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59.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60.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7"/>
    <p:sldMasterId id="2147483674" r:id="rId8"/>
    <p:sldMasterId id="2147483680" r:id="rId9"/>
    <p:sldMasterId id="2147483698" r:id="rId10"/>
  </p:sldMasterIdLst>
  <p:notesMasterIdLst>
    <p:notesMasterId r:id="rId81"/>
  </p:notesMasterIdLst>
  <p:sldIdLst>
    <p:sldId id="256" r:id="rId11"/>
    <p:sldId id="708" r:id="rId12"/>
    <p:sldId id="758" r:id="rId13"/>
    <p:sldId id="259" r:id="rId14"/>
    <p:sldId id="721" r:id="rId15"/>
    <p:sldId id="705" r:id="rId16"/>
    <p:sldId id="725" r:id="rId17"/>
    <p:sldId id="759" r:id="rId18"/>
    <p:sldId id="776" r:id="rId19"/>
    <p:sldId id="783" r:id="rId20"/>
    <p:sldId id="329" r:id="rId21"/>
    <p:sldId id="778" r:id="rId22"/>
    <p:sldId id="779" r:id="rId23"/>
    <p:sldId id="335" r:id="rId24"/>
    <p:sldId id="336" r:id="rId25"/>
    <p:sldId id="340" r:id="rId26"/>
    <p:sldId id="343" r:id="rId27"/>
    <p:sldId id="780" r:id="rId28"/>
    <p:sldId id="781" r:id="rId29"/>
    <p:sldId id="257" r:id="rId30"/>
    <p:sldId id="269" r:id="rId31"/>
    <p:sldId id="270" r:id="rId32"/>
    <p:sldId id="346" r:id="rId33"/>
    <p:sldId id="274" r:id="rId34"/>
    <p:sldId id="361" r:id="rId35"/>
    <p:sldId id="294" r:id="rId36"/>
    <p:sldId id="295" r:id="rId37"/>
    <p:sldId id="367" r:id="rId38"/>
    <p:sldId id="324" r:id="rId39"/>
    <p:sldId id="318" r:id="rId40"/>
    <p:sldId id="320" r:id="rId41"/>
    <p:sldId id="321" r:id="rId42"/>
    <p:sldId id="328" r:id="rId43"/>
    <p:sldId id="326" r:id="rId44"/>
    <p:sldId id="323" r:id="rId45"/>
    <p:sldId id="370" r:id="rId46"/>
    <p:sldId id="348" r:id="rId47"/>
    <p:sldId id="337" r:id="rId48"/>
    <p:sldId id="338" r:id="rId49"/>
    <p:sldId id="350" r:id="rId50"/>
    <p:sldId id="352" r:id="rId51"/>
    <p:sldId id="275" r:id="rId52"/>
    <p:sldId id="353" r:id="rId53"/>
    <p:sldId id="277" r:id="rId54"/>
    <p:sldId id="279" r:id="rId55"/>
    <p:sldId id="374" r:id="rId56"/>
    <p:sldId id="284" r:id="rId57"/>
    <p:sldId id="358" r:id="rId58"/>
    <p:sldId id="288" r:id="rId59"/>
    <p:sldId id="289" r:id="rId60"/>
    <p:sldId id="291" r:id="rId61"/>
    <p:sldId id="761" r:id="rId62"/>
    <p:sldId id="762" r:id="rId63"/>
    <p:sldId id="763" r:id="rId64"/>
    <p:sldId id="764" r:id="rId65"/>
    <p:sldId id="765" r:id="rId66"/>
    <p:sldId id="766" r:id="rId67"/>
    <p:sldId id="767" r:id="rId68"/>
    <p:sldId id="768" r:id="rId69"/>
    <p:sldId id="769" r:id="rId70"/>
    <p:sldId id="770" r:id="rId71"/>
    <p:sldId id="771" r:id="rId72"/>
    <p:sldId id="772" r:id="rId73"/>
    <p:sldId id="773" r:id="rId74"/>
    <p:sldId id="774" r:id="rId75"/>
    <p:sldId id="775" r:id="rId76"/>
    <p:sldId id="723" r:id="rId77"/>
    <p:sldId id="782" r:id="rId78"/>
    <p:sldId id="724" r:id="rId79"/>
    <p:sldId id="755"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erce McCaull" initials="PM" lastIdx="1" clrIdx="0">
    <p:extLst>
      <p:ext uri="{19B8F6BF-5375-455C-9EA6-DF929625EA0E}">
        <p15:presenceInfo xmlns:p15="http://schemas.microsoft.com/office/powerpoint/2012/main" userId="S::PMcCaull@scginc.onmicrosoft.com::d1745c57-c77b-4c4a-a9ba-bd210063d0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B6E"/>
    <a:srgbClr val="00000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94660"/>
  </p:normalViewPr>
  <p:slideViewPr>
    <p:cSldViewPr snapToGrid="0">
      <p:cViewPr varScale="1">
        <p:scale>
          <a:sx n="110" d="100"/>
          <a:sy n="110" d="100"/>
        </p:scale>
        <p:origin x="26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viewProps" Target="view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customXml" Target="../customXml/item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2.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4.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1.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61" Type="http://schemas.openxmlformats.org/officeDocument/2006/relationships/slide" Target="slides/slide51.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1"/>
          <c:showCatName val="1"/>
          <c:showSerName val="0"/>
          <c:showPercent val="0"/>
          <c:showBubbleSize val="0"/>
          <c:showLeaderLines val="0"/>
        </c:dLbls>
        <c:firstSliceAng val="0"/>
      </c:pieChart>
    </c:plotArea>
    <c:plotVisOnly val="1"/>
    <c:dispBlanksAs val="zero"/>
    <c:showDLblsOverMax val="0"/>
  </c:chart>
  <c:externalData r:id="rId2">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2517F-98E0-449F-AFD5-A3F590392934}" type="datetimeFigureOut">
              <a:rPr lang="en-US" smtClean="0"/>
              <a:t>8/4/2020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4D98EF-4201-4B69-9219-B0880C4511F8}" type="slidenum">
              <a:rPr lang="en-US" smtClean="0"/>
              <a:t>‹#›</a:t>
            </a:fld>
            <a:endParaRPr lang="en-US"/>
          </a:p>
        </p:txBody>
      </p:sp>
    </p:spTree>
    <p:extLst>
      <p:ext uri="{BB962C8B-B14F-4D97-AF65-F5344CB8AC3E}">
        <p14:creationId xmlns:p14="http://schemas.microsoft.com/office/powerpoint/2010/main" val="2036768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epa.gov/sites/production/files/2018-05/documents/asthma_home_environment_checklis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hud.gov/sites/dfiles/HH/documents/17_287251A_CHEW_HomeAssessCHECKLISTFINALnot508.pdf" TargetMode="External"/><Relationship Id="rId4" Type="http://schemas.openxmlformats.org/officeDocument/2006/relationships/hyperlink" Target="http://www.cdc.gov/asthma/pdfs/home_assess_checklist_P.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epa.gov/indoor-air-quality-iaq/volatile-organic-compounds-impact-indoor-air-quality"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64485C72-3C6B-487A-9235-ED5091AB9B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Myriad Web Pro" charset="0"/>
              </a:defRPr>
            </a:lvl1pPr>
            <a:lvl2pPr marL="742950" indent="-285750" defTabSz="923925">
              <a:defRPr>
                <a:solidFill>
                  <a:schemeClr val="tx1"/>
                </a:solidFill>
                <a:latin typeface="Myriad Web Pro" charset="0"/>
              </a:defRPr>
            </a:lvl2pPr>
            <a:lvl3pPr marL="1143000" indent="-228600" defTabSz="923925">
              <a:defRPr>
                <a:solidFill>
                  <a:schemeClr val="tx1"/>
                </a:solidFill>
                <a:latin typeface="Myriad Web Pro" charset="0"/>
              </a:defRPr>
            </a:lvl3pPr>
            <a:lvl4pPr marL="1600200" indent="-228600" defTabSz="923925">
              <a:defRPr>
                <a:solidFill>
                  <a:schemeClr val="tx1"/>
                </a:solidFill>
                <a:latin typeface="Myriad Web Pro" charset="0"/>
              </a:defRPr>
            </a:lvl4pPr>
            <a:lvl5pPr marL="2057400" indent="-228600" defTabSz="923925">
              <a:defRPr>
                <a:solidFill>
                  <a:schemeClr val="tx1"/>
                </a:solidFill>
                <a:latin typeface="Myriad Web Pro" charset="0"/>
              </a:defRPr>
            </a:lvl5pPr>
            <a:lvl6pPr marL="2514600" indent="-228600" defTabSz="923925" eaLnBrk="0" fontAlgn="base" hangingPunct="0">
              <a:spcBef>
                <a:spcPct val="0"/>
              </a:spcBef>
              <a:spcAft>
                <a:spcPct val="0"/>
              </a:spcAft>
              <a:defRPr>
                <a:solidFill>
                  <a:schemeClr val="tx1"/>
                </a:solidFill>
                <a:latin typeface="Myriad Web Pro" charset="0"/>
              </a:defRPr>
            </a:lvl6pPr>
            <a:lvl7pPr marL="2971800" indent="-228600" defTabSz="923925" eaLnBrk="0" fontAlgn="base" hangingPunct="0">
              <a:spcBef>
                <a:spcPct val="0"/>
              </a:spcBef>
              <a:spcAft>
                <a:spcPct val="0"/>
              </a:spcAft>
              <a:defRPr>
                <a:solidFill>
                  <a:schemeClr val="tx1"/>
                </a:solidFill>
                <a:latin typeface="Myriad Web Pro" charset="0"/>
              </a:defRPr>
            </a:lvl7pPr>
            <a:lvl8pPr marL="3429000" indent="-228600" defTabSz="923925" eaLnBrk="0" fontAlgn="base" hangingPunct="0">
              <a:spcBef>
                <a:spcPct val="0"/>
              </a:spcBef>
              <a:spcAft>
                <a:spcPct val="0"/>
              </a:spcAft>
              <a:defRPr>
                <a:solidFill>
                  <a:schemeClr val="tx1"/>
                </a:solidFill>
                <a:latin typeface="Myriad Web Pro" charset="0"/>
              </a:defRPr>
            </a:lvl8pPr>
            <a:lvl9pPr marL="3886200" indent="-228600" defTabSz="923925" eaLnBrk="0" fontAlgn="base" hangingPunct="0">
              <a:spcBef>
                <a:spcPct val="0"/>
              </a:spcBef>
              <a:spcAft>
                <a:spcPct val="0"/>
              </a:spcAft>
              <a:defRPr>
                <a:solidFill>
                  <a:schemeClr val="tx1"/>
                </a:solidFill>
                <a:latin typeface="Myriad Web Pro"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7B8BBB1-A066-47F2-8B81-B9E9C025EB6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3315" name="Rectangle 2">
            <a:extLst>
              <a:ext uri="{FF2B5EF4-FFF2-40B4-BE49-F238E27FC236}">
                <a16:creationId xmlns:a16="http://schemas.microsoft.com/office/drawing/2014/main" id="{D5682383-D1C4-4CA3-860F-2151FCD99800}"/>
              </a:ext>
            </a:extLst>
          </p:cNvPr>
          <p:cNvSpPr>
            <a:spLocks noGrp="1" noRot="1" noChangeAspect="1" noChangeArrowheads="1" noTextEdit="1"/>
          </p:cNvSpPr>
          <p:nvPr>
            <p:ph type="sldImg"/>
          </p:nvPr>
        </p:nvSpPr>
        <p:spPr bwMode="auto">
          <a:xfrm>
            <a:off x="414338" y="692150"/>
            <a:ext cx="6165850" cy="3468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1">
            <a:extLst>
              <a:ext uri="{FF2B5EF4-FFF2-40B4-BE49-F238E27FC236}">
                <a16:creationId xmlns:a16="http://schemas.microsoft.com/office/drawing/2014/main" id="{E02546D8-8D95-4187-92E6-AFFB954B0A95}"/>
              </a:ext>
            </a:extLst>
          </p:cNvPr>
          <p:cNvSpPr>
            <a:spLocks noGrp="1"/>
          </p:cNvSpPr>
          <p:nvPr/>
        </p:nvSpPr>
        <p:spPr bwMode="auto">
          <a:xfrm>
            <a:off x="700088" y="4408488"/>
            <a:ext cx="55943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CDCE0FF2-5720-40A8-B275-5971B8DC12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Myriad Web Pro" charset="0"/>
              </a:defRPr>
            </a:lvl1pPr>
            <a:lvl2pPr marL="742950" indent="-285750" defTabSz="923925">
              <a:defRPr>
                <a:solidFill>
                  <a:schemeClr val="tx1"/>
                </a:solidFill>
                <a:latin typeface="Myriad Web Pro" charset="0"/>
              </a:defRPr>
            </a:lvl2pPr>
            <a:lvl3pPr marL="1143000" indent="-228600" defTabSz="923925">
              <a:defRPr>
                <a:solidFill>
                  <a:schemeClr val="tx1"/>
                </a:solidFill>
                <a:latin typeface="Myriad Web Pro" charset="0"/>
              </a:defRPr>
            </a:lvl3pPr>
            <a:lvl4pPr marL="1600200" indent="-228600" defTabSz="923925">
              <a:defRPr>
                <a:solidFill>
                  <a:schemeClr val="tx1"/>
                </a:solidFill>
                <a:latin typeface="Myriad Web Pro" charset="0"/>
              </a:defRPr>
            </a:lvl4pPr>
            <a:lvl5pPr marL="2057400" indent="-228600" defTabSz="923925">
              <a:defRPr>
                <a:solidFill>
                  <a:schemeClr val="tx1"/>
                </a:solidFill>
                <a:latin typeface="Myriad Web Pro" charset="0"/>
              </a:defRPr>
            </a:lvl5pPr>
            <a:lvl6pPr marL="2514600" indent="-228600" defTabSz="923925" eaLnBrk="0" fontAlgn="base" hangingPunct="0">
              <a:spcBef>
                <a:spcPct val="0"/>
              </a:spcBef>
              <a:spcAft>
                <a:spcPct val="0"/>
              </a:spcAft>
              <a:defRPr>
                <a:solidFill>
                  <a:schemeClr val="tx1"/>
                </a:solidFill>
                <a:latin typeface="Myriad Web Pro" charset="0"/>
              </a:defRPr>
            </a:lvl6pPr>
            <a:lvl7pPr marL="2971800" indent="-228600" defTabSz="923925" eaLnBrk="0" fontAlgn="base" hangingPunct="0">
              <a:spcBef>
                <a:spcPct val="0"/>
              </a:spcBef>
              <a:spcAft>
                <a:spcPct val="0"/>
              </a:spcAft>
              <a:defRPr>
                <a:solidFill>
                  <a:schemeClr val="tx1"/>
                </a:solidFill>
                <a:latin typeface="Myriad Web Pro" charset="0"/>
              </a:defRPr>
            </a:lvl7pPr>
            <a:lvl8pPr marL="3429000" indent="-228600" defTabSz="923925" eaLnBrk="0" fontAlgn="base" hangingPunct="0">
              <a:spcBef>
                <a:spcPct val="0"/>
              </a:spcBef>
              <a:spcAft>
                <a:spcPct val="0"/>
              </a:spcAft>
              <a:defRPr>
                <a:solidFill>
                  <a:schemeClr val="tx1"/>
                </a:solidFill>
                <a:latin typeface="Myriad Web Pro" charset="0"/>
              </a:defRPr>
            </a:lvl8pPr>
            <a:lvl9pPr marL="3886200" indent="-228600" defTabSz="923925" eaLnBrk="0" fontAlgn="base" hangingPunct="0">
              <a:spcBef>
                <a:spcPct val="0"/>
              </a:spcBef>
              <a:spcAft>
                <a:spcPct val="0"/>
              </a:spcAft>
              <a:defRPr>
                <a:solidFill>
                  <a:schemeClr val="tx1"/>
                </a:solidFill>
                <a:latin typeface="Myriad Web Pro"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DE15624-1E9E-4F29-BE43-05140DECCDA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3" name="Rectangle 2">
            <a:extLst>
              <a:ext uri="{FF2B5EF4-FFF2-40B4-BE49-F238E27FC236}">
                <a16:creationId xmlns:a16="http://schemas.microsoft.com/office/drawing/2014/main" id="{D3797DB8-43FA-49C5-BCFF-6250ACB151B9}"/>
              </a:ext>
            </a:extLst>
          </p:cNvPr>
          <p:cNvSpPr>
            <a:spLocks noGrp="1" noRot="1" noChangeAspect="1" noChangeArrowheads="1" noTextEdit="1"/>
          </p:cNvSpPr>
          <p:nvPr>
            <p:ph type="sldImg"/>
          </p:nvPr>
        </p:nvSpPr>
        <p:spPr bwMode="auto">
          <a:xfrm>
            <a:off x="414338" y="692150"/>
            <a:ext cx="6165850" cy="3468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1">
            <a:extLst>
              <a:ext uri="{FF2B5EF4-FFF2-40B4-BE49-F238E27FC236}">
                <a16:creationId xmlns:a16="http://schemas.microsoft.com/office/drawing/2014/main" id="{06F2DFD5-2D44-444E-9F1F-AF9F6D60ED6A}"/>
              </a:ext>
            </a:extLst>
          </p:cNvPr>
          <p:cNvSpPr>
            <a:spLocks noGrp="1"/>
          </p:cNvSpPr>
          <p:nvPr/>
        </p:nvSpPr>
        <p:spPr bwMode="auto">
          <a:xfrm>
            <a:off x="700088" y="4408488"/>
            <a:ext cx="55943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D96CBB84-6DB6-4FC6-9F92-B233130C7F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a:solidFill>
                  <a:schemeClr val="tx1"/>
                </a:solidFill>
                <a:latin typeface="Myriad Web Pro" charset="0"/>
              </a:defRPr>
            </a:lvl1pPr>
            <a:lvl2pPr marL="742950" indent="-285750" defTabSz="923925">
              <a:defRPr>
                <a:solidFill>
                  <a:schemeClr val="tx1"/>
                </a:solidFill>
                <a:latin typeface="Myriad Web Pro" charset="0"/>
              </a:defRPr>
            </a:lvl2pPr>
            <a:lvl3pPr marL="1143000" indent="-228600" defTabSz="923925">
              <a:defRPr>
                <a:solidFill>
                  <a:schemeClr val="tx1"/>
                </a:solidFill>
                <a:latin typeface="Myriad Web Pro" charset="0"/>
              </a:defRPr>
            </a:lvl3pPr>
            <a:lvl4pPr marL="1600200" indent="-228600" defTabSz="923925">
              <a:defRPr>
                <a:solidFill>
                  <a:schemeClr val="tx1"/>
                </a:solidFill>
                <a:latin typeface="Myriad Web Pro" charset="0"/>
              </a:defRPr>
            </a:lvl4pPr>
            <a:lvl5pPr marL="2057400" indent="-228600" defTabSz="923925">
              <a:defRPr>
                <a:solidFill>
                  <a:schemeClr val="tx1"/>
                </a:solidFill>
                <a:latin typeface="Myriad Web Pro" charset="0"/>
              </a:defRPr>
            </a:lvl5pPr>
            <a:lvl6pPr marL="2514600" indent="-228600" defTabSz="923925" eaLnBrk="0" fontAlgn="base" hangingPunct="0">
              <a:spcBef>
                <a:spcPct val="0"/>
              </a:spcBef>
              <a:spcAft>
                <a:spcPct val="0"/>
              </a:spcAft>
              <a:defRPr>
                <a:solidFill>
                  <a:schemeClr val="tx1"/>
                </a:solidFill>
                <a:latin typeface="Myriad Web Pro" charset="0"/>
              </a:defRPr>
            </a:lvl6pPr>
            <a:lvl7pPr marL="2971800" indent="-228600" defTabSz="923925" eaLnBrk="0" fontAlgn="base" hangingPunct="0">
              <a:spcBef>
                <a:spcPct val="0"/>
              </a:spcBef>
              <a:spcAft>
                <a:spcPct val="0"/>
              </a:spcAft>
              <a:defRPr>
                <a:solidFill>
                  <a:schemeClr val="tx1"/>
                </a:solidFill>
                <a:latin typeface="Myriad Web Pro" charset="0"/>
              </a:defRPr>
            </a:lvl7pPr>
            <a:lvl8pPr marL="3429000" indent="-228600" defTabSz="923925" eaLnBrk="0" fontAlgn="base" hangingPunct="0">
              <a:spcBef>
                <a:spcPct val="0"/>
              </a:spcBef>
              <a:spcAft>
                <a:spcPct val="0"/>
              </a:spcAft>
              <a:defRPr>
                <a:solidFill>
                  <a:schemeClr val="tx1"/>
                </a:solidFill>
                <a:latin typeface="Myriad Web Pro" charset="0"/>
              </a:defRPr>
            </a:lvl8pPr>
            <a:lvl9pPr marL="3886200" indent="-228600" defTabSz="923925" eaLnBrk="0" fontAlgn="base" hangingPunct="0">
              <a:spcBef>
                <a:spcPct val="0"/>
              </a:spcBef>
              <a:spcAft>
                <a:spcPct val="0"/>
              </a:spcAft>
              <a:defRPr>
                <a:solidFill>
                  <a:schemeClr val="tx1"/>
                </a:solidFill>
                <a:latin typeface="Myriad Web Pro"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AF645D0-4111-41CB-8E1E-5823575B5BBE}"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7411" name="Rectangle 2">
            <a:extLst>
              <a:ext uri="{FF2B5EF4-FFF2-40B4-BE49-F238E27FC236}">
                <a16:creationId xmlns:a16="http://schemas.microsoft.com/office/drawing/2014/main" id="{CFA0FB73-F288-4349-A966-7A2FB56AC103}"/>
              </a:ext>
            </a:extLst>
          </p:cNvPr>
          <p:cNvSpPr>
            <a:spLocks noGrp="1" noRot="1" noChangeAspect="1" noChangeArrowheads="1" noTextEdit="1"/>
          </p:cNvSpPr>
          <p:nvPr>
            <p:ph type="sldImg"/>
          </p:nvPr>
        </p:nvSpPr>
        <p:spPr bwMode="auto">
          <a:xfrm>
            <a:off x="414338" y="692150"/>
            <a:ext cx="6165850" cy="3468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1">
            <a:extLst>
              <a:ext uri="{FF2B5EF4-FFF2-40B4-BE49-F238E27FC236}">
                <a16:creationId xmlns:a16="http://schemas.microsoft.com/office/drawing/2014/main" id="{BEA93662-C28F-47F8-B51D-E33F706FE10F}"/>
              </a:ext>
            </a:extLst>
          </p:cNvPr>
          <p:cNvSpPr>
            <a:spLocks noGrp="1"/>
          </p:cNvSpPr>
          <p:nvPr/>
        </p:nvSpPr>
        <p:spPr bwMode="auto">
          <a:xfrm>
            <a:off x="700088" y="4408488"/>
            <a:ext cx="5594350"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training covers some of the most common asthma triggers found inside homes. This training supplements information in the Home Characteristics and Asthma Triggers: Assessment Checklist for Home Visitors. The Centers for Disease Control and Prevention (CDC), the Environmental Protection Agency (EPA), and the U.S. Department of Housing and Urban Development (HUD) developed the checklist, which is available on their websites: </a:t>
            </a:r>
          </a:p>
          <a:p>
            <a:pPr marL="171450" lvl="0" indent="-171450">
              <a:buFont typeface="Arial" panose="020B0604020202020204" pitchFamily="34" charset="0"/>
              <a:buChar char="•"/>
            </a:pPr>
            <a:r>
              <a:rPr lang="en-US" u="sng" dirty="0">
                <a:hlinkClick r:id="rId3"/>
              </a:rPr>
              <a:t>www.epa.gov/sites/production/files/2018-05/documents/asthma_home_environment_checklist.pdf</a:t>
            </a:r>
            <a:r>
              <a:rPr lang="en-US" dirty="0"/>
              <a:t> </a:t>
            </a:r>
          </a:p>
          <a:p>
            <a:pPr marL="171450" lvl="0" indent="-171450">
              <a:buFont typeface="Arial" panose="020B0604020202020204" pitchFamily="34" charset="0"/>
              <a:buChar char="•"/>
            </a:pPr>
            <a:r>
              <a:rPr lang="en-US" u="sng" dirty="0">
                <a:hlinkClick r:id="rId4"/>
              </a:rPr>
              <a:t>www.cdc.gov/asthma/pdfs/home_assess_checklist_P.pdf</a:t>
            </a:r>
            <a:r>
              <a:rPr lang="en-US" dirty="0"/>
              <a:t> </a:t>
            </a:r>
          </a:p>
          <a:p>
            <a:pPr marL="171450" lvl="0" indent="-171450">
              <a:buFont typeface="Arial" panose="020B0604020202020204" pitchFamily="34" charset="0"/>
              <a:buChar char="•"/>
            </a:pPr>
            <a:r>
              <a:rPr lang="en-US" u="sng" dirty="0">
                <a:hlinkClick r:id="rId5"/>
              </a:rPr>
              <a:t>www.hud.gov/sites/dfiles/HH/documents/17_287251A_CHEW_HomeAssessCHECKLISTFINALnot508.pdf</a:t>
            </a:r>
            <a:endParaRPr lang="en-US" dirty="0"/>
          </a:p>
          <a:p>
            <a:r>
              <a:rPr lang="en-US" dirty="0"/>
              <a:t>By completing this training, you will be able to: </a:t>
            </a:r>
          </a:p>
          <a:p>
            <a:pPr marL="171450" lvl="0" indent="-171450">
              <a:buFont typeface="Arial" panose="020B0604020202020204" pitchFamily="34" charset="0"/>
              <a:buChar char="•"/>
            </a:pPr>
            <a:r>
              <a:rPr lang="en-US" dirty="0"/>
              <a:t>Understand how exposure to common asthma triggers occurs in homes, and </a:t>
            </a:r>
          </a:p>
          <a:p>
            <a:pPr marL="171450" lvl="0" indent="-171450">
              <a:buFont typeface="Arial" panose="020B0604020202020204" pitchFamily="34" charset="0"/>
              <a:buChar char="•"/>
            </a:pPr>
            <a:r>
              <a:rPr lang="en-US" dirty="0"/>
              <a:t>Help residents find ways to identify, reduce, and remove triggers in their homes</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dirty="0"/>
          </a:p>
        </p:txBody>
      </p:sp>
    </p:spTree>
    <p:extLst>
      <p:ext uri="{BB962C8B-B14F-4D97-AF65-F5344CB8AC3E}">
        <p14:creationId xmlns:p14="http://schemas.microsoft.com/office/powerpoint/2010/main" val="1437747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people are sensitive to allergens (such as dust mites, mold, pests, and pets with fur). For these people, exposure to allergens on particles in the air can lead to symptoms such as stuffy nose, wheezing, and red or itchy eyes. With repeated exposure to the allergens, such as cat allergen for some people, the symptoms occur faster and can be more intense. </a:t>
            </a:r>
          </a:p>
          <a:p>
            <a:r>
              <a:rPr lang="en-US" dirty="0"/>
              <a:t>People with allergies can develop asthma. For many people who have asthma, allergens can trigger an asthma attack.</a:t>
            </a:r>
          </a:p>
          <a:p>
            <a:pPr marL="171450" indent="-171450">
              <a:buFont typeface="Arial" panose="020B0604020202020204" pitchFamily="34" charset="0"/>
              <a:buChar char="•"/>
            </a:pPr>
            <a:r>
              <a:rPr lang="en-US" dirty="0"/>
              <a:t>Some particles in the air can act as irritants:</a:t>
            </a:r>
          </a:p>
          <a:p>
            <a:pPr marL="171450" lvl="0" indent="-171450">
              <a:buFont typeface="Arial" panose="020B0604020202020204" pitchFamily="34" charset="0"/>
              <a:buChar char="•"/>
            </a:pPr>
            <a:r>
              <a:rPr lang="en-US" dirty="0"/>
              <a:t>Volatile organic compounds (VOCs) are vapors that act as irritants. </a:t>
            </a:r>
          </a:p>
          <a:p>
            <a:pPr lvl="0"/>
            <a:r>
              <a:rPr lang="en-US" dirty="0"/>
              <a:t>Combustion by-products such as smoke and secondhand smoke also can be irritants. </a:t>
            </a:r>
          </a:p>
          <a:p>
            <a:r>
              <a:rPr lang="en-US" dirty="0"/>
              <a:t>Irritation from inhaling particles, gases, or vapors into the airways can trigger asthma attacks, whether the person is allergic or not.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dirty="0"/>
          </a:p>
        </p:txBody>
      </p:sp>
    </p:spTree>
    <p:extLst>
      <p:ext uri="{BB962C8B-B14F-4D97-AF65-F5344CB8AC3E}">
        <p14:creationId xmlns:p14="http://schemas.microsoft.com/office/powerpoint/2010/main" val="156310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compares sizes of common particles found indoors. These particles are measured in microns. A micron is a very small unit of length. One micron is equal to 1 millionth of a meter. The width of a human hair is about 50-70 microns. Beach sand can be about 90 microns. </a:t>
            </a:r>
          </a:p>
          <a:p>
            <a:r>
              <a:rPr lang="en-US" dirty="0"/>
              <a:t>Particulate matter, or PM, makes up what we commonly think of as part of air pollution. It is a mixture of solid and liquid particles. PM 2.5 and PM 10 are commonly measured particle sizes in indoor and outdoor air. PM 2.5 means the particle is 2.5 microns or less. PM 10 particles are 10 microns or less. Common asthma triggers are the particles from secondhand smoke; these are smaller than PM 2.5.</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22</a:t>
            </a:fld>
            <a:endParaRPr lang="en-US" dirty="0"/>
          </a:p>
        </p:txBody>
      </p:sp>
    </p:spTree>
    <p:extLst>
      <p:ext uri="{BB962C8B-B14F-4D97-AF65-F5344CB8AC3E}">
        <p14:creationId xmlns:p14="http://schemas.microsoft.com/office/powerpoint/2010/main" val="959414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large particles associated with dust mites, cockroaches, mold, and pollen can settle out of the air quickly. However, they can also be re-suspended in the air by various activities. That can happen when vacuuming, sweeping, cleaning, playing on carpeted floors, using fans, and tossing and turning in bed. </a:t>
            </a:r>
          </a:p>
          <a:p>
            <a:r>
              <a:rPr lang="en-US" dirty="0"/>
              <a:t>Portable air cleaners will not “clean” the air of the large particles that are briefly re-suspended, but they can remove small and medium particles that tend to stay in the air. For example, a person with dust mite allergy would not be helped by trying to remove dust mite allergens with an air cleaner. That person might benefit more by using dust mite mattress covers to keep the large particles from being inhaled while sleeping. On the other hand, an air cleaner could help with removing small particles such as those containing allergens from mice. </a:t>
            </a:r>
          </a:p>
          <a:p>
            <a:r>
              <a:rPr lang="en-US" dirty="0"/>
              <a:t>Vacuum cleaners with high-efficiency (HEPA) filters can remove a wide range of particle sizes and should be considered for persons with asthma or allergies. Cleaning out filters and vacuum bags can lead to exposure, so appropriate precautions should be taken. Bags are best emptied in an area away from the main living space, such as a garage.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23</a:t>
            </a:fld>
            <a:endParaRPr lang="en-US"/>
          </a:p>
        </p:txBody>
      </p:sp>
    </p:spTree>
    <p:extLst>
      <p:ext uri="{BB962C8B-B14F-4D97-AF65-F5344CB8AC3E}">
        <p14:creationId xmlns:p14="http://schemas.microsoft.com/office/powerpoint/2010/main" val="130118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Particle size can also affect where the particles go in the airways, and thus, how long a person is exposed to the particle. </a:t>
            </a:r>
          </a:p>
          <a:p>
            <a:r>
              <a:rPr lang="en-US" dirty="0"/>
              <a:t>Inhaled large particles are mainly caught in the nasal passages and are sneezed or coughed out. </a:t>
            </a:r>
          </a:p>
          <a:p>
            <a:r>
              <a:rPr lang="en-US" dirty="0"/>
              <a:t>Medium particles go deeper in the airways but can still be coughed out. </a:t>
            </a:r>
          </a:p>
          <a:p>
            <a:r>
              <a:rPr lang="en-US" dirty="0"/>
              <a:t>Smaller particles, such as secondhand smoke, go deep into the lungs and can stay there for a while, meaning they have a longer residence time in the body. Because gas exchange also occurs in the small airways, some of the chemicals, such as those from secondhand smoke, enter the bloodstream, resulting in longer exposure compared with large particles. </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24</a:t>
            </a:fld>
            <a:endParaRPr lang="en-US"/>
          </a:p>
        </p:txBody>
      </p:sp>
    </p:spTree>
    <p:extLst>
      <p:ext uri="{BB962C8B-B14F-4D97-AF65-F5344CB8AC3E}">
        <p14:creationId xmlns:p14="http://schemas.microsoft.com/office/powerpoint/2010/main" val="31381266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pet allergens.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1563732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 and dog allergens are found mainly on skin flakes and saliva. The allergens can be found on small, medium, and large particles. As a reminder, small particles are less than 2.5 microns in size. Medium particles range from 2.5 microns to 10 microns</a:t>
            </a:r>
            <a:r>
              <a:rPr lang="en-US" sz="800" dirty="0"/>
              <a:t>  </a:t>
            </a:r>
            <a:r>
              <a:rPr lang="en-US" dirty="0"/>
              <a:t>. Large particles are bigger than 10 microns.</a:t>
            </a:r>
            <a:endParaRPr lang="en-US" sz="1100" dirty="0"/>
          </a:p>
          <a:p>
            <a:pPr marL="628650" lvl="1" indent="-171450">
              <a:buFont typeface="Arial" panose="020B0604020202020204" pitchFamily="34" charset="0"/>
              <a:buChar char="•"/>
            </a:pPr>
            <a:r>
              <a:rPr lang="en-US" dirty="0"/>
              <a:t>Small particles can remain airborne for hours.</a:t>
            </a:r>
            <a:endParaRPr lang="en-US" sz="1100" dirty="0"/>
          </a:p>
          <a:p>
            <a:pPr marL="628650" lvl="1" indent="-171450">
              <a:buFont typeface="Arial" panose="020B0604020202020204" pitchFamily="34" charset="0"/>
              <a:buChar char="•"/>
            </a:pPr>
            <a:r>
              <a:rPr lang="en-US" dirty="0"/>
              <a:t>Cat and dog allergen particles can easily be carried on clothes into other locations.</a:t>
            </a:r>
            <a:endParaRPr lang="en-US" sz="1100" dirty="0"/>
          </a:p>
          <a:p>
            <a:r>
              <a:rPr lang="en-US" dirty="0"/>
              <a:t> Allergen avoidance for cats and dogs should focus on removing particles from surfaces and air.</a:t>
            </a:r>
            <a:endParaRPr lang="en-US" sz="110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26</a:t>
            </a:fld>
            <a:endParaRPr lang="en-US"/>
          </a:p>
        </p:txBody>
      </p:sp>
    </p:spTree>
    <p:extLst>
      <p:ext uri="{BB962C8B-B14F-4D97-AF65-F5344CB8AC3E}">
        <p14:creationId xmlns:p14="http://schemas.microsoft.com/office/powerpoint/2010/main" val="140287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effective way to decrease asthma symptoms from dog or cat allergens is to remove the pet from the home. If the pet is still in the home, several action steps can be used to help decrease pet allergen exposure and symptoms. Taking only one action rather than a combination of actions might not decrease asthma symptoms. </a:t>
            </a:r>
          </a:p>
          <a:p>
            <a:endParaRPr lang="en-US" dirty="0"/>
          </a:p>
          <a:p>
            <a:r>
              <a:rPr lang="en-US" dirty="0"/>
              <a:t>For several years, clinicians have advised keeping pets out of bedrooms to decrease exposure to allergens. From the previous slides on particle sizes, it is clear that pet allergens on small particles can flow through the home. Plus, pet allergen can be on clothes and inadvertently carried into the bedroom. </a:t>
            </a:r>
          </a:p>
          <a:p>
            <a:endParaRPr lang="en-US" dirty="0"/>
          </a:p>
          <a:p>
            <a:r>
              <a:rPr lang="en-US" dirty="0"/>
              <a:t>In terms of health promotion, people with asthma living in homes with pets can try to incrementally increase the number of action steps to ultimately accomplish all action steps. However, the resident should keep in mind that the best way to avoid the asthma trigger is to remove the pet and thoroughly clean all surfaces. Even with pet removal, it can take several months to a year to achieve low pet allergen levels similar to those of homes that never had a pet.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27</a:t>
            </a:fld>
            <a:endParaRPr lang="en-US"/>
          </a:p>
        </p:txBody>
      </p:sp>
    </p:spTree>
    <p:extLst>
      <p:ext uri="{BB962C8B-B14F-4D97-AF65-F5344CB8AC3E}">
        <p14:creationId xmlns:p14="http://schemas.microsoft.com/office/powerpoint/2010/main" val="3883022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mold exposure in the home.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322288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things that are not mold. </a:t>
            </a:r>
          </a:p>
          <a:p>
            <a:r>
              <a:rPr lang="en-US" dirty="0"/>
              <a:t>Rust can result from water damage, but it is not mold. Nonetheless, it could be a marker for where mold might grow. </a:t>
            </a:r>
          </a:p>
          <a:p>
            <a:r>
              <a:rPr lang="en-US" dirty="0"/>
              <a:t>Likewise, water-damaged ceiling tile is not mold, but it could be a marker for potential mold growth on the other side of the tile.</a:t>
            </a:r>
          </a:p>
          <a:p>
            <a:r>
              <a:rPr lang="en-US" dirty="0"/>
              <a:t>Like mold, you can find algae where there is a lot of water.  However, it is different from mold.</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29</a:t>
            </a:fld>
            <a:endParaRPr lang="en-US"/>
          </a:p>
        </p:txBody>
      </p:sp>
      <p:cxnSp>
        <p:nvCxnSpPr>
          <p:cNvPr id="6" name="Straight Arrow Connector 5">
            <a:extLst>
              <a:ext uri="{FF2B5EF4-FFF2-40B4-BE49-F238E27FC236}">
                <a16:creationId xmlns:a16="http://schemas.microsoft.com/office/drawing/2014/main" id="{F99B8BD0-E0BB-42C0-A88E-E67EFBC0D91F}"/>
              </a:ext>
            </a:extLst>
          </p:cNvPr>
          <p:cNvCxnSpPr/>
          <p:nvPr/>
        </p:nvCxnSpPr>
        <p:spPr>
          <a:xfrm flipH="1" flipV="1">
            <a:off x="1572690" y="3278515"/>
            <a:ext cx="118375" cy="144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22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Mold is found in virtually every environment. It can be detected indoors and outdoors, year-round. Mold growth is encouraged by warm and humid conditions. Outdoors, molds can be found in damp areas or places where leaves or other vegetation are decomposing. Indoors, mold can be found where humidity levels are high, such as showers. </a:t>
            </a:r>
          </a:p>
          <a:p>
            <a:r>
              <a:rPr lang="en-US" dirty="0"/>
              <a:t>It is impossible to eliminate all mold and mold spores in the indoor environment. However, mold growth can be restricted by controlling moisture indoors.</a:t>
            </a:r>
          </a:p>
          <a:p>
            <a:r>
              <a:rPr lang="en-US" dirty="0"/>
              <a:t>Common sources or causes of water or moisture problems include:</a:t>
            </a:r>
          </a:p>
          <a:p>
            <a:pPr marL="171450" lvl="0" indent="-171450">
              <a:buFont typeface="Arial" panose="020B0604020202020204" pitchFamily="34" charset="0"/>
              <a:buChar char="•"/>
            </a:pPr>
            <a:r>
              <a:rPr lang="en-US" dirty="0"/>
              <a:t>Roof leaks</a:t>
            </a:r>
          </a:p>
          <a:p>
            <a:pPr marL="171450" lvl="0" indent="-171450">
              <a:buFont typeface="Arial" panose="020B0604020202020204" pitchFamily="34" charset="0"/>
              <a:buChar char="•"/>
            </a:pPr>
            <a:r>
              <a:rPr lang="en-US" dirty="0"/>
              <a:t>Leaks from plumbing, window air conditioners, and other appliances</a:t>
            </a:r>
          </a:p>
          <a:p>
            <a:pPr marL="171450" lvl="0" indent="-171450">
              <a:buFont typeface="Arial" panose="020B0604020202020204" pitchFamily="34" charset="0"/>
              <a:buChar char="•"/>
            </a:pPr>
            <a:r>
              <a:rPr lang="en-US" dirty="0"/>
              <a:t>Condensation associated with high humidity or cold spots in the building</a:t>
            </a:r>
          </a:p>
          <a:p>
            <a:pPr marL="171450" lvl="0" indent="-171450">
              <a:buFont typeface="Arial" panose="020B0604020202020204" pitchFamily="34" charset="0"/>
              <a:buChar char="•"/>
            </a:pPr>
            <a:r>
              <a:rPr lang="en-US" dirty="0"/>
              <a:t>Localized flooding</a:t>
            </a:r>
          </a:p>
          <a:p>
            <a:pPr marL="171450" lvl="0" indent="-171450">
              <a:buFont typeface="Arial" panose="020B0604020202020204" pitchFamily="34" charset="0"/>
              <a:buChar char="•"/>
            </a:pPr>
            <a:r>
              <a:rPr lang="en-US" dirty="0"/>
              <a:t>Uncontrolled humidity</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30</a:t>
            </a:fld>
            <a:endParaRPr lang="en-US"/>
          </a:p>
        </p:txBody>
      </p:sp>
    </p:spTree>
    <p:extLst>
      <p:ext uri="{BB962C8B-B14F-4D97-AF65-F5344CB8AC3E}">
        <p14:creationId xmlns:p14="http://schemas.microsoft.com/office/powerpoint/2010/main" val="882132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photo of mold growing on a ceiling tile.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31</a:t>
            </a:fld>
            <a:endParaRPr lang="en-US"/>
          </a:p>
        </p:txBody>
      </p:sp>
    </p:spTree>
    <p:extLst>
      <p:ext uri="{BB962C8B-B14F-4D97-AF65-F5344CB8AC3E}">
        <p14:creationId xmlns:p14="http://schemas.microsoft.com/office/powerpoint/2010/main" val="4210994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357">
              <a:defRPr/>
            </a:pP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32</a:t>
            </a:fld>
            <a:endParaRPr lang="en-US"/>
          </a:p>
        </p:txBody>
      </p:sp>
      <p:sp>
        <p:nvSpPr>
          <p:cNvPr id="6" name="Notes Placeholder 2">
            <a:extLst>
              <a:ext uri="{FF2B5EF4-FFF2-40B4-BE49-F238E27FC236}">
                <a16:creationId xmlns:a16="http://schemas.microsoft.com/office/drawing/2014/main" id="{720FC595-273E-47A1-ACA6-42D882EF11F2}"/>
              </a:ext>
            </a:extLst>
          </p:cNvPr>
          <p:cNvSpPr txBox="1">
            <a:spLocks/>
          </p:cNvSpPr>
          <p:nvPr/>
        </p:nvSpPr>
        <p:spPr>
          <a:xfrm>
            <a:off x="624832" y="4577038"/>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This mold growth occurred after a plumbing leak.</a:t>
            </a:r>
          </a:p>
          <a:p>
            <a:pPr eaLnBrk="1" hangingPunct="1"/>
            <a:endParaRPr lang="en-US" dirty="0"/>
          </a:p>
        </p:txBody>
      </p:sp>
    </p:spTree>
    <p:extLst>
      <p:ext uri="{BB962C8B-B14F-4D97-AF65-F5344CB8AC3E}">
        <p14:creationId xmlns:p14="http://schemas.microsoft.com/office/powerpoint/2010/main" val="3894641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873125"/>
            <a:ext cx="6254750" cy="3519488"/>
          </a:xfrm>
        </p:spPr>
      </p:sp>
      <p:sp>
        <p:nvSpPr>
          <p:cNvPr id="3" name="Notes Placeholder 2"/>
          <p:cNvSpPr>
            <a:spLocks noGrp="1"/>
          </p:cNvSpPr>
          <p:nvPr>
            <p:ph type="body" idx="1"/>
          </p:nvPr>
        </p:nvSpPr>
        <p:spPr/>
        <p:txBody>
          <a:bodyPr/>
          <a:lstStyle/>
          <a:p>
            <a:r>
              <a:rPr lang="en-US" dirty="0"/>
              <a:t>This slide shows an infrared photo of the temperatures of different surfaces in the home. The box shows temperature differences around a window. The red and yellow are hotter areas next to the cooler blue area below the windowsill. </a:t>
            </a:r>
          </a:p>
          <a:p>
            <a:endParaRPr lang="en-US" dirty="0"/>
          </a:p>
          <a:p>
            <a:r>
              <a:rPr lang="en-US" dirty="0"/>
              <a:t>Large differences in temperature on surfaces can lead to condensation. </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33</a:t>
            </a:fld>
            <a:endParaRPr lang="en-US"/>
          </a:p>
        </p:txBody>
      </p:sp>
    </p:spTree>
    <p:extLst>
      <p:ext uri="{BB962C8B-B14F-4D97-AF65-F5344CB8AC3E}">
        <p14:creationId xmlns:p14="http://schemas.microsoft.com/office/powerpoint/2010/main" val="3682082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types of humidifiers.  All of them add humidity to the air.</a:t>
            </a:r>
          </a:p>
          <a:p>
            <a:r>
              <a:rPr lang="en-US" dirty="0"/>
              <a:t>Sometimes, a humidifier is called by other names such as vaporizer.</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a:p>
        </p:txBody>
      </p:sp>
    </p:spTree>
    <p:extLst>
      <p:ext uri="{BB962C8B-B14F-4D97-AF65-F5344CB8AC3E}">
        <p14:creationId xmlns:p14="http://schemas.microsoft.com/office/powerpoint/2010/main" val="322189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Residents might consider using a dehumidifier in homes with high humidity.  Dehumidifiers should be placed in the room or rooms with the highest humidity. The target range for indoor humidity is 30%–50%. </a:t>
            </a:r>
          </a:p>
          <a:p>
            <a:r>
              <a:rPr lang="en-US" dirty="0"/>
              <a:t>If a home has a crawl space, extra steps might be required to reduce humidity. After being cleaned, exposed ground within the crawlspace should be covered with plastic sheeting to limit potential mold growth and moisture migration into the house. Then, using a dehumidifier inside the home (not the crawl space) might decrease residual moisture that gets into the home.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a:p>
        </p:txBody>
      </p:sp>
    </p:spTree>
    <p:extLst>
      <p:ext uri="{BB962C8B-B14F-4D97-AF65-F5344CB8AC3E}">
        <p14:creationId xmlns:p14="http://schemas.microsoft.com/office/powerpoint/2010/main" val="924199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dust mites and their allergens.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36</a:t>
            </a:fld>
            <a:endParaRPr lang="en-US"/>
          </a:p>
        </p:txBody>
      </p:sp>
    </p:spTree>
    <p:extLst>
      <p:ext uri="{BB962C8B-B14F-4D97-AF65-F5344CB8AC3E}">
        <p14:creationId xmlns:p14="http://schemas.microsoft.com/office/powerpoint/2010/main" val="64332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exposure source is the dust mite, the allergens are found on much smaller particles   people inhale. Allergens are found in fragments of dust mite body parts and dust mite droppings. The allergens can trigger an allergic reaction in some people. </a:t>
            </a:r>
          </a:p>
          <a:p>
            <a:r>
              <a:rPr lang="en-US" dirty="0"/>
              <a:t>This slide shows examples of some types of allergens. Der f 1 comes from one type of dust mite, Der p 1 comes from another type of dust mite, and so on.</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37</a:t>
            </a:fld>
            <a:endParaRPr lang="en-US"/>
          </a:p>
        </p:txBody>
      </p:sp>
    </p:spTree>
    <p:extLst>
      <p:ext uri="{BB962C8B-B14F-4D97-AF65-F5344CB8AC3E}">
        <p14:creationId xmlns:p14="http://schemas.microsoft.com/office/powerpoint/2010/main" val="17345849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decrease exposure to dust mites, residents should</a:t>
            </a:r>
            <a:endParaRPr lang="en-US" sz="1100" dirty="0"/>
          </a:p>
          <a:p>
            <a:pPr marL="685800" lvl="1" indent="-228600">
              <a:buFont typeface="+mj-lt"/>
              <a:buAutoNum type="arabicPeriod"/>
            </a:pPr>
            <a:r>
              <a:rPr lang="en-US" dirty="0"/>
              <a:t>Wash bedding regularly</a:t>
            </a:r>
            <a:endParaRPr lang="en-US" sz="1100" dirty="0"/>
          </a:p>
          <a:p>
            <a:pPr marL="685800" lvl="1" indent="-228600">
              <a:buFont typeface="+mj-lt"/>
              <a:buAutoNum type="arabicPeriod"/>
            </a:pPr>
            <a:r>
              <a:rPr lang="en-US" dirty="0"/>
              <a:t>Remove carpeting, if possible, or vacuum regularly</a:t>
            </a:r>
            <a:endParaRPr lang="en-US" sz="1100" dirty="0"/>
          </a:p>
          <a:p>
            <a:pPr marL="685800" lvl="1" indent="-228600">
              <a:buFont typeface="+mj-lt"/>
              <a:buAutoNum type="arabicPeriod"/>
            </a:pPr>
            <a:r>
              <a:rPr lang="en-US" dirty="0"/>
              <a:t>Use allergen-proof mattress and pillow covers.</a:t>
            </a:r>
            <a:endParaRPr lang="en-US" sz="1100" dirty="0"/>
          </a:p>
          <a:p>
            <a:r>
              <a:rPr lang="en-US" dirty="0"/>
              <a:t>These strategies work better than others, such as opening a window or using an air filter. Particles associated with dust mites can settle out of the air quickly and attempts to “clean” the air might not remove the greatest sources of exposure, disturbance of dust.  Most studies have shown that dust mite allergens don’t stay in the air for a long time.</a:t>
            </a:r>
            <a:endParaRPr lang="en-US" sz="1100" dirty="0"/>
          </a:p>
          <a:p>
            <a:r>
              <a:rPr lang="en-US" dirty="0"/>
              <a:t> </a:t>
            </a:r>
            <a:endParaRPr lang="en-US" sz="1100"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38</a:t>
            </a:fld>
            <a:endParaRPr lang="en-US"/>
          </a:p>
        </p:txBody>
      </p:sp>
    </p:spTree>
    <p:extLst>
      <p:ext uri="{BB962C8B-B14F-4D97-AF65-F5344CB8AC3E}">
        <p14:creationId xmlns:p14="http://schemas.microsoft.com/office/powerpoint/2010/main" val="681351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39</a:t>
            </a:fld>
            <a:endParaRPr lang="en-US"/>
          </a:p>
        </p:txBody>
      </p:sp>
      <p:sp>
        <p:nvSpPr>
          <p:cNvPr id="5" name="Notes Placeholder 2">
            <a:extLst>
              <a:ext uri="{FF2B5EF4-FFF2-40B4-BE49-F238E27FC236}">
                <a16:creationId xmlns:a16="http://schemas.microsoft.com/office/drawing/2014/main" id="{CF8AF99D-21BC-45E1-BA6C-C991BF3EF6E7}"/>
              </a:ext>
            </a:extLst>
          </p:cNvPr>
          <p:cNvSpPr txBox="1">
            <a:spLocks/>
          </p:cNvSpPr>
          <p:nvPr/>
        </p:nvSpPr>
        <p:spPr>
          <a:xfrm>
            <a:off x="577207" y="4459837"/>
            <a:ext cx="5681363" cy="4223882"/>
          </a:xfrm>
          <a:prstGeom prst="rect">
            <a:avLst/>
          </a:prstGeom>
        </p:spPr>
        <p:txBody>
          <a:bodyPr vert="horz" lIns="89136" tIns="44568" rIns="89136" bIns="44568" rtlCol="0">
            <a:normAutofit/>
          </a:bodyPr>
          <a:lst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It is difficult to get rid of dust mites in homes because they burrow into upholstered furniture, mattresses, and bedding. However, by washing bedding frequently, residents can decrease their exposure to dust mite allergens. Residents don’t need to use hot water for washing bedding. Warm water is fine to get rid of the dust mites and remove their allergens.</a:t>
            </a:r>
          </a:p>
          <a:p>
            <a:r>
              <a:rPr lang="en-US" dirty="0"/>
              <a:t>As mentioned previously, all dust mites need humidity. Residents can use try using a device (hygrometer) to measure relative humidity in the home. Dehumidifiers can decrease the humidity and make it difficult for dust mites to survive. Residents should be careful not to dry out the air too much because it also can dry out a person’s mucus membranes.</a:t>
            </a:r>
          </a:p>
          <a:p>
            <a:pPr eaLnBrk="1" hangingPunct="1"/>
            <a:r>
              <a:rPr lang="en-US" dirty="0"/>
              <a:t> </a:t>
            </a:r>
            <a:endParaRPr lang="en-US" sz="1100" dirty="0"/>
          </a:p>
          <a:p>
            <a:pPr eaLnBrk="1" hangingPunct="1"/>
            <a:endParaRPr lang="en-US" dirty="0"/>
          </a:p>
        </p:txBody>
      </p:sp>
    </p:spTree>
    <p:extLst>
      <p:ext uri="{BB962C8B-B14F-4D97-AF65-F5344CB8AC3E}">
        <p14:creationId xmlns:p14="http://schemas.microsoft.com/office/powerpoint/2010/main" val="3507736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Dust Mite Module might not be useful for very dry parts of the country.  As mentioned earlier, dust mites need high humidity (above 50% relative humidity), so not all places have dust mites. Studies show that areas with very dry climates, such as deserts, don’t have dust mites or their allergens. In these very dry places, the home visit would likely focus on other asthma triggers.</a:t>
            </a:r>
          </a:p>
          <a:p>
            <a:r>
              <a:rPr lang="en-US" dirty="0"/>
              <a:t>However, some places with higher humidity, such as the southern coast, might be so humid that dust mites thrive. In such areas, it will be difficult to control the dust mites themselves. Instead, the home visit should focus on trying to decrease the allergens. For example, residents should try washing bedding, avoiding carpet, and decreasing red check box factors indicated in the Dust Mite Module.</a:t>
            </a:r>
          </a:p>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40</a:t>
            </a:fld>
            <a:endParaRPr lang="en-US"/>
          </a:p>
        </p:txBody>
      </p:sp>
    </p:spTree>
    <p:extLst>
      <p:ext uri="{BB962C8B-B14F-4D97-AF65-F5344CB8AC3E}">
        <p14:creationId xmlns:p14="http://schemas.microsoft.com/office/powerpoint/2010/main" val="29849436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understand allergens and irritants, and how the particle size affects exposure, we can begin reviewing items in the Core Assessment</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41</a:t>
            </a:fld>
            <a:endParaRPr lang="en-US"/>
          </a:p>
        </p:txBody>
      </p:sp>
    </p:spTree>
    <p:extLst>
      <p:ext uri="{BB962C8B-B14F-4D97-AF65-F5344CB8AC3E}">
        <p14:creationId xmlns:p14="http://schemas.microsoft.com/office/powerpoint/2010/main" val="3012011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u="sng" dirty="0"/>
              <a:t>Type of home</a:t>
            </a:r>
            <a:endParaRPr lang="en-US" dirty="0"/>
          </a:p>
          <a:p>
            <a:r>
              <a:rPr lang="en-US" dirty="0"/>
              <a:t>Where people live influences which allergens they might encounter. The type of home they live in is associated with different risk factors for asthma triggers, and with the resident’s ability to control them in their own home. </a:t>
            </a:r>
          </a:p>
          <a:p>
            <a:r>
              <a:rPr lang="en-US" u="sng" dirty="0"/>
              <a:t>Single (detached)</a:t>
            </a:r>
            <a:endParaRPr lang="en-US" dirty="0"/>
          </a:p>
          <a:p>
            <a:r>
              <a:rPr lang="en-US" dirty="0"/>
              <a:t>Single-family homes are one-unit buildings, detached from any other building. People who live in single- family homes might have more control over some asthma triggers than do people in multi-family buildings. </a:t>
            </a:r>
          </a:p>
          <a:p>
            <a:r>
              <a:rPr lang="en-US" dirty="0"/>
              <a:t>However, single-family homes can have different points of entry for pests and places for these pests to hide. Also, the house might have an attached garage from which car exhaust could enter the home. The house also might have a crawl space. Poorly designed or maintained crawl spaces can be damp and hide mold damage that affects the occupied space. </a:t>
            </a:r>
          </a:p>
          <a:p>
            <a:r>
              <a:rPr lang="en-US" u="sng" dirty="0"/>
              <a:t>Attached to other homes</a:t>
            </a:r>
            <a:endParaRPr lang="en-US" dirty="0"/>
          </a:p>
          <a:p>
            <a:r>
              <a:rPr lang="en-US" dirty="0"/>
              <a:t>Apartments, Row homes, duplexes, condominiums, and other types of multi-family homes can be prone to infiltration of asthma triggers from neighbors directly or from common spaces such as hallways and laundry rooms. </a:t>
            </a:r>
          </a:p>
          <a:p>
            <a:r>
              <a:rPr lang="en-US" u="sng" dirty="0"/>
              <a:t>Manufactured and mobile homes</a:t>
            </a:r>
            <a:endParaRPr lang="en-US" dirty="0"/>
          </a:p>
          <a:p>
            <a:r>
              <a:rPr lang="en-US" dirty="0"/>
              <a:t>Manufactured and mobile homes are usually small; therefore, indoor air is easily affected by outdoor air. Condensation can easily occur if these homes are located in warm areas of the country, with humid air entering the home and condensing on surfaces. Like any new home, off-gassing of building materials in manufactured homes releases VOCs and can trigger asthma symptoms, but over time, the off-gassing will subside. </a:t>
            </a:r>
          </a:p>
          <a:p>
            <a:r>
              <a:rPr lang="en-US" u="sng" dirty="0"/>
              <a:t>Rental vs. owned</a:t>
            </a:r>
            <a:endParaRPr lang="en-US" dirty="0"/>
          </a:p>
          <a:p>
            <a:r>
              <a:rPr lang="en-US" dirty="0"/>
              <a:t>People who rent their homes might have less control over some asthma triggers. Common areas, for example, might be used by many people. Tenants also might need landlord approval or commitment for major building repairs to remove moldy drywall or carpet with allergens. </a:t>
            </a:r>
          </a:p>
          <a:p>
            <a:r>
              <a:rPr lang="en-US" dirty="0"/>
              <a:t>Consider providing a list of local resources available from public health departments or reach out to local tenant’s rights groups for assistance. </a:t>
            </a:r>
          </a:p>
          <a:p>
            <a:r>
              <a:rPr lang="en-US" u="sng" dirty="0"/>
              <a:t>Number of stories</a:t>
            </a:r>
            <a:endParaRPr lang="en-US" dirty="0"/>
          </a:p>
          <a:p>
            <a:r>
              <a:rPr lang="en-US" dirty="0"/>
              <a:t>The number of stories in a building also can affect asthma triggers. Multi-story buildings often have pipes, trash chutes, and ductwork that carry asthma triggers throughout the building and give pests easy access. Basements are often damp, which can lead to mold growth.  </a:t>
            </a:r>
          </a:p>
          <a:p>
            <a:pPr defTabSz="891357">
              <a:defRPr/>
            </a:pPr>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42</a:t>
            </a:fld>
            <a:endParaRPr lang="en-US"/>
          </a:p>
        </p:txBody>
      </p:sp>
    </p:spTree>
    <p:extLst>
      <p:ext uri="{BB962C8B-B14F-4D97-AF65-F5344CB8AC3E}">
        <p14:creationId xmlns:p14="http://schemas.microsoft.com/office/powerpoint/2010/main" val="2668381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reduce particles in the air, there are three areas to focus on:</a:t>
            </a:r>
          </a:p>
          <a:p>
            <a:pPr marL="171450" lvl="0" indent="-171450">
              <a:buFont typeface="Arial" panose="020B0604020202020204" pitchFamily="34" charset="0"/>
              <a:buChar char="•"/>
            </a:pPr>
            <a:r>
              <a:rPr lang="en-US" dirty="0"/>
              <a:t>source control (limiting the amount of pollutants brought in or created inside), </a:t>
            </a:r>
          </a:p>
          <a:p>
            <a:pPr marL="171450" lvl="0" indent="-171450">
              <a:buFont typeface="Arial" panose="020B0604020202020204" pitchFamily="34" charset="0"/>
              <a:buChar char="•"/>
            </a:pPr>
            <a:r>
              <a:rPr lang="en-US" dirty="0"/>
              <a:t>ventilation, and </a:t>
            </a:r>
          </a:p>
          <a:p>
            <a:pPr marL="171450" lvl="0" indent="-171450">
              <a:buFont typeface="Arial" panose="020B0604020202020204" pitchFamily="34" charset="0"/>
              <a:buChar char="•"/>
            </a:pPr>
            <a:r>
              <a:rPr lang="en-US" dirty="0"/>
              <a:t>filtration (or air cleaning). </a:t>
            </a:r>
          </a:p>
          <a:p>
            <a:r>
              <a:rPr lang="en-US" dirty="0"/>
              <a:t>In this section of the training, we’ll focus on ventilation and filtration. Filters are available for heating, ventilation, and air conditioning (HVAC) systems that help reduce some common asthma triggers.</a:t>
            </a:r>
            <a:r>
              <a:rPr lang="en-US" u="sng"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7098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Indoor air quality can be affected by pollutants brought in or circulated by HVAC systems, as well as a number of appliances and fixtures used indoors.</a:t>
            </a:r>
          </a:p>
          <a:p>
            <a:r>
              <a:rPr lang="en-US" dirty="0"/>
              <a:t>Sometimes, air with indoor air pollutants pass from “unoccupied spaces” in a home, such as crawl spaces, basements, attics, and wall cavities, into areas where people live.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671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Generally, for all sources of heat in a home, residents should review the manufacturer’s instructions to make sure all devices and appliances are properly installed, inspected, adjusted, and maintained so that they operate properly and do not cause indoor air problems. This might not be possible if the resident doesn’t have access to the HVAC system or is not responsible for maintenance because they live in a multi-family building. Regular cleaning or inspections may be required, and this can help control asthma and allergies. </a:t>
            </a:r>
          </a:p>
          <a:p>
            <a:r>
              <a:rPr lang="en-US" dirty="0"/>
              <a:t>High-efficiency pleated filters should be installed within the HVAC system, initially by a professional, if possible. </a:t>
            </a:r>
          </a:p>
          <a:p>
            <a:r>
              <a:rPr lang="en-US" dirty="0"/>
              <a:t>Residents can usually replace filters if they carefully follow the manufacturer’s instructions. High-efficiency pleated filters can be found at local hardware stores for future replacements. </a:t>
            </a:r>
          </a:p>
          <a:p>
            <a:r>
              <a:rPr lang="en-US" dirty="0"/>
              <a:t>Keep in mind that if the filter(s) are not fitted correctly, indoor pollutants can still enter the living space. If filters are installed incorrectly, as shown in the top image in the graphic, air can pass around the sides of the filters, allowing particles to be carried into the living spaces. The bottom image in the graphic shows air passing through a properly fitted filter.</a:t>
            </a:r>
          </a:p>
          <a:p>
            <a:endParaRPr lang="en-US" strike="sngStrike"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595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85000" lnSpcReduction="20000"/>
          </a:bodyPr>
          <a:lstStyle/>
          <a:p>
            <a:r>
              <a:rPr lang="en-US" dirty="0"/>
              <a:t>Asthma management may include addressing indoor pollutants from the primary source of heating, ventilation, and cooling. Secondary heating sources also might be a concern. </a:t>
            </a:r>
          </a:p>
          <a:p>
            <a:r>
              <a:rPr lang="en-US" dirty="0"/>
              <a:t>Unvented combustion appliances, such as unvented and kerosene space heaters, are not recommended. Such fuel-burning appliances can create particulate matter and gaseous pollutants. If used, all fuel-burning appliances should be vented to the outside. If they cannot be vented to the outside, as in the case of portable units, it is important to have good ventilation and to bring in fresh air. </a:t>
            </a:r>
          </a:p>
          <a:p>
            <a:r>
              <a:rPr lang="en-US" u="sng" dirty="0"/>
              <a:t>Radiators and Baseboard Heaters: </a:t>
            </a:r>
            <a:r>
              <a:rPr lang="en-US" dirty="0"/>
              <a:t>These don’t have air filters, so the benefit of air filtration is not possible unless portable air cleaners are used to provide supplemental air filtration. For older radiators, steam leaks can lead to possible mold on surfaces near those leaks. </a:t>
            </a:r>
          </a:p>
          <a:p>
            <a:r>
              <a:rPr lang="en-US" u="sng" dirty="0"/>
              <a:t>Forced hot air vents</a:t>
            </a:r>
            <a:r>
              <a:rPr lang="en-US" dirty="0"/>
              <a:t>: Consider using filters that can be inserted into the vents or work with a professional to make sure that filters in the HVAC system are appropriate for the needs of the residents. </a:t>
            </a:r>
          </a:p>
          <a:p>
            <a:r>
              <a:rPr lang="en-US" u="sng" dirty="0"/>
              <a:t>Space heaters:</a:t>
            </a:r>
            <a:r>
              <a:rPr lang="en-US" dirty="0"/>
              <a:t> If using an unvented kerosene or gas space heater, follow the manufacturer’s instructions for proper fuel to use and keep the heater properly adjusted, cleaned, and maintained.</a:t>
            </a:r>
          </a:p>
          <a:p>
            <a:r>
              <a:rPr lang="en-US" u="sng" dirty="0"/>
              <a:t>Fireplace/Wood-Burning Stove</a:t>
            </a:r>
            <a:r>
              <a:rPr lang="en-US" dirty="0"/>
              <a:t>: If using a fireplace, make sure it is properly vented to help ensure smoke escapes through the chimney. If a wood-burning stove is used, make sure that doors are tight-fitting. Use aged or cured wood only and follow the manufacturer’s instructions for starting, stoking, and putting out the fire. </a:t>
            </a:r>
          </a:p>
          <a:p>
            <a:r>
              <a:rPr lang="en-US" dirty="0"/>
              <a:t>Combustion gases and particles can come from improperly installed or maintained chimneys and flues and cracked furnace heat exchangers. Pollutants from fireplaces and woodstoves with no dedicated outdoor air supply can be "back-drafted" from the chimney into the living space, particularly in weatherized homes.</a:t>
            </a:r>
          </a:p>
          <a:p>
            <a:r>
              <a:rPr lang="en-US" dirty="0"/>
              <a:t>The use of wood stoves or fireplaces increases the risk for mold growth for several reasons, including excess storage of wood indoors. Like wood stoves and fireplaces, space heater use can overheat one room, which can result in other rooms being colder and thus increasing the risk for condensation and mold growth.</a:t>
            </a:r>
          </a:p>
          <a:p>
            <a:r>
              <a:rPr lang="en-US" u="sng" dirty="0"/>
              <a:t>Gas cooking</a:t>
            </a:r>
            <a:r>
              <a:rPr lang="en-US" dirty="0"/>
              <a:t>: Never use a gas-cooking appliance as a heating source.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9522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indent="0" defTabSz="835699">
              <a:buFontTx/>
              <a:buNone/>
              <a:defRPr/>
            </a:pPr>
            <a:endParaRPr lang="en-US" b="1" baseline="0" dirty="0"/>
          </a:p>
          <a:p>
            <a:pPr marL="0" indent="0" defTabSz="835699">
              <a:buFontTx/>
              <a:buNone/>
              <a:defRPr/>
            </a:pPr>
            <a:r>
              <a:rPr lang="en-US" b="1" dirty="0"/>
              <a:t>How does EPA support program who are working at the state and local level?</a:t>
            </a:r>
            <a:r>
              <a:rPr lang="en-US" b="1" baseline="0" dirty="0"/>
              <a:t>  These cogs represent EPA’s 5 basic program areas that work together.  </a:t>
            </a:r>
          </a:p>
          <a:p>
            <a:pPr marL="0" indent="0" defTabSz="835699">
              <a:buFontTx/>
              <a:buNone/>
              <a:defRPr/>
            </a:pPr>
            <a:endParaRPr lang="en-US" sz="1200" b="0" i="1" baseline="0" dirty="0">
              <a:solidFill>
                <a:prstClr val="black"/>
              </a:solidFill>
            </a:endParaRPr>
          </a:p>
          <a:p>
            <a:pPr marL="342900" indent="-342900">
              <a:buFont typeface="Arial" panose="020B0604020202020204" pitchFamily="34" charset="0"/>
              <a:buChar char="•"/>
            </a:pPr>
            <a:r>
              <a:rPr lang="en-US" sz="1200" dirty="0"/>
              <a:t>First, EPA hosts learning spaces to share, learn and to connect over 1,00 asthma programs through AsthmaCommunityNetwork.org and continues to conduct national media campaigns</a:t>
            </a:r>
          </a:p>
          <a:p>
            <a:pPr marL="342900" indent="-342900">
              <a:buFont typeface="Arial" panose="020B0604020202020204" pitchFamily="34" charset="0"/>
              <a:buChar char="•"/>
            </a:pPr>
            <a:r>
              <a:rPr lang="en-US" sz="1200" dirty="0"/>
              <a:t>We provide technical assistance through cooperative agreements and partnerships</a:t>
            </a:r>
          </a:p>
          <a:p>
            <a:pPr marL="342900" indent="-342900">
              <a:buFont typeface="Arial" panose="020B0604020202020204" pitchFamily="34" charset="0"/>
              <a:buChar char="•"/>
            </a:pPr>
            <a:r>
              <a:rPr lang="en-US" sz="1200" dirty="0"/>
              <a:t>EPA recognizes and leverages excellence through our competitive National Environmental Leadership Award in Asthma Management</a:t>
            </a:r>
          </a:p>
          <a:p>
            <a:pPr marL="342900" indent="-342900">
              <a:buFont typeface="Arial" panose="020B0604020202020204" pitchFamily="34" charset="0"/>
              <a:buChar char="•"/>
            </a:pPr>
            <a:r>
              <a:rPr lang="en-US" sz="1200" dirty="0"/>
              <a:t>We work to advance policy nationally through collaboration with Asthma Disparities Working Group federal partners and advance policy locally through regional asthma summits</a:t>
            </a:r>
          </a:p>
          <a:p>
            <a:pPr marL="342900" indent="-342900">
              <a:buFont typeface="Arial" panose="020B0604020202020204" pitchFamily="34" charset="0"/>
              <a:buChar char="•"/>
            </a:pPr>
            <a:r>
              <a:rPr lang="en-US" sz="1200" dirty="0"/>
              <a:t>And finally, we synthesize and spread learning in a variety of ways, one example is through webinars like our webinar today.</a:t>
            </a:r>
          </a:p>
          <a:p>
            <a:pPr marL="171450" indent="-171450">
              <a:buFont typeface="Arial" panose="020B0604020202020204" pitchFamily="34" charset="0"/>
              <a:buChar char="•"/>
            </a:pPr>
            <a:endParaRPr lang="en-US" sz="1200" b="0" i="1" baseline="0" dirty="0">
              <a:solidFill>
                <a:prstClr val="black"/>
              </a:solidFill>
            </a:endParaRPr>
          </a:p>
          <a:p>
            <a:pPr marL="156694" indent="-156694">
              <a:buFontTx/>
              <a:buChar char="-"/>
            </a:pPr>
            <a:endParaRPr lang="en-US" dirty="0"/>
          </a:p>
          <a:p>
            <a:endParaRPr lang="en-US" dirty="0"/>
          </a:p>
          <a:p>
            <a:endParaRPr lang="en-US" dirty="0"/>
          </a:p>
          <a:p>
            <a:pPr marL="156694" indent="-15669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835699"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35699"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562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Sometime, residents choose to use air cleaners to remove asthma triggers in their homes. </a:t>
            </a:r>
          </a:p>
          <a:p>
            <a:pPr marL="171450" lvl="0" indent="-171450">
              <a:buFont typeface="Arial" panose="020B0604020202020204" pitchFamily="34" charset="0"/>
              <a:buChar char="•"/>
            </a:pPr>
            <a:r>
              <a:rPr lang="en-US" dirty="0"/>
              <a:t>Eliminating sources of asthma triggers such as candles, cigarettes, perfumes, and air fresheners is the best method for controlling indoor air quality.</a:t>
            </a:r>
          </a:p>
          <a:p>
            <a:pPr marL="171450" lvl="0" indent="-171450">
              <a:buFont typeface="Arial" panose="020B0604020202020204" pitchFamily="34" charset="0"/>
              <a:buChar char="•"/>
            </a:pPr>
            <a:r>
              <a:rPr lang="en-US" dirty="0"/>
              <a:t>Ventilation and air cleaning are used to help remove particles and gases</a:t>
            </a:r>
          </a:p>
          <a:p>
            <a:pPr marL="171450" lvl="0" indent="-171450">
              <a:buFont typeface="Arial" panose="020B0604020202020204" pitchFamily="34" charset="0"/>
              <a:buChar char="•"/>
            </a:pPr>
            <a:r>
              <a:rPr lang="en-US" dirty="0"/>
              <a:t>EPA has a consumer guide, and a more technical summary about using air cleaners at home. </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9009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is about smoke exposure in the home.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9000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Secondhand smoke is the smoke in air from a cigarette, cigar, or pipe, and the smoke exhaled by a smoker. </a:t>
            </a:r>
          </a:p>
          <a:p>
            <a:r>
              <a:rPr lang="en-US" dirty="0"/>
              <a:t>Secondhand smoke contains more than 4,000 substances, including several compounds that cause cancer.</a:t>
            </a:r>
          </a:p>
          <a:p>
            <a:r>
              <a:rPr lang="en-US" dirty="0"/>
              <a:t>Secondhand smoke can trigger asthma episodes and increase the severity of attacks. Secondhand smoke is also a risk factor for new cases of asthma in preschool-aged children. Children's developing bodies make them more susceptible to the effects of secondhand smoke and, due to their small size, they breathe more rapidly than adults, thereby taking in more secondhand smoke. </a:t>
            </a:r>
          </a:p>
          <a:p>
            <a:r>
              <a:rPr lang="en-US" dirty="0"/>
              <a:t>Children receiving high doses of secondhand smoke, such as those with smoking parents, run the greatest relative risk of experiencing damaging health effects.</a:t>
            </a:r>
          </a:p>
          <a:p>
            <a:r>
              <a:rPr lang="en-US" dirty="0"/>
              <a:t>Home is the main place where many children and adults breathe secondhand smoke.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425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Each year, an estimated 28 million multi-unit housing residents are exposed to secondhand smoke in their home or apartment that came from somewhere else in their building, such as a nearby apartment. </a:t>
            </a:r>
          </a:p>
          <a:p>
            <a:r>
              <a:rPr lang="en-US" dirty="0"/>
              <a:t>100% smoke-free policies are the only effective way to fully eliminate secondhand smoke exposure. </a:t>
            </a:r>
          </a:p>
          <a:p>
            <a:r>
              <a:rPr lang="en-US" dirty="0"/>
              <a:t>In the meantime</a:t>
            </a:r>
          </a:p>
          <a:p>
            <a:pPr marL="171450" lvl="0" indent="-171450">
              <a:buFont typeface="Arial" panose="020B0604020202020204" pitchFamily="34" charset="0"/>
              <a:buChar char="•"/>
            </a:pPr>
            <a:r>
              <a:rPr lang="en-US" dirty="0"/>
              <a:t>Encourage and support families with asthma to take action and not allow smoking in their home or car.</a:t>
            </a:r>
          </a:p>
          <a:p>
            <a:pPr marL="171450" lvl="0" indent="-171450">
              <a:buFont typeface="Arial" panose="020B0604020202020204" pitchFamily="34" charset="0"/>
              <a:buChar char="•"/>
            </a:pPr>
            <a:r>
              <a:rPr lang="en-US" dirty="0"/>
              <a:t>Connect people who smoke to a smoking cessation program, such as their state </a:t>
            </a:r>
            <a:r>
              <a:rPr lang="en-US" dirty="0" err="1"/>
              <a:t>quitline</a:t>
            </a:r>
            <a:r>
              <a:rPr lang="en-US" dirty="0"/>
              <a:t> (1-800-QUIT-NOW).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4955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E-cigarettes create an aerosol that can contain toxic chemicals. Both tobacco smoke and marijuana smoke contain particles and combustion by-products.</a:t>
            </a:r>
          </a:p>
          <a:p>
            <a:r>
              <a:rPr lang="en-US" dirty="0"/>
              <a:t>We do not yet have enough research to tell us if secondhand aerosol from e-cigarettes triggers asthma symptoms. However, we know that nicotine is harmful to the developing brain.</a:t>
            </a:r>
          </a:p>
          <a:p>
            <a:r>
              <a:rPr lang="en-US" dirty="0"/>
              <a:t>Also, the Surgeon General, CDC, and many public health advocates recommend including all tobacco products, including e-cigarettes, in smoke-free rules.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505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0DF785B-0F4E-4694-A685-52AF431C0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5B15651E-C131-4CB6-A0A9-E54600543F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next section is about pests and their allergens.</a:t>
            </a:r>
          </a:p>
        </p:txBody>
      </p:sp>
      <p:sp>
        <p:nvSpPr>
          <p:cNvPr id="6148" name="Slide Number Placeholder 3">
            <a:extLst>
              <a:ext uri="{FF2B5EF4-FFF2-40B4-BE49-F238E27FC236}">
                <a16:creationId xmlns:a16="http://schemas.microsoft.com/office/drawing/2014/main" id="{81F8C1F3-0092-4E5C-BABD-B1321EF75E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42FC6B-FA97-432E-8B46-4921408EC82A}" type="slidenum">
              <a:rPr lang="en-US" altLang="en-US" smtClean="0"/>
              <a:pPr fontAlgn="base">
                <a:spcBef>
                  <a:spcPct val="0"/>
                </a:spcBef>
                <a:spcAft>
                  <a:spcPct val="0"/>
                </a:spcAft>
              </a:pPr>
              <a:t>52</a:t>
            </a:fld>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FEE01E6-7A3C-4734-8413-AB0D8F37D6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AAB3FF29-7684-4DC4-A5EC-2E58F397E5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Different types of cockroaches are found in different climates. American cockroaches are common in the southern United States and in basements throughout the United States. German cockroaches are common in single-family and multi-family homes that have pest infestations. In some places, cockroaches might be called water bugs or palmetto bugs. These are still cockroaches.</a:t>
            </a:r>
          </a:p>
          <a:p>
            <a:pPr eaLnBrk="1" hangingPunct="1">
              <a:spcBef>
                <a:spcPct val="0"/>
              </a:spcBef>
            </a:pPr>
            <a:endParaRPr lang="en-US" altLang="en-US"/>
          </a:p>
          <a:p>
            <a:pPr eaLnBrk="1" hangingPunct="1">
              <a:spcBef>
                <a:spcPct val="0"/>
              </a:spcBef>
            </a:pPr>
            <a:r>
              <a:rPr lang="en-US" altLang="en-US"/>
              <a:t>Mice also differ. Field mice, for example, might only enter a home when it’s cold outside. Other mice might live year-round in the house or multi-family building.</a:t>
            </a:r>
          </a:p>
          <a:p>
            <a:pPr eaLnBrk="1" hangingPunct="1">
              <a:spcBef>
                <a:spcPct val="0"/>
              </a:spcBef>
            </a:pPr>
            <a:endParaRPr lang="en-US" altLang="en-US"/>
          </a:p>
          <a:p>
            <a:pPr eaLnBrk="1" hangingPunct="1">
              <a:spcBef>
                <a:spcPct val="0"/>
              </a:spcBef>
            </a:pPr>
            <a:r>
              <a:rPr lang="en-US" altLang="en-US"/>
              <a:t>Rats are rarely found in homes; therefore, rat allergen in homes is rare. However, many people really can’t tell the difference between rats and mice, so that is why we ask about both.</a:t>
            </a:r>
          </a:p>
          <a:p>
            <a:pPr eaLnBrk="1" hangingPunct="1">
              <a:spcBef>
                <a:spcPct val="0"/>
              </a:spcBef>
            </a:pPr>
            <a:endParaRPr lang="en-US" altLang="en-US"/>
          </a:p>
        </p:txBody>
      </p:sp>
      <p:sp>
        <p:nvSpPr>
          <p:cNvPr id="10244" name="Slide Number Placeholder 3">
            <a:extLst>
              <a:ext uri="{FF2B5EF4-FFF2-40B4-BE49-F238E27FC236}">
                <a16:creationId xmlns:a16="http://schemas.microsoft.com/office/drawing/2014/main" id="{124BDCB9-BD71-4223-B6EB-A53E62388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0AFA36-CF08-47E5-939A-99A3F1E7351E}" type="slidenum">
              <a:rPr lang="en-US" altLang="en-US" smtClean="0"/>
              <a:pPr fontAlgn="base">
                <a:spcBef>
                  <a:spcPct val="0"/>
                </a:spcBef>
                <a:spcAft>
                  <a:spcPct val="0"/>
                </a:spcAft>
              </a:pPr>
              <a:t>55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36576F56-86BB-463C-9E6D-9947AC27D7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90FDCD23-9C12-4E72-B07E-21C6258612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Mouse and rat allergens are found mainly in urine (but also in dander, which is another term for skin flakes). The airborne allergens can be found on small, medium, and large particles, but the small particles (those less than 2.5 microns in size)   can remain airborne for hours.</a:t>
            </a:r>
          </a:p>
          <a:p>
            <a:pPr eaLnBrk="1" hangingPunct="1">
              <a:spcBef>
                <a:spcPct val="0"/>
              </a:spcBef>
            </a:pPr>
            <a:endParaRPr lang="en-US" altLang="en-US"/>
          </a:p>
          <a:p>
            <a:pPr eaLnBrk="1" hangingPunct="1">
              <a:spcBef>
                <a:spcPct val="0"/>
              </a:spcBef>
            </a:pPr>
            <a:r>
              <a:rPr lang="en-US" altLang="en-US"/>
              <a:t>On the other hand, cockroach allergens are found mainly on fecal pellets or droppings (but also in dried body parts). The cockroach allergens are found on larger particles (mainly those larger than 10 microns), which settle out of the air quicker than mouse or rat allergen particles.</a:t>
            </a:r>
          </a:p>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ABFA30FC-7464-4633-B675-F03662C8EB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86C2CFB-E624-40F5-BDA0-9D9D7998AF4A}" type="slidenum">
              <a:rPr lang="en-US" altLang="en-US" smtClean="0"/>
              <a:pPr fontAlgn="base">
                <a:spcBef>
                  <a:spcPct val="0"/>
                </a:spcBef>
                <a:spcAft>
                  <a:spcPct val="0"/>
                </a:spcAft>
              </a:pPr>
              <a:t>56</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B623140-19DB-4524-9EE0-82CF6751FE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9E6089C-BAC0-41A6-A0A2-0E6DB37026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Several things can affect pests and their allergens.</a:t>
            </a:r>
            <a:endParaRPr lang="en-US" altLang="en-US" sz="1100"/>
          </a:p>
          <a:p>
            <a:pPr marL="628650" lvl="1" indent="-171450" eaLnBrk="1" hangingPunct="1">
              <a:spcBef>
                <a:spcPct val="0"/>
              </a:spcBef>
              <a:buFontTx/>
              <a:buChar char="•"/>
            </a:pPr>
            <a:r>
              <a:rPr lang="en-US" altLang="en-US"/>
              <a:t>Changes by residents in the home (new roommates, parties with a lot of food, new pet)</a:t>
            </a:r>
            <a:endParaRPr lang="en-US" altLang="en-US" sz="1100"/>
          </a:p>
          <a:p>
            <a:pPr marL="628650" lvl="1" indent="-171450" eaLnBrk="1" hangingPunct="1">
              <a:spcBef>
                <a:spcPct val="0"/>
              </a:spcBef>
              <a:buFontTx/>
              <a:buChar char="•"/>
            </a:pPr>
            <a:r>
              <a:rPr lang="en-US" altLang="en-US"/>
              <a:t>Changes in the building (new holes, recent pesticide application in neighboring buildings)</a:t>
            </a:r>
            <a:endParaRPr lang="en-US" altLang="en-US" sz="1100"/>
          </a:p>
          <a:p>
            <a:pPr marL="628650" lvl="1" indent="-171450" eaLnBrk="1" hangingPunct="1">
              <a:spcBef>
                <a:spcPct val="0"/>
              </a:spcBef>
              <a:buFontTx/>
              <a:buChar char="•"/>
            </a:pPr>
            <a:r>
              <a:rPr lang="en-US" altLang="en-US"/>
              <a:t>Seasonal changes (cold weather can drive pests indoors)</a:t>
            </a:r>
            <a:endParaRPr lang="en-US" altLang="en-US" sz="1100"/>
          </a:p>
          <a:p>
            <a:pPr eaLnBrk="1" hangingPunct="1">
              <a:spcBef>
                <a:spcPct val="0"/>
              </a:spcBef>
            </a:pPr>
            <a:r>
              <a:rPr lang="en-US" altLang="en-US"/>
              <a:t>The next slide shows examples of changes inside and outside the home that can affect pests and their allergens.</a:t>
            </a:r>
            <a:endParaRPr lang="en-US" altLang="en-US" sz="1100"/>
          </a:p>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11DBC190-5A3A-4B74-90BD-BCE20EB313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C79BB7-4A6A-4F8C-9FB8-242AB5E9EFDE}" type="slidenum">
              <a:rPr lang="en-US" altLang="en-US" smtClean="0"/>
              <a:pPr fontAlgn="base">
                <a:spcBef>
                  <a:spcPct val="0"/>
                </a:spcBef>
                <a:spcAft>
                  <a:spcPct val="0"/>
                </a:spcAft>
              </a:pPr>
              <a:t>57</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A2E4FC8-15DF-4F44-974A-C463E2E29F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A2430B2E-C33B-4406-B7A6-8DEC7541D0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Leaving trash next to buildings can attract pests such as cockroaches and rodents.  Subsequently, the pests can enter the buildings to find other sources of food and shelter. Leaving dirty dishes in the sink or on the table can also attract pests and if left overnight, mold can begin to grow too.  </a:t>
            </a:r>
          </a:p>
          <a:p>
            <a:pPr eaLnBrk="1" hangingPunct="1">
              <a:spcBef>
                <a:spcPct val="0"/>
              </a:spcBef>
            </a:pPr>
            <a:endParaRPr lang="en-US" altLang="en-US"/>
          </a:p>
        </p:txBody>
      </p:sp>
      <p:sp>
        <p:nvSpPr>
          <p:cNvPr id="16388" name="Slide Number Placeholder 3">
            <a:extLst>
              <a:ext uri="{FF2B5EF4-FFF2-40B4-BE49-F238E27FC236}">
                <a16:creationId xmlns:a16="http://schemas.microsoft.com/office/drawing/2014/main" id="{FE5B9188-DB50-48A4-B7B1-7A9465DCDE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6BCF695-26E6-4EEC-A6F7-7D2FA54FA5F1}" type="slidenum">
              <a:rPr lang="en-US" altLang="en-US" smtClean="0"/>
              <a:pPr fontAlgn="base">
                <a:spcBef>
                  <a:spcPct val="0"/>
                </a:spcBef>
                <a:spcAft>
                  <a:spcPct val="0"/>
                </a:spcAft>
              </a:pPr>
              <a:t>58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pPr marL="0" indent="0" defTabSz="835699">
              <a:buFontTx/>
              <a:buNone/>
              <a:defRPr/>
            </a:pPr>
            <a:endParaRPr lang="en-US" b="1" baseline="0" dirty="0"/>
          </a:p>
          <a:p>
            <a:pPr marL="0" indent="0" defTabSz="835699">
              <a:buFontTx/>
              <a:buNone/>
              <a:defRPr/>
            </a:pPr>
            <a:r>
              <a:rPr lang="en-US" b="1" dirty="0"/>
              <a:t>How does EPA support program who are working at the state and local level?</a:t>
            </a:r>
            <a:r>
              <a:rPr lang="en-US" b="1" baseline="0" dirty="0"/>
              <a:t>  These cogs represent EPA’s 5 basic program areas that work together.  </a:t>
            </a:r>
          </a:p>
          <a:p>
            <a:pPr marL="0" indent="0" defTabSz="835699">
              <a:buFontTx/>
              <a:buNone/>
              <a:defRPr/>
            </a:pPr>
            <a:endParaRPr lang="en-US" sz="1200" b="0" i="1" baseline="0" dirty="0">
              <a:solidFill>
                <a:prstClr val="black"/>
              </a:solidFill>
            </a:endParaRPr>
          </a:p>
          <a:p>
            <a:pPr marL="342900" indent="-342900">
              <a:buFont typeface="Arial" panose="020B0604020202020204" pitchFamily="34" charset="0"/>
              <a:buChar char="•"/>
            </a:pPr>
            <a:r>
              <a:rPr lang="en-US" sz="1200" dirty="0"/>
              <a:t>First, EPA hosts learning spaces to share, learn and to connect over 1,00 asthma programs through AsthmaCommunityNetwork.org and continues to conduct national media campaigns</a:t>
            </a:r>
          </a:p>
          <a:p>
            <a:pPr marL="342900" indent="-342900">
              <a:buFont typeface="Arial" panose="020B0604020202020204" pitchFamily="34" charset="0"/>
              <a:buChar char="•"/>
            </a:pPr>
            <a:r>
              <a:rPr lang="en-US" sz="1200" dirty="0"/>
              <a:t>We provide technical assistance through cooperative agreements and partnerships</a:t>
            </a:r>
          </a:p>
          <a:p>
            <a:pPr marL="342900" indent="-342900">
              <a:buFont typeface="Arial" panose="020B0604020202020204" pitchFamily="34" charset="0"/>
              <a:buChar char="•"/>
            </a:pPr>
            <a:r>
              <a:rPr lang="en-US" sz="1200" dirty="0"/>
              <a:t>EPA recognizes and leverages excellence through our competitive National Environmental Leadership Award in Asthma Management</a:t>
            </a:r>
          </a:p>
          <a:p>
            <a:pPr marL="342900" indent="-342900">
              <a:buFont typeface="Arial" panose="020B0604020202020204" pitchFamily="34" charset="0"/>
              <a:buChar char="•"/>
            </a:pPr>
            <a:r>
              <a:rPr lang="en-US" sz="1200" dirty="0"/>
              <a:t>We work to advance policy nationally through collaboration with Asthma Disparities Working Group federal partners and advance policy locally through regional asthma summits</a:t>
            </a:r>
          </a:p>
          <a:p>
            <a:pPr marL="342900" indent="-342900">
              <a:buFont typeface="Arial" panose="020B0604020202020204" pitchFamily="34" charset="0"/>
              <a:buChar char="•"/>
            </a:pPr>
            <a:r>
              <a:rPr lang="en-US" sz="1200" dirty="0"/>
              <a:t>And finally, we synthesize and spread learning in a variety of ways, one example is through webinars like our webinar today.</a:t>
            </a:r>
          </a:p>
          <a:p>
            <a:pPr marL="171450" indent="-171450">
              <a:buFont typeface="Arial" panose="020B0604020202020204" pitchFamily="34" charset="0"/>
              <a:buChar char="•"/>
            </a:pPr>
            <a:endParaRPr lang="en-US" sz="1200" b="0" i="1" baseline="0" dirty="0">
              <a:solidFill>
                <a:prstClr val="black"/>
              </a:solidFill>
            </a:endParaRPr>
          </a:p>
          <a:p>
            <a:pPr marL="156694" indent="-156694">
              <a:buFontTx/>
              <a:buChar char="-"/>
            </a:pPr>
            <a:endParaRPr lang="en-US" dirty="0"/>
          </a:p>
          <a:p>
            <a:endParaRPr lang="en-US" dirty="0"/>
          </a:p>
          <a:p>
            <a:endParaRPr lang="en-US" dirty="0"/>
          </a:p>
          <a:p>
            <a:pPr marL="156694" indent="-156694">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835699" rtl="0" eaLnBrk="1" fontAlgn="auto" latinLnBrk="0" hangingPunct="1">
              <a:lnSpc>
                <a:spcPct val="100000"/>
              </a:lnSpc>
              <a:spcBef>
                <a:spcPts val="0"/>
              </a:spcBef>
              <a:spcAft>
                <a:spcPts val="0"/>
              </a:spcAft>
              <a:buClrTx/>
              <a:buSzTx/>
              <a:buFontTx/>
              <a:buNone/>
              <a:tabLst/>
              <a:defRPr/>
            </a:pPr>
            <a:fld id="{B7ECA565-1CCA-48B6-A50D-C041E1CDBB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35699"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5621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D898825-03AE-4D90-8DC4-D643141FF4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568C221-CA80-46A5-B129-7A65E51A9AFC}"/>
              </a:ext>
            </a:extLst>
          </p:cNvPr>
          <p:cNvSpPr>
            <a:spLocks noGrp="1"/>
          </p:cNvSpPr>
          <p:nvPr>
            <p:ph type="body" idx="1"/>
          </p:nvPr>
        </p:nvSpPr>
        <p:spPr/>
        <p:txBody>
          <a:bodyPr/>
          <a:lstStyle/>
          <a:p>
            <a:pPr eaLnBrk="1" fontAlgn="auto" hangingPunct="1">
              <a:spcBef>
                <a:spcPts val="0"/>
              </a:spcBef>
              <a:spcAft>
                <a:spcPts val="0"/>
              </a:spcAft>
              <a:defRPr/>
            </a:pPr>
            <a:r>
              <a:rPr lang="en-US" dirty="0"/>
              <a:t>Integrated Pest Management (IPM) is best described by its component words:</a:t>
            </a:r>
          </a:p>
          <a:p>
            <a:pPr marL="171450" indent="-171450" eaLnBrk="1" fontAlgn="auto" hangingPunct="1">
              <a:spcBef>
                <a:spcPts val="0"/>
              </a:spcBef>
              <a:spcAft>
                <a:spcPts val="0"/>
              </a:spcAft>
              <a:buFont typeface="Arial" panose="020B0604020202020204" pitchFamily="34" charset="0"/>
              <a:buChar char="•"/>
              <a:defRPr/>
            </a:pPr>
            <a:r>
              <a:rPr lang="en-US" b="1" dirty="0"/>
              <a:t>Integrated</a:t>
            </a:r>
            <a:r>
              <a:rPr lang="en-US" dirty="0"/>
              <a:t> means it uses multiple approaches that work together.</a:t>
            </a:r>
          </a:p>
          <a:p>
            <a:pPr marL="171450" indent="-171450" eaLnBrk="1" fontAlgn="auto" hangingPunct="1">
              <a:spcBef>
                <a:spcPts val="0"/>
              </a:spcBef>
              <a:spcAft>
                <a:spcPts val="0"/>
              </a:spcAft>
              <a:buFont typeface="Arial" panose="020B0604020202020204" pitchFamily="34" charset="0"/>
              <a:buChar char="•"/>
              <a:defRPr/>
            </a:pPr>
            <a:r>
              <a:rPr lang="en-US" b="1" dirty="0"/>
              <a:t>Pest</a:t>
            </a:r>
            <a:r>
              <a:rPr lang="en-US" dirty="0"/>
              <a:t> Unwanted rodents and bugs in the home</a:t>
            </a:r>
          </a:p>
          <a:p>
            <a:pPr marL="171450" indent="-171450" eaLnBrk="1" fontAlgn="auto" hangingPunct="1">
              <a:spcBef>
                <a:spcPts val="0"/>
              </a:spcBef>
              <a:spcAft>
                <a:spcPts val="0"/>
              </a:spcAft>
              <a:buFont typeface="Arial" panose="020B0604020202020204" pitchFamily="34" charset="0"/>
              <a:buChar char="•"/>
              <a:defRPr/>
            </a:pPr>
            <a:r>
              <a:rPr lang="en-US" b="1" dirty="0"/>
              <a:t>Management</a:t>
            </a:r>
            <a:r>
              <a:rPr lang="en-US" dirty="0"/>
              <a:t> means it uses effective methods for pest control, with the least possible hazard to people, property, and the environment.</a:t>
            </a:r>
          </a:p>
          <a:p>
            <a:pPr eaLnBrk="1" fontAlgn="auto" hangingPunct="1">
              <a:spcBef>
                <a:spcPts val="0"/>
              </a:spcBef>
              <a:spcAft>
                <a:spcPts val="0"/>
              </a:spcAft>
              <a:defRPr/>
            </a:pPr>
            <a:endParaRPr lang="en-US" dirty="0"/>
          </a:p>
        </p:txBody>
      </p:sp>
      <p:sp>
        <p:nvSpPr>
          <p:cNvPr id="18436" name="Slide Number Placeholder 3">
            <a:extLst>
              <a:ext uri="{FF2B5EF4-FFF2-40B4-BE49-F238E27FC236}">
                <a16:creationId xmlns:a16="http://schemas.microsoft.com/office/drawing/2014/main" id="{24FE3F52-C123-4F81-B6BC-A319592E64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7B7DAF8-6DC7-4FAB-9AD4-AEC5AA8BC063}" type="slidenum">
              <a:rPr lang="en-US" altLang="en-US" smtClean="0"/>
              <a:pPr fontAlgn="base">
                <a:spcBef>
                  <a:spcPct val="0"/>
                </a:spcBef>
                <a:spcAft>
                  <a:spcPct val="0"/>
                </a:spcAft>
              </a:pPr>
              <a:t>59</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DEBD5037-2A04-4370-954F-817FC942F2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E7C4A7A8-1C0B-4FF6-B874-A1F3F7DE06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Two main concepts of IPM are:</a:t>
            </a:r>
            <a:endParaRPr lang="en-US" altLang="en-US" sz="1100"/>
          </a:p>
          <a:p>
            <a:pPr lvl="1" eaLnBrk="1" hangingPunct="1">
              <a:spcBef>
                <a:spcPct val="0"/>
              </a:spcBef>
            </a:pPr>
            <a:r>
              <a:rPr lang="en-US" altLang="en-US"/>
              <a:t>1. Make physical changes in home, such as cleaning and sealing cracks and holes</a:t>
            </a:r>
            <a:endParaRPr lang="en-US" altLang="en-US" sz="1100"/>
          </a:p>
          <a:p>
            <a:pPr lvl="1" eaLnBrk="1" hangingPunct="1">
              <a:spcBef>
                <a:spcPct val="0"/>
              </a:spcBef>
            </a:pPr>
            <a:r>
              <a:rPr lang="en-US" altLang="en-US"/>
              <a:t>2. Educate residents to clean up spills, eat only in the kitchen or dining room, use sealed food containers to keep pests out, and dispose of trash often</a:t>
            </a:r>
            <a:endParaRPr lang="en-US" altLang="en-US" sz="1100"/>
          </a:p>
          <a:p>
            <a:pPr eaLnBrk="1" hangingPunct="1">
              <a:spcBef>
                <a:spcPct val="0"/>
              </a:spcBef>
            </a:pPr>
            <a:endParaRPr lang="en-US" altLang="en-US" sz="1100"/>
          </a:p>
        </p:txBody>
      </p:sp>
      <p:sp>
        <p:nvSpPr>
          <p:cNvPr id="20484" name="Slide Number Placeholder 3">
            <a:extLst>
              <a:ext uri="{FF2B5EF4-FFF2-40B4-BE49-F238E27FC236}">
                <a16:creationId xmlns:a16="http://schemas.microsoft.com/office/drawing/2014/main" id="{8E80ECC9-060C-479C-B2B9-445BC3912A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B145DE-9004-4874-81DC-D7FC3172CC41}" type="slidenum">
              <a:rPr lang="en-US" altLang="en-US" smtClean="0"/>
              <a:pPr fontAlgn="base">
                <a:spcBef>
                  <a:spcPct val="0"/>
                </a:spcBef>
                <a:spcAft>
                  <a:spcPct val="0"/>
                </a:spcAft>
              </a:pPr>
              <a:t>60</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DB4A135F-5E81-49E3-9DEE-56F6629B90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D505E125-F45F-404E-BDD7-CBBF188F25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Various methods are available to control pests:</a:t>
            </a:r>
            <a:endParaRPr lang="en-US" altLang="en-US" sz="1100"/>
          </a:p>
          <a:p>
            <a:pPr marL="628650" lvl="1" indent="-171450" eaLnBrk="1" hangingPunct="1">
              <a:spcBef>
                <a:spcPct val="0"/>
              </a:spcBef>
              <a:buFontTx/>
              <a:buChar char="•"/>
            </a:pPr>
            <a:r>
              <a:rPr lang="en-US" altLang="en-US"/>
              <a:t>Gel bait application for insects (such as cockroaches) </a:t>
            </a:r>
            <a:endParaRPr lang="en-US" altLang="en-US" sz="1100"/>
          </a:p>
          <a:p>
            <a:pPr marL="628650" lvl="1" indent="-171450" eaLnBrk="1" hangingPunct="1">
              <a:spcBef>
                <a:spcPct val="0"/>
              </a:spcBef>
              <a:buFontTx/>
              <a:buChar char="•"/>
            </a:pPr>
            <a:r>
              <a:rPr lang="en-US" altLang="en-US"/>
              <a:t>Snap traps are used for mice and rats</a:t>
            </a:r>
            <a:endParaRPr lang="en-US" altLang="en-US" sz="1100"/>
          </a:p>
          <a:p>
            <a:pPr eaLnBrk="1" hangingPunct="1">
              <a:spcBef>
                <a:spcPct val="0"/>
              </a:spcBef>
            </a:pPr>
            <a:r>
              <a:rPr lang="en-US" altLang="en-US"/>
              <a:t>However, spray pesticides, bombs, and foggers are asthma triggers. Avoid using them.</a:t>
            </a:r>
            <a:endParaRPr lang="en-US" altLang="en-US" sz="1100"/>
          </a:p>
          <a:p>
            <a:pPr eaLnBrk="1" hangingPunct="1">
              <a:spcBef>
                <a:spcPct val="0"/>
              </a:spcBef>
            </a:pPr>
            <a:r>
              <a:rPr lang="en-US" altLang="en-US"/>
              <a:t>Also be sure to keep pesticides and traps away from children and pets.</a:t>
            </a:r>
            <a:endParaRPr lang="en-US" altLang="en-US" sz="1100"/>
          </a:p>
          <a:p>
            <a:pPr eaLnBrk="1" hangingPunct="1">
              <a:spcBef>
                <a:spcPct val="0"/>
              </a:spcBef>
            </a:pPr>
            <a:endParaRPr lang="en-US" altLang="en-US"/>
          </a:p>
        </p:txBody>
      </p:sp>
      <p:sp>
        <p:nvSpPr>
          <p:cNvPr id="22532" name="Slide Number Placeholder 3">
            <a:extLst>
              <a:ext uri="{FF2B5EF4-FFF2-40B4-BE49-F238E27FC236}">
                <a16:creationId xmlns:a16="http://schemas.microsoft.com/office/drawing/2014/main" id="{77B88D65-7E97-486E-95B0-04AF57DA04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B3F8C0-517E-44BC-B373-7ACEB6F12CB1}" type="slidenum">
              <a:rPr lang="en-US" altLang="en-US" smtClean="0"/>
              <a:pPr fontAlgn="base">
                <a:spcBef>
                  <a:spcPct val="0"/>
                </a:spcBef>
                <a:spcAft>
                  <a:spcPct val="0"/>
                </a:spcAft>
              </a:pPr>
              <a:t>61</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3F3EA1FC-CCBA-40DD-AF2B-9E49F8F486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F70E7CC-E91A-4E42-8867-C64F67244C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Cockroaches don’t just crawl on floors, they crawl on walls and ceilings, too. First placing sticky traps or monitors throughout the home will help show where cockroaches live and pathways they follow throughout the home. Those are the ideal spots to place bait.</a:t>
            </a:r>
          </a:p>
          <a:p>
            <a:pPr eaLnBrk="1" hangingPunct="1">
              <a:spcBef>
                <a:spcPct val="0"/>
              </a:spcBef>
            </a:pPr>
            <a:endParaRPr lang="en-US" altLang="en-US"/>
          </a:p>
          <a:p>
            <a:pPr eaLnBrk="1" hangingPunct="1">
              <a:spcBef>
                <a:spcPct val="0"/>
              </a:spcBef>
            </a:pPr>
            <a:r>
              <a:rPr lang="en-US" altLang="en-US"/>
              <a:t>Common places for traps are under kitchen and bathroom sinks, and on kitchen counters where food is stored. The traps have a sticky substance with natural chemical attractant (pheromone) inside the trap. We use these to </a:t>
            </a:r>
            <a:r>
              <a:rPr lang="en-US" altLang="en-US" u="sng"/>
              <a:t>monitor</a:t>
            </a:r>
            <a:r>
              <a:rPr lang="en-US" altLang="en-US"/>
              <a:t> the cockroach population; the traps are not used as a pest control method.</a:t>
            </a:r>
          </a:p>
          <a:p>
            <a:pPr eaLnBrk="1" hangingPunct="1">
              <a:spcBef>
                <a:spcPct val="0"/>
              </a:spcBef>
            </a:pPr>
            <a:endParaRPr lang="en-US" altLang="en-US"/>
          </a:p>
          <a:p>
            <a:pPr eaLnBrk="1" hangingPunct="1">
              <a:spcBef>
                <a:spcPct val="0"/>
              </a:spcBef>
            </a:pPr>
            <a:r>
              <a:rPr lang="en-US" altLang="en-US"/>
              <a:t>Home visitors, residents, or professionals can place these easy-to-use monitors around the home in areas where cockroaches travel to find food, water, and shelter. Monitoring can help guide where residents should focus their IPM efforts, such as where to place gel baits for cockroaches.</a:t>
            </a:r>
          </a:p>
          <a:p>
            <a:pPr eaLnBrk="1" hangingPunct="1">
              <a:spcBef>
                <a:spcPct val="0"/>
              </a:spcBef>
            </a:pPr>
            <a:endParaRPr lang="en-US" altLang="en-US"/>
          </a:p>
        </p:txBody>
      </p:sp>
      <p:sp>
        <p:nvSpPr>
          <p:cNvPr id="24580" name="Slide Number Placeholder 3">
            <a:extLst>
              <a:ext uri="{FF2B5EF4-FFF2-40B4-BE49-F238E27FC236}">
                <a16:creationId xmlns:a16="http://schemas.microsoft.com/office/drawing/2014/main" id="{A8BB72F8-86C5-47A8-8479-4A3C72B074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8E4775-0A67-4768-B0CD-56B5346B9DA3}" type="slidenum">
              <a:rPr lang="en-US" altLang="en-US" smtClean="0"/>
              <a:pPr fontAlgn="base">
                <a:spcBef>
                  <a:spcPct val="0"/>
                </a:spcBef>
                <a:spcAft>
                  <a:spcPct val="0"/>
                </a:spcAft>
              </a:pPr>
              <a:t>62</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AA27ED0-7768-42F1-9F2C-9363EDCC1A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F8AE4CD1-C0D8-4BA2-9282-0678FF106B52}"/>
              </a:ext>
            </a:extLst>
          </p:cNvPr>
          <p:cNvSpPr>
            <a:spLocks noGrp="1" noChangeArrowheads="1"/>
          </p:cNvSpPr>
          <p:nvPr>
            <p:ph type="body" idx="1"/>
          </p:nvPr>
        </p:nvSpPr>
        <p:spPr bwMode="auto">
          <a:xfrm>
            <a:off x="711200" y="4459288"/>
            <a:ext cx="5680075" cy="4224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most recent evidence by expert panels supports using IPM to decrease exposure, asthma symptoms, and emergency department visits.</a:t>
            </a:r>
          </a:p>
          <a:p>
            <a:pPr eaLnBrk="1" hangingPunct="1">
              <a:spcBef>
                <a:spcPct val="0"/>
              </a:spcBef>
              <a:buFontTx/>
              <a:buChar char="•"/>
            </a:pPr>
            <a:r>
              <a:rPr lang="en-US" altLang="en-US"/>
              <a:t>In multifamily buildings, infestation from other apartments can occur inside the unit and in common areas, so building-wide approaches might be necessary. That might require engaging the landlord and other tenants in the process.</a:t>
            </a:r>
          </a:p>
          <a:p>
            <a:pPr eaLnBrk="1" hangingPunct="1">
              <a:spcBef>
                <a:spcPct val="0"/>
              </a:spcBef>
              <a:buFontTx/>
              <a:buChar char="•"/>
            </a:pPr>
            <a:r>
              <a:rPr lang="en-US" altLang="en-US"/>
              <a:t>IPM is an ongoing process for homes that have pest problems. It is not a one-time fix.</a:t>
            </a:r>
          </a:p>
          <a:p>
            <a:pPr eaLnBrk="1" hangingPunct="1">
              <a:spcBef>
                <a:spcPct val="0"/>
              </a:spcBef>
              <a:buFontTx/>
              <a:buChar char="•"/>
            </a:pPr>
            <a:r>
              <a:rPr lang="en-US" altLang="en-US"/>
              <a:t>IPM can prevent infestations.</a:t>
            </a:r>
          </a:p>
          <a:p>
            <a:pPr eaLnBrk="1" hangingPunct="1">
              <a:spcBef>
                <a:spcPct val="0"/>
              </a:spcBef>
            </a:pPr>
            <a:endParaRPr lang="en-US" altLang="en-US"/>
          </a:p>
        </p:txBody>
      </p:sp>
      <p:sp>
        <p:nvSpPr>
          <p:cNvPr id="26628" name="Slide Number Placeholder 3">
            <a:extLst>
              <a:ext uri="{FF2B5EF4-FFF2-40B4-BE49-F238E27FC236}">
                <a16:creationId xmlns:a16="http://schemas.microsoft.com/office/drawing/2014/main" id="{16C61034-190E-40F0-818A-F846BB3B1C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BE78CDF-BBAD-4411-A2D9-EC6A7BA22CF5}" type="slidenum">
              <a:rPr lang="en-US" altLang="en-US" smtClean="0"/>
              <a:pPr fontAlgn="base">
                <a:spcBef>
                  <a:spcPct val="0"/>
                </a:spcBef>
                <a:spcAft>
                  <a:spcPct val="0"/>
                </a:spcAft>
              </a:pPr>
              <a:t>63</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2A8DC52-7677-44AA-BB63-F22ACDA511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B4710971-4531-496A-8B92-80A536070C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 next section is about VOCs in the home.</a:t>
            </a:r>
          </a:p>
        </p:txBody>
      </p:sp>
      <p:sp>
        <p:nvSpPr>
          <p:cNvPr id="28676" name="Slide Number Placeholder 3">
            <a:extLst>
              <a:ext uri="{FF2B5EF4-FFF2-40B4-BE49-F238E27FC236}">
                <a16:creationId xmlns:a16="http://schemas.microsoft.com/office/drawing/2014/main" id="{0AE0CD1F-9E32-4A83-B513-30C9460960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C5B6403-C450-4DFD-98DC-4A9EE3A11F15}" type="slidenum">
              <a:rPr lang="en-US" altLang="en-US" smtClean="0"/>
              <a:pPr fontAlgn="base">
                <a:spcBef>
                  <a:spcPct val="0"/>
                </a:spcBef>
                <a:spcAft>
                  <a:spcPct val="0"/>
                </a:spcAft>
              </a:pPr>
              <a:t>64</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EB9C252-D8F0-47A5-BABD-61405AD4FD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04A77D29-9A27-48B7-81EC-BD5F38797F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Volatile organic compounds (VOCs) are emitted as gases from certain solids or liquids. VOCs include a variety of chemicals, some of which have short-term or long-term adverse health effects and can irritate airways of persons with asthma. </a:t>
            </a:r>
          </a:p>
          <a:p>
            <a:pPr eaLnBrk="1" hangingPunct="1">
              <a:spcBef>
                <a:spcPct val="0"/>
              </a:spcBef>
            </a:pPr>
            <a:r>
              <a:rPr lang="en-US" altLang="en-US"/>
              <a:t>Concentrations of many VOCs can be higher indoors than outdoors. </a:t>
            </a:r>
          </a:p>
          <a:p>
            <a:pPr eaLnBrk="1" hangingPunct="1">
              <a:spcBef>
                <a:spcPct val="0"/>
              </a:spcBef>
            </a:pPr>
            <a:endParaRPr lang="en-US" altLang="en-US"/>
          </a:p>
        </p:txBody>
      </p:sp>
      <p:sp>
        <p:nvSpPr>
          <p:cNvPr id="30724" name="Slide Number Placeholder 3">
            <a:extLst>
              <a:ext uri="{FF2B5EF4-FFF2-40B4-BE49-F238E27FC236}">
                <a16:creationId xmlns:a16="http://schemas.microsoft.com/office/drawing/2014/main" id="{B80CBAC3-F6FD-4952-BBBC-2B9A022935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A79A0CC-9CC7-4802-8480-DFEEFC684590}" type="slidenum">
              <a:rPr lang="en-US" altLang="en-US" smtClean="0"/>
              <a:pPr fontAlgn="base">
                <a:spcBef>
                  <a:spcPct val="0"/>
                </a:spcBef>
                <a:spcAft>
                  <a:spcPct val="0"/>
                </a:spcAft>
              </a:pPr>
              <a:t>65</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6386D435-E0A9-4018-9EBE-0286D2A998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5F3DE16-B823-430D-8EE3-5577FB66EBAD}"/>
              </a:ext>
            </a:extLst>
          </p:cNvPr>
          <p:cNvSpPr>
            <a:spLocks noGrp="1"/>
          </p:cNvSpPr>
          <p:nvPr>
            <p:ph type="body" idx="1"/>
          </p:nvPr>
        </p:nvSpPr>
        <p:spPr/>
        <p:txBody>
          <a:bodyPr/>
          <a:lstStyle/>
          <a:p>
            <a:pPr eaLnBrk="1" fontAlgn="auto" hangingPunct="1">
              <a:spcBef>
                <a:spcPts val="0"/>
              </a:spcBef>
              <a:spcAft>
                <a:spcPts val="0"/>
              </a:spcAft>
              <a:defRPr/>
            </a:pPr>
            <a:r>
              <a:rPr lang="en-US" dirty="0"/>
              <a:t>VOCs can be irritating and harmful to all people with asthma.</a:t>
            </a:r>
          </a:p>
          <a:p>
            <a:pPr eaLnBrk="1" fontAlgn="auto" hangingPunct="1">
              <a:spcBef>
                <a:spcPts val="0"/>
              </a:spcBef>
              <a:spcAft>
                <a:spcPts val="0"/>
              </a:spcAft>
              <a:defRPr/>
            </a:pPr>
            <a:r>
              <a:rPr lang="en-US" dirty="0"/>
              <a:t>Limit exposure to VOCs as much as possible by </a:t>
            </a:r>
          </a:p>
          <a:p>
            <a:pPr marL="171450" indent="-171450" eaLnBrk="1" fontAlgn="auto" hangingPunct="1">
              <a:spcBef>
                <a:spcPts val="0"/>
              </a:spcBef>
              <a:spcAft>
                <a:spcPts val="0"/>
              </a:spcAft>
              <a:buFont typeface="Arial" panose="020B0604020202020204" pitchFamily="34" charset="0"/>
              <a:buChar char="•"/>
              <a:defRPr/>
            </a:pPr>
            <a:r>
              <a:rPr lang="en-US" dirty="0"/>
              <a:t>minimizing product use, </a:t>
            </a:r>
          </a:p>
          <a:p>
            <a:pPr marL="171450" indent="-171450" eaLnBrk="1" fontAlgn="auto" hangingPunct="1">
              <a:spcBef>
                <a:spcPts val="0"/>
              </a:spcBef>
              <a:spcAft>
                <a:spcPts val="0"/>
              </a:spcAft>
              <a:buFont typeface="Arial" panose="020B0604020202020204" pitchFamily="34" charset="0"/>
              <a:buChar char="•"/>
              <a:defRPr/>
            </a:pPr>
            <a:r>
              <a:rPr lang="en-US" dirty="0"/>
              <a:t>using products only when persons with asthma are not present, or </a:t>
            </a:r>
          </a:p>
          <a:p>
            <a:pPr marL="171450" indent="-171450" eaLnBrk="1" fontAlgn="auto" hangingPunct="1">
              <a:spcBef>
                <a:spcPts val="0"/>
              </a:spcBef>
              <a:spcAft>
                <a:spcPts val="0"/>
              </a:spcAft>
              <a:buFont typeface="Arial" panose="020B0604020202020204" pitchFamily="34" charset="0"/>
              <a:buChar char="•"/>
              <a:defRPr/>
            </a:pPr>
            <a:r>
              <a:rPr lang="en-US" dirty="0"/>
              <a:t>trying less-irritating products.</a:t>
            </a:r>
          </a:p>
          <a:p>
            <a:pPr eaLnBrk="1" fontAlgn="auto" hangingPunct="1">
              <a:spcBef>
                <a:spcPts val="0"/>
              </a:spcBef>
              <a:spcAft>
                <a:spcPts val="0"/>
              </a:spcAft>
              <a:defRPr/>
            </a:pPr>
            <a:r>
              <a:rPr lang="en-US" dirty="0"/>
              <a:t>EPA provides information online about proper storage of products that release VOCs: </a:t>
            </a:r>
            <a:r>
              <a:rPr lang="en-US" u="sng" dirty="0">
                <a:hlinkClick r:id="rId3"/>
              </a:rPr>
              <a:t>https://www.epa.gov/indoor-air-quality-iaq/volatile-organic-compounds-impact-indoor-air-quality</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Follow manufacturer’s instructions for use and storage of products with VOCs.</a:t>
            </a:r>
          </a:p>
          <a:p>
            <a:pPr marL="171450" indent="-171450" eaLnBrk="1" fontAlgn="auto" hangingPunct="1">
              <a:spcBef>
                <a:spcPts val="0"/>
              </a:spcBef>
              <a:spcAft>
                <a:spcPts val="0"/>
              </a:spcAft>
              <a:buFont typeface="Arial" panose="020B0604020202020204" pitchFamily="34" charset="0"/>
              <a:buChar char="•"/>
              <a:defRPr/>
            </a:pPr>
            <a:r>
              <a:rPr lang="en-US" dirty="0"/>
              <a:t>If products that release VOCs are used, carefully follow manufacturer’s instructions on the label and make sure the area is well-ventilated. </a:t>
            </a:r>
          </a:p>
          <a:p>
            <a:pPr marL="171450" indent="-171450" eaLnBrk="1" fontAlgn="auto" hangingPunct="1">
              <a:spcBef>
                <a:spcPts val="0"/>
              </a:spcBef>
              <a:spcAft>
                <a:spcPts val="0"/>
              </a:spcAft>
              <a:buFont typeface="Arial" panose="020B0604020202020204" pitchFamily="34" charset="0"/>
              <a:buChar char="•"/>
              <a:defRPr/>
            </a:pPr>
            <a:r>
              <a:rPr lang="en-US" dirty="0"/>
              <a:t>Never mix household care products unless directed on the label.</a:t>
            </a:r>
          </a:p>
          <a:p>
            <a:pPr marL="171450" indent="-171450" eaLnBrk="1" fontAlgn="auto" hangingPunct="1">
              <a:spcBef>
                <a:spcPts val="0"/>
              </a:spcBef>
              <a:spcAft>
                <a:spcPts val="0"/>
              </a:spcAft>
              <a:buFont typeface="Arial" panose="020B0604020202020204" pitchFamily="34" charset="0"/>
              <a:buChar char="•"/>
              <a:defRPr/>
            </a:pPr>
            <a:r>
              <a:rPr lang="en-US" dirty="0"/>
              <a:t>Do not store opened containers of unused paints and similar materials</a:t>
            </a:r>
          </a:p>
          <a:p>
            <a:pPr marL="171450" indent="-171450" eaLnBrk="1" fontAlgn="auto" hangingPunct="1">
              <a:spcBef>
                <a:spcPts val="0"/>
              </a:spcBef>
              <a:spcAft>
                <a:spcPts val="0"/>
              </a:spcAft>
              <a:buFont typeface="Arial" panose="020B0604020202020204" pitchFamily="34" charset="0"/>
              <a:buChar char="•"/>
              <a:defRPr/>
            </a:pPr>
            <a:r>
              <a:rPr lang="en-US" dirty="0"/>
              <a:t>Keep products out of reach of children and pets.</a:t>
            </a:r>
          </a:p>
          <a:p>
            <a:pPr marL="171450" indent="-171450" eaLnBrk="1" fontAlgn="auto" hangingPunct="1">
              <a:spcBef>
                <a:spcPts val="0"/>
              </a:spcBef>
              <a:spcAft>
                <a:spcPts val="0"/>
              </a:spcAft>
              <a:buFont typeface="Arial" panose="020B0604020202020204" pitchFamily="34" charset="0"/>
              <a:buChar char="•"/>
              <a:defRPr/>
            </a:pPr>
            <a:r>
              <a:rPr lang="en-US" dirty="0"/>
              <a:t>When purchasing supplies and cleaners, give preference to those that are third-party certified by programs such as Green Seal or EPA’s Safer Choice.</a:t>
            </a:r>
          </a:p>
          <a:p>
            <a:pPr eaLnBrk="1" fontAlgn="auto" hangingPunct="1">
              <a:spcBef>
                <a:spcPts val="0"/>
              </a:spcBef>
              <a:spcAft>
                <a:spcPts val="0"/>
              </a:spcAft>
              <a:defRPr/>
            </a:pPr>
            <a:endParaRPr lang="en-US" dirty="0"/>
          </a:p>
        </p:txBody>
      </p:sp>
      <p:sp>
        <p:nvSpPr>
          <p:cNvPr id="32772" name="Slide Number Placeholder 3">
            <a:extLst>
              <a:ext uri="{FF2B5EF4-FFF2-40B4-BE49-F238E27FC236}">
                <a16:creationId xmlns:a16="http://schemas.microsoft.com/office/drawing/2014/main" id="{B3EAE454-D5C1-47E0-9DE3-FE62CB4074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23646D-F19A-4E70-AC79-EA57923CAC29}" type="slidenum">
              <a:rPr lang="en-US" altLang="en-US" smtClean="0"/>
              <a:pPr fontAlgn="base">
                <a:spcBef>
                  <a:spcPct val="0"/>
                </a:spcBef>
                <a:spcAft>
                  <a:spcPct val="0"/>
                </a:spcAft>
              </a:pPr>
              <a:t>66</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89564CA7-56C7-4544-9644-5A61AC0AA7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B3952E47-84E7-41DD-8E56-8B31383468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87B1F3E9-4D72-4D21-B525-165526BF58E8}"/>
              </a:ext>
            </a:extLst>
          </p:cNvPr>
          <p:cNvSpPr>
            <a:spLocks noGrp="1"/>
          </p:cNvSpPr>
          <p:nvPr>
            <p:ph type="sldNum" sz="quarter" idx="5"/>
          </p:nvPr>
        </p:nvSpPr>
        <p:spPr/>
        <p:txBody>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D7BF8C-83BF-46C8-9179-C3D876B6802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41350" y="1162050"/>
            <a:ext cx="5575300"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b="1" i="1" dirty="0"/>
              <a:t>Tracey’s Talking Points:</a:t>
            </a:r>
            <a:endParaRPr lang="en-US" altLang="en-US" dirty="0"/>
          </a:p>
          <a:p>
            <a:pPr>
              <a:defRPr/>
            </a:pPr>
            <a:endParaRPr lang="en-US" altLang="en-US" dirty="0"/>
          </a:p>
          <a:p>
            <a:pPr marL="171450" indent="-171450">
              <a:buFont typeface="Arial" panose="020B0604020202020204" pitchFamily="34" charset="0"/>
              <a:buChar char="•"/>
              <a:defRPr/>
            </a:pPr>
            <a:r>
              <a:rPr lang="en-US" altLang="en-US" dirty="0"/>
              <a:t>Before we dive into today’s presentations, let’s get a sense for who’s with us today. To do that,</a:t>
            </a:r>
            <a:r>
              <a:rPr lang="en-US" altLang="en-US" baseline="0" dirty="0"/>
              <a:t> please take a moment to answer the polling question on your screen: “What type of organization do you represent?”</a:t>
            </a:r>
            <a:endParaRPr lang="en-US" altLang="en-US" dirty="0"/>
          </a:p>
          <a:p>
            <a:pPr>
              <a:defRPr/>
            </a:pPr>
            <a:endParaRPr lang="en-US" altLang="en-US" dirty="0"/>
          </a:p>
          <a:p>
            <a:pPr>
              <a:defRPr/>
            </a:pPr>
            <a:r>
              <a:rPr lang="en-US" altLang="en-US" dirty="0"/>
              <a:t>Polling Question #1</a:t>
            </a:r>
          </a:p>
          <a:p>
            <a:pPr>
              <a:defRPr/>
            </a:pPr>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E746E4-C780-4F22-A1BD-8A935B0D140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628901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p:txBody>
          <a:bodyPr wrap="square" numCol="1" anchor="t" anchorCtr="0" compatLnSpc="1">
            <a:prstTxWarp prst="textNoShape">
              <a:avLst/>
            </a:prstTxWarp>
          </a:bodyPr>
          <a:lstStyle/>
          <a:p>
            <a:pPr marL="0" indent="0" eaLnBrk="1" hangingPunct="1">
              <a:spcBef>
                <a:spcPct val="0"/>
              </a:spcBef>
              <a:buFont typeface="Arial" pitchFamily="34" charset="0"/>
              <a:buNone/>
              <a:defRPr/>
            </a:pPr>
            <a:endParaRPr lang="en-US" dirty="0"/>
          </a:p>
          <a:p>
            <a:pPr marL="171450" marR="0" indent="-171450" algn="l" defTabSz="914400" rtl="0" eaLnBrk="1" fontAlgn="base" latinLnBrk="0" hangingPunct="1">
              <a:lnSpc>
                <a:spcPct val="100000"/>
              </a:lnSpc>
              <a:spcBef>
                <a:spcPct val="0"/>
              </a:spcBef>
              <a:spcAft>
                <a:spcPct val="0"/>
              </a:spcAft>
              <a:buClrTx/>
              <a:buSzTx/>
              <a:buFont typeface="Arial" pitchFamily="34" charset="0"/>
              <a:buChar char="•"/>
              <a:tabLst/>
              <a:defRPr/>
            </a:pPr>
            <a:r>
              <a:rPr lang="en-US" dirty="0"/>
              <a:t>Today’s webinar is scheduled for one hour. Immediately following our presentation, you will have the opportunity to ask questions and interact with our speakers in the discussion forum on asthmacommunitynetwork.org. You do need to be a member to participate so please follow the directions here to join and access the discussion forum.  Asthmacommunitynetowrk.org is also where you will be able to access the archive of this webinar and all previous webinars EPA has offered regarding asthma.</a:t>
            </a:r>
          </a:p>
        </p:txBody>
      </p:sp>
      <p:sp>
        <p:nvSpPr>
          <p:cNvPr id="829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16F6E4-99B4-466C-86A1-6095C2D700E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976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65529B7A-6575-489B-A2CC-E0D14079C0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B352284D-1F7F-4B84-9BD4-0E5FBF4DAA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a:p>
            <a:pPr eaLnBrk="1" hangingPunct="1"/>
            <a:endParaRPr lang="en-US" altLang="en-US"/>
          </a:p>
        </p:txBody>
      </p:sp>
      <p:sp>
        <p:nvSpPr>
          <p:cNvPr id="4" name="Slide Number Placeholder 3">
            <a:extLst>
              <a:ext uri="{FF2B5EF4-FFF2-40B4-BE49-F238E27FC236}">
                <a16:creationId xmlns:a16="http://schemas.microsoft.com/office/drawing/2014/main" id="{3CD826A8-3539-4D51-941E-2572FEA2F3B5}"/>
              </a:ext>
            </a:extLst>
          </p:cNvPr>
          <p:cNvSpPr>
            <a:spLocks noGrp="1"/>
          </p:cNvSpPr>
          <p:nvPr>
            <p:ph type="sldNum" sz="quarter" idx="5"/>
          </p:nvPr>
        </p:nvSpPr>
        <p:spPr/>
        <p:txBody>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fld id="{2208D7C2-001D-4206-A94B-4F4053CCF079}"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2A1FB3A-B671-4465-A186-90E42A0071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70376183-A39F-4A83-A2DC-855108A086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EE2E9CDB-334E-45ED-875E-58EC263B6002}"/>
              </a:ext>
            </a:extLst>
          </p:cNvPr>
          <p:cNvSpPr>
            <a:spLocks noGrp="1"/>
          </p:cNvSpPr>
          <p:nvPr>
            <p:ph type="sldNum" sz="quarter" idx="5"/>
          </p:nvPr>
        </p:nvSpPr>
        <p:spPr/>
        <p:txBody>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BC34E3-4D0F-4BAE-B7E5-286C20019A6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438491CF-778E-4344-8F2B-8DD9700587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FFF104CB-5AE9-415D-B614-AE735C5EC0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a:p>
        </p:txBody>
      </p:sp>
      <p:sp>
        <p:nvSpPr>
          <p:cNvPr id="11268" name="Slide Number Placeholder 3">
            <a:extLst>
              <a:ext uri="{FF2B5EF4-FFF2-40B4-BE49-F238E27FC236}">
                <a16:creationId xmlns:a16="http://schemas.microsoft.com/office/drawing/2014/main" id="{9F4C8D26-9B92-4B36-B39F-F3BBAFBD933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022A2E-B107-4E0B-A123-55A825380C32}"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E76EACF-8468-477D-98A4-7BEEB68A4B1F}" type="datetimeFigureOut">
              <a:rPr lang="en-US"/>
              <a:pPr>
                <a:defRPr/>
              </a:pPr>
              <a:t>8/4/2020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9B12B9F-16A6-4AAF-95EF-5DA37D5EF978}" type="slidenum">
              <a:rPr lang="en-US" altLang="en-US"/>
              <a:pPr/>
              <a:t>‹#›</a:t>
            </a:fld>
            <a:endParaRPr lang="en-US" altLang="en-US" dirty="0"/>
          </a:p>
        </p:txBody>
      </p:sp>
    </p:spTree>
    <p:extLst>
      <p:ext uri="{BB962C8B-B14F-4D97-AF65-F5344CB8AC3E}">
        <p14:creationId xmlns:p14="http://schemas.microsoft.com/office/powerpoint/2010/main" val="137157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E3550F-D773-4E2E-B45F-1CD1CB96D50E}" type="datetimeFigureOut">
              <a:rPr lang="en-US"/>
              <a:pPr>
                <a:defRPr/>
              </a:pPr>
              <a:t>8/4/2020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262FB97D-D743-43E9-90D5-A38D2B044A3B}" type="slidenum">
              <a:rPr lang="en-US" altLang="en-US"/>
              <a:pPr/>
              <a:t>‹#›</a:t>
            </a:fld>
            <a:endParaRPr lang="en-US" altLang="en-US" dirty="0"/>
          </a:p>
        </p:txBody>
      </p:sp>
    </p:spTree>
    <p:extLst>
      <p:ext uri="{BB962C8B-B14F-4D97-AF65-F5344CB8AC3E}">
        <p14:creationId xmlns:p14="http://schemas.microsoft.com/office/powerpoint/2010/main" val="1780949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CEC75FA-CA84-4136-8AB0-31BCAD21C199}" type="datetimeFigureOut">
              <a:rPr lang="en-US"/>
              <a:pPr>
                <a:defRPr/>
              </a:pPr>
              <a:t>8/4/2020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063EEF5E-928D-4085-9052-5E34697AFFDA}" type="slidenum">
              <a:rPr lang="en-US" altLang="en-US"/>
              <a:pPr/>
              <a:t>‹#›</a:t>
            </a:fld>
            <a:endParaRPr lang="en-US" altLang="en-US" dirty="0"/>
          </a:p>
        </p:txBody>
      </p:sp>
    </p:spTree>
    <p:extLst>
      <p:ext uri="{BB962C8B-B14F-4D97-AF65-F5344CB8AC3E}">
        <p14:creationId xmlns:p14="http://schemas.microsoft.com/office/powerpoint/2010/main" val="308090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24933" y="749300"/>
            <a:ext cx="8763000" cy="958850"/>
          </a:xfrm>
        </p:spPr>
        <p:txBody>
          <a:bodyPr>
            <a:normAutofit/>
          </a:bodyPr>
          <a:lstStyle>
            <a:lvl1pPr algn="l">
              <a:defRPr sz="2400" b="1" i="0">
                <a:solidFill>
                  <a:schemeClr val="tx1"/>
                </a:solidFill>
                <a:latin typeface="+mj-lt"/>
                <a:cs typeface="Helvetica"/>
              </a:defRPr>
            </a:lvl1pPr>
          </a:lstStyle>
          <a:p>
            <a:r>
              <a:rPr lang="en-US"/>
              <a:t>Click to edit Master title style</a:t>
            </a:r>
            <a:endParaRPr lang="en-US" dirty="0"/>
          </a:p>
        </p:txBody>
      </p:sp>
      <p:sp>
        <p:nvSpPr>
          <p:cNvPr id="3" name="Subtitle 2"/>
          <p:cNvSpPr>
            <a:spLocks noGrp="1"/>
          </p:cNvSpPr>
          <p:nvPr>
            <p:ph type="subTitle" idx="1"/>
          </p:nvPr>
        </p:nvSpPr>
        <p:spPr>
          <a:xfrm>
            <a:off x="524933" y="1727202"/>
            <a:ext cx="8204200" cy="723899"/>
          </a:xfrm>
        </p:spPr>
        <p:txBody>
          <a:bodyPr lIns="91440" anchor="ctr" anchorCtr="0">
            <a:normAutofit/>
          </a:bodyPr>
          <a:lstStyle>
            <a:lvl1pPr marL="0" indent="0" algn="l">
              <a:buNone/>
              <a:defRPr sz="1800" b="0" i="0">
                <a:solidFill>
                  <a:schemeClr val="bg2"/>
                </a:solidFill>
                <a:latin typeface="+mn-lt"/>
                <a:cs typeface="Helvetica"/>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6" name="Text Placeholder 5"/>
          <p:cNvSpPr>
            <a:spLocks noGrp="1"/>
          </p:cNvSpPr>
          <p:nvPr>
            <p:ph type="body" sz="quarter" idx="10" hasCustomPrompt="1"/>
          </p:nvPr>
        </p:nvSpPr>
        <p:spPr>
          <a:xfrm>
            <a:off x="524933" y="3060700"/>
            <a:ext cx="4368800" cy="1041400"/>
          </a:xfrm>
        </p:spPr>
        <p:txBody>
          <a:bodyPr>
            <a:normAutofit/>
          </a:bodyPr>
          <a:lstStyle>
            <a:lvl1pPr>
              <a:defRPr sz="1100" baseline="0">
                <a:solidFill>
                  <a:schemeClr val="tx1"/>
                </a:solidFill>
              </a:defRPr>
            </a:lvl1pPr>
          </a:lstStyle>
          <a:p>
            <a:pPr lvl="0"/>
            <a:r>
              <a:rPr lang="en-US" dirty="0"/>
              <a:t>Click to edit Presenter Information</a:t>
            </a:r>
          </a:p>
        </p:txBody>
      </p:sp>
    </p:spTree>
    <p:extLst>
      <p:ext uri="{BB962C8B-B14F-4D97-AF65-F5344CB8AC3E}">
        <p14:creationId xmlns:p14="http://schemas.microsoft.com/office/powerpoint/2010/main" val="3176386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1600200"/>
            <a:ext cx="10160000" cy="990600"/>
          </a:xfrm>
          <a:prstGeom prst="rect">
            <a:avLst/>
          </a:prstGeom>
        </p:spPr>
        <p:txBody>
          <a:bodyPr/>
          <a:lstStyle>
            <a:lvl1pPr>
              <a:defRPr>
                <a:solidFill>
                  <a:srgbClr val="026CB6"/>
                </a:solidFill>
              </a:defRPr>
            </a:lvl1pPr>
          </a:lstStyle>
          <a:p>
            <a:r>
              <a:rPr lang="en-US"/>
              <a:t>Click to edit Master title style</a:t>
            </a:r>
            <a:endParaRPr lang="en-US" dirty="0"/>
          </a:p>
        </p:txBody>
      </p:sp>
      <p:sp>
        <p:nvSpPr>
          <p:cNvPr id="3" name="ClipArt Placeholder 2"/>
          <p:cNvSpPr>
            <a:spLocks noGrp="1"/>
          </p:cNvSpPr>
          <p:nvPr>
            <p:ph type="clipArt" sz="half" idx="1"/>
          </p:nvPr>
        </p:nvSpPr>
        <p:spPr>
          <a:xfrm>
            <a:off x="914400" y="2667000"/>
            <a:ext cx="5080000" cy="3429000"/>
          </a:xfrm>
          <a:prstGeom prst="rect">
            <a:avLst/>
          </a:prstGeom>
        </p:spPr>
        <p:txBody>
          <a:bodyPr/>
          <a:lstStyle/>
          <a:p>
            <a:pPr lvl="0"/>
            <a:r>
              <a:rPr lang="en-US" noProof="0"/>
              <a:t>Click icon to add online image</a:t>
            </a:r>
            <a:endParaRPr lang="en-US" noProof="0" dirty="0"/>
          </a:p>
        </p:txBody>
      </p:sp>
      <p:sp>
        <p:nvSpPr>
          <p:cNvPr id="4" name="Text Placeholder 3"/>
          <p:cNvSpPr>
            <a:spLocks noGrp="1"/>
          </p:cNvSpPr>
          <p:nvPr>
            <p:ph type="body" sz="half" idx="2"/>
          </p:nvPr>
        </p:nvSpPr>
        <p:spPr>
          <a:xfrm>
            <a:off x="6197600" y="2667000"/>
            <a:ext cx="5080000"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914400" y="6248400"/>
            <a:ext cx="2540000" cy="457200"/>
          </a:xfrm>
          <a:prstGeom prst="rect">
            <a:avLst/>
          </a:prstGeom>
        </p:spPr>
        <p:txBody>
          <a:bodyPr/>
          <a:lstStyle>
            <a:lvl1pPr>
              <a:defRPr sz="1200"/>
            </a:lvl1pPr>
          </a:lstStyle>
          <a:p>
            <a:fld id="{6EBD005C-95C3-4C24-BDC2-949780BD1D80}" type="datetime1">
              <a:rPr lang="en-US" smtClean="0"/>
              <a:t>8/4/2020</a:t>
            </a:fld>
            <a:endParaRPr lang="en-US"/>
          </a:p>
        </p:txBody>
      </p:sp>
      <p:sp>
        <p:nvSpPr>
          <p:cNvPr id="7" name="Footer Placeholder 5"/>
          <p:cNvSpPr>
            <a:spLocks noGrp="1"/>
          </p:cNvSpPr>
          <p:nvPr>
            <p:ph type="ftr" sz="quarter" idx="11"/>
          </p:nvPr>
        </p:nvSpPr>
        <p:spPr>
          <a:xfrm>
            <a:off x="2540000" y="6248400"/>
            <a:ext cx="7315200" cy="457200"/>
          </a:xfrm>
          <a:prstGeom prst="rect">
            <a:avLst/>
          </a:prstGeom>
        </p:spPr>
        <p:txBody>
          <a:bodyPr/>
          <a:lstStyle>
            <a:lvl1pPr>
              <a:defRPr sz="1200"/>
            </a:lvl1pPr>
          </a:lstStyle>
          <a:p>
            <a:endParaRPr lang="en-US"/>
          </a:p>
        </p:txBody>
      </p:sp>
      <p:sp>
        <p:nvSpPr>
          <p:cNvPr id="8" name="Slide Number Placeholder 6"/>
          <p:cNvSpPr>
            <a:spLocks noGrp="1"/>
          </p:cNvSpPr>
          <p:nvPr>
            <p:ph type="sldNum" sz="quarter" idx="12"/>
          </p:nvPr>
        </p:nvSpPr>
        <p:spPr/>
        <p:txBody>
          <a:bodyPr/>
          <a:lstStyle>
            <a:lvl1pPr>
              <a:defRPr/>
            </a:lvl1pPr>
          </a:lstStyle>
          <a:p>
            <a:fld id="{BCAD788D-9986-4464-ACA9-9F8E4619CF8A}" type="slidenum">
              <a:rPr lang="en-US" smtClean="0"/>
              <a:t>‹#›</a:t>
            </a:fld>
            <a:endParaRPr lang="en-US"/>
          </a:p>
        </p:txBody>
      </p:sp>
    </p:spTree>
    <p:extLst>
      <p:ext uri="{BB962C8B-B14F-4D97-AF65-F5344CB8AC3E}">
        <p14:creationId xmlns:p14="http://schemas.microsoft.com/office/powerpoint/2010/main" val="3588558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ATSDR_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5230368" y="3291840"/>
            <a:ext cx="6778752" cy="1292352"/>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ound Same Side Corner Rectangle 3"/>
          <p:cNvSpPr/>
          <p:nvPr userDrawn="1"/>
        </p:nvSpPr>
        <p:spPr>
          <a:xfrm rot="5400000">
            <a:off x="3156412" y="-2685724"/>
            <a:ext cx="1197032" cy="7044344"/>
          </a:xfrm>
          <a:prstGeom prst="round2Same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243841" y="798023"/>
            <a:ext cx="11671071" cy="5818911"/>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p:ph type="title"/>
          </p:nvPr>
        </p:nvSpPr>
        <p:spPr>
          <a:xfrm>
            <a:off x="342484" y="331645"/>
            <a:ext cx="6778752" cy="1155779"/>
          </a:xfrm>
          <a:prstGeom prst="rect">
            <a:avLst/>
          </a:prstGeom>
        </p:spPr>
        <p:txBody>
          <a:bodyPr anchor="ctr" anchorCtr="0"/>
          <a:lstStyle>
            <a:lvl1pPr algn="l">
              <a:lnSpc>
                <a:spcPts val="4000"/>
              </a:lnSpc>
              <a:defRPr sz="4267" b="1" baseline="0">
                <a:solidFill>
                  <a:schemeClr val="bg2"/>
                </a:solidFill>
                <a:effectLst/>
                <a:latin typeface="Calibri" pitchFamily="34" charset="0"/>
              </a:defRPr>
            </a:lvl1pPr>
          </a:lstStyle>
          <a:p>
            <a:endParaRPr lang="en-US" dirty="0"/>
          </a:p>
        </p:txBody>
      </p:sp>
      <p:sp>
        <p:nvSpPr>
          <p:cNvPr id="6" name="TextBox 5">
            <a:extLst>
              <a:ext uri="{FF2B5EF4-FFF2-40B4-BE49-F238E27FC236}">
                <a16:creationId xmlns:a16="http://schemas.microsoft.com/office/drawing/2014/main" id="{E22FDB94-7696-4146-AFFD-FCE809411B1E}"/>
              </a:ext>
            </a:extLst>
          </p:cNvPr>
          <p:cNvSpPr txBox="1"/>
          <p:nvPr userDrawn="1"/>
        </p:nvSpPr>
        <p:spPr>
          <a:xfrm>
            <a:off x="219262" y="6260479"/>
            <a:ext cx="588457" cy="318100"/>
          </a:xfrm>
          <a:prstGeom prst="rect">
            <a:avLst/>
          </a:prstGeom>
          <a:noFill/>
        </p:spPr>
        <p:txBody>
          <a:bodyPr wrap="square" rtlCol="0">
            <a:spAutoFit/>
          </a:bodyPr>
          <a:lstStyle/>
          <a:p>
            <a:fld id="{E81D2F7D-69B7-4346-B96A-FD79C73EED55}" type="slidenum">
              <a:rPr lang="en-US" sz="1467" b="1" smtClean="0">
                <a:solidFill>
                  <a:srgbClr val="E79375"/>
                </a:solidFill>
                <a:latin typeface="Calibri" panose="020F0502020204030204" pitchFamily="34" charset="0"/>
              </a:rPr>
              <a:t>‹#›</a:t>
            </a:fld>
            <a:endParaRPr lang="en-US" sz="1467" b="1" dirty="0">
              <a:solidFill>
                <a:srgbClr val="E79375"/>
              </a:solidFill>
              <a:latin typeface="Calibri" panose="020F0502020204030204" pitchFamily="34" charset="0"/>
            </a:endParaRPr>
          </a:p>
        </p:txBody>
      </p:sp>
    </p:spTree>
    <p:extLst>
      <p:ext uri="{BB962C8B-B14F-4D97-AF65-F5344CB8AC3E}">
        <p14:creationId xmlns:p14="http://schemas.microsoft.com/office/powerpoint/2010/main" val="3344839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_ATSDR_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5230368" y="3291840"/>
            <a:ext cx="6778752" cy="1292352"/>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ound Same Side Corner Rectangle 3"/>
          <p:cNvSpPr/>
          <p:nvPr userDrawn="1"/>
        </p:nvSpPr>
        <p:spPr>
          <a:xfrm rot="5400000">
            <a:off x="3156412" y="-2685724"/>
            <a:ext cx="1197032" cy="7044344"/>
          </a:xfrm>
          <a:prstGeom prst="round2Same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243841" y="798023"/>
            <a:ext cx="11671071" cy="5818911"/>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p:ph type="title"/>
          </p:nvPr>
        </p:nvSpPr>
        <p:spPr>
          <a:xfrm>
            <a:off x="342484" y="331645"/>
            <a:ext cx="6778752" cy="1155779"/>
          </a:xfrm>
          <a:prstGeom prst="rect">
            <a:avLst/>
          </a:prstGeom>
        </p:spPr>
        <p:txBody>
          <a:bodyPr anchor="ctr" anchorCtr="0"/>
          <a:lstStyle>
            <a:lvl1pPr algn="l">
              <a:lnSpc>
                <a:spcPts val="4000"/>
              </a:lnSpc>
              <a:defRPr sz="4267" b="1" baseline="0">
                <a:solidFill>
                  <a:schemeClr val="bg2"/>
                </a:solidFill>
                <a:effectLst/>
                <a:latin typeface="Calibri" pitchFamily="34" charset="0"/>
              </a:defRPr>
            </a:lvl1pPr>
          </a:lstStyle>
          <a:p>
            <a:endParaRPr lang="en-US" dirty="0"/>
          </a:p>
        </p:txBody>
      </p:sp>
      <p:sp>
        <p:nvSpPr>
          <p:cNvPr id="6" name="TextBox 5">
            <a:extLst>
              <a:ext uri="{FF2B5EF4-FFF2-40B4-BE49-F238E27FC236}">
                <a16:creationId xmlns:a16="http://schemas.microsoft.com/office/drawing/2014/main" id="{E22FDB94-7696-4146-AFFD-FCE809411B1E}"/>
              </a:ext>
            </a:extLst>
          </p:cNvPr>
          <p:cNvSpPr txBox="1"/>
          <p:nvPr userDrawn="1"/>
        </p:nvSpPr>
        <p:spPr>
          <a:xfrm>
            <a:off x="219262" y="6260479"/>
            <a:ext cx="588457" cy="318100"/>
          </a:xfrm>
          <a:prstGeom prst="rect">
            <a:avLst/>
          </a:prstGeom>
          <a:noFill/>
        </p:spPr>
        <p:txBody>
          <a:bodyPr wrap="square" rtlCol="0">
            <a:spAutoFit/>
          </a:bodyPr>
          <a:lstStyle/>
          <a:p>
            <a:fld id="{E81D2F7D-69B7-4346-B96A-FD79C73EED55}" type="slidenum">
              <a:rPr lang="en-US" sz="1467" b="1" smtClean="0">
                <a:solidFill>
                  <a:srgbClr val="E79375"/>
                </a:solidFill>
                <a:latin typeface="Calibri" panose="020F0502020204030204" pitchFamily="34" charset="0"/>
              </a:rPr>
              <a:t>‹#›</a:t>
            </a:fld>
            <a:endParaRPr lang="en-US" sz="1467" b="1" dirty="0">
              <a:solidFill>
                <a:srgbClr val="E79375"/>
              </a:solidFill>
              <a:latin typeface="Calibri" panose="020F0502020204030204" pitchFamily="34" charset="0"/>
            </a:endParaRPr>
          </a:p>
        </p:txBody>
      </p:sp>
    </p:spTree>
    <p:extLst>
      <p:ext uri="{BB962C8B-B14F-4D97-AF65-F5344CB8AC3E}">
        <p14:creationId xmlns:p14="http://schemas.microsoft.com/office/powerpoint/2010/main" val="192388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274639"/>
            <a:ext cx="10972800" cy="1143000"/>
          </a:xfrm>
          <a:prstGeom prst="rect">
            <a:avLst/>
          </a:prstGeom>
        </p:spPr>
        <p:txBody>
          <a:bodyPr anchor="ctr" anchorCtr="0"/>
          <a:lstStyle>
            <a:lvl1pPr algn="ctr">
              <a:lnSpc>
                <a:spcPct val="100000"/>
              </a:lnSpc>
              <a:defRPr sz="3733" b="1" baseline="0">
                <a:solidFill>
                  <a:srgbClr val="DE693D"/>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457178" indent="-457178">
              <a:buClr>
                <a:srgbClr val="DE693D"/>
              </a:buClr>
              <a:buSzPct val="75000"/>
              <a:buFont typeface="Arial" panose="020B0604020202020204" pitchFamily="34" charset="0"/>
              <a:buChar char="•"/>
              <a:defRPr sz="3200" b="1" baseline="0">
                <a:solidFill>
                  <a:srgbClr val="000000"/>
                </a:solidFill>
                <a:latin typeface="Calibri" pitchFamily="34" charset="0"/>
              </a:defRPr>
            </a:lvl1pPr>
            <a:lvl2pPr marL="853397" indent="-304784">
              <a:buClr>
                <a:srgbClr val="DE693D"/>
              </a:buClr>
              <a:buSzPct val="75000"/>
              <a:buFont typeface="Arial" panose="020B0604020202020204" pitchFamily="34" charset="0"/>
              <a:buChar char="•"/>
              <a:defRPr sz="2667">
                <a:solidFill>
                  <a:srgbClr val="DE693D"/>
                </a:solidFill>
              </a:defRPr>
            </a:lvl2pPr>
            <a:lvl3pPr marL="1295336"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11" name="Rectangle 10"/>
          <p:cNvSpPr/>
          <p:nvPr userDrawn="1"/>
        </p:nvSpPr>
        <p:spPr>
          <a:xfrm>
            <a:off x="243841" y="274639"/>
            <a:ext cx="11671071" cy="6342292"/>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9235E464-42A3-4792-BC8E-657163C4E68E}"/>
              </a:ext>
            </a:extLst>
          </p:cNvPr>
          <p:cNvSpPr/>
          <p:nvPr userDrawn="1"/>
        </p:nvSpPr>
        <p:spPr>
          <a:xfrm>
            <a:off x="203349" y="6267924"/>
            <a:ext cx="405880" cy="318100"/>
          </a:xfrm>
          <a:prstGeom prst="rect">
            <a:avLst/>
          </a:prstGeom>
        </p:spPr>
        <p:txBody>
          <a:bodyPr wrap="none">
            <a:spAutoFit/>
          </a:bodyPr>
          <a:lstStyle/>
          <a:p>
            <a:fld id="{DFE288AF-6406-494D-B9CF-E780A7DF8A75}" type="slidenum">
              <a:rPr lang="en-US" sz="1467" b="1" smtClean="0">
                <a:solidFill>
                  <a:srgbClr val="E79375"/>
                </a:solidFill>
                <a:latin typeface="Calibri" panose="020F0502020204030204" pitchFamily="34" charset="0"/>
                <a:cs typeface="Calibri" panose="020F0502020204030204" pitchFamily="34" charset="0"/>
              </a:rPr>
              <a:t>‹#›</a:t>
            </a:fld>
            <a:endParaRPr lang="en-US" sz="1467" b="1" dirty="0">
              <a:solidFill>
                <a:srgbClr val="E793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5797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_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09603" y="4467099"/>
            <a:ext cx="11059884" cy="1162051"/>
          </a:xfrm>
          <a:prstGeom prst="rect">
            <a:avLst/>
          </a:prstGeom>
        </p:spPr>
        <p:txBody>
          <a:bodyPr anchor="b"/>
          <a:lstStyle>
            <a:lvl1pPr algn="l">
              <a:defRPr sz="4267" b="1" cap="all" baseline="0">
                <a:solidFill>
                  <a:schemeClr val="bg2"/>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609601" y="5900930"/>
            <a:ext cx="10363200" cy="568325"/>
          </a:xfrm>
          <a:prstGeom prst="rect">
            <a:avLst/>
          </a:prstGeom>
        </p:spPr>
        <p:txBody>
          <a:bodyPr anchor="b"/>
          <a:lstStyle>
            <a:lvl1pPr marL="0" indent="0" algn="l">
              <a:lnSpc>
                <a:spcPts val="2933"/>
              </a:lnSpc>
              <a:buNone/>
              <a:defRPr sz="3200" baseline="0">
                <a:solidFill>
                  <a:schemeClr val="bg2"/>
                </a:solidFill>
                <a:latin typeface="Calibri"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add sub-title</a:t>
            </a:r>
          </a:p>
        </p:txBody>
      </p:sp>
      <p:sp>
        <p:nvSpPr>
          <p:cNvPr id="6" name="Rectangle 5"/>
          <p:cNvSpPr/>
          <p:nvPr userDrawn="1"/>
        </p:nvSpPr>
        <p:spPr>
          <a:xfrm>
            <a:off x="243841" y="274639"/>
            <a:ext cx="11671071" cy="634229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93917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A312E-986C-4DB5-9876-5295F3288B89}"/>
              </a:ext>
            </a:extLst>
          </p:cNvPr>
          <p:cNvSpPr>
            <a:spLocks noGrp="1"/>
          </p:cNvSpPr>
          <p:nvPr>
            <p:ph type="dt" sz="half" idx="10"/>
          </p:nvPr>
        </p:nvSpPr>
        <p:spPr/>
        <p:txBody>
          <a:bodyPr/>
          <a:lstStyle/>
          <a:p>
            <a:fld id="{5C504AC9-8BD3-4F6D-8542-FFF6A9677330}" type="datetimeFigureOut">
              <a:rPr lang="en-US" smtClean="0"/>
              <a:t>8/4/2020</a:t>
            </a:fld>
            <a:endParaRPr lang="en-US"/>
          </a:p>
        </p:txBody>
      </p:sp>
      <p:sp>
        <p:nvSpPr>
          <p:cNvPr id="3" name="Footer Placeholder 2">
            <a:extLst>
              <a:ext uri="{FF2B5EF4-FFF2-40B4-BE49-F238E27FC236}">
                <a16:creationId xmlns:a16="http://schemas.microsoft.com/office/drawing/2014/main" id="{BEBBBC83-D6C9-453A-B71E-21F5C4623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C4B07F-B1C6-4489-9B0B-DE9A82C25D2E}"/>
              </a:ext>
            </a:extLst>
          </p:cNvPr>
          <p:cNvSpPr>
            <a:spLocks noGrp="1"/>
          </p:cNvSpPr>
          <p:nvPr>
            <p:ph type="sldNum" sz="quarter" idx="12"/>
          </p:nvPr>
        </p:nvSpPr>
        <p:spPr/>
        <p:txBody>
          <a:bodyPr/>
          <a:lstStyle/>
          <a:p>
            <a:fld id="{57A82715-0DA0-4B92-9268-ECE2DFD25E79}" type="slidenum">
              <a:rPr lang="en-US" smtClean="0"/>
              <a:t>‹#›</a:t>
            </a:fld>
            <a:endParaRPr lang="en-US"/>
          </a:p>
        </p:txBody>
      </p:sp>
    </p:spTree>
    <p:extLst>
      <p:ext uri="{BB962C8B-B14F-4D97-AF65-F5344CB8AC3E}">
        <p14:creationId xmlns:p14="http://schemas.microsoft.com/office/powerpoint/2010/main" val="1716145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1"/>
          </p:nvPr>
        </p:nvSpPr>
        <p:spPr>
          <a:xfrm>
            <a:off x="3048000" y="6272784"/>
            <a:ext cx="68072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3048000" y="6464808"/>
            <a:ext cx="68072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17935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5F3C18-E87E-4CDE-BCD4-1A6831D94275}" type="datetimeFigureOut">
              <a:rPr lang="en-US"/>
              <a:pPr>
                <a:defRPr/>
              </a:pPr>
              <a:t>8/4/2020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A5E8B02B-A49B-4B01-A736-F9A453190C69}" type="slidenum">
              <a:rPr lang="en-US" altLang="en-US"/>
              <a:pPr/>
              <a:t>‹#›</a:t>
            </a:fld>
            <a:endParaRPr lang="en-US" altLang="en-US" dirty="0"/>
          </a:p>
        </p:txBody>
      </p:sp>
    </p:spTree>
    <p:extLst>
      <p:ext uri="{BB962C8B-B14F-4D97-AF65-F5344CB8AC3E}">
        <p14:creationId xmlns:p14="http://schemas.microsoft.com/office/powerpoint/2010/main" val="9463032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874642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609600" y="1600201"/>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705600" y="1600200"/>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8"/>
          <p:cNvSpPr>
            <a:spLocks noGrp="1"/>
          </p:cNvSpPr>
          <p:nvPr>
            <p:ph type="body" sz="quarter" idx="11"/>
          </p:nvPr>
        </p:nvSpPr>
        <p:spPr>
          <a:xfrm>
            <a:off x="609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7" name="Text Placeholder 8"/>
          <p:cNvSpPr>
            <a:spLocks noGrp="1"/>
          </p:cNvSpPr>
          <p:nvPr>
            <p:ph type="body" sz="quarter" idx="12"/>
          </p:nvPr>
        </p:nvSpPr>
        <p:spPr>
          <a:xfrm>
            <a:off x="6705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229736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623768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Content Placeholder 2"/>
          <p:cNvSpPr>
            <a:spLocks noGrp="1"/>
          </p:cNvSpPr>
          <p:nvPr>
            <p:ph idx="1"/>
          </p:nvPr>
        </p:nvSpPr>
        <p:spPr>
          <a:xfrm>
            <a:off x="609600" y="1600201"/>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0"/>
          </p:nvPr>
        </p:nvSpPr>
        <p:spPr>
          <a:xfrm>
            <a:off x="6705600" y="1600200"/>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1"/>
          </p:nvPr>
        </p:nvSpPr>
        <p:spPr>
          <a:xfrm>
            <a:off x="609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 Placeholder 8"/>
          <p:cNvSpPr>
            <a:spLocks noGrp="1"/>
          </p:cNvSpPr>
          <p:nvPr>
            <p:ph type="body" sz="quarter" idx="12"/>
          </p:nvPr>
        </p:nvSpPr>
        <p:spPr>
          <a:xfrm>
            <a:off x="6705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807428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440571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76751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6664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2"/>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364626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7165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3048000" y="6272784"/>
            <a:ext cx="68072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3048000" y="6464808"/>
            <a:ext cx="68072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40606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08141D7-E5E6-44BD-9CA5-A7E7F946B5CF}" type="datetimeFigureOut">
              <a:rPr lang="en-US"/>
              <a:pPr>
                <a:defRPr/>
              </a:pPr>
              <a:t>8/4/2020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54FE20D4-4E11-4BC2-9746-EAEA80443E34}" type="slidenum">
              <a:rPr lang="en-US" altLang="en-US"/>
              <a:pPr/>
              <a:t>‹#›</a:t>
            </a:fld>
            <a:endParaRPr lang="en-US" altLang="en-US" dirty="0"/>
          </a:p>
        </p:txBody>
      </p:sp>
    </p:spTree>
    <p:extLst>
      <p:ext uri="{BB962C8B-B14F-4D97-AF65-F5344CB8AC3E}">
        <p14:creationId xmlns:p14="http://schemas.microsoft.com/office/powerpoint/2010/main" val="32447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ext Placeholder 5"/>
          <p:cNvSpPr>
            <a:spLocks noGrp="1"/>
          </p:cNvSpPr>
          <p:nvPr>
            <p:ph type="body" sz="quarter" idx="11"/>
          </p:nvPr>
        </p:nvSpPr>
        <p:spPr>
          <a:xfrm>
            <a:off x="3048000" y="6272784"/>
            <a:ext cx="68072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3048000" y="6464808"/>
            <a:ext cx="68072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244336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919973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609600" y="1600201"/>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6705600" y="1600200"/>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8"/>
          <p:cNvSpPr>
            <a:spLocks noGrp="1"/>
          </p:cNvSpPr>
          <p:nvPr>
            <p:ph type="body" sz="quarter" idx="11"/>
          </p:nvPr>
        </p:nvSpPr>
        <p:spPr>
          <a:xfrm>
            <a:off x="609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7" name="Text Placeholder 8"/>
          <p:cNvSpPr>
            <a:spLocks noGrp="1"/>
          </p:cNvSpPr>
          <p:nvPr>
            <p:ph type="body" sz="quarter" idx="12"/>
          </p:nvPr>
        </p:nvSpPr>
        <p:spPr>
          <a:xfrm>
            <a:off x="6705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261871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558112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Content Placeholder 2"/>
          <p:cNvSpPr>
            <a:spLocks noGrp="1"/>
          </p:cNvSpPr>
          <p:nvPr>
            <p:ph idx="1"/>
          </p:nvPr>
        </p:nvSpPr>
        <p:spPr>
          <a:xfrm>
            <a:off x="609600" y="1600201"/>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0"/>
          </p:nvPr>
        </p:nvSpPr>
        <p:spPr>
          <a:xfrm>
            <a:off x="6705600" y="1600200"/>
            <a:ext cx="4876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1"/>
          </p:nvPr>
        </p:nvSpPr>
        <p:spPr>
          <a:xfrm>
            <a:off x="609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
        <p:nvSpPr>
          <p:cNvPr id="10" name="Text Placeholder 8"/>
          <p:cNvSpPr>
            <a:spLocks noGrp="1"/>
          </p:cNvSpPr>
          <p:nvPr>
            <p:ph type="body" sz="quarter" idx="12"/>
          </p:nvPr>
        </p:nvSpPr>
        <p:spPr>
          <a:xfrm>
            <a:off x="6705600" y="5791200"/>
            <a:ext cx="4876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368039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2867187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151067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0238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2"/>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963571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41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59C49AB-8CCF-4CF6-9AAF-2F62068AF97D}" type="datetimeFigureOut">
              <a:rPr lang="en-US"/>
              <a:pPr>
                <a:defRPr/>
              </a:pPr>
              <a:t>8/4/2020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5F134710-8FDF-40D0-A45D-F1738FC7C85A}" type="slidenum">
              <a:rPr lang="en-US" altLang="en-US"/>
              <a:pPr/>
              <a:t>‹#›</a:t>
            </a:fld>
            <a:endParaRPr lang="en-US" altLang="en-US" dirty="0"/>
          </a:p>
        </p:txBody>
      </p:sp>
    </p:spTree>
    <p:extLst>
      <p:ext uri="{BB962C8B-B14F-4D97-AF65-F5344CB8AC3E}">
        <p14:creationId xmlns:p14="http://schemas.microsoft.com/office/powerpoint/2010/main" val="2949752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3048000" y="6272784"/>
            <a:ext cx="68072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3048000" y="6464808"/>
            <a:ext cx="68072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61534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5DE652-2690-4114-BA60-F52204096A1C}"/>
              </a:ext>
            </a:extLst>
          </p:cNvPr>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5" name="Rectangle 5">
            <a:extLst>
              <a:ext uri="{FF2B5EF4-FFF2-40B4-BE49-F238E27FC236}">
                <a16:creationId xmlns:a16="http://schemas.microsoft.com/office/drawing/2014/main" id="{E5509E42-A656-4331-BBD9-E2937EF9B492}"/>
              </a:ext>
            </a:extLst>
          </p:cNvPr>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6" name="Rectangle 6">
            <a:extLst>
              <a:ext uri="{FF2B5EF4-FFF2-40B4-BE49-F238E27FC236}">
                <a16:creationId xmlns:a16="http://schemas.microsoft.com/office/drawing/2014/main" id="{0FC1CA8D-99C1-4AE2-ABB2-3F49A0748487}"/>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66C1E3D-3459-4EF1-89BA-25C27AE34EC3}" type="slidenum">
              <a:rPr lang="en-US" altLang="en-US"/>
              <a:pPr/>
              <a:t>‹#›</a:t>
            </a:fld>
            <a:endParaRPr lang="en-US" altLang="en-US"/>
          </a:p>
        </p:txBody>
      </p:sp>
    </p:spTree>
    <p:extLst>
      <p:ext uri="{BB962C8B-B14F-4D97-AF65-F5344CB8AC3E}">
        <p14:creationId xmlns:p14="http://schemas.microsoft.com/office/powerpoint/2010/main" val="1336249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a:prstGeom prst="rect">
            <a:avLst/>
          </a:prstGeom>
        </p:spPr>
        <p:txBody>
          <a:bodyPr/>
          <a:lstStyle/>
          <a:p>
            <a:r>
              <a:rPr lang="en-US"/>
              <a:t>Click to edit Master title style</a:t>
            </a:r>
          </a:p>
        </p:txBody>
      </p:sp>
      <p:sp>
        <p:nvSpPr>
          <p:cNvPr id="3" name="Rectangle 4">
            <a:extLst>
              <a:ext uri="{FF2B5EF4-FFF2-40B4-BE49-F238E27FC236}">
                <a16:creationId xmlns:a16="http://schemas.microsoft.com/office/drawing/2014/main" id="{43D669F3-534B-413F-BEA1-68CD490CD701}"/>
              </a:ext>
            </a:extLst>
          </p:cNvPr>
          <p:cNvSpPr>
            <a:spLocks noGrp="1" noChangeArrowheads="1"/>
          </p:cNvSpPr>
          <p:nvPr>
            <p:ph type="dt" sz="half" idx="10"/>
          </p:nvPr>
        </p:nvSpPr>
        <p:spPr>
          <a:xfrm>
            <a:off x="914400" y="6248400"/>
            <a:ext cx="2540000"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4" name="Rectangle 5">
            <a:extLst>
              <a:ext uri="{FF2B5EF4-FFF2-40B4-BE49-F238E27FC236}">
                <a16:creationId xmlns:a16="http://schemas.microsoft.com/office/drawing/2014/main" id="{3A94A3B1-6654-458C-A1A2-778A40B8EFFF}"/>
              </a:ext>
            </a:extLst>
          </p:cNvPr>
          <p:cNvSpPr>
            <a:spLocks noGrp="1" noChangeArrowheads="1"/>
          </p:cNvSpPr>
          <p:nvPr>
            <p:ph type="ftr" sz="quarter" idx="11"/>
          </p:nvPr>
        </p:nvSpPr>
        <p:spPr>
          <a:xfrm>
            <a:off x="4165600" y="6248400"/>
            <a:ext cx="3860800" cy="457200"/>
          </a:xfrm>
          <a:prstGeom prst="rect">
            <a:avLst/>
          </a:prstGeom>
        </p:spPr>
        <p:txBody>
          <a:bodyPr/>
          <a:lstStyle>
            <a:lvl1pPr eaLnBrk="1" fontAlgn="auto" hangingPunct="1">
              <a:spcBef>
                <a:spcPts val="0"/>
              </a:spcBef>
              <a:spcAft>
                <a:spcPts val="0"/>
              </a:spcAft>
              <a:defRPr>
                <a:latin typeface="+mn-lt"/>
              </a:defRPr>
            </a:lvl1pPr>
          </a:lstStyle>
          <a:p>
            <a:pPr>
              <a:defRPr/>
            </a:pPr>
            <a:endParaRPr lang="en-US" altLang="en-US"/>
          </a:p>
        </p:txBody>
      </p:sp>
      <p:sp>
        <p:nvSpPr>
          <p:cNvPr id="5" name="Rectangle 6">
            <a:extLst>
              <a:ext uri="{FF2B5EF4-FFF2-40B4-BE49-F238E27FC236}">
                <a16:creationId xmlns:a16="http://schemas.microsoft.com/office/drawing/2014/main" id="{2346A8BA-261D-40F3-9190-BFF32D4C9598}"/>
              </a:ext>
            </a:extLst>
          </p:cNvPr>
          <p:cNvSpPr>
            <a:spLocks noGrp="1" noChangeArrowheads="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9ACE024D-3493-4551-9E5E-A576ABFABEF8}" type="slidenum">
              <a:rPr lang="en-US" altLang="en-US"/>
              <a:pPr/>
              <a:t>‹#›</a:t>
            </a:fld>
            <a:endParaRPr lang="en-US" altLang="en-US"/>
          </a:p>
        </p:txBody>
      </p:sp>
    </p:spTree>
    <p:extLst>
      <p:ext uri="{BB962C8B-B14F-4D97-AF65-F5344CB8AC3E}">
        <p14:creationId xmlns:p14="http://schemas.microsoft.com/office/powerpoint/2010/main" val="3949486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Title Slide_ATSDR_1">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Subtitle 2"/>
          <p:cNvSpPr>
            <a:spLocks noGrp="1"/>
          </p:cNvSpPr>
          <p:nvPr>
            <p:ph type="subTitle" idx="1"/>
          </p:nvPr>
        </p:nvSpPr>
        <p:spPr>
          <a:xfrm>
            <a:off x="5230368" y="1950720"/>
            <a:ext cx="6778752" cy="877824"/>
          </a:xfrm>
          <a:prstGeom prst="rect">
            <a:avLst/>
          </a:prstGeom>
        </p:spPr>
        <p:txBody>
          <a:bodyPr/>
          <a:lstStyle>
            <a:lvl1pPr marL="0" indent="0" algn="l">
              <a:spcBef>
                <a:spcPts val="0"/>
              </a:spcBef>
              <a:buNone/>
              <a:defRPr sz="3200" b="1" baseline="0">
                <a:solidFill>
                  <a:srgbClr val="76AE99"/>
                </a:solidFill>
                <a:effectLst/>
                <a:latin typeface="Calibri"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5230368" y="3291840"/>
            <a:ext cx="6778752" cy="1292352"/>
          </a:xfrm>
          <a:prstGeom prst="rect">
            <a:avLst/>
          </a:prstGeom>
        </p:spPr>
        <p:txBody>
          <a:bodyPr/>
          <a:lstStyle>
            <a:lvl1pPr marL="0" indent="0" algn="l">
              <a:lnSpc>
                <a:spcPct val="100000"/>
              </a:lnSpc>
              <a:buNone/>
              <a:defRPr sz="2667"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4" name="Round Same Side Corner Rectangle 3"/>
          <p:cNvSpPr/>
          <p:nvPr userDrawn="1"/>
        </p:nvSpPr>
        <p:spPr>
          <a:xfrm rot="5400000">
            <a:off x="3156412" y="-2685724"/>
            <a:ext cx="1197032" cy="7044344"/>
          </a:xfrm>
          <a:prstGeom prst="round2Same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243839" y="798021"/>
            <a:ext cx="11671071" cy="5818911"/>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p:cNvSpPr>
            <a:spLocks noGrp="1"/>
          </p:cNvSpPr>
          <p:nvPr>
            <p:ph type="title"/>
          </p:nvPr>
        </p:nvSpPr>
        <p:spPr>
          <a:xfrm>
            <a:off x="342484" y="331645"/>
            <a:ext cx="6778752" cy="1155779"/>
          </a:xfrm>
          <a:prstGeom prst="rect">
            <a:avLst/>
          </a:prstGeom>
        </p:spPr>
        <p:txBody>
          <a:bodyPr anchor="ctr" anchorCtr="0"/>
          <a:lstStyle>
            <a:lvl1pPr algn="l">
              <a:lnSpc>
                <a:spcPts val="4000"/>
              </a:lnSpc>
              <a:defRPr sz="4267" b="1" baseline="0">
                <a:solidFill>
                  <a:schemeClr val="bg2"/>
                </a:solidFill>
                <a:effectLst/>
                <a:latin typeface="Calibri" pitchFamily="34" charset="0"/>
              </a:defRPr>
            </a:lvl1pPr>
          </a:lstStyle>
          <a:p>
            <a:endParaRPr lang="en-US" dirty="0"/>
          </a:p>
        </p:txBody>
      </p:sp>
      <p:sp>
        <p:nvSpPr>
          <p:cNvPr id="6" name="TextBox 5">
            <a:extLst>
              <a:ext uri="{FF2B5EF4-FFF2-40B4-BE49-F238E27FC236}">
                <a16:creationId xmlns:a16="http://schemas.microsoft.com/office/drawing/2014/main" id="{E22FDB94-7696-4146-AFFD-FCE809411B1E}"/>
              </a:ext>
            </a:extLst>
          </p:cNvPr>
          <p:cNvSpPr txBox="1"/>
          <p:nvPr userDrawn="1"/>
        </p:nvSpPr>
        <p:spPr>
          <a:xfrm>
            <a:off x="219261" y="6260479"/>
            <a:ext cx="588457" cy="318100"/>
          </a:xfrm>
          <a:prstGeom prst="rect">
            <a:avLst/>
          </a:prstGeom>
          <a:noFill/>
        </p:spPr>
        <p:txBody>
          <a:bodyPr wrap="square" rtlCol="0">
            <a:spAutoFit/>
          </a:bodyPr>
          <a:lstStyle/>
          <a:p>
            <a:fld id="{E81D2F7D-69B7-4346-B96A-FD79C73EED55}" type="slidenum">
              <a:rPr lang="en-US" sz="1467" b="1" smtClean="0">
                <a:solidFill>
                  <a:srgbClr val="E79375"/>
                </a:solidFill>
                <a:latin typeface="Calibri" panose="020F0502020204030204" pitchFamily="34" charset="0"/>
              </a:rPr>
              <a:t>‹#›</a:t>
            </a:fld>
            <a:endParaRPr lang="en-US" sz="1467" b="1" dirty="0">
              <a:solidFill>
                <a:srgbClr val="E79375"/>
              </a:solidFill>
              <a:latin typeface="Calibri" panose="020F0502020204030204" pitchFamily="34" charset="0"/>
            </a:endParaRPr>
          </a:p>
        </p:txBody>
      </p:sp>
    </p:spTree>
    <p:extLst>
      <p:ext uri="{BB962C8B-B14F-4D97-AF65-F5344CB8AC3E}">
        <p14:creationId xmlns:p14="http://schemas.microsoft.com/office/powerpoint/2010/main" val="1127296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09600" y="274639"/>
            <a:ext cx="10972800" cy="1143000"/>
          </a:xfrm>
          <a:prstGeom prst="rect">
            <a:avLst/>
          </a:prstGeom>
        </p:spPr>
        <p:txBody>
          <a:bodyPr anchor="ctr" anchorCtr="0"/>
          <a:lstStyle>
            <a:lvl1pPr algn="ctr">
              <a:lnSpc>
                <a:spcPct val="100000"/>
              </a:lnSpc>
              <a:defRPr sz="3733" b="1" baseline="0">
                <a:solidFill>
                  <a:srgbClr val="DE693D"/>
                </a:solidFill>
                <a:effectLst/>
                <a:latin typeface="Calibri" pitchFamily="34" charset="0"/>
              </a:defRPr>
            </a:lvl1pPr>
          </a:lstStyle>
          <a:p>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marL="457189" indent="-457189">
              <a:buClr>
                <a:srgbClr val="DE693D"/>
              </a:buClr>
              <a:buSzPct val="75000"/>
              <a:buFont typeface="Arial" panose="020B0604020202020204" pitchFamily="34" charset="0"/>
              <a:buChar char="•"/>
              <a:defRPr sz="3200" b="1" baseline="0">
                <a:solidFill>
                  <a:srgbClr val="000000"/>
                </a:solidFill>
                <a:latin typeface="Calibri" pitchFamily="34" charset="0"/>
              </a:defRPr>
            </a:lvl1pPr>
            <a:lvl2pPr marL="853419" indent="-304792">
              <a:buClr>
                <a:srgbClr val="DE693D"/>
              </a:buClr>
              <a:buSzPct val="75000"/>
              <a:buFont typeface="Arial" panose="020B0604020202020204" pitchFamily="34" charset="0"/>
              <a:buChar char="•"/>
              <a:defRPr sz="2667">
                <a:solidFill>
                  <a:srgbClr val="DE693D"/>
                </a:solidFill>
              </a:defRPr>
            </a:lvl2pPr>
            <a:lvl3pPr marL="1295368" indent="0">
              <a:buClr>
                <a:srgbClr val="008265"/>
              </a:buClr>
              <a:buSzPct val="75000"/>
              <a:buFont typeface="Wingdings" panose="05000000000000000000" pitchFamily="2" charset="2"/>
              <a:buNone/>
              <a:defRPr sz="2400">
                <a:solidFill>
                  <a:srgbClr val="000000"/>
                </a:solidFill>
              </a:defRPr>
            </a:lvl3pPr>
            <a:lvl4pPr>
              <a:buClr>
                <a:schemeClr val="bg1"/>
              </a:buClr>
              <a:buSzPct val="70000"/>
              <a:buFont typeface="Courier New" pitchFamily="49" charset="0"/>
              <a:buChar char="o"/>
              <a:defRPr sz="2400" baseline="0">
                <a:solidFill>
                  <a:schemeClr val="bg2"/>
                </a:solidFill>
              </a:defRPr>
            </a:lvl4pPr>
            <a:lvl5pPr>
              <a:buClr>
                <a:schemeClr val="bg1"/>
              </a:buClr>
              <a:buSzPct val="70000"/>
              <a:buFont typeface="Arial" pitchFamily="34" charset="0"/>
              <a:buChar char="•"/>
              <a:defRPr sz="2400">
                <a:solidFill>
                  <a:schemeClr val="bg2"/>
                </a:solidFill>
              </a:defRPr>
            </a:lvl5pPr>
          </a:lstStyle>
          <a:p>
            <a:pPr lvl="0"/>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11" name="Rectangle 10"/>
          <p:cNvSpPr/>
          <p:nvPr userDrawn="1"/>
        </p:nvSpPr>
        <p:spPr>
          <a:xfrm>
            <a:off x="243839" y="274639"/>
            <a:ext cx="11671071" cy="6342292"/>
          </a:xfrm>
          <a:prstGeom prst="rect">
            <a:avLst/>
          </a:prstGeom>
          <a:noFill/>
          <a:ln>
            <a:solidFill>
              <a:srgbClr val="DE6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9235E464-42A3-4792-BC8E-657163C4E68E}"/>
              </a:ext>
            </a:extLst>
          </p:cNvPr>
          <p:cNvSpPr/>
          <p:nvPr userDrawn="1"/>
        </p:nvSpPr>
        <p:spPr>
          <a:xfrm>
            <a:off x="203349" y="6267924"/>
            <a:ext cx="405880" cy="318100"/>
          </a:xfrm>
          <a:prstGeom prst="rect">
            <a:avLst/>
          </a:prstGeom>
        </p:spPr>
        <p:txBody>
          <a:bodyPr wrap="none">
            <a:spAutoFit/>
          </a:bodyPr>
          <a:lstStyle/>
          <a:p>
            <a:fld id="{DFE288AF-6406-494D-B9CF-E780A7DF8A75}" type="slidenum">
              <a:rPr lang="en-US" sz="1467" b="1" smtClean="0">
                <a:solidFill>
                  <a:srgbClr val="E79375"/>
                </a:solidFill>
                <a:latin typeface="Calibri" panose="020F0502020204030204" pitchFamily="34" charset="0"/>
                <a:cs typeface="Calibri" panose="020F0502020204030204" pitchFamily="34" charset="0"/>
              </a:rPr>
              <a:t>‹#›</a:t>
            </a:fld>
            <a:endParaRPr lang="en-US" sz="1467" b="1" dirty="0">
              <a:solidFill>
                <a:srgbClr val="E79375"/>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616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Section Header_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609602" y="4467097"/>
            <a:ext cx="11059884" cy="1162051"/>
          </a:xfrm>
          <a:prstGeom prst="rect">
            <a:avLst/>
          </a:prstGeom>
        </p:spPr>
        <p:txBody>
          <a:bodyPr anchor="b"/>
          <a:lstStyle>
            <a:lvl1pPr algn="l">
              <a:defRPr sz="4267" b="1" cap="all" baseline="0">
                <a:solidFill>
                  <a:schemeClr val="bg2"/>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609601" y="5900928"/>
            <a:ext cx="10363200" cy="568325"/>
          </a:xfrm>
          <a:prstGeom prst="rect">
            <a:avLst/>
          </a:prstGeom>
        </p:spPr>
        <p:txBody>
          <a:bodyPr anchor="b"/>
          <a:lstStyle>
            <a:lvl1pPr marL="0" indent="0" algn="l">
              <a:lnSpc>
                <a:spcPts val="2933"/>
              </a:lnSpc>
              <a:buNone/>
              <a:defRPr sz="3200" baseline="0">
                <a:solidFill>
                  <a:schemeClr val="bg2"/>
                </a:solidFill>
                <a:latin typeface="Calibri"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add sub-title</a:t>
            </a:r>
          </a:p>
        </p:txBody>
      </p:sp>
      <p:sp>
        <p:nvSpPr>
          <p:cNvPr id="6" name="Rectangle 5"/>
          <p:cNvSpPr/>
          <p:nvPr userDrawn="1"/>
        </p:nvSpPr>
        <p:spPr>
          <a:xfrm>
            <a:off x="243839" y="274639"/>
            <a:ext cx="11671071" cy="6342292"/>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99689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80BB225-DD27-4355-8D5F-FF98E8448F71}" type="datetimeFigureOut">
              <a:rPr lang="en-US"/>
              <a:pPr>
                <a:defRPr/>
              </a:pPr>
              <a:t>8/4/2020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fld id="{56D2C37C-A1E8-41A5-94F4-BC98DBA6D2CD}" type="slidenum">
              <a:rPr lang="en-US" altLang="en-US"/>
              <a:pPr/>
              <a:t>‹#›</a:t>
            </a:fld>
            <a:endParaRPr lang="en-US" altLang="en-US" dirty="0"/>
          </a:p>
        </p:txBody>
      </p:sp>
    </p:spTree>
    <p:extLst>
      <p:ext uri="{BB962C8B-B14F-4D97-AF65-F5344CB8AC3E}">
        <p14:creationId xmlns:p14="http://schemas.microsoft.com/office/powerpoint/2010/main" val="1486213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3CF2C69-F5EF-4896-9A42-89759C0CCEAC}" type="datetimeFigureOut">
              <a:rPr lang="en-US"/>
              <a:pPr>
                <a:defRPr/>
              </a:pPr>
              <a:t>8/4/2020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fld id="{197400D4-95F2-4F60-85F9-6ABF84B610EB}" type="slidenum">
              <a:rPr lang="en-US" altLang="en-US"/>
              <a:pPr/>
              <a:t>‹#›</a:t>
            </a:fld>
            <a:endParaRPr lang="en-US" altLang="en-US" dirty="0"/>
          </a:p>
        </p:txBody>
      </p:sp>
    </p:spTree>
    <p:extLst>
      <p:ext uri="{BB962C8B-B14F-4D97-AF65-F5344CB8AC3E}">
        <p14:creationId xmlns:p14="http://schemas.microsoft.com/office/powerpoint/2010/main" val="1911088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241300" y="6492878"/>
            <a:ext cx="2844800" cy="365125"/>
          </a:xfrm>
        </p:spPr>
        <p:txBody>
          <a:bodyPr/>
          <a:lstStyle>
            <a:lvl1pPr algn="l">
              <a:defRPr>
                <a:solidFill>
                  <a:schemeClr val="bg1"/>
                </a:solidFill>
              </a:defRPr>
            </a:lvl1pPr>
          </a:lstStyle>
          <a:p>
            <a:fld id="{1867F81F-8D7E-440C-8909-FC1F9F4AA756}" type="slidenum">
              <a:rPr lang="en-US" altLang="en-US"/>
              <a:pPr/>
              <a:t>‹#›</a:t>
            </a:fld>
            <a:endParaRPr lang="en-US" altLang="en-US" dirty="0"/>
          </a:p>
        </p:txBody>
      </p:sp>
    </p:spTree>
    <p:extLst>
      <p:ext uri="{BB962C8B-B14F-4D97-AF65-F5344CB8AC3E}">
        <p14:creationId xmlns:p14="http://schemas.microsoft.com/office/powerpoint/2010/main" val="113298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123380-F56D-4E50-8051-58A6056CB8A5}" type="datetimeFigureOut">
              <a:rPr lang="en-US"/>
              <a:pPr>
                <a:defRPr/>
              </a:pPr>
              <a:t>8/4/2020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239991A-6155-474A-8E34-F3316DA301A0}" type="slidenum">
              <a:rPr lang="en-US" altLang="en-US"/>
              <a:pPr/>
              <a:t>‹#›</a:t>
            </a:fld>
            <a:endParaRPr lang="en-US" altLang="en-US" dirty="0"/>
          </a:p>
        </p:txBody>
      </p:sp>
    </p:spTree>
    <p:extLst>
      <p:ext uri="{BB962C8B-B14F-4D97-AF65-F5344CB8AC3E}">
        <p14:creationId xmlns:p14="http://schemas.microsoft.com/office/powerpoint/2010/main" val="3770418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A97FEB-D4DA-4B94-B97C-310BE6625EAD}" type="datetimeFigureOut">
              <a:rPr lang="en-US"/>
              <a:pPr>
                <a:defRPr/>
              </a:pPr>
              <a:t>8/4/2020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fld id="{E1499433-999F-4E32-A3FA-476452D5BCC5}" type="slidenum">
              <a:rPr lang="en-US" altLang="en-US"/>
              <a:pPr/>
              <a:t>‹#›</a:t>
            </a:fld>
            <a:endParaRPr lang="en-US" altLang="en-US" dirty="0"/>
          </a:p>
        </p:txBody>
      </p:sp>
    </p:spTree>
    <p:extLst>
      <p:ext uri="{BB962C8B-B14F-4D97-AF65-F5344CB8AC3E}">
        <p14:creationId xmlns:p14="http://schemas.microsoft.com/office/powerpoint/2010/main" val="396768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78E8501-0ADC-4594-AA00-EEC2306494FC}" type="datetimeFigureOut">
              <a:rPr lang="en-US"/>
              <a:pPr>
                <a:defRPr/>
              </a:pPr>
              <a:t>8/4/2020</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5591647-0CFB-43B2-A55D-D21C585851A2}" type="slidenum">
              <a:rPr lang="en-US" altLang="en-US"/>
              <a:pPr/>
              <a:t>‹#›</a:t>
            </a:fld>
            <a:endParaRPr lang="en-US" altLang="en-US" dirty="0"/>
          </a:p>
        </p:txBody>
      </p:sp>
      <p:sp>
        <p:nvSpPr>
          <p:cNvPr id="1031" name="Title Placeholder 1"/>
          <p:cNvSpPr txBox="1">
            <a:spLocks/>
          </p:cNvSpPr>
          <p:nvPr userDrawn="1"/>
        </p:nvSpPr>
        <p:spPr bwMode="auto">
          <a:xfrm>
            <a:off x="609600" y="274638"/>
            <a:ext cx="10972800" cy="1143000"/>
          </a:xfrm>
          <a:prstGeom prst="rect">
            <a:avLst/>
          </a:prstGeom>
          <a:no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sz="4400" dirty="0">
                <a:latin typeface="Calibri" pitchFamily="34" charset="0"/>
              </a:rPr>
              <a:t>Click to edit Master title style</a:t>
            </a:r>
          </a:p>
        </p:txBody>
      </p:sp>
      <p:sp>
        <p:nvSpPr>
          <p:cNvPr id="1032" name="Text Placeholder 2"/>
          <p:cNvSpPr txBox="1">
            <a:spLocks/>
          </p:cNvSpPr>
          <p:nvPr userDrawn="1"/>
        </p:nvSpPr>
        <p:spPr bwMode="auto">
          <a:xfrm>
            <a:off x="609600" y="1600203"/>
            <a:ext cx="10972800" cy="4525963"/>
          </a:xfrm>
          <a:prstGeom prst="rect">
            <a:avLst/>
          </a:prstGeom>
          <a:noFill/>
          <a:ln>
            <a:noFill/>
          </a:ln>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Font typeface="Arial" charset="0"/>
              <a:buChar char="•"/>
              <a:defRPr/>
            </a:pPr>
            <a:r>
              <a:rPr lang="en-US" sz="3200" dirty="0">
                <a:latin typeface="Calibri" pitchFamily="34" charset="0"/>
              </a:rPr>
              <a:t>Click to edit Master text styles</a:t>
            </a:r>
          </a:p>
          <a:p>
            <a:pPr lvl="1">
              <a:spcBef>
                <a:spcPct val="20000"/>
              </a:spcBef>
              <a:buFont typeface="Arial" charset="0"/>
              <a:buChar char="–"/>
              <a:defRPr/>
            </a:pPr>
            <a:r>
              <a:rPr lang="en-US" sz="2800" dirty="0">
                <a:latin typeface="Calibri" pitchFamily="34" charset="0"/>
              </a:rPr>
              <a:t>Second level</a:t>
            </a:r>
          </a:p>
          <a:p>
            <a:pPr lvl="2">
              <a:spcBef>
                <a:spcPct val="20000"/>
              </a:spcBef>
              <a:buFont typeface="Arial" charset="0"/>
              <a:buChar char="•"/>
              <a:defRPr/>
            </a:pPr>
            <a:r>
              <a:rPr lang="en-US" sz="2400" dirty="0">
                <a:latin typeface="Calibri" pitchFamily="34" charset="0"/>
              </a:rPr>
              <a:t>Third level</a:t>
            </a:r>
          </a:p>
          <a:p>
            <a:pPr lvl="3">
              <a:spcBef>
                <a:spcPct val="20000"/>
              </a:spcBef>
              <a:buFont typeface="Arial" charset="0"/>
              <a:buChar char="–"/>
              <a:defRPr/>
            </a:pPr>
            <a:r>
              <a:rPr lang="en-US" sz="2000" dirty="0">
                <a:latin typeface="Calibri" pitchFamily="34" charset="0"/>
              </a:rPr>
              <a:t>Fourth level</a:t>
            </a:r>
          </a:p>
          <a:p>
            <a:pPr lvl="4">
              <a:spcBef>
                <a:spcPct val="20000"/>
              </a:spcBef>
              <a:buFont typeface="Arial" charset="0"/>
              <a:buChar char="»"/>
              <a:defRPr/>
            </a:pPr>
            <a:r>
              <a:rPr lang="en-US" sz="2000" dirty="0">
                <a:latin typeface="Calibri" pitchFamily="34" charset="0"/>
              </a:rPr>
              <a:t>Fifth level</a:t>
            </a:r>
          </a:p>
        </p:txBody>
      </p:sp>
      <p:sp>
        <p:nvSpPr>
          <p:cNvPr id="9" name="Date Placeholder 3"/>
          <p:cNvSpPr txBox="1">
            <a:spLocks/>
          </p:cNvSpPr>
          <p:nvPr userDrawn="1"/>
        </p:nvSpPr>
        <p:spPr>
          <a:xfrm>
            <a:off x="609600" y="6356353"/>
            <a:ext cx="2844800" cy="365125"/>
          </a:xfrm>
          <a:prstGeom prst="rect">
            <a:avLst/>
          </a:prstGeom>
        </p:spPr>
        <p:txBody>
          <a:bodyPr anchor="ctr"/>
          <a:lstStyle>
            <a:lvl1pPr algn="l" fontAlgn="auto">
              <a:spcBef>
                <a:spcPts val="0"/>
              </a:spcBef>
              <a:spcAft>
                <a:spcPts val="0"/>
              </a:spcAft>
              <a:defRPr sz="1200" smtClean="0">
                <a:solidFill>
                  <a:schemeClr val="tx1">
                    <a:tint val="75000"/>
                  </a:schemeClr>
                </a:solidFill>
                <a:latin typeface="+mn-lt"/>
              </a:defRPr>
            </a:lvl1pPr>
          </a:lstStyle>
          <a:p>
            <a:pPr>
              <a:defRPr/>
            </a:pPr>
            <a:fld id="{6B284952-8F0B-4195-BCDA-F9CCF77DBC12}" type="datetimeFigureOut">
              <a:rPr lang="en-US" sz="1200"/>
              <a:pPr>
                <a:defRPr/>
              </a:pPr>
              <a:t>8/4/2020</a:t>
            </a:fld>
            <a:endParaRPr lang="en-US" sz="1200" dirty="0"/>
          </a:p>
        </p:txBody>
      </p:sp>
      <p:sp>
        <p:nvSpPr>
          <p:cNvPr id="10" name="Slide Number Placeholder 5"/>
          <p:cNvSpPr txBox="1">
            <a:spLocks/>
          </p:cNvSpPr>
          <p:nvPr userDrawn="1"/>
        </p:nvSpPr>
        <p:spPr>
          <a:xfrm>
            <a:off x="8737600" y="6356353"/>
            <a:ext cx="2844800" cy="365125"/>
          </a:xfrm>
          <a:prstGeom prst="rect">
            <a:avLst/>
          </a:prstGeom>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C1FB04D-6B72-4960-A624-3CC81CF2DAB8}" type="slidenum">
              <a:rPr lang="en-US" altLang="en-US" sz="1200">
                <a:solidFill>
                  <a:srgbClr val="898989"/>
                </a:solidFill>
                <a:latin typeface="Calibri" panose="020F0502020204030204" pitchFamily="34" charset="0"/>
              </a:rPr>
              <a:pPr algn="r" eaLnBrk="1" hangingPunct="1"/>
              <a:t>‹#›</a:t>
            </a:fld>
            <a:endParaRPr lang="en-US" altLang="en-US" sz="1200" dirty="0">
              <a:solidFill>
                <a:srgbClr val="898989"/>
              </a:solidFill>
              <a:latin typeface="Calibri" panose="020F0502020204030204" pitchFamily="34" charset="0"/>
            </a:endParaRPr>
          </a:p>
        </p:txBody>
      </p:sp>
      <p:pic>
        <p:nvPicPr>
          <p:cNvPr id="1035" name="Picture 7" descr="EPA-slide-bg.jp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0" y="0"/>
            <a:ext cx="12192000" cy="68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p:cNvSpPr txBox="1">
            <a:spLocks/>
          </p:cNvSpPr>
          <p:nvPr userDrawn="1"/>
        </p:nvSpPr>
        <p:spPr>
          <a:xfrm>
            <a:off x="245533" y="6492878"/>
            <a:ext cx="2844800" cy="365125"/>
          </a:xfrm>
          <a:prstGeom prst="rect">
            <a:avLst/>
          </a:prstGeom>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B81BA1-B2DD-4BD1-96D8-710BB5CB0F9F}" type="slidenum">
              <a:rPr lang="en-US" altLang="en-US" sz="1400">
                <a:solidFill>
                  <a:schemeClr val="bg1"/>
                </a:solidFill>
                <a:latin typeface="Calibri" panose="020F0502020204030204" pitchFamily="34" charset="0"/>
              </a:rPr>
              <a:pPr eaLnBrk="1" hangingPunct="1"/>
              <a:t>‹#›</a:t>
            </a:fld>
            <a:endParaRPr lang="en-US" altLang="en-US" sz="1400" dirty="0">
              <a:solidFill>
                <a:schemeClr val="bg1"/>
              </a:solidFill>
              <a:latin typeface="Calibri" panose="020F0502020204030204" pitchFamily="34" charset="0"/>
            </a:endParaRPr>
          </a:p>
        </p:txBody>
      </p:sp>
      <p:sp>
        <p:nvSpPr>
          <p:cNvPr id="2" name="Rectangle 1">
            <a:extLst>
              <a:ext uri="{FF2B5EF4-FFF2-40B4-BE49-F238E27FC236}">
                <a16:creationId xmlns:a16="http://schemas.microsoft.com/office/drawing/2014/main" id="{D8EB3937-5D65-40A5-A3BE-AEB710917086}"/>
              </a:ext>
            </a:extLst>
          </p:cNvPr>
          <p:cNvSpPr/>
          <p:nvPr userDrawn="1"/>
        </p:nvSpPr>
        <p:spPr>
          <a:xfrm>
            <a:off x="245533" y="198408"/>
            <a:ext cx="1790301" cy="533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logo&#10;&#10;Description automatically generated">
            <a:extLst>
              <a:ext uri="{FF2B5EF4-FFF2-40B4-BE49-F238E27FC236}">
                <a16:creationId xmlns:a16="http://schemas.microsoft.com/office/drawing/2014/main" id="{A1682DEF-A5CB-4229-8C59-B85C198841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96333" y="198408"/>
            <a:ext cx="1371600" cy="457013"/>
          </a:xfrm>
          <a:prstGeom prst="rect">
            <a:avLst/>
          </a:prstGeom>
        </p:spPr>
      </p:pic>
    </p:spTree>
    <p:extLst>
      <p:ext uri="{BB962C8B-B14F-4D97-AF65-F5344CB8AC3E}">
        <p14:creationId xmlns:p14="http://schemas.microsoft.com/office/powerpoint/2010/main" val="1057030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96" r:id="rId1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81723040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5" r:id="rId4"/>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Myriad Web Pro" panose="020B0503030403020204" pitchFamily="34" charset="0"/>
        </a:defRPr>
      </a:lvl2pPr>
      <a:lvl3pPr algn="ctr" rtl="0" eaLnBrk="0" fontAlgn="base" hangingPunct="0">
        <a:spcBef>
          <a:spcPct val="0"/>
        </a:spcBef>
        <a:spcAft>
          <a:spcPct val="0"/>
        </a:spcAft>
        <a:defRPr sz="5867">
          <a:solidFill>
            <a:schemeClr val="tx1"/>
          </a:solidFill>
          <a:latin typeface="Myriad Web Pro" panose="020B0503030403020204" pitchFamily="34" charset="0"/>
        </a:defRPr>
      </a:lvl3pPr>
      <a:lvl4pPr algn="ctr" rtl="0" eaLnBrk="0" fontAlgn="base" hangingPunct="0">
        <a:spcBef>
          <a:spcPct val="0"/>
        </a:spcBef>
        <a:spcAft>
          <a:spcPct val="0"/>
        </a:spcAft>
        <a:defRPr sz="5867">
          <a:solidFill>
            <a:schemeClr val="tx1"/>
          </a:solidFill>
          <a:latin typeface="Myriad Web Pro" panose="020B0503030403020204" pitchFamily="34" charset="0"/>
        </a:defRPr>
      </a:lvl4pPr>
      <a:lvl5pPr algn="ctr" rtl="0" eaLnBrk="0" fontAlgn="base" hangingPunct="0">
        <a:spcBef>
          <a:spcPct val="0"/>
        </a:spcBef>
        <a:spcAft>
          <a:spcPct val="0"/>
        </a:spcAft>
        <a:defRPr sz="5867">
          <a:solidFill>
            <a:schemeClr val="tx1"/>
          </a:solidFill>
          <a:latin typeface="Myriad Web Pro" panose="020B0503030403020204" pitchFamily="34" charset="0"/>
        </a:defRPr>
      </a:lvl5pPr>
      <a:lvl6pPr marL="609570" algn="ctr" rtl="0" fontAlgn="base">
        <a:spcBef>
          <a:spcPct val="0"/>
        </a:spcBef>
        <a:spcAft>
          <a:spcPct val="0"/>
        </a:spcAft>
        <a:defRPr sz="5867">
          <a:solidFill>
            <a:schemeClr val="tx1"/>
          </a:solidFill>
          <a:latin typeface="Myriad Web Pro" panose="020B0503030403020204" pitchFamily="34" charset="0"/>
        </a:defRPr>
      </a:lvl6pPr>
      <a:lvl7pPr marL="1219140" algn="ctr" rtl="0" fontAlgn="base">
        <a:spcBef>
          <a:spcPct val="0"/>
        </a:spcBef>
        <a:spcAft>
          <a:spcPct val="0"/>
        </a:spcAft>
        <a:defRPr sz="5867">
          <a:solidFill>
            <a:schemeClr val="tx1"/>
          </a:solidFill>
          <a:latin typeface="Myriad Web Pro" panose="020B0503030403020204" pitchFamily="34" charset="0"/>
        </a:defRPr>
      </a:lvl7pPr>
      <a:lvl8pPr marL="1828709" algn="ctr" rtl="0" fontAlgn="base">
        <a:spcBef>
          <a:spcPct val="0"/>
        </a:spcBef>
        <a:spcAft>
          <a:spcPct val="0"/>
        </a:spcAft>
        <a:defRPr sz="5867">
          <a:solidFill>
            <a:schemeClr val="tx1"/>
          </a:solidFill>
          <a:latin typeface="Myriad Web Pro" panose="020B0503030403020204" pitchFamily="34" charset="0"/>
        </a:defRPr>
      </a:lvl8pPr>
      <a:lvl9pPr marL="2438278" algn="ctr" rtl="0" fontAlgn="base">
        <a:spcBef>
          <a:spcPct val="0"/>
        </a:spcBef>
        <a:spcAft>
          <a:spcPct val="0"/>
        </a:spcAft>
        <a:defRPr sz="5867">
          <a:solidFill>
            <a:schemeClr val="tx1"/>
          </a:solidFill>
          <a:latin typeface="Myriad Web Pro" panose="020B0503030403020204" pitchFamily="34" charset="0"/>
        </a:defRPr>
      </a:lvl9pPr>
    </p:titleStyle>
    <p:bodyStyle>
      <a:lvl1pPr marL="457178" indent="-457178" algn="l" rtl="0" eaLnBrk="0" fontAlgn="base" hangingPunct="0">
        <a:spcBef>
          <a:spcPct val="20000"/>
        </a:spcBef>
        <a:spcAft>
          <a:spcPct val="0"/>
        </a:spcAft>
        <a:buFont typeface="Arial" panose="020B0604020202020204" pitchFamily="34" charset="0"/>
        <a:buChar char="•"/>
        <a:defRPr sz="4267" kern="1200">
          <a:solidFill>
            <a:srgbClr val="7F7F7F"/>
          </a:solidFill>
          <a:latin typeface="Calibri" panose="020F0502020204030204" pitchFamily="34" charset="0"/>
          <a:ea typeface="+mn-ea"/>
          <a:cs typeface="+mn-cs"/>
        </a:defRPr>
      </a:lvl1pPr>
      <a:lvl2pPr marL="990550" indent="-380981" algn="l" rtl="0" eaLnBrk="0" fontAlgn="base" hangingPunct="0">
        <a:spcBef>
          <a:spcPct val="20000"/>
        </a:spcBef>
        <a:spcAft>
          <a:spcPct val="0"/>
        </a:spcAft>
        <a:buFont typeface="Arial" panose="020B0604020202020204" pitchFamily="34" charset="0"/>
        <a:buChar char="–"/>
        <a:defRPr sz="3733" kern="1200">
          <a:solidFill>
            <a:srgbClr val="7F7F7F"/>
          </a:solidFill>
          <a:latin typeface="Calibri" panose="020F0502020204030204" pitchFamily="34" charset="0"/>
          <a:ea typeface="+mn-ea"/>
          <a:cs typeface="+mn-cs"/>
        </a:defRPr>
      </a:lvl2pPr>
      <a:lvl3pPr marL="1523925" indent="-304784"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3pPr>
      <a:lvl4pPr marL="2133493"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4pPr>
      <a:lvl5pPr marL="2743062" indent="-304784" algn="l" rtl="0" eaLnBrk="0" fontAlgn="base" hangingPunct="0">
        <a:spcBef>
          <a:spcPct val="20000"/>
        </a:spcBef>
        <a:spcAft>
          <a:spcPct val="0"/>
        </a:spcAft>
        <a:buFont typeface="Arial" panose="020B0604020202020204" pitchFamily="34" charset="0"/>
        <a:buChar char="»"/>
        <a:defRPr sz="2667" kern="1200">
          <a:solidFill>
            <a:srgbClr val="7F7F7F"/>
          </a:solidFill>
          <a:latin typeface="Calibri" panose="020F0502020204030204" pitchFamily="34" charset="0"/>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47332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19173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24.wmf"/><Relationship Id="rId2" Type="http://schemas.openxmlformats.org/officeDocument/2006/relationships/slideLayout" Target="../slideLayouts/slideLayout41.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9.w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6.emf"/><Relationship Id="rId2" Type="http://schemas.openxmlformats.org/officeDocument/2006/relationships/slideLayout" Target="../slideLayouts/slideLayout42.xml"/><Relationship Id="rId1" Type="http://schemas.openxmlformats.org/officeDocument/2006/relationships/vmlDrawing" Target="../drawings/vmlDrawing3.vml"/><Relationship Id="rId6" Type="http://schemas.openxmlformats.org/officeDocument/2006/relationships/image" Target="../media/image25.jpeg"/><Relationship Id="rId5" Type="http://schemas.openxmlformats.org/officeDocument/2006/relationships/image" Target="../media/image19.wmf"/><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30.emf"/><Relationship Id="rId4" Type="http://schemas.openxmlformats.org/officeDocument/2006/relationships/image" Target="../media/image29.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fif"/></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4.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4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44.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4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44.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9.tif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hyperlink" Target="https://www.epa.gov/indoor-air-quality-iaq/air-cleaners-and-air-filters-home" TargetMode="External"/><Relationship Id="rId2" Type="http://schemas.openxmlformats.org/officeDocument/2006/relationships/notesSlide" Target="../notesSlides/notesSlide40.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16.xml"/><Relationship Id="rId4" Type="http://schemas.openxmlformats.org/officeDocument/2006/relationships/hyperlink" Target="http://www.hud.gov/program_offices/healthy_homes/smokefree2"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16.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9.xml"/><Relationship Id="rId1" Type="http://schemas.openxmlformats.org/officeDocument/2006/relationships/slideLayout" Target="../slideLayouts/slideLayout16.xml"/><Relationship Id="rId5" Type="http://schemas.openxmlformats.org/officeDocument/2006/relationships/image" Target="../media/image85.jpeg"/><Relationship Id="rId4" Type="http://schemas.openxmlformats.org/officeDocument/2006/relationships/image" Target="../media/image8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hyperlink" Target="http://www.epa.gov/indoor-air-quality-iaq/volatile-organic-compounds-impact-indoor-air-quality" TargetMode="External"/><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8" Type="http://schemas.openxmlformats.org/officeDocument/2006/relationships/hyperlink" Target="https://www.hud.gov/sites/dfiles/HH/documents/Home%20Assessment%20Checklist%20Spanish.pdf" TargetMode="External"/><Relationship Id="rId3" Type="http://schemas.openxmlformats.org/officeDocument/2006/relationships/chart" Target="../charts/chart3.xml"/><Relationship Id="rId7" Type="http://schemas.openxmlformats.org/officeDocument/2006/relationships/hyperlink" Target="https://www.hud.gov/sites/dfiles/HH/documents/Home%20Assessment%20Checklist%20English.pd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hyperlink" Target="https://www.cdc.gov/asthma/public_health.html" TargetMode="External"/><Relationship Id="rId5" Type="http://schemas.openxmlformats.org/officeDocument/2006/relationships/hyperlink" Target="https://espanol.epa.gov/cai/lista-de-control-para-el-asma-en-el-entorno-del-hogar" TargetMode="External"/><Relationship Id="rId4" Type="http://schemas.openxmlformats.org/officeDocument/2006/relationships/hyperlink" Target="https://www.epa.gov/asthma/publications-about-asthma#healthcare" TargetMode="External"/><Relationship Id="rId9"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6.xml"/><Relationship Id="rId7" Type="http://schemas.openxmlformats.org/officeDocument/2006/relationships/image" Target="../media/image20.wmf"/><Relationship Id="rId2" Type="http://schemas.openxmlformats.org/officeDocument/2006/relationships/slideLayout" Target="../slideLayouts/slideLayout4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9.wmf"/><Relationship Id="rId10" Type="http://schemas.openxmlformats.org/officeDocument/2006/relationships/image" Target="../media/image23.jpeg"/><Relationship Id="rId4" Type="http://schemas.openxmlformats.org/officeDocument/2006/relationships/oleObject" Target="../embeddings/oleObject1.bin"/><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42B921-74B7-4A6F-BE6A-D532DF922CDB}"/>
              </a:ext>
            </a:extLst>
          </p:cNvPr>
          <p:cNvPicPr>
            <a:picLocks noChangeAspect="1"/>
          </p:cNvPicPr>
          <p:nvPr/>
        </p:nvPicPr>
        <p:blipFill rotWithShape="1">
          <a:blip r:embed="rId2">
            <a:extLst>
              <a:ext uri="{28A0092B-C50C-407E-A947-70E740481C1C}">
                <a14:useLocalDpi xmlns:a14="http://schemas.microsoft.com/office/drawing/2010/main" val="0"/>
              </a:ext>
            </a:extLst>
          </a:blip>
          <a:srcRect t="9643" r="127" b="6089"/>
          <a:stretch/>
        </p:blipFill>
        <p:spPr>
          <a:xfrm>
            <a:off x="0" y="-3"/>
            <a:ext cx="12192000" cy="6858004"/>
          </a:xfrm>
          <a:prstGeom prst="rect">
            <a:avLst/>
          </a:prstGeom>
        </p:spPr>
      </p:pic>
      <p:sp>
        <p:nvSpPr>
          <p:cNvPr id="7" name="Rectangle 6">
            <a:extLst>
              <a:ext uri="{FF2B5EF4-FFF2-40B4-BE49-F238E27FC236}">
                <a16:creationId xmlns:a16="http://schemas.microsoft.com/office/drawing/2014/main" id="{EF4FADCA-ADD5-4BCD-883F-6001D7A1D244}"/>
              </a:ext>
            </a:extLst>
          </p:cNvPr>
          <p:cNvSpPr>
            <a:spLocks noChangeArrowheads="1"/>
          </p:cNvSpPr>
          <p:nvPr/>
        </p:nvSpPr>
        <p:spPr bwMode="auto">
          <a:xfrm>
            <a:off x="3928754" y="5842210"/>
            <a:ext cx="4440183" cy="400110"/>
          </a:xfrm>
          <a:prstGeom prst="rect">
            <a:avLst/>
          </a:prstGeom>
          <a:solidFill>
            <a:schemeClr val="bg1">
              <a:alpha val="60000"/>
            </a:schemeClr>
          </a:solidFill>
          <a:ln>
            <a:noFill/>
          </a:ln>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000" dirty="0">
                <a:latin typeface="Arial" panose="020B0604020202020204" pitchFamily="34" charset="0"/>
                <a:cs typeface="Arial" panose="020B0604020202020204" pitchFamily="34" charset="0"/>
              </a:rPr>
              <a:t>Previously recorded on July 28, 2020</a:t>
            </a:r>
          </a:p>
        </p:txBody>
      </p:sp>
      <p:sp>
        <p:nvSpPr>
          <p:cNvPr id="12" name="Title 1">
            <a:extLst>
              <a:ext uri="{FF2B5EF4-FFF2-40B4-BE49-F238E27FC236}">
                <a16:creationId xmlns:a16="http://schemas.microsoft.com/office/drawing/2014/main" id="{E027C510-848B-4699-A2F2-A5ACEBA20019}"/>
              </a:ext>
            </a:extLst>
          </p:cNvPr>
          <p:cNvSpPr txBox="1">
            <a:spLocks/>
          </p:cNvSpPr>
          <p:nvPr/>
        </p:nvSpPr>
        <p:spPr bwMode="auto">
          <a:xfrm>
            <a:off x="1223766" y="4486185"/>
            <a:ext cx="9744468" cy="1356024"/>
          </a:xfrm>
          <a:prstGeom prst="rect">
            <a:avLst/>
          </a:prstGeom>
          <a:solidFill>
            <a:schemeClr val="bg1">
              <a:alpha val="60000"/>
            </a:schemeClr>
          </a:solidFill>
          <a:ln w="9525">
            <a:noFill/>
            <a:miter lim="800000"/>
            <a:headEnd/>
            <a:tailEnd/>
          </a:ln>
        </p:spPr>
        <p:txBody>
          <a:bodyPr vert="horz" wrap="square" lIns="91429" tIns="45715" rIns="91429" bIns="45715" numCol="1" anchor="ctr" anchorCtr="0" compatLnSpc="1">
            <a:prstTxWarp prst="textNoShape">
              <a:avLst/>
            </a:prstTxWarp>
          </a:bodyPr>
          <a:lstStyle>
            <a:lvl1pPr algn="l" rtl="0" eaLnBrk="1" fontAlgn="base" hangingPunct="1">
              <a:spcBef>
                <a:spcPct val="0"/>
              </a:spcBef>
              <a:spcAft>
                <a:spcPct val="0"/>
              </a:spcAft>
              <a:defRPr sz="4000" b="1" kern="1200">
                <a:solidFill>
                  <a:schemeClr val="bg1"/>
                </a:solidFill>
                <a:latin typeface="+mj-lt"/>
                <a:ea typeface="+mj-ea"/>
                <a:cs typeface="+mj-cs"/>
              </a:defRPr>
            </a:lvl1pPr>
            <a:lvl2pPr algn="l" rtl="0" eaLnBrk="1" fontAlgn="base" hangingPunct="1">
              <a:spcBef>
                <a:spcPct val="0"/>
              </a:spcBef>
              <a:spcAft>
                <a:spcPct val="0"/>
              </a:spcAft>
              <a:defRPr sz="4000" b="1">
                <a:solidFill>
                  <a:schemeClr val="bg1"/>
                </a:solidFill>
                <a:latin typeface="Calibri" pitchFamily="34" charset="0"/>
              </a:defRPr>
            </a:lvl2pPr>
            <a:lvl3pPr algn="l" rtl="0" eaLnBrk="1" fontAlgn="base" hangingPunct="1">
              <a:spcBef>
                <a:spcPct val="0"/>
              </a:spcBef>
              <a:spcAft>
                <a:spcPct val="0"/>
              </a:spcAft>
              <a:defRPr sz="4000" b="1">
                <a:solidFill>
                  <a:schemeClr val="bg1"/>
                </a:solidFill>
                <a:latin typeface="Calibri" pitchFamily="34" charset="0"/>
              </a:defRPr>
            </a:lvl3pPr>
            <a:lvl4pPr algn="l" rtl="0" eaLnBrk="1" fontAlgn="base" hangingPunct="1">
              <a:spcBef>
                <a:spcPct val="0"/>
              </a:spcBef>
              <a:spcAft>
                <a:spcPct val="0"/>
              </a:spcAft>
              <a:defRPr sz="4000" b="1">
                <a:solidFill>
                  <a:schemeClr val="bg1"/>
                </a:solidFill>
                <a:latin typeface="Calibri" pitchFamily="34" charset="0"/>
              </a:defRPr>
            </a:lvl4pPr>
            <a:lvl5pPr algn="l" rtl="0" eaLnBrk="1" fontAlgn="base" hangingPunct="1">
              <a:spcBef>
                <a:spcPct val="0"/>
              </a:spcBef>
              <a:spcAft>
                <a:spcPct val="0"/>
              </a:spcAft>
              <a:defRPr sz="4000" b="1">
                <a:solidFill>
                  <a:schemeClr val="bg1"/>
                </a:solidFill>
                <a:latin typeface="Calibri" pitchFamily="34" charset="0"/>
              </a:defRPr>
            </a:lvl5pPr>
            <a:lvl6pPr marL="457146" algn="l" rtl="0" eaLnBrk="1" fontAlgn="base" hangingPunct="1">
              <a:spcBef>
                <a:spcPct val="0"/>
              </a:spcBef>
              <a:spcAft>
                <a:spcPct val="0"/>
              </a:spcAft>
              <a:defRPr sz="4000" b="1">
                <a:solidFill>
                  <a:schemeClr val="bg1"/>
                </a:solidFill>
                <a:latin typeface="Calibri" pitchFamily="34" charset="0"/>
              </a:defRPr>
            </a:lvl6pPr>
            <a:lvl7pPr marL="914293" algn="l" rtl="0" eaLnBrk="1" fontAlgn="base" hangingPunct="1">
              <a:spcBef>
                <a:spcPct val="0"/>
              </a:spcBef>
              <a:spcAft>
                <a:spcPct val="0"/>
              </a:spcAft>
              <a:defRPr sz="4000" b="1">
                <a:solidFill>
                  <a:schemeClr val="bg1"/>
                </a:solidFill>
                <a:latin typeface="Calibri" pitchFamily="34" charset="0"/>
              </a:defRPr>
            </a:lvl7pPr>
            <a:lvl8pPr marL="1371440" algn="l" rtl="0" eaLnBrk="1" fontAlgn="base" hangingPunct="1">
              <a:spcBef>
                <a:spcPct val="0"/>
              </a:spcBef>
              <a:spcAft>
                <a:spcPct val="0"/>
              </a:spcAft>
              <a:defRPr sz="4000" b="1">
                <a:solidFill>
                  <a:schemeClr val="bg1"/>
                </a:solidFill>
                <a:latin typeface="Calibri" pitchFamily="34" charset="0"/>
              </a:defRPr>
            </a:lvl8pPr>
            <a:lvl9pPr marL="1828586" algn="l" rtl="0" eaLnBrk="1" fontAlgn="base" hangingPunct="1">
              <a:spcBef>
                <a:spcPct val="0"/>
              </a:spcBef>
              <a:spcAft>
                <a:spcPct val="0"/>
              </a:spcAft>
              <a:defRPr sz="4000" b="1">
                <a:solidFill>
                  <a:schemeClr val="bg1"/>
                </a:solidFill>
                <a:latin typeface="Calibri" pitchFamily="34" charset="0"/>
              </a:defRPr>
            </a:lvl9pPr>
          </a:lstStyle>
          <a:p>
            <a:pPr algn="ctr" defTabSz="914377">
              <a:spcBef>
                <a:spcPts val="0"/>
              </a:spcBef>
              <a:spcAft>
                <a:spcPts val="0"/>
              </a:spcAft>
            </a:pPr>
            <a:r>
              <a:rPr lang="en-US" sz="2800" dirty="0">
                <a:solidFill>
                  <a:sysClr val="windowText" lastClr="000000"/>
                </a:solidFill>
                <a:latin typeface="Arial" panose="020B0604020202020204"/>
              </a:rPr>
              <a:t>Home Characteristics and Asthma Triggers Checklist and Training for Home Visitors: Making Homes Healthier</a:t>
            </a:r>
            <a:endParaRPr lang="en-US" sz="3600" dirty="0">
              <a:solidFill>
                <a:sysClr val="window" lastClr="FFFFFF"/>
              </a:solidFill>
              <a:latin typeface="Arial" panose="020B0604020202020204"/>
            </a:endParaRPr>
          </a:p>
        </p:txBody>
      </p:sp>
    </p:spTree>
    <p:extLst>
      <p:ext uri="{BB962C8B-B14F-4D97-AF65-F5344CB8AC3E}">
        <p14:creationId xmlns:p14="http://schemas.microsoft.com/office/powerpoint/2010/main" val="236490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7FC432F-8DFB-45AA-B2E3-9DBB25C879CF}"/>
              </a:ext>
            </a:extLst>
          </p:cNvPr>
          <p:cNvSpPr>
            <a:spLocks noGrp="1" noChangeArrowheads="1"/>
          </p:cNvSpPr>
          <p:nvPr>
            <p:ph type="title"/>
          </p:nvPr>
        </p:nvSpPr>
        <p:spPr bwMode="auto">
          <a:xfrm>
            <a:off x="2514600" y="533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a:solidFill>
                  <a:srgbClr val="FFCC00"/>
                </a:solidFill>
              </a:rPr>
              <a:t>The History of Home Characteristics Questionnaires</a:t>
            </a:r>
            <a:br>
              <a:rPr lang="en-US" altLang="en-US" sz="2400">
                <a:solidFill>
                  <a:srgbClr val="FFCC00"/>
                </a:solidFill>
              </a:rPr>
            </a:br>
            <a:r>
              <a:rPr lang="en-US" altLang="en-US" sz="2400">
                <a:solidFill>
                  <a:srgbClr val="FFCC00"/>
                </a:solidFill>
              </a:rPr>
              <a:t>for asthma triggers</a:t>
            </a:r>
            <a:endParaRPr lang="en-US" altLang="en-US" sz="2400"/>
          </a:p>
        </p:txBody>
      </p:sp>
      <p:sp>
        <p:nvSpPr>
          <p:cNvPr id="3" name="Content Placeholder 2">
            <a:extLst>
              <a:ext uri="{FF2B5EF4-FFF2-40B4-BE49-F238E27FC236}">
                <a16:creationId xmlns:a16="http://schemas.microsoft.com/office/drawing/2014/main" id="{896B073C-1889-44D8-8023-F8D2116DD4EC}"/>
              </a:ext>
            </a:extLst>
          </p:cNvPr>
          <p:cNvSpPr>
            <a:spLocks noGrp="1"/>
          </p:cNvSpPr>
          <p:nvPr>
            <p:ph idx="1"/>
          </p:nvPr>
        </p:nvSpPr>
        <p:spPr>
          <a:xfrm>
            <a:off x="2246313" y="1676400"/>
            <a:ext cx="7772400" cy="4724400"/>
          </a:xfrm>
        </p:spPr>
        <p:txBody>
          <a:bodyPr/>
          <a:lstStyle/>
          <a:p>
            <a:pPr eaLnBrk="1" fontAlgn="auto" hangingPunct="1">
              <a:spcAft>
                <a:spcPts val="0"/>
              </a:spcAft>
              <a:defRPr/>
            </a:pPr>
            <a:r>
              <a:rPr lang="en-US" u="sng" dirty="0"/>
              <a:t>Clinicians</a:t>
            </a:r>
            <a:r>
              <a:rPr lang="en-US" dirty="0"/>
              <a:t> to directly help patients</a:t>
            </a:r>
          </a:p>
          <a:p>
            <a:pPr marL="0" indent="0" eaLnBrk="1" fontAlgn="auto" hangingPunct="1">
              <a:spcAft>
                <a:spcPts val="0"/>
              </a:spcAft>
              <a:buNone/>
              <a:defRPr/>
            </a:pPr>
            <a:r>
              <a:rPr lang="en-US" dirty="0"/>
              <a:t>    (for centuries)</a:t>
            </a:r>
          </a:p>
          <a:p>
            <a:pPr marL="0" indent="0" eaLnBrk="1" fontAlgn="auto" hangingPunct="1">
              <a:spcAft>
                <a:spcPts val="0"/>
              </a:spcAft>
              <a:buNone/>
              <a:defRPr/>
            </a:pPr>
            <a:endParaRPr lang="en-US" dirty="0"/>
          </a:p>
          <a:p>
            <a:pPr eaLnBrk="1" fontAlgn="auto" hangingPunct="1">
              <a:spcAft>
                <a:spcPts val="0"/>
              </a:spcAft>
              <a:defRPr/>
            </a:pPr>
            <a:r>
              <a:rPr lang="en-US" u="sng" dirty="0"/>
              <a:t>Researchers</a:t>
            </a:r>
          </a:p>
          <a:p>
            <a:pPr marL="0" indent="0" eaLnBrk="1" fontAlgn="auto" hangingPunct="1">
              <a:spcAft>
                <a:spcPts val="0"/>
              </a:spcAft>
              <a:buNone/>
              <a:defRPr/>
            </a:pPr>
            <a:r>
              <a:rPr lang="en-US" dirty="0"/>
              <a:t>    (since 1960s)</a:t>
            </a:r>
          </a:p>
          <a:p>
            <a:pPr marL="0" indent="0" eaLnBrk="1" fontAlgn="auto" hangingPunct="1">
              <a:spcAft>
                <a:spcPts val="0"/>
              </a:spcAft>
              <a:buNone/>
              <a:defRPr/>
            </a:pPr>
            <a:endParaRPr lang="en-US" dirty="0"/>
          </a:p>
          <a:p>
            <a:pPr eaLnBrk="1" fontAlgn="auto" hangingPunct="1">
              <a:spcAft>
                <a:spcPts val="0"/>
              </a:spcAft>
              <a:defRPr/>
            </a:pPr>
            <a:r>
              <a:rPr lang="en-US" u="sng" dirty="0">
                <a:solidFill>
                  <a:schemeClr val="bg2"/>
                </a:solidFill>
              </a:rPr>
              <a:t>Home visit staff</a:t>
            </a:r>
            <a:r>
              <a:rPr lang="en-US" dirty="0">
                <a:solidFill>
                  <a:schemeClr val="bg2"/>
                </a:solidFill>
              </a:rPr>
              <a:t> to directly help patients</a:t>
            </a:r>
          </a:p>
          <a:p>
            <a:pPr marL="0" indent="0" eaLnBrk="1" fontAlgn="auto" hangingPunct="1">
              <a:spcAft>
                <a:spcPts val="0"/>
              </a:spcAft>
              <a:buNone/>
              <a:defRPr/>
            </a:pPr>
            <a:r>
              <a:rPr lang="en-US" dirty="0">
                <a:solidFill>
                  <a:schemeClr val="bg2"/>
                </a:solidFill>
              </a:rPr>
              <a:t>    (this is more recent 1990s – present)</a:t>
            </a:r>
          </a:p>
        </p:txBody>
      </p:sp>
      <p:sp>
        <p:nvSpPr>
          <p:cNvPr id="6148" name="Line 3">
            <a:extLst>
              <a:ext uri="{FF2B5EF4-FFF2-40B4-BE49-F238E27FC236}">
                <a16:creationId xmlns:a16="http://schemas.microsoft.com/office/drawing/2014/main" id="{A9702D8C-FD59-4EB2-A08D-6114B987F6D3}"/>
              </a:ext>
            </a:extLst>
          </p:cNvPr>
          <p:cNvSpPr>
            <a:spLocks noChangeShapeType="1"/>
          </p:cNvSpPr>
          <p:nvPr/>
        </p:nvSpPr>
        <p:spPr bwMode="auto">
          <a:xfrm>
            <a:off x="2209800" y="1371600"/>
            <a:ext cx="7924800" cy="0"/>
          </a:xfrm>
          <a:prstGeom prst="line">
            <a:avLst/>
          </a:prstGeom>
          <a:noFill/>
          <a:ln w="349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6149" name="Object 5">
            <a:extLst>
              <a:ext uri="{FF2B5EF4-FFF2-40B4-BE49-F238E27FC236}">
                <a16:creationId xmlns:a16="http://schemas.microsoft.com/office/drawing/2014/main" id="{4E73B55E-BB99-4397-94D1-6BBEE845C1C7}"/>
              </a:ext>
            </a:extLst>
          </p:cNvPr>
          <p:cNvGraphicFramePr>
            <a:graphicFrameLocks noChangeAspect="1"/>
          </p:cNvGraphicFramePr>
          <p:nvPr/>
        </p:nvGraphicFramePr>
        <p:xfrm>
          <a:off x="1847850" y="334963"/>
          <a:ext cx="1028700" cy="895350"/>
        </p:xfrm>
        <a:graphic>
          <a:graphicData uri="http://schemas.openxmlformats.org/presentationml/2006/ole">
            <mc:AlternateContent xmlns:mc="http://schemas.openxmlformats.org/markup-compatibility/2006">
              <mc:Choice xmlns:v="urn:schemas-microsoft-com:vml" Requires="v">
                <p:oleObj spid="_x0000_s13366" name="ClipArt" r:id="rId4" imgW="2990732" imgH="2598524" progId="MS_ClipArt_Gallery.2">
                  <p:embed/>
                </p:oleObj>
              </mc:Choice>
              <mc:Fallback>
                <p:oleObj name="ClipArt" r:id="rId4" imgW="2990732" imgH="2598524" progId="MS_ClipArt_Gallery.2">
                  <p:embed/>
                  <p:pic>
                    <p:nvPicPr>
                      <p:cNvPr id="6149" name="Object 5">
                        <a:extLst>
                          <a:ext uri="{FF2B5EF4-FFF2-40B4-BE49-F238E27FC236}">
                            <a16:creationId xmlns:a16="http://schemas.microsoft.com/office/drawing/2014/main" id="{4E73B55E-BB99-4397-94D1-6BBEE845C1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850" y="334963"/>
                        <a:ext cx="10287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50" name="Object 4">
            <a:extLst>
              <a:ext uri="{FF2B5EF4-FFF2-40B4-BE49-F238E27FC236}">
                <a16:creationId xmlns:a16="http://schemas.microsoft.com/office/drawing/2014/main" id="{B70FCCAC-0E01-459E-9EE9-A6B10CDAB216}"/>
              </a:ext>
            </a:extLst>
          </p:cNvPr>
          <p:cNvGraphicFramePr>
            <a:graphicFrameLocks noChangeAspect="1"/>
          </p:cNvGraphicFramePr>
          <p:nvPr/>
        </p:nvGraphicFramePr>
        <p:xfrm>
          <a:off x="8229600" y="1916113"/>
          <a:ext cx="1544638" cy="1414462"/>
        </p:xfrm>
        <a:graphic>
          <a:graphicData uri="http://schemas.openxmlformats.org/presentationml/2006/ole">
            <mc:AlternateContent xmlns:mc="http://schemas.openxmlformats.org/markup-compatibility/2006">
              <mc:Choice xmlns:v="urn:schemas-microsoft-com:vml" Requires="v">
                <p:oleObj spid="_x0000_s13367" name="Clip" r:id="rId6" imgW="2839393" imgH="2601740" progId="MS_ClipArt_Gallery.2">
                  <p:embed/>
                </p:oleObj>
              </mc:Choice>
              <mc:Fallback>
                <p:oleObj name="Clip" r:id="rId6" imgW="2839393" imgH="2601740" progId="MS_ClipArt_Gallery.2">
                  <p:embed/>
                  <p:pic>
                    <p:nvPicPr>
                      <p:cNvPr id="6150" name="Object 4">
                        <a:extLst>
                          <a:ext uri="{FF2B5EF4-FFF2-40B4-BE49-F238E27FC236}">
                            <a16:creationId xmlns:a16="http://schemas.microsoft.com/office/drawing/2014/main" id="{B70FCCAC-0E01-459E-9EE9-A6B10CDAB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29600" y="1916113"/>
                        <a:ext cx="15446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51" name="TextBox 3">
            <a:extLst>
              <a:ext uri="{FF2B5EF4-FFF2-40B4-BE49-F238E27FC236}">
                <a16:creationId xmlns:a16="http://schemas.microsoft.com/office/drawing/2014/main" id="{D44BF453-2D6D-471F-9BF6-DB26529FB073}"/>
              </a:ext>
            </a:extLst>
          </p:cNvPr>
          <p:cNvSpPr txBox="1">
            <a:spLocks noChangeArrowheads="1"/>
          </p:cNvSpPr>
          <p:nvPr/>
        </p:nvSpPr>
        <p:spPr bwMode="auto">
          <a:xfrm>
            <a:off x="5181600" y="3571876"/>
            <a:ext cx="5105400" cy="1077913"/>
          </a:xfrm>
          <a:prstGeom prst="rect">
            <a:avLst/>
          </a:prstGeom>
          <a:solidFill>
            <a:schemeClr val="bg2"/>
          </a:solidFill>
          <a:ln w="9525">
            <a:solidFill>
              <a:srgbClr val="FFC000"/>
            </a:solidFill>
            <a:miter lim="800000"/>
            <a:headEnd/>
            <a:tailEnd/>
          </a:ln>
        </p:spPr>
        <p:txBody>
          <a:bodyPr>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1" hangingPunct="1"/>
            <a:r>
              <a:rPr lang="en-US" altLang="en-US" sz="1400" b="1">
                <a:solidFill>
                  <a:srgbClr val="000000"/>
                </a:solidFill>
                <a:latin typeface="Courier New" panose="02070309020205020404" pitchFamily="49" charset="0"/>
                <a:cs typeface="Courier New" panose="02070309020205020404" pitchFamily="49" charset="0"/>
              </a:rPr>
              <a:t>Is a mite (</a:t>
            </a:r>
            <a:r>
              <a:rPr lang="en-US" altLang="en-US" sz="1400" b="1" i="1">
                <a:solidFill>
                  <a:srgbClr val="000000"/>
                </a:solidFill>
                <a:latin typeface="Courier New" panose="02070309020205020404" pitchFamily="49" charset="0"/>
                <a:cs typeface="Courier New" panose="02070309020205020404" pitchFamily="49" charset="0"/>
              </a:rPr>
              <a:t>Dermatophagoides sp.)</a:t>
            </a:r>
            <a:r>
              <a:rPr lang="en-US" altLang="en-US" sz="1400" b="1">
                <a:solidFill>
                  <a:srgbClr val="000000"/>
                </a:solidFill>
                <a:latin typeface="Courier New" panose="02070309020205020404" pitchFamily="49" charset="0"/>
                <a:cs typeface="Courier New" panose="02070309020205020404" pitchFamily="49" charset="0"/>
              </a:rPr>
              <a:t>the producer of the house dust allergen?</a:t>
            </a:r>
          </a:p>
          <a:p>
            <a:pPr eaLnBrk="1" hangingPunct="1"/>
            <a:endParaRPr lang="en-US" altLang="en-US" sz="1200">
              <a:solidFill>
                <a:srgbClr val="000000"/>
              </a:solidFill>
              <a:latin typeface="Courier New" panose="02070309020205020404" pitchFamily="49" charset="0"/>
              <a:cs typeface="Courier New" panose="02070309020205020404" pitchFamily="49" charset="0"/>
            </a:endParaRPr>
          </a:p>
          <a:p>
            <a:pPr eaLnBrk="1" hangingPunct="1"/>
            <a:r>
              <a:rPr lang="en-US" altLang="en-US" sz="1200">
                <a:solidFill>
                  <a:srgbClr val="000000"/>
                </a:solidFill>
                <a:latin typeface="Courier New" panose="02070309020205020404" pitchFamily="49" charset="0"/>
                <a:cs typeface="Courier New" panose="02070309020205020404" pitchFamily="49" charset="0"/>
              </a:rPr>
              <a:t>Voorhorst R., Spieksma- Boezeman MI, and Spieksma FT</a:t>
            </a:r>
          </a:p>
          <a:p>
            <a:pPr eaLnBrk="1" hangingPunct="1"/>
            <a:r>
              <a:rPr lang="en-US" altLang="en-US" sz="1200">
                <a:solidFill>
                  <a:srgbClr val="000000"/>
                </a:solidFill>
                <a:latin typeface="Courier New" panose="02070309020205020404" pitchFamily="49" charset="0"/>
                <a:cs typeface="Courier New" panose="02070309020205020404" pitchFamily="49" charset="0"/>
              </a:rPr>
              <a:t>Allerg. Asthma,10:329 -34.  (1964)</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D08CAE8-D2A7-4FE7-A9F7-280491DD6B3A}"/>
              </a:ext>
            </a:extLst>
          </p:cNvPr>
          <p:cNvSpPr>
            <a:spLocks noGrp="1" noChangeArrowheads="1"/>
          </p:cNvSpPr>
          <p:nvPr>
            <p:ph type="title"/>
          </p:nvPr>
        </p:nvSpPr>
        <p:spPr bwMode="auto">
          <a:xfrm>
            <a:off x="2209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FFCC00"/>
                </a:solidFill>
              </a:rPr>
              <a:t>Which Is Better?</a:t>
            </a:r>
            <a:endParaRPr lang="en-US" altLang="en-US" dirty="0"/>
          </a:p>
        </p:txBody>
      </p:sp>
      <p:sp>
        <p:nvSpPr>
          <p:cNvPr id="8195" name="Line 3">
            <a:extLst>
              <a:ext uri="{FF2B5EF4-FFF2-40B4-BE49-F238E27FC236}">
                <a16:creationId xmlns:a16="http://schemas.microsoft.com/office/drawing/2014/main" id="{12308F4D-5AEE-4C8C-9EE5-851C392CAEE2}"/>
              </a:ext>
            </a:extLst>
          </p:cNvPr>
          <p:cNvSpPr>
            <a:spLocks noChangeShapeType="1"/>
          </p:cNvSpPr>
          <p:nvPr/>
        </p:nvSpPr>
        <p:spPr bwMode="auto">
          <a:xfrm>
            <a:off x="2219325" y="1295400"/>
            <a:ext cx="7924800" cy="0"/>
          </a:xfrm>
          <a:prstGeom prst="line">
            <a:avLst/>
          </a:prstGeom>
          <a:noFill/>
          <a:ln w="349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C000"/>
              </a:solidFill>
              <a:latin typeface="Myriad Web Pro" charset="0"/>
            </a:endParaRPr>
          </a:p>
        </p:txBody>
      </p:sp>
      <p:graphicFrame>
        <p:nvGraphicFramePr>
          <p:cNvPr id="8196" name="Object 5">
            <a:extLst>
              <a:ext uri="{FF2B5EF4-FFF2-40B4-BE49-F238E27FC236}">
                <a16:creationId xmlns:a16="http://schemas.microsoft.com/office/drawing/2014/main" id="{47B2F4AB-8B3C-4B24-A31E-03B37CA3AEBB}"/>
              </a:ext>
            </a:extLst>
          </p:cNvPr>
          <p:cNvGraphicFramePr>
            <a:graphicFrameLocks noChangeAspect="1"/>
          </p:cNvGraphicFramePr>
          <p:nvPr/>
        </p:nvGraphicFramePr>
        <p:xfrm>
          <a:off x="1981201" y="342900"/>
          <a:ext cx="1006475" cy="876300"/>
        </p:xfrm>
        <a:graphic>
          <a:graphicData uri="http://schemas.openxmlformats.org/presentationml/2006/ole">
            <mc:AlternateContent xmlns:mc="http://schemas.openxmlformats.org/markup-compatibility/2006">
              <mc:Choice xmlns:v="urn:schemas-microsoft-com:vml" Requires="v">
                <p:oleObj spid="_x0000_s12365" name="ClipArt" r:id="rId4" imgW="2990732" imgH="2598524" progId="MS_ClipArt_Gallery.2">
                  <p:embed/>
                </p:oleObj>
              </mc:Choice>
              <mc:Fallback>
                <p:oleObj name="ClipArt" r:id="rId4" imgW="2990732" imgH="2598524" progId="MS_ClipArt_Gallery.2">
                  <p:embed/>
                  <p:pic>
                    <p:nvPicPr>
                      <p:cNvPr id="8196" name="Object 5">
                        <a:extLst>
                          <a:ext uri="{FF2B5EF4-FFF2-40B4-BE49-F238E27FC236}">
                            <a16:creationId xmlns:a16="http://schemas.microsoft.com/office/drawing/2014/main" id="{47B2F4AB-8B3C-4B24-A31E-03B37CA3AE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1" y="342900"/>
                        <a:ext cx="10064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197" name="Picture 9">
            <a:extLst>
              <a:ext uri="{FF2B5EF4-FFF2-40B4-BE49-F238E27FC236}">
                <a16:creationId xmlns:a16="http://schemas.microsoft.com/office/drawing/2014/main" id="{8A1950D0-0EA3-4266-9016-BF62184C9D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80488" y="381001"/>
            <a:ext cx="1147762" cy="747713"/>
          </a:xfrm>
          <a:prstGeom prst="rect">
            <a:avLst/>
          </a:prstGeom>
          <a:noFill/>
          <a:ln w="31750">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4EB9B6D8-BC2C-4749-8778-D78498A13281}"/>
              </a:ext>
            </a:extLst>
          </p:cNvPr>
          <p:cNvPicPr>
            <a:picLocks noChangeAspect="1"/>
          </p:cNvPicPr>
          <p:nvPr/>
        </p:nvPicPr>
        <p:blipFill>
          <a:blip r:embed="rId7">
            <a:extLst>
              <a:ext uri="{28A0092B-C50C-407E-A947-70E740481C1C}">
                <a14:useLocalDpi xmlns:a14="http://schemas.microsoft.com/office/drawing/2010/main" val="0"/>
              </a:ext>
            </a:extLst>
          </a:blip>
          <a:srcRect b="29817"/>
          <a:stretch>
            <a:fillRect/>
          </a:stretch>
        </p:blipFill>
        <p:spPr bwMode="auto">
          <a:xfrm>
            <a:off x="2238376" y="1562101"/>
            <a:ext cx="7820025" cy="2843213"/>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8199" name="TextBox 7">
            <a:extLst>
              <a:ext uri="{FF2B5EF4-FFF2-40B4-BE49-F238E27FC236}">
                <a16:creationId xmlns:a16="http://schemas.microsoft.com/office/drawing/2014/main" id="{31173A06-BEBA-4BBD-BE3D-B972273ADF08}"/>
              </a:ext>
            </a:extLst>
          </p:cNvPr>
          <p:cNvSpPr txBox="1">
            <a:spLocks noChangeArrowheads="1"/>
          </p:cNvSpPr>
          <p:nvPr/>
        </p:nvSpPr>
        <p:spPr bwMode="auto">
          <a:xfrm>
            <a:off x="2389029" y="4800601"/>
            <a:ext cx="758380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algn="ctr" fontAlgn="base">
              <a:spcBef>
                <a:spcPct val="0"/>
              </a:spcBef>
              <a:spcAft>
                <a:spcPct val="0"/>
              </a:spcAft>
            </a:pPr>
            <a:r>
              <a:rPr lang="en-US" altLang="en-US" sz="2800" i="1">
                <a:solidFill>
                  <a:srgbClr val="FFC000"/>
                </a:solidFill>
              </a:rPr>
              <a:t>“We identified a number of housing conditions </a:t>
            </a:r>
          </a:p>
          <a:p>
            <a:pPr algn="ctr" fontAlgn="base">
              <a:spcBef>
                <a:spcPct val="0"/>
              </a:spcBef>
              <a:spcAft>
                <a:spcPct val="0"/>
              </a:spcAft>
            </a:pPr>
            <a:r>
              <a:rPr lang="en-US" altLang="en-US" sz="2800" i="1">
                <a:solidFill>
                  <a:srgbClr val="FFC000"/>
                </a:solidFill>
              </a:rPr>
              <a:t>that are </a:t>
            </a:r>
            <a:r>
              <a:rPr lang="en-US" altLang="en-US" sz="2800" i="1" u="sng">
                <a:solidFill>
                  <a:srgbClr val="FFC000"/>
                </a:solidFill>
              </a:rPr>
              <a:t>consistently</a:t>
            </a:r>
            <a:r>
              <a:rPr lang="en-US" altLang="en-US" sz="2800" i="1">
                <a:solidFill>
                  <a:srgbClr val="FFC000"/>
                </a:solidFill>
              </a:rPr>
              <a:t> associated with </a:t>
            </a:r>
          </a:p>
          <a:p>
            <a:pPr algn="ctr" fontAlgn="base">
              <a:spcBef>
                <a:spcPct val="0"/>
              </a:spcBef>
              <a:spcAft>
                <a:spcPct val="0"/>
              </a:spcAft>
            </a:pPr>
            <a:r>
              <a:rPr lang="en-US" altLang="en-US" sz="2800" i="1">
                <a:solidFill>
                  <a:srgbClr val="FFC000"/>
                </a:solidFill>
              </a:rPr>
              <a:t>increased allergen concentrations.”</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9326798-E0B0-4573-97D5-B89257AC9B03}"/>
              </a:ext>
            </a:extLst>
          </p:cNvPr>
          <p:cNvSpPr>
            <a:spLocks noGrp="1" noChangeArrowheads="1"/>
          </p:cNvSpPr>
          <p:nvPr>
            <p:ph type="title"/>
          </p:nvPr>
        </p:nvSpPr>
        <p:spPr bwMode="auto">
          <a:xfrm>
            <a:off x="1981200" y="304800"/>
            <a:ext cx="82296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a:solidFill>
                  <a:srgbClr val="FFC000"/>
                </a:solidFill>
              </a:rPr>
              <a:t>Considerations for a </a:t>
            </a:r>
            <a:r>
              <a:rPr lang="en-US" altLang="en-US" sz="4000" u="sng">
                <a:solidFill>
                  <a:srgbClr val="FFC000"/>
                </a:solidFill>
              </a:rPr>
              <a:t>Good</a:t>
            </a:r>
            <a:br>
              <a:rPr lang="en-US" altLang="en-US" sz="4000">
                <a:solidFill>
                  <a:srgbClr val="FFC000"/>
                </a:solidFill>
              </a:rPr>
            </a:br>
            <a:r>
              <a:rPr lang="en-US" altLang="en-US" sz="4000">
                <a:solidFill>
                  <a:srgbClr val="FFC000"/>
                </a:solidFill>
              </a:rPr>
              <a:t>Home Assessment Tool</a:t>
            </a:r>
          </a:p>
        </p:txBody>
      </p:sp>
      <p:sp>
        <p:nvSpPr>
          <p:cNvPr id="3075" name="Rectangle 3">
            <a:extLst>
              <a:ext uri="{FF2B5EF4-FFF2-40B4-BE49-F238E27FC236}">
                <a16:creationId xmlns:a16="http://schemas.microsoft.com/office/drawing/2014/main" id="{EC98D704-619B-4007-AA50-4FBE664F04DA}"/>
              </a:ext>
            </a:extLst>
          </p:cNvPr>
          <p:cNvSpPr>
            <a:spLocks noGrp="1" noChangeArrowheads="1"/>
          </p:cNvSpPr>
          <p:nvPr>
            <p:ph type="body" idx="1"/>
          </p:nvPr>
        </p:nvSpPr>
        <p:spPr>
          <a:xfrm>
            <a:off x="2438400" y="1981200"/>
            <a:ext cx="7620000" cy="4495800"/>
          </a:xfrm>
        </p:spPr>
        <p:txBody>
          <a:bodyPr/>
          <a:lstStyle/>
          <a:p>
            <a:pPr eaLnBrk="1" hangingPunct="1">
              <a:lnSpc>
                <a:spcPct val="80000"/>
              </a:lnSpc>
              <a:defRPr/>
            </a:pPr>
            <a:r>
              <a:rPr lang="en-US" altLang="en-US" sz="2000" b="1" dirty="0">
                <a:solidFill>
                  <a:schemeClr val="bg2"/>
                </a:solidFill>
                <a:latin typeface="Calibri" panose="020F0502020204030204" pitchFamily="34" charset="0"/>
              </a:rPr>
              <a:t>Based on evidence </a:t>
            </a:r>
          </a:p>
          <a:p>
            <a:pPr lvl="1" eaLnBrk="1" hangingPunct="1">
              <a:lnSpc>
                <a:spcPct val="80000"/>
              </a:lnSpc>
              <a:defRPr/>
            </a:pPr>
            <a:r>
              <a:rPr lang="en-US" altLang="en-US" sz="1600" b="1" dirty="0">
                <a:solidFill>
                  <a:schemeClr val="bg2"/>
                </a:solidFill>
                <a:latin typeface="Calibri" panose="020F0502020204030204" pitchFamily="34" charset="0"/>
              </a:rPr>
              <a:t>Associations with exposure and/or health outcomes</a:t>
            </a:r>
          </a:p>
          <a:p>
            <a:pPr eaLnBrk="1" hangingPunct="1">
              <a:lnSpc>
                <a:spcPct val="80000"/>
              </a:lnSpc>
              <a:defRPr/>
            </a:pPr>
            <a:r>
              <a:rPr lang="en-US" altLang="en-US" sz="2000" b="1" dirty="0">
                <a:solidFill>
                  <a:schemeClr val="bg2"/>
                </a:solidFill>
                <a:latin typeface="Calibri" panose="020F0502020204030204" pitchFamily="34" charset="0"/>
              </a:rPr>
              <a:t>Brief</a:t>
            </a:r>
          </a:p>
          <a:p>
            <a:pPr lvl="1" eaLnBrk="1" hangingPunct="1">
              <a:lnSpc>
                <a:spcPct val="80000"/>
              </a:lnSpc>
              <a:defRPr/>
            </a:pPr>
            <a:r>
              <a:rPr lang="en-US" altLang="en-US" sz="1600" b="1" dirty="0">
                <a:solidFill>
                  <a:schemeClr val="bg2"/>
                </a:solidFill>
                <a:latin typeface="Calibri" panose="020F0502020204030204" pitchFamily="34" charset="0"/>
              </a:rPr>
              <a:t>Home assessor’s time</a:t>
            </a:r>
          </a:p>
          <a:p>
            <a:pPr lvl="1" eaLnBrk="1" hangingPunct="1">
              <a:lnSpc>
                <a:spcPct val="80000"/>
              </a:lnSpc>
              <a:defRPr/>
            </a:pPr>
            <a:r>
              <a:rPr lang="en-US" altLang="en-US" sz="1600" b="1" dirty="0">
                <a:solidFill>
                  <a:schemeClr val="bg2"/>
                </a:solidFill>
                <a:latin typeface="Calibri" panose="020F0502020204030204" pitchFamily="34" charset="0"/>
              </a:rPr>
              <a:t>Residents’ time</a:t>
            </a:r>
          </a:p>
          <a:p>
            <a:pPr eaLnBrk="1" hangingPunct="1">
              <a:lnSpc>
                <a:spcPct val="80000"/>
              </a:lnSpc>
              <a:defRPr/>
            </a:pPr>
            <a:r>
              <a:rPr lang="en-US" altLang="en-US" sz="2000" b="1" dirty="0">
                <a:solidFill>
                  <a:schemeClr val="bg2"/>
                </a:solidFill>
                <a:latin typeface="Calibri" panose="020F0502020204030204" pitchFamily="34" charset="0"/>
              </a:rPr>
              <a:t>Culturally appropriate</a:t>
            </a:r>
          </a:p>
          <a:p>
            <a:pPr lvl="1" eaLnBrk="1" hangingPunct="1">
              <a:lnSpc>
                <a:spcPct val="80000"/>
              </a:lnSpc>
              <a:defRPr/>
            </a:pPr>
            <a:r>
              <a:rPr lang="en-US" altLang="en-US" sz="1600" b="1" dirty="0">
                <a:solidFill>
                  <a:schemeClr val="bg2"/>
                </a:solidFill>
                <a:latin typeface="Calibri" panose="020F0502020204030204" pitchFamily="34" charset="0"/>
              </a:rPr>
              <a:t>Languages</a:t>
            </a:r>
          </a:p>
          <a:p>
            <a:pPr lvl="1" eaLnBrk="1" hangingPunct="1">
              <a:lnSpc>
                <a:spcPct val="80000"/>
              </a:lnSpc>
              <a:defRPr/>
            </a:pPr>
            <a:r>
              <a:rPr lang="en-US" altLang="en-US" sz="1600" b="1" dirty="0">
                <a:solidFill>
                  <a:schemeClr val="bg2"/>
                </a:solidFill>
                <a:latin typeface="Calibri" panose="020F0502020204030204" pitchFamily="34" charset="0"/>
              </a:rPr>
              <a:t>How do some words translate? (for example, rats vs. mice)</a:t>
            </a:r>
          </a:p>
          <a:p>
            <a:pPr eaLnBrk="1" hangingPunct="1">
              <a:lnSpc>
                <a:spcPct val="80000"/>
              </a:lnSpc>
              <a:defRPr/>
            </a:pPr>
            <a:r>
              <a:rPr lang="en-US" altLang="en-US" sz="2000" b="1" dirty="0">
                <a:solidFill>
                  <a:schemeClr val="bg2"/>
                </a:solidFill>
                <a:latin typeface="Calibri" panose="020F0502020204030204" pitchFamily="34" charset="0"/>
              </a:rPr>
              <a:t>Actionable or “referral-able”</a:t>
            </a:r>
          </a:p>
          <a:p>
            <a:pPr eaLnBrk="1" hangingPunct="1">
              <a:lnSpc>
                <a:spcPct val="80000"/>
              </a:lnSpc>
              <a:defRPr/>
            </a:pPr>
            <a:r>
              <a:rPr lang="en-US" altLang="en-US" sz="2000" b="1" dirty="0">
                <a:solidFill>
                  <a:srgbClr val="FFC000"/>
                </a:solidFill>
                <a:latin typeface="Calibri" panose="020F0502020204030204" pitchFamily="34" charset="0"/>
              </a:rPr>
              <a:t>Standardized </a:t>
            </a:r>
          </a:p>
          <a:p>
            <a:pPr lvl="1" eaLnBrk="1" hangingPunct="1">
              <a:lnSpc>
                <a:spcPct val="80000"/>
              </a:lnSpc>
              <a:defRPr/>
            </a:pPr>
            <a:r>
              <a:rPr lang="en-US" altLang="en-US" sz="1600" b="1" dirty="0">
                <a:solidFill>
                  <a:srgbClr val="FFC000"/>
                </a:solidFill>
                <a:latin typeface="Calibri" panose="020F0502020204030204" pitchFamily="34" charset="0"/>
              </a:rPr>
              <a:t>Core should be appropriate for</a:t>
            </a:r>
          </a:p>
          <a:p>
            <a:pPr lvl="2" eaLnBrk="1" hangingPunct="1">
              <a:lnSpc>
                <a:spcPct val="80000"/>
              </a:lnSpc>
              <a:defRPr/>
            </a:pPr>
            <a:r>
              <a:rPr lang="en-US" altLang="en-US" sz="1200" b="1" dirty="0">
                <a:solidFill>
                  <a:srgbClr val="FFC000"/>
                </a:solidFill>
                <a:latin typeface="Calibri" panose="020F0502020204030204" pitchFamily="34" charset="0"/>
              </a:rPr>
              <a:t>Housing across the country (e.g., different climate zones)</a:t>
            </a:r>
          </a:p>
          <a:p>
            <a:pPr lvl="2" eaLnBrk="1" hangingPunct="1">
              <a:lnSpc>
                <a:spcPct val="80000"/>
              </a:lnSpc>
              <a:defRPr/>
            </a:pPr>
            <a:r>
              <a:rPr lang="en-US" altLang="en-US" sz="1200" b="1" dirty="0">
                <a:solidFill>
                  <a:srgbClr val="FFC000"/>
                </a:solidFill>
                <a:latin typeface="Calibri" panose="020F0502020204030204" pitchFamily="34" charset="0"/>
              </a:rPr>
              <a:t>Different types of housing stock (e.g., single-family, multifamily, brownstones, ranch)</a:t>
            </a:r>
            <a:endParaRPr lang="en-US" altLang="en-US" sz="1600" b="1" dirty="0">
              <a:solidFill>
                <a:srgbClr val="FFC000"/>
              </a:solidFill>
              <a:latin typeface="Calibri" panose="020F0502020204030204" pitchFamily="34" charset="0"/>
            </a:endParaRPr>
          </a:p>
          <a:p>
            <a:pPr eaLnBrk="1" hangingPunct="1">
              <a:lnSpc>
                <a:spcPct val="80000"/>
              </a:lnSpc>
              <a:defRPr/>
            </a:pPr>
            <a:r>
              <a:rPr lang="en-US" altLang="en-US" sz="2000" b="1" dirty="0">
                <a:solidFill>
                  <a:schemeClr val="bg2"/>
                </a:solidFill>
                <a:latin typeface="Calibri" panose="020F0502020204030204" pitchFamily="34" charset="0"/>
              </a:rPr>
              <a:t>Flexible</a:t>
            </a:r>
          </a:p>
          <a:p>
            <a:pPr lvl="1" eaLnBrk="1" hangingPunct="1">
              <a:lnSpc>
                <a:spcPct val="80000"/>
              </a:lnSpc>
              <a:defRPr/>
            </a:pPr>
            <a:r>
              <a:rPr lang="en-US" altLang="en-US" sz="1600" b="1" dirty="0">
                <a:solidFill>
                  <a:schemeClr val="bg2"/>
                </a:solidFill>
                <a:latin typeface="Calibri" panose="020F0502020204030204" pitchFamily="34" charset="0"/>
              </a:rPr>
              <a:t>Some additional modules might be useful for some asthma programs</a:t>
            </a:r>
          </a:p>
          <a:p>
            <a:pPr marL="0" indent="0" eaLnBrk="1" hangingPunct="1">
              <a:lnSpc>
                <a:spcPct val="80000"/>
              </a:lnSpc>
              <a:buNone/>
              <a:defRPr/>
            </a:pPr>
            <a:endParaRPr lang="en-US" altLang="en-US" sz="2000" b="1" dirty="0">
              <a:solidFill>
                <a:schemeClr val="bg2"/>
              </a:solidFill>
              <a:latin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934F3D1-6EE4-4DC0-BB8E-1288DA94CB02}"/>
              </a:ext>
            </a:extLst>
          </p:cNvPr>
          <p:cNvSpPr txBox="1"/>
          <p:nvPr/>
        </p:nvSpPr>
        <p:spPr>
          <a:xfrm>
            <a:off x="2209800" y="1905001"/>
            <a:ext cx="3810000" cy="2308324"/>
          </a:xfrm>
          <a:prstGeom prst="rect">
            <a:avLst/>
          </a:prstGeom>
          <a:noFill/>
        </p:spPr>
        <p:txBody>
          <a:bodyPr>
            <a:spAutoFit/>
          </a:bodyPr>
          <a:lstStyle/>
          <a:p>
            <a:pPr eaLnBrk="0" fontAlgn="base" hangingPunct="0">
              <a:spcBef>
                <a:spcPct val="0"/>
              </a:spcBef>
              <a:spcAft>
                <a:spcPct val="0"/>
              </a:spcAft>
              <a:defRPr/>
            </a:pPr>
            <a:r>
              <a:rPr lang="en-US" sz="2400" dirty="0">
                <a:solidFill>
                  <a:srgbClr val="FFC000"/>
                </a:solidFill>
                <a:latin typeface="Myriad Web Pro" charset="0"/>
              </a:rPr>
              <a:t>B</a:t>
            </a:r>
            <a:r>
              <a:rPr lang="en-US" sz="2000" dirty="0">
                <a:solidFill>
                  <a:srgbClr val="FFC000"/>
                </a:solidFill>
                <a:latin typeface="Myriad Web Pro" charset="0"/>
              </a:rPr>
              <a:t>ased on:</a:t>
            </a:r>
          </a:p>
          <a:p>
            <a:pPr marL="342900" indent="-342900" eaLnBrk="0" fontAlgn="base" hangingPunct="0">
              <a:spcBef>
                <a:spcPct val="0"/>
              </a:spcBef>
              <a:spcAft>
                <a:spcPct val="0"/>
              </a:spcAft>
              <a:buFont typeface="Arial" panose="020B0604020202020204" pitchFamily="34" charset="0"/>
              <a:buChar char="•"/>
              <a:defRPr/>
            </a:pPr>
            <a:r>
              <a:rPr lang="en-US" sz="2000" dirty="0">
                <a:solidFill>
                  <a:srgbClr val="FFC000"/>
                </a:solidFill>
                <a:latin typeface="Myriad Web Pro" charset="0"/>
              </a:rPr>
              <a:t>The American Housing Survey</a:t>
            </a:r>
          </a:p>
          <a:p>
            <a:pPr marL="800100" lvl="1" indent="-342900" eaLnBrk="0" fontAlgn="base" hangingPunct="0">
              <a:spcBef>
                <a:spcPct val="0"/>
              </a:spcBef>
              <a:spcAft>
                <a:spcPct val="0"/>
              </a:spcAft>
              <a:buFont typeface="Courier New" panose="02070309020205020404" pitchFamily="49" charset="0"/>
              <a:buChar char="o"/>
              <a:defRPr/>
            </a:pPr>
            <a:r>
              <a:rPr lang="en-US" sz="2000" dirty="0">
                <a:solidFill>
                  <a:srgbClr val="FFC000"/>
                </a:solidFill>
                <a:latin typeface="Myriad Web Pro" charset="0"/>
              </a:rPr>
              <a:t>A </a:t>
            </a:r>
            <a:r>
              <a:rPr lang="en-US" sz="2000" b="1" u="sng" dirty="0">
                <a:solidFill>
                  <a:srgbClr val="FFC000"/>
                </a:solidFill>
                <a:latin typeface="Myriad Web Pro" charset="0"/>
              </a:rPr>
              <a:t>standardized</a:t>
            </a:r>
            <a:r>
              <a:rPr lang="en-US" sz="2000" dirty="0">
                <a:solidFill>
                  <a:srgbClr val="FFC000"/>
                </a:solidFill>
                <a:latin typeface="Myriad Web Pro" charset="0"/>
              </a:rPr>
              <a:t> population-based survey administered by the U.S. Census Bureau and sponsored by HUD</a:t>
            </a:r>
          </a:p>
          <a:p>
            <a:pPr marL="342900" indent="-342900" eaLnBrk="0" fontAlgn="base" hangingPunct="0">
              <a:spcBef>
                <a:spcPct val="0"/>
              </a:spcBef>
              <a:spcAft>
                <a:spcPct val="0"/>
              </a:spcAft>
              <a:buFont typeface="Arial" panose="020B0604020202020204" pitchFamily="34" charset="0"/>
              <a:buChar char="•"/>
              <a:defRPr/>
            </a:pPr>
            <a:r>
              <a:rPr lang="en-US" sz="2000" dirty="0">
                <a:solidFill>
                  <a:srgbClr val="FFC000"/>
                </a:solidFill>
                <a:latin typeface="Myriad Web Pro" charset="0"/>
              </a:rPr>
              <a:t>Peer-reviewed literature </a:t>
            </a:r>
          </a:p>
        </p:txBody>
      </p:sp>
      <p:sp>
        <p:nvSpPr>
          <p:cNvPr id="12291" name="Text Box 6">
            <a:extLst>
              <a:ext uri="{FF2B5EF4-FFF2-40B4-BE49-F238E27FC236}">
                <a16:creationId xmlns:a16="http://schemas.microsoft.com/office/drawing/2014/main" id="{799824E6-42C8-480D-B176-8DBCFCE7607E}"/>
              </a:ext>
            </a:extLst>
          </p:cNvPr>
          <p:cNvSpPr txBox="1">
            <a:spLocks noChangeArrowheads="1"/>
          </p:cNvSpPr>
          <p:nvPr/>
        </p:nvSpPr>
        <p:spPr bwMode="auto">
          <a:xfrm>
            <a:off x="3397251" y="482601"/>
            <a:ext cx="56610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algn="ctr" fontAlgn="base">
              <a:spcBef>
                <a:spcPct val="0"/>
              </a:spcBef>
              <a:spcAft>
                <a:spcPct val="0"/>
              </a:spcAft>
            </a:pPr>
            <a:r>
              <a:rPr lang="en-US" altLang="en-US" sz="4000" dirty="0">
                <a:solidFill>
                  <a:srgbClr val="FFC000"/>
                </a:solidFill>
                <a:latin typeface="Arial" panose="020B0604020202020204" pitchFamily="34" charset="0"/>
              </a:rPr>
              <a:t>The Core Questionnaire</a:t>
            </a:r>
          </a:p>
        </p:txBody>
      </p:sp>
      <p:sp>
        <p:nvSpPr>
          <p:cNvPr id="12292" name="Line 7">
            <a:extLst>
              <a:ext uri="{FF2B5EF4-FFF2-40B4-BE49-F238E27FC236}">
                <a16:creationId xmlns:a16="http://schemas.microsoft.com/office/drawing/2014/main" id="{6821DBB1-82E5-4AEA-BE63-336747A7B64B}"/>
              </a:ext>
            </a:extLst>
          </p:cNvPr>
          <p:cNvSpPr>
            <a:spLocks noChangeShapeType="1"/>
          </p:cNvSpPr>
          <p:nvPr/>
        </p:nvSpPr>
        <p:spPr bwMode="auto">
          <a:xfrm>
            <a:off x="2057400" y="1371600"/>
            <a:ext cx="8153400" cy="0"/>
          </a:xfrm>
          <a:prstGeom prst="line">
            <a:avLst/>
          </a:prstGeom>
          <a:noFill/>
          <a:ln w="38100">
            <a:solidFill>
              <a:srgbClr val="FFC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a:solidFill>
                <a:srgbClr val="FFC000"/>
              </a:solidFill>
              <a:latin typeface="Myriad Web Pro" charset="0"/>
            </a:endParaRPr>
          </a:p>
        </p:txBody>
      </p:sp>
      <p:pic>
        <p:nvPicPr>
          <p:cNvPr id="12293" name="Picture 1">
            <a:extLst>
              <a:ext uri="{FF2B5EF4-FFF2-40B4-BE49-F238E27FC236}">
                <a16:creationId xmlns:a16="http://schemas.microsoft.com/office/drawing/2014/main" id="{E5F75975-48E3-4187-A952-3F59A660F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7964" y="1552576"/>
            <a:ext cx="3652837"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C3BA7EF-7C0A-45B1-955A-8F1CA4377CE7}"/>
              </a:ext>
            </a:extLst>
          </p:cNvPr>
          <p:cNvSpPr>
            <a:spLocks noGrp="1" noChangeArrowheads="1"/>
          </p:cNvSpPr>
          <p:nvPr>
            <p:ph type="title"/>
          </p:nvPr>
        </p:nvSpPr>
        <p:spPr bwMode="auto">
          <a:xfrm>
            <a:off x="2209800" y="5334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200" dirty="0">
                <a:solidFill>
                  <a:srgbClr val="FFCC00"/>
                </a:solidFill>
                <a:latin typeface="Arial" panose="020B0604020202020204" pitchFamily="34" charset="0"/>
              </a:rPr>
              <a:t>Recent Publications: The Joint Task Force on Allergy, Asthma, and Immunology</a:t>
            </a:r>
            <a:endParaRPr lang="en-US" altLang="en-US" sz="3200" dirty="0"/>
          </a:p>
        </p:txBody>
      </p:sp>
      <p:sp>
        <p:nvSpPr>
          <p:cNvPr id="14339" name="Line 3">
            <a:extLst>
              <a:ext uri="{FF2B5EF4-FFF2-40B4-BE49-F238E27FC236}">
                <a16:creationId xmlns:a16="http://schemas.microsoft.com/office/drawing/2014/main" id="{5E61C424-67F0-44CC-AC06-AA570E57FC2A}"/>
              </a:ext>
            </a:extLst>
          </p:cNvPr>
          <p:cNvSpPr>
            <a:spLocks noChangeShapeType="1"/>
          </p:cNvSpPr>
          <p:nvPr/>
        </p:nvSpPr>
        <p:spPr bwMode="auto">
          <a:xfrm>
            <a:off x="2286000" y="1676400"/>
            <a:ext cx="7924800" cy="0"/>
          </a:xfrm>
          <a:prstGeom prst="line">
            <a:avLst/>
          </a:prstGeom>
          <a:noFill/>
          <a:ln w="349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C000"/>
              </a:solidFill>
              <a:latin typeface="Myriad Web Pro" charset="0"/>
            </a:endParaRPr>
          </a:p>
        </p:txBody>
      </p:sp>
      <p:pic>
        <p:nvPicPr>
          <p:cNvPr id="14340" name="Picture 3">
            <a:extLst>
              <a:ext uri="{FF2B5EF4-FFF2-40B4-BE49-F238E27FC236}">
                <a16:creationId xmlns:a16="http://schemas.microsoft.com/office/drawing/2014/main" id="{C606FEAC-E104-4748-8364-94FEA6A205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1905001"/>
            <a:ext cx="39354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a:extLst>
              <a:ext uri="{FF2B5EF4-FFF2-40B4-BE49-F238E27FC236}">
                <a16:creationId xmlns:a16="http://schemas.microsoft.com/office/drawing/2014/main" id="{CD05F844-CC90-42F0-A5AF-683F1D47C5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2676526"/>
            <a:ext cx="571976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4">
            <a:extLst>
              <a:ext uri="{FF2B5EF4-FFF2-40B4-BE49-F238E27FC236}">
                <a16:creationId xmlns:a16="http://schemas.microsoft.com/office/drawing/2014/main" id="{D486CDCC-3D1E-4232-B28A-5992D65E169E}"/>
              </a:ext>
            </a:extLst>
          </p:cNvPr>
          <p:cNvSpPr txBox="1">
            <a:spLocks noChangeArrowheads="1"/>
          </p:cNvSpPr>
          <p:nvPr/>
        </p:nvSpPr>
        <p:spPr bwMode="auto">
          <a:xfrm>
            <a:off x="6096001" y="1906588"/>
            <a:ext cx="45881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i="1" dirty="0">
                <a:solidFill>
                  <a:srgbClr val="FFC000"/>
                </a:solidFill>
              </a:rPr>
              <a:t>Annals of Allergy, Asthma &amp; Immunology</a:t>
            </a:r>
            <a:r>
              <a:rPr lang="en-US" altLang="en-US" dirty="0">
                <a:solidFill>
                  <a:srgbClr val="FFC000"/>
                </a:solidFill>
              </a:rPr>
              <a:t>, 2012</a:t>
            </a:r>
          </a:p>
        </p:txBody>
      </p:sp>
      <p:sp>
        <p:nvSpPr>
          <p:cNvPr id="14343" name="TextBox 7">
            <a:extLst>
              <a:ext uri="{FF2B5EF4-FFF2-40B4-BE49-F238E27FC236}">
                <a16:creationId xmlns:a16="http://schemas.microsoft.com/office/drawing/2014/main" id="{959A4499-AEDB-4CAA-A450-1560E0517CFB}"/>
              </a:ext>
            </a:extLst>
          </p:cNvPr>
          <p:cNvSpPr txBox="1">
            <a:spLocks noChangeArrowheads="1"/>
          </p:cNvSpPr>
          <p:nvPr/>
        </p:nvSpPr>
        <p:spPr bwMode="auto">
          <a:xfrm>
            <a:off x="1333041" y="3989388"/>
            <a:ext cx="303688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i="1" dirty="0">
                <a:solidFill>
                  <a:srgbClr val="FFC000"/>
                </a:solidFill>
              </a:rPr>
              <a:t>Journal of Allergy and Clinical Immunology</a:t>
            </a:r>
            <a:r>
              <a:rPr lang="en-US" altLang="en-US" dirty="0">
                <a:solidFill>
                  <a:srgbClr val="FFC000"/>
                </a:solidFill>
              </a:rPr>
              <a:t>, 2013</a:t>
            </a:r>
          </a:p>
        </p:txBody>
      </p:sp>
      <p:sp>
        <p:nvSpPr>
          <p:cNvPr id="14344" name="TextBox 9">
            <a:extLst>
              <a:ext uri="{FF2B5EF4-FFF2-40B4-BE49-F238E27FC236}">
                <a16:creationId xmlns:a16="http://schemas.microsoft.com/office/drawing/2014/main" id="{9E0E581F-34CD-49B5-AF0E-95697AEFE541}"/>
              </a:ext>
            </a:extLst>
          </p:cNvPr>
          <p:cNvSpPr txBox="1">
            <a:spLocks noChangeArrowheads="1"/>
          </p:cNvSpPr>
          <p:nvPr/>
        </p:nvSpPr>
        <p:spPr bwMode="auto">
          <a:xfrm>
            <a:off x="6629401" y="5876925"/>
            <a:ext cx="45702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i="1" dirty="0">
                <a:solidFill>
                  <a:srgbClr val="FFC000"/>
                </a:solidFill>
              </a:rPr>
              <a:t>Annals of Allergy, Asthma &amp; Immunology</a:t>
            </a:r>
            <a:r>
              <a:rPr lang="en-US" altLang="en-US" dirty="0">
                <a:solidFill>
                  <a:srgbClr val="FFC000"/>
                </a:solidFill>
              </a:rPr>
              <a:t>, 2013</a:t>
            </a:r>
          </a:p>
        </p:txBody>
      </p:sp>
      <p:pic>
        <p:nvPicPr>
          <p:cNvPr id="14345" name="Picture 6">
            <a:extLst>
              <a:ext uri="{FF2B5EF4-FFF2-40B4-BE49-F238E27FC236}">
                <a16:creationId xmlns:a16="http://schemas.microsoft.com/office/drawing/2014/main" id="{1F8685A5-7B82-40AA-9223-6DAC815C6A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4960938"/>
            <a:ext cx="4597400"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0">
            <a:extLst>
              <a:ext uri="{FF2B5EF4-FFF2-40B4-BE49-F238E27FC236}">
                <a16:creationId xmlns:a16="http://schemas.microsoft.com/office/drawing/2014/main" id="{F43404F9-EB49-41DC-AFE0-F5DB66208E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533400"/>
            <a:ext cx="3581400" cy="576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1">
            <a:extLst>
              <a:ext uri="{FF2B5EF4-FFF2-40B4-BE49-F238E27FC236}">
                <a16:creationId xmlns:a16="http://schemas.microsoft.com/office/drawing/2014/main" id="{7519EE3D-FB84-4A19-93A5-F1CE5AAB5DE1}"/>
              </a:ext>
            </a:extLst>
          </p:cNvPr>
          <p:cNvSpPr txBox="1">
            <a:spLocks noChangeArrowheads="1"/>
          </p:cNvSpPr>
          <p:nvPr/>
        </p:nvSpPr>
        <p:spPr bwMode="auto">
          <a:xfrm>
            <a:off x="1682817" y="1933876"/>
            <a:ext cx="510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dirty="0">
                <a:solidFill>
                  <a:srgbClr val="FFC000"/>
                </a:solidFill>
              </a:rPr>
              <a:t>The Dust Mite Practice Parameter</a:t>
            </a:r>
          </a:p>
          <a:p>
            <a:pPr eaLnBrk="0" fontAlgn="base" hangingPunct="0">
              <a:spcBef>
                <a:spcPct val="0"/>
              </a:spcBef>
              <a:spcAft>
                <a:spcPct val="0"/>
              </a:spcAft>
            </a:pPr>
            <a:endParaRPr lang="en-US" altLang="en-US" sz="2400" dirty="0">
              <a:solidFill>
                <a:srgbClr val="FFC000"/>
              </a:solidFill>
            </a:endParaRPr>
          </a:p>
          <a:p>
            <a:pPr eaLnBrk="0" fontAlgn="base" hangingPunct="0">
              <a:spcBef>
                <a:spcPct val="0"/>
              </a:spcBef>
              <a:spcAft>
                <a:spcPct val="0"/>
              </a:spcAft>
            </a:pPr>
            <a:endParaRPr lang="en-US" altLang="en-US" sz="2400" dirty="0">
              <a:solidFill>
                <a:srgbClr val="FFC000"/>
              </a:solidFill>
            </a:endParaRPr>
          </a:p>
          <a:p>
            <a:pPr eaLnBrk="0" fontAlgn="base" hangingPunct="0">
              <a:spcBef>
                <a:spcPct val="0"/>
              </a:spcBef>
              <a:spcAft>
                <a:spcPct val="0"/>
              </a:spcAft>
            </a:pPr>
            <a:r>
              <a:rPr lang="en-US" altLang="en-US" sz="2000" dirty="0">
                <a:solidFill>
                  <a:srgbClr val="FFC000"/>
                </a:solidFill>
              </a:rPr>
              <a:t>Portnoy et al., </a:t>
            </a:r>
            <a:r>
              <a:rPr lang="en-US" altLang="en-US" sz="2000" i="1" dirty="0">
                <a:solidFill>
                  <a:srgbClr val="FFC000"/>
                </a:solidFill>
              </a:rPr>
              <a:t>Annals of Allergy, Asthma &amp; Immunology</a:t>
            </a:r>
            <a:r>
              <a:rPr lang="en-US" altLang="en-US" sz="2000" dirty="0">
                <a:solidFill>
                  <a:srgbClr val="FFC000"/>
                </a:solidFill>
              </a:rPr>
              <a:t> 111:465–507, 2013</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A77FF31-7304-4DE6-A72A-9F2D14B910FD}"/>
              </a:ext>
            </a:extLst>
          </p:cNvPr>
          <p:cNvSpPr>
            <a:spLocks noGrp="1" noChangeArrowheads="1"/>
          </p:cNvSpPr>
          <p:nvPr>
            <p:ph type="title"/>
          </p:nvPr>
        </p:nvSpPr>
        <p:spPr bwMode="auto">
          <a:xfrm>
            <a:off x="1676400" y="914400"/>
            <a:ext cx="365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Core Questions</a:t>
            </a:r>
          </a:p>
        </p:txBody>
      </p:sp>
      <p:pic>
        <p:nvPicPr>
          <p:cNvPr id="18435" name="Picture 3">
            <a:extLst>
              <a:ext uri="{FF2B5EF4-FFF2-40B4-BE49-F238E27FC236}">
                <a16:creationId xmlns:a16="http://schemas.microsoft.com/office/drawing/2014/main" id="{48724127-7276-4FAA-868B-F1469A2D7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650" y="450850"/>
            <a:ext cx="46482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D53630C-D279-4F51-960D-FB6B7415DF4A}"/>
              </a:ext>
            </a:extLst>
          </p:cNvPr>
          <p:cNvSpPr>
            <a:spLocks noGrp="1" noChangeArrowheads="1"/>
          </p:cNvSpPr>
          <p:nvPr>
            <p:ph type="title"/>
          </p:nvPr>
        </p:nvSpPr>
        <p:spPr bwMode="auto">
          <a:xfrm>
            <a:off x="1676400" y="914400"/>
            <a:ext cx="365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Core Questions</a:t>
            </a:r>
            <a:br>
              <a:rPr lang="en-US" altLang="en-US" dirty="0"/>
            </a:br>
            <a:r>
              <a:rPr lang="en-US" altLang="en-US" dirty="0"/>
              <a:t>(cont’d)</a:t>
            </a:r>
          </a:p>
        </p:txBody>
      </p:sp>
      <p:pic>
        <p:nvPicPr>
          <p:cNvPr id="19459" name="Picture 2">
            <a:extLst>
              <a:ext uri="{FF2B5EF4-FFF2-40B4-BE49-F238E27FC236}">
                <a16:creationId xmlns:a16="http://schemas.microsoft.com/office/drawing/2014/main" id="{D4B9B26E-CA9A-4D21-972C-D8143EB9BB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1" y="446088"/>
            <a:ext cx="4651375"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A0C4B918-8F6C-434C-9B2D-D3473745A881}"/>
              </a:ext>
            </a:extLst>
          </p:cNvPr>
          <p:cNvSpPr>
            <a:spLocks noGrp="1" noChangeArrowheads="1"/>
          </p:cNvSpPr>
          <p:nvPr>
            <p:ph type="title"/>
          </p:nvPr>
        </p:nvSpPr>
        <p:spPr bwMode="auto">
          <a:xfrm>
            <a:off x="1676400" y="914400"/>
            <a:ext cx="365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Dust Mite Module</a:t>
            </a:r>
          </a:p>
        </p:txBody>
      </p:sp>
      <p:pic>
        <p:nvPicPr>
          <p:cNvPr id="20483" name="Picture 3">
            <a:extLst>
              <a:ext uri="{FF2B5EF4-FFF2-40B4-BE49-F238E27FC236}">
                <a16:creationId xmlns:a16="http://schemas.microsoft.com/office/drawing/2014/main" id="{6E8B9151-C32B-42FB-862E-90A176AFB5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457200"/>
            <a:ext cx="4522788" cy="572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9FDB64FC-F6AD-4412-93B0-7F675DD6A403}"/>
              </a:ext>
            </a:extLst>
          </p:cNvPr>
          <p:cNvSpPr>
            <a:spLocks noGrp="1" noChangeArrowheads="1"/>
          </p:cNvSpPr>
          <p:nvPr>
            <p:ph type="title"/>
          </p:nvPr>
        </p:nvSpPr>
        <p:spPr bwMode="auto">
          <a:xfrm>
            <a:off x="1676400" y="914400"/>
            <a:ext cx="3657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Mold and Moisture Module</a:t>
            </a:r>
          </a:p>
        </p:txBody>
      </p:sp>
      <p:pic>
        <p:nvPicPr>
          <p:cNvPr id="21507" name="Picture 2">
            <a:extLst>
              <a:ext uri="{FF2B5EF4-FFF2-40B4-BE49-F238E27FC236}">
                <a16:creationId xmlns:a16="http://schemas.microsoft.com/office/drawing/2014/main" id="{83FCE87A-17BF-47CE-AFC5-37D738C54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0875" y="457200"/>
            <a:ext cx="4516438"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4EB8E58-01F6-4662-8246-E69C29F7F984}"/>
              </a:ext>
            </a:extLst>
          </p:cNvPr>
          <p:cNvPicPr>
            <a:picLocks/>
          </p:cNvPicPr>
          <p:nvPr/>
        </p:nvPicPr>
        <p:blipFill rotWithShape="1">
          <a:blip r:embed="rId2">
            <a:extLst>
              <a:ext uri="{28A0092B-C50C-407E-A947-70E740481C1C}">
                <a14:useLocalDpi xmlns:a14="http://schemas.microsoft.com/office/drawing/2010/main" val="0"/>
              </a:ext>
            </a:extLst>
          </a:blip>
          <a:srcRect l="22516" t="5783" r="15229" b="1"/>
          <a:stretch/>
        </p:blipFill>
        <p:spPr>
          <a:xfrm>
            <a:off x="1893743" y="2142288"/>
            <a:ext cx="1316736" cy="1316736"/>
          </a:xfrm>
          <a:prstGeom prst="rect">
            <a:avLst/>
          </a:prstGeom>
        </p:spPr>
      </p:pic>
      <p:pic>
        <p:nvPicPr>
          <p:cNvPr id="8" name="Picture 7">
            <a:extLst>
              <a:ext uri="{FF2B5EF4-FFF2-40B4-BE49-F238E27FC236}">
                <a16:creationId xmlns:a16="http://schemas.microsoft.com/office/drawing/2014/main" id="{BDC4A414-AC4C-4DAB-A082-9B5D72A016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02903" y="2142288"/>
            <a:ext cx="986194" cy="1314926"/>
          </a:xfrm>
          <a:prstGeom prst="rect">
            <a:avLst/>
          </a:prstGeom>
        </p:spPr>
      </p:pic>
      <p:sp>
        <p:nvSpPr>
          <p:cNvPr id="6" name="Rectangle 5">
            <a:extLst>
              <a:ext uri="{FF2B5EF4-FFF2-40B4-BE49-F238E27FC236}">
                <a16:creationId xmlns:a16="http://schemas.microsoft.com/office/drawing/2014/main" id="{118F4951-387C-427A-AC4E-5538A4F9D768}"/>
              </a:ext>
            </a:extLst>
          </p:cNvPr>
          <p:cNvSpPr>
            <a:spLocks noChangeArrowheads="1"/>
          </p:cNvSpPr>
          <p:nvPr/>
        </p:nvSpPr>
        <p:spPr bwMode="auto">
          <a:xfrm>
            <a:off x="1596765" y="5806911"/>
            <a:ext cx="8998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Phone Number: </a:t>
            </a:r>
            <a:r>
              <a:rPr lang="en-US" altLang="en-US" sz="1800" dirty="0">
                <a:latin typeface="Arial" panose="020B0604020202020204" pitchFamily="34" charset="0"/>
                <a:cs typeface="Arial" panose="020B0604020202020204" pitchFamily="34" charset="0"/>
              </a:rPr>
              <a:t>+1 (415) 655-0052</a:t>
            </a:r>
          </a:p>
          <a:p>
            <a:pPr algn="ctr" eaLnBrk="1" hangingPunct="1">
              <a:spcBef>
                <a:spcPct val="0"/>
              </a:spcBef>
              <a:buFontTx/>
              <a:buNone/>
            </a:pPr>
            <a:r>
              <a:rPr lang="en-US" altLang="en-US" sz="1800" b="1" dirty="0">
                <a:latin typeface="Arial" panose="020B0604020202020204" pitchFamily="34" charset="0"/>
                <a:cs typeface="Arial" panose="020B0604020202020204" pitchFamily="34" charset="0"/>
              </a:rPr>
              <a:t>Audio Access Code: </a:t>
            </a:r>
            <a:r>
              <a:rPr lang="en-US" altLang="en-US" sz="1800" dirty="0">
                <a:latin typeface="Arial" panose="020B0604020202020204" pitchFamily="34" charset="0"/>
                <a:cs typeface="Arial" panose="020B0604020202020204" pitchFamily="34" charset="0"/>
              </a:rPr>
              <a:t>519-597-915</a:t>
            </a:r>
          </a:p>
        </p:txBody>
      </p:sp>
      <p:sp>
        <p:nvSpPr>
          <p:cNvPr id="10" name="Subtitle 2">
            <a:extLst>
              <a:ext uri="{FF2B5EF4-FFF2-40B4-BE49-F238E27FC236}">
                <a16:creationId xmlns:a16="http://schemas.microsoft.com/office/drawing/2014/main" id="{48FC8DDC-C942-4B67-86B2-FB9706377529}"/>
              </a:ext>
            </a:extLst>
          </p:cNvPr>
          <p:cNvSpPr txBox="1">
            <a:spLocks/>
          </p:cNvSpPr>
          <p:nvPr/>
        </p:nvSpPr>
        <p:spPr>
          <a:xfrm>
            <a:off x="1629522" y="4825599"/>
            <a:ext cx="8932957" cy="981312"/>
          </a:xfrm>
          <a:prstGeom prst="rect">
            <a:avLst/>
          </a:prstGeom>
        </p:spPr>
        <p:txBody>
          <a:bodyPr>
            <a:normAutofit/>
          </a:bodyPr>
          <a:lstStyle/>
          <a:p>
            <a:pPr algn="ctr">
              <a:spcBef>
                <a:spcPct val="20000"/>
              </a:spcBef>
              <a:defRPr/>
            </a:pPr>
            <a:r>
              <a:rPr lang="en-US" b="1" dirty="0">
                <a:solidFill>
                  <a:prstClr val="black"/>
                </a:solidFill>
                <a:cs typeface="Arial" pitchFamily="34" charset="0"/>
              </a:rPr>
              <a:t>Tuesday, July 28, 2020  </a:t>
            </a:r>
            <a:br>
              <a:rPr lang="en-US" dirty="0">
                <a:solidFill>
                  <a:prstClr val="black"/>
                </a:solidFill>
                <a:cs typeface="Arial" pitchFamily="34" charset="0"/>
              </a:rPr>
            </a:br>
            <a:r>
              <a:rPr lang="en-US" dirty="0">
                <a:solidFill>
                  <a:prstClr val="black"/>
                </a:solidFill>
                <a:cs typeface="Arial" pitchFamily="34" charset="0"/>
              </a:rPr>
              <a:t>Webinar: 1:00 p.m. – 2:00 p.m. EDT</a:t>
            </a:r>
            <a:br>
              <a:rPr lang="en-US" dirty="0">
                <a:solidFill>
                  <a:prstClr val="black"/>
                </a:solidFill>
                <a:cs typeface="Arial" pitchFamily="34" charset="0"/>
              </a:rPr>
            </a:br>
            <a:r>
              <a:rPr lang="en-US" dirty="0">
                <a:solidFill>
                  <a:prstClr val="black"/>
                </a:solidFill>
                <a:cs typeface="Arial" pitchFamily="34" charset="0"/>
              </a:rPr>
              <a:t>Live Online Q&amp;A: 2:00 p.m. – 2:30 p.m. EDT</a:t>
            </a:r>
            <a:endParaRPr lang="en-US" dirty="0">
              <a:solidFill>
                <a:prstClr val="black">
                  <a:tint val="75000"/>
                </a:prstClr>
              </a:solidFill>
              <a:cs typeface="Arial" pitchFamily="34" charset="0"/>
            </a:endParaRPr>
          </a:p>
        </p:txBody>
      </p:sp>
      <p:sp>
        <p:nvSpPr>
          <p:cNvPr id="12" name="Title 1">
            <a:extLst>
              <a:ext uri="{FF2B5EF4-FFF2-40B4-BE49-F238E27FC236}">
                <a16:creationId xmlns:a16="http://schemas.microsoft.com/office/drawing/2014/main" id="{8CA96658-ABE6-472C-B145-FCFD42E20BCB}"/>
              </a:ext>
            </a:extLst>
          </p:cNvPr>
          <p:cNvSpPr txBox="1">
            <a:spLocks/>
          </p:cNvSpPr>
          <p:nvPr/>
        </p:nvSpPr>
        <p:spPr>
          <a:xfrm>
            <a:off x="1598022" y="313509"/>
            <a:ext cx="8995956" cy="1055271"/>
          </a:xfrm>
          <a:prstGeom prst="rect">
            <a:avLst/>
          </a:prstGeom>
        </p:spPr>
        <p:txBody>
          <a:bodyPr anchor="ctr">
            <a:noAutofit/>
          </a:bodyPr>
          <a:lstStyle/>
          <a:p>
            <a:pPr algn="ctr" defTabSz="914377">
              <a:spcBef>
                <a:spcPts val="0"/>
              </a:spcBef>
              <a:spcAft>
                <a:spcPts val="0"/>
              </a:spcAft>
            </a:pPr>
            <a:r>
              <a:rPr lang="en-US" sz="2400" b="1" dirty="0">
                <a:solidFill>
                  <a:sysClr val="windowText" lastClr="000000"/>
                </a:solidFill>
                <a:latin typeface="Arial" panose="020B0604020202020204"/>
              </a:rPr>
              <a:t>Home Characteristics and Asthma Triggers Checklist and Training for Home Visitors: Making Homes Healthier</a:t>
            </a:r>
            <a:endParaRPr lang="en-US" sz="3200" b="1" dirty="0">
              <a:solidFill>
                <a:sysClr val="window" lastClr="FFFFFF"/>
              </a:solidFill>
              <a:latin typeface="Arial" panose="020B0604020202020204"/>
            </a:endParaRPr>
          </a:p>
        </p:txBody>
      </p:sp>
      <p:sp>
        <p:nvSpPr>
          <p:cNvPr id="7" name="Title 1">
            <a:extLst>
              <a:ext uri="{FF2B5EF4-FFF2-40B4-BE49-F238E27FC236}">
                <a16:creationId xmlns:a16="http://schemas.microsoft.com/office/drawing/2014/main" id="{5BD3AD75-C908-4DD9-9A0B-D450EC699A57}"/>
              </a:ext>
            </a:extLst>
          </p:cNvPr>
          <p:cNvSpPr>
            <a:spLocks noGrp="1"/>
          </p:cNvSpPr>
          <p:nvPr>
            <p:ph type="title"/>
          </p:nvPr>
        </p:nvSpPr>
        <p:spPr>
          <a:xfrm>
            <a:off x="2152650" y="1520707"/>
            <a:ext cx="7886700" cy="435023"/>
          </a:xfrm>
        </p:spPr>
        <p:txBody>
          <a:bodyPr>
            <a:noAutofit/>
          </a:bodyPr>
          <a:lstStyle/>
          <a:p>
            <a:pPr algn="ctr"/>
            <a:r>
              <a:rPr lang="en-US" sz="1800" b="1" dirty="0">
                <a:solidFill>
                  <a:srgbClr val="0070C0"/>
                </a:solidFill>
                <a:latin typeface="Arial" panose="020B0604020202020204" pitchFamily="34" charset="0"/>
                <a:cs typeface="Arial" panose="020B0604020202020204" pitchFamily="34" charset="0"/>
              </a:rPr>
              <a:t>Featured Speakers</a:t>
            </a:r>
          </a:p>
        </p:txBody>
      </p:sp>
      <p:sp>
        <p:nvSpPr>
          <p:cNvPr id="13" name="Rectangle 12">
            <a:extLst>
              <a:ext uri="{FF2B5EF4-FFF2-40B4-BE49-F238E27FC236}">
                <a16:creationId xmlns:a16="http://schemas.microsoft.com/office/drawing/2014/main" id="{CFD4F55D-FD6C-45E5-8BC9-F8BE98AFEE54}"/>
              </a:ext>
            </a:extLst>
          </p:cNvPr>
          <p:cNvSpPr>
            <a:spLocks/>
          </p:cNvSpPr>
          <p:nvPr/>
        </p:nvSpPr>
        <p:spPr>
          <a:xfrm>
            <a:off x="8471139" y="3548425"/>
            <a:ext cx="2380889" cy="1015663"/>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Tracey Mitchell, </a:t>
            </a:r>
            <a:r>
              <a:rPr lang="en-US" sz="1200" dirty="0">
                <a:latin typeface="Arial" panose="020B0604020202020204" pitchFamily="34" charset="0"/>
                <a:cs typeface="Arial" panose="020B0604020202020204" pitchFamily="34" charset="0"/>
              </a:rPr>
              <a:t>RRT, AE-C, Environmental Protection Specialist, Indoor Environments Division, U.S. Environmental Protection Agency (EPA)</a:t>
            </a:r>
          </a:p>
        </p:txBody>
      </p:sp>
      <p:pic>
        <p:nvPicPr>
          <p:cNvPr id="14" name="Picture 13" descr="A person smiling for the camera&#10;&#10;Description automatically generated">
            <a:extLst>
              <a:ext uri="{FF2B5EF4-FFF2-40B4-BE49-F238E27FC236}">
                <a16:creationId xmlns:a16="http://schemas.microsoft.com/office/drawing/2014/main" id="{C68ACAB3-7AEB-4012-BED0-9E9D69BF3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1522" y="2145908"/>
            <a:ext cx="1314926" cy="1314926"/>
          </a:xfrm>
          <a:prstGeom prst="rect">
            <a:avLst/>
          </a:prstGeom>
        </p:spPr>
      </p:pic>
      <p:sp>
        <p:nvSpPr>
          <p:cNvPr id="2" name="Rectangle 1">
            <a:extLst>
              <a:ext uri="{FF2B5EF4-FFF2-40B4-BE49-F238E27FC236}">
                <a16:creationId xmlns:a16="http://schemas.microsoft.com/office/drawing/2014/main" id="{2EDF9B91-3ADC-4EB8-834A-4AF16CC70F58}"/>
              </a:ext>
            </a:extLst>
          </p:cNvPr>
          <p:cNvSpPr>
            <a:spLocks/>
          </p:cNvSpPr>
          <p:nvPr/>
        </p:nvSpPr>
        <p:spPr>
          <a:xfrm>
            <a:off x="4733950" y="3548425"/>
            <a:ext cx="2829654" cy="1015663"/>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Eugene </a:t>
            </a:r>
            <a:r>
              <a:rPr lang="en-US" sz="1200" b="1" dirty="0" err="1">
                <a:latin typeface="Arial" panose="020B0604020202020204" pitchFamily="34" charset="0"/>
                <a:cs typeface="Arial" panose="020B0604020202020204" pitchFamily="34" charset="0"/>
              </a:rPr>
              <a:t>Pinzer</a:t>
            </a:r>
            <a:r>
              <a:rPr lang="en-US" sz="1200" b="1"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CIH</a:t>
            </a:r>
            <a:r>
              <a:rPr lang="en-US" sz="1200" dirty="0">
                <a:latin typeface="Arial" panose="020B0604020202020204" pitchFamily="34" charset="0"/>
                <a:cs typeface="Arial" panose="020B0604020202020204" pitchFamily="34" charset="0"/>
              </a:rPr>
              <a:t>, Senior Environmental Scientist, Office of Lead Hazard Control and Healthy Homes, U.S. Department of Housing and Urban Development (HUD)</a:t>
            </a:r>
          </a:p>
        </p:txBody>
      </p:sp>
      <p:sp>
        <p:nvSpPr>
          <p:cNvPr id="3" name="Rectangle 2">
            <a:extLst>
              <a:ext uri="{FF2B5EF4-FFF2-40B4-BE49-F238E27FC236}">
                <a16:creationId xmlns:a16="http://schemas.microsoft.com/office/drawing/2014/main" id="{A76DA2A3-4A53-4390-9166-E791F6EDF45F}"/>
              </a:ext>
            </a:extLst>
          </p:cNvPr>
          <p:cNvSpPr>
            <a:spLocks/>
          </p:cNvSpPr>
          <p:nvPr/>
        </p:nvSpPr>
        <p:spPr>
          <a:xfrm>
            <a:off x="1138189" y="3548424"/>
            <a:ext cx="2829654" cy="1015663"/>
          </a:xfrm>
          <a:prstGeom prst="rect">
            <a:avLst/>
          </a:prstGeom>
        </p:spPr>
        <p:txBody>
          <a:bodyPr wrap="square">
            <a:spAutoFit/>
          </a:bodyPr>
          <a:lstStyle/>
          <a:p>
            <a:r>
              <a:rPr lang="en-US" sz="1200" b="1" dirty="0">
                <a:latin typeface="Arial" panose="020B0604020202020204" pitchFamily="34" charset="0"/>
                <a:cs typeface="Arial" panose="020B0604020202020204" pitchFamily="34" charset="0"/>
              </a:rPr>
              <a:t>Ginger L. Chew,</a:t>
            </a:r>
            <a:r>
              <a:rPr lang="en-US" sz="1200" dirty="0">
                <a:latin typeface="Arial" panose="020B0604020202020204" pitchFamily="34" charset="0"/>
                <a:cs typeface="Arial" panose="020B0604020202020204" pitchFamily="34" charset="0"/>
              </a:rPr>
              <a:t> Sc.D., Deputy Associate Director of Science,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Division of Environmental Health Science and Practice, Centers for Disease Control and Prevention (CDC)</a:t>
            </a:r>
          </a:p>
        </p:txBody>
      </p:sp>
      <p:sp>
        <p:nvSpPr>
          <p:cNvPr id="4" name="Rectangle 3">
            <a:extLst>
              <a:ext uri="{FF2B5EF4-FFF2-40B4-BE49-F238E27FC236}">
                <a16:creationId xmlns:a16="http://schemas.microsoft.com/office/drawing/2014/main" id="{F7CAD4D3-3600-4459-B153-1F0ABA6E433C}"/>
              </a:ext>
            </a:extLst>
          </p:cNvPr>
          <p:cNvSpPr/>
          <p:nvPr/>
        </p:nvSpPr>
        <p:spPr>
          <a:xfrm>
            <a:off x="883920" y="1464579"/>
            <a:ext cx="10424160" cy="3211929"/>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374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306" y="256321"/>
            <a:ext cx="6778753" cy="1155779"/>
          </a:xfrm>
        </p:spPr>
        <p:txBody>
          <a:bodyPr/>
          <a:lstStyle/>
          <a:p>
            <a:pPr>
              <a:lnSpc>
                <a:spcPct val="100000"/>
              </a:lnSpc>
            </a:pPr>
            <a:r>
              <a:rPr lang="en-US" sz="2933" dirty="0"/>
              <a:t>Home Characteristics and Asthma Triggers</a:t>
            </a:r>
            <a:br>
              <a:rPr lang="en-US" sz="2933" dirty="0"/>
            </a:br>
            <a:r>
              <a:rPr lang="en-US" sz="2667" b="0" i="1" dirty="0"/>
              <a:t>Training for Home Visitors</a:t>
            </a:r>
          </a:p>
        </p:txBody>
      </p:sp>
      <p:sp>
        <p:nvSpPr>
          <p:cNvPr id="4" name="TextBox 3"/>
          <p:cNvSpPr txBox="1"/>
          <p:nvPr/>
        </p:nvSpPr>
        <p:spPr>
          <a:xfrm>
            <a:off x="698502" y="1809947"/>
            <a:ext cx="6427745" cy="1569660"/>
          </a:xfrm>
          <a:prstGeom prst="rect">
            <a:avLst/>
          </a:prstGeom>
          <a:noFill/>
        </p:spPr>
        <p:txBody>
          <a:bodyPr wrap="square" rtlCol="0">
            <a:spAutoFit/>
          </a:bodyPr>
          <a:lstStyle/>
          <a:p>
            <a:r>
              <a:rPr lang="en-US" sz="2400" dirty="0">
                <a:solidFill>
                  <a:schemeClr val="accent4">
                    <a:lumMod val="50000"/>
                  </a:schemeClr>
                </a:solidFill>
                <a:latin typeface="Calibri" panose="020F0502020204030204" pitchFamily="34" charset="0"/>
                <a:cs typeface="Calibri" panose="020F0502020204030204" pitchFamily="34" charset="0"/>
              </a:rPr>
              <a:t>This training covers some of the most common </a:t>
            </a:r>
            <a:br>
              <a:rPr lang="en-US" sz="2400" dirty="0">
                <a:solidFill>
                  <a:schemeClr val="accent4">
                    <a:lumMod val="50000"/>
                  </a:schemeClr>
                </a:solidFill>
                <a:latin typeface="Calibri" panose="020F0502020204030204" pitchFamily="34" charset="0"/>
                <a:cs typeface="Calibri" panose="020F0502020204030204" pitchFamily="34" charset="0"/>
              </a:rPr>
            </a:br>
            <a:r>
              <a:rPr lang="en-US" sz="2400" dirty="0">
                <a:solidFill>
                  <a:schemeClr val="accent4">
                    <a:lumMod val="50000"/>
                  </a:schemeClr>
                </a:solidFill>
                <a:latin typeface="Calibri" panose="020F0502020204030204" pitchFamily="34" charset="0"/>
                <a:cs typeface="Calibri" panose="020F0502020204030204" pitchFamily="34" charset="0"/>
              </a:rPr>
              <a:t>asthma triggers found inside ho</a:t>
            </a:r>
            <a:r>
              <a:rPr lang="en-US" sz="2400" dirty="0">
                <a:solidFill>
                  <a:srgbClr val="000000"/>
                </a:solidFill>
                <a:latin typeface="Calibri" panose="020F0502020204030204" pitchFamily="34" charset="0"/>
                <a:cs typeface="Calibri" panose="020F0502020204030204" pitchFamily="34" charset="0"/>
              </a:rPr>
              <a:t>mes. The training can guide users of this checklist to understand triggers. </a:t>
            </a:r>
          </a:p>
        </p:txBody>
      </p:sp>
      <p:sp>
        <p:nvSpPr>
          <p:cNvPr id="3" name="Subtitle 2"/>
          <p:cNvSpPr>
            <a:spLocks noGrp="1"/>
          </p:cNvSpPr>
          <p:nvPr>
            <p:ph type="subTitle" idx="1"/>
          </p:nvPr>
        </p:nvSpPr>
        <p:spPr>
          <a:xfrm>
            <a:off x="698501" y="3333345"/>
            <a:ext cx="6362700" cy="2292756"/>
          </a:xfrm>
        </p:spPr>
        <p:txBody>
          <a:bodyPr/>
          <a:lstStyle/>
          <a:p>
            <a:r>
              <a:rPr lang="en-US" sz="2400" dirty="0">
                <a:solidFill>
                  <a:srgbClr val="005DAA"/>
                </a:solidFill>
              </a:rPr>
              <a:t>Learning Objectives</a:t>
            </a:r>
            <a:endParaRPr lang="en-US" sz="2400" b="0" dirty="0">
              <a:solidFill>
                <a:srgbClr val="005DAA"/>
              </a:solidFill>
            </a:endParaRPr>
          </a:p>
          <a:p>
            <a:pPr marL="380990" indent="-380990">
              <a:spcBef>
                <a:spcPts val="1600"/>
              </a:spcBef>
              <a:buSzPct val="75000"/>
              <a:buFont typeface="Calibri" panose="020F0502020204030204" pitchFamily="34" charset="0"/>
              <a:buChar char="●"/>
            </a:pPr>
            <a:r>
              <a:rPr lang="en-US" sz="2400" b="0" dirty="0">
                <a:solidFill>
                  <a:schemeClr val="accent4">
                    <a:lumMod val="50000"/>
                  </a:schemeClr>
                </a:solidFill>
              </a:rPr>
              <a:t>To understand how exposure to common asthma triggers occurs in homes. </a:t>
            </a:r>
          </a:p>
          <a:p>
            <a:pPr marL="380990" indent="-380990">
              <a:spcBef>
                <a:spcPts val="1600"/>
              </a:spcBef>
              <a:buSzPct val="75000"/>
              <a:buFont typeface="Calibri" panose="020F0502020204030204" pitchFamily="34" charset="0"/>
              <a:buChar char="●"/>
            </a:pPr>
            <a:r>
              <a:rPr lang="en-US" sz="2400" b="0" dirty="0">
                <a:solidFill>
                  <a:schemeClr val="accent4">
                    <a:lumMod val="50000"/>
                  </a:schemeClr>
                </a:solidFill>
              </a:rPr>
              <a:t>To help residents find ways to reduce and remove triggers in their homes.</a:t>
            </a:r>
            <a:endParaRPr lang="en-US" sz="2400" b="0" dirty="0"/>
          </a:p>
          <a:p>
            <a:endParaRPr lang="en-US" dirty="0"/>
          </a:p>
        </p:txBody>
      </p:sp>
      <p:pic>
        <p:nvPicPr>
          <p:cNvPr id="9" name="Picture 8" descr="Screenshot of the front page of the Home Characteristics and Asthma Triggers: Assessment Checklist for Home Visitors">
            <a:extLst>
              <a:ext uri="{FF2B5EF4-FFF2-40B4-BE49-F238E27FC236}">
                <a16:creationId xmlns:a16="http://schemas.microsoft.com/office/drawing/2014/main" id="{2B64F8BE-07D3-471E-A2ED-9762CE7A765A}"/>
              </a:ext>
            </a:extLst>
          </p:cNvPr>
          <p:cNvPicPr>
            <a:picLocks noChangeAspect="1"/>
          </p:cNvPicPr>
          <p:nvPr/>
        </p:nvPicPr>
        <p:blipFill>
          <a:blip r:embed="rId3"/>
          <a:stretch>
            <a:fillRect/>
          </a:stretch>
        </p:blipFill>
        <p:spPr>
          <a:xfrm>
            <a:off x="7477253" y="863601"/>
            <a:ext cx="4315887" cy="5717119"/>
          </a:xfrm>
          <a:prstGeom prst="rect">
            <a:avLst/>
          </a:prstGeom>
        </p:spPr>
      </p:pic>
      <p:sp>
        <p:nvSpPr>
          <p:cNvPr id="6" name="TextBox 5">
            <a:extLst>
              <a:ext uri="{FF2B5EF4-FFF2-40B4-BE49-F238E27FC236}">
                <a16:creationId xmlns:a16="http://schemas.microsoft.com/office/drawing/2014/main" id="{7D691AAE-4BF1-4B0E-9D47-C2517A2B76CB}"/>
              </a:ext>
              <a:ext uri="{C183D7F6-B498-43B3-948B-1728B52AA6E4}">
                <adec:decorative xmlns:adec="http://schemas.microsoft.com/office/drawing/2017/decorative" val="1"/>
              </a:ext>
            </a:extLst>
          </p:cNvPr>
          <p:cNvSpPr txBox="1"/>
          <p:nvPr/>
        </p:nvSpPr>
        <p:spPr>
          <a:xfrm>
            <a:off x="136549" y="6601679"/>
            <a:ext cx="2374368" cy="256545"/>
          </a:xfrm>
          <a:prstGeom prst="rect">
            <a:avLst/>
          </a:prstGeom>
          <a:noFill/>
        </p:spPr>
        <p:txBody>
          <a:bodyPr wrap="none" rtlCol="0">
            <a:spAutoFit/>
          </a:bodyPr>
          <a:lstStyle/>
          <a:p>
            <a:r>
              <a:rPr lang="en-US" sz="1067" dirty="0">
                <a:solidFill>
                  <a:srgbClr val="000000"/>
                </a:solidFill>
                <a:latin typeface="Calibri" panose="020F0502020204030204" pitchFamily="34" charset="0"/>
              </a:rPr>
              <a:t>Version 1.0, publication date June 2020</a:t>
            </a:r>
          </a:p>
        </p:txBody>
      </p:sp>
    </p:spTree>
    <p:extLst>
      <p:ext uri="{BB962C8B-B14F-4D97-AF65-F5344CB8AC3E}">
        <p14:creationId xmlns:p14="http://schemas.microsoft.com/office/powerpoint/2010/main" val="1369623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solidFill>
                  <a:srgbClr val="DE693D"/>
                </a:solidFill>
              </a:rPr>
              <a:t>What </a:t>
            </a:r>
            <a:r>
              <a:rPr lang="en-US" dirty="0"/>
              <a:t>A</a:t>
            </a:r>
            <a:r>
              <a:rPr lang="en-US" dirty="0">
                <a:solidFill>
                  <a:srgbClr val="DE693D"/>
                </a:solidFill>
              </a:rPr>
              <a:t>re Allergens and Irritants?</a:t>
            </a:r>
          </a:p>
        </p:txBody>
      </p:sp>
      <p:sp>
        <p:nvSpPr>
          <p:cNvPr id="4" name="Content Placeholder 5"/>
          <p:cNvSpPr txBox="1">
            <a:spLocks/>
          </p:cNvSpPr>
          <p:nvPr/>
        </p:nvSpPr>
        <p:spPr bwMode="auto">
          <a:xfrm>
            <a:off x="754673" y="1418180"/>
            <a:ext cx="5406179"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3200" dirty="0">
                <a:solidFill>
                  <a:srgbClr val="005DAA"/>
                </a:solidFill>
              </a:rPr>
              <a:t>Allergens</a:t>
            </a:r>
          </a:p>
          <a:p>
            <a:pPr marL="687900" lvl="1">
              <a:buClr>
                <a:srgbClr val="DE693D"/>
              </a:buClr>
              <a:buFont typeface="Calibri" panose="020F0502020204030204" pitchFamily="34" charset="0"/>
              <a:buChar char="●"/>
            </a:pPr>
            <a:r>
              <a:rPr lang="en-US" altLang="en-US" sz="2667" dirty="0"/>
              <a:t>Affect people with specific sensitivity to a certain substance.</a:t>
            </a:r>
            <a:endParaRPr lang="en-US" altLang="en-US" sz="2667" strike="sngStrike" dirty="0"/>
          </a:p>
          <a:p>
            <a:pPr marL="687900" lvl="1">
              <a:buClr>
                <a:srgbClr val="DE693D"/>
              </a:buClr>
              <a:buFont typeface="Calibri" panose="020F0502020204030204" pitchFamily="34" charset="0"/>
              <a:buChar char="●"/>
            </a:pPr>
            <a:r>
              <a:rPr lang="en-US" altLang="en-US" sz="2667" dirty="0"/>
              <a:t>Can be found on particles.</a:t>
            </a:r>
            <a:endParaRPr lang="en-US" altLang="en-US" sz="2667" dirty="0">
              <a:solidFill>
                <a:srgbClr val="FF0000"/>
              </a:solidFill>
            </a:endParaRPr>
          </a:p>
          <a:p>
            <a:pPr marL="687900" lvl="1">
              <a:buClr>
                <a:srgbClr val="DE693D"/>
              </a:buClr>
              <a:buFont typeface="Calibri" panose="020F0502020204030204" pitchFamily="34" charset="0"/>
              <a:buChar char="●"/>
            </a:pPr>
            <a:r>
              <a:rPr lang="en-US" altLang="en-US" sz="2667" dirty="0"/>
              <a:t>Include dust mite droppings, mold spores, pet skin flakes (dander), cockroach droppings and dried rodent urine</a:t>
            </a:r>
            <a:r>
              <a:rPr lang="en-US" altLang="en-US" sz="2667" b="1" dirty="0">
                <a:solidFill>
                  <a:srgbClr val="7030A0"/>
                </a:solidFill>
              </a:rPr>
              <a:t>.</a:t>
            </a:r>
          </a:p>
          <a:p>
            <a:pPr marL="0" indent="0">
              <a:buNone/>
            </a:pPr>
            <a:endParaRPr lang="en-US" sz="3200" dirty="0"/>
          </a:p>
        </p:txBody>
      </p:sp>
      <p:sp>
        <p:nvSpPr>
          <p:cNvPr id="6" name="Content Placeholder 5"/>
          <p:cNvSpPr>
            <a:spLocks noGrp="1"/>
          </p:cNvSpPr>
          <p:nvPr>
            <p:ph idx="1"/>
          </p:nvPr>
        </p:nvSpPr>
        <p:spPr>
          <a:xfrm>
            <a:off x="6160852" y="1418180"/>
            <a:ext cx="5284389" cy="4191000"/>
          </a:xfrm>
        </p:spPr>
        <p:txBody>
          <a:bodyPr/>
          <a:lstStyle/>
          <a:p>
            <a:pPr marL="0" indent="0">
              <a:buNone/>
            </a:pPr>
            <a:r>
              <a:rPr lang="en-US" altLang="en-US" dirty="0">
                <a:solidFill>
                  <a:srgbClr val="005DAA"/>
                </a:solidFill>
              </a:rPr>
              <a:t>Irritants</a:t>
            </a:r>
          </a:p>
          <a:p>
            <a:pPr lvl="1">
              <a:buFont typeface="Calibri" panose="020F0502020204030204" pitchFamily="34" charset="0"/>
              <a:buChar char="●"/>
            </a:pPr>
            <a:r>
              <a:rPr lang="en-US" altLang="en-US" dirty="0">
                <a:solidFill>
                  <a:srgbClr val="000000"/>
                </a:solidFill>
              </a:rPr>
              <a:t>Affect people with asthma even without a specific allergy.</a:t>
            </a:r>
            <a:endParaRPr lang="en-US" altLang="en-US" strike="sngStrike" dirty="0">
              <a:solidFill>
                <a:srgbClr val="000000"/>
              </a:solidFill>
            </a:endParaRPr>
          </a:p>
          <a:p>
            <a:pPr lvl="1">
              <a:buFont typeface="Calibri" panose="020F0502020204030204" pitchFamily="34" charset="0"/>
              <a:buChar char="●"/>
            </a:pPr>
            <a:r>
              <a:rPr lang="en-US" altLang="en-US" dirty="0">
                <a:solidFill>
                  <a:srgbClr val="000000"/>
                </a:solidFill>
              </a:rPr>
              <a:t>Can be found in particles, vapors and gases.</a:t>
            </a:r>
          </a:p>
          <a:p>
            <a:pPr lvl="1">
              <a:buFont typeface="Calibri" panose="020F0502020204030204" pitchFamily="34" charset="0"/>
              <a:buChar char="●"/>
            </a:pPr>
            <a:r>
              <a:rPr lang="en-US" altLang="en-US" dirty="0">
                <a:solidFill>
                  <a:srgbClr val="000000"/>
                </a:solidFill>
              </a:rPr>
              <a:t>Include smoke, mold spores and odors, secondhand smoke, and cat urine odor.</a:t>
            </a:r>
          </a:p>
        </p:txBody>
      </p:sp>
    </p:spTree>
    <p:extLst>
      <p:ext uri="{BB962C8B-B14F-4D97-AF65-F5344CB8AC3E}">
        <p14:creationId xmlns:p14="http://schemas.microsoft.com/office/powerpoint/2010/main" val="255231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74639"/>
            <a:ext cx="10972800" cy="901531"/>
          </a:xfrm>
        </p:spPr>
        <p:txBody>
          <a:bodyPr/>
          <a:lstStyle/>
          <a:p>
            <a:pPr algn="ctr"/>
            <a:r>
              <a:rPr lang="en-US" dirty="0">
                <a:solidFill>
                  <a:srgbClr val="DE693D"/>
                </a:solidFill>
              </a:rPr>
              <a:t>Particle Sizes</a:t>
            </a:r>
          </a:p>
        </p:txBody>
      </p:sp>
      <p:pic>
        <p:nvPicPr>
          <p:cNvPr id="6" name="Content Placeholder 4" descr="Examples of particle sizes from larger to smaller include fine beach sand at 90 microns in diameter, human hair at 50 to 70 microns, particulate matter (PM) 10 microns, and PM 2.5 microns such as secondhand smoke particles. "/>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752"/>
          <a:stretch/>
        </p:blipFill>
        <p:spPr>
          <a:xfrm>
            <a:off x="1239614" y="1176169"/>
            <a:ext cx="8220287" cy="5407308"/>
          </a:xfrm>
        </p:spPr>
      </p:pic>
      <p:sp>
        <p:nvSpPr>
          <p:cNvPr id="4" name="TextBox 3">
            <a:extLst>
              <a:ext uri="{FF2B5EF4-FFF2-40B4-BE49-F238E27FC236}">
                <a16:creationId xmlns:a16="http://schemas.microsoft.com/office/drawing/2014/main" id="{0B094147-C4B0-4276-B396-5CD69A837834}"/>
              </a:ext>
            </a:extLst>
          </p:cNvPr>
          <p:cNvSpPr txBox="1"/>
          <p:nvPr/>
        </p:nvSpPr>
        <p:spPr>
          <a:xfrm>
            <a:off x="6996080" y="1262911"/>
            <a:ext cx="4179921" cy="338554"/>
          </a:xfrm>
          <a:prstGeom prst="rect">
            <a:avLst/>
          </a:prstGeom>
          <a:noFill/>
        </p:spPr>
        <p:txBody>
          <a:bodyPr wrap="square" rtlCol="0">
            <a:spAutoFit/>
          </a:bodyPr>
          <a:lstStyle/>
          <a:p>
            <a:pPr algn="ctr"/>
            <a:r>
              <a:rPr lang="en-US" sz="1600" dirty="0">
                <a:solidFill>
                  <a:srgbClr val="000000"/>
                </a:solidFill>
                <a:latin typeface="Calibri" panose="020F0502020204030204" pitchFamily="34" charset="0"/>
              </a:rPr>
              <a:t>(such as secondhand smoke particles)</a:t>
            </a:r>
          </a:p>
        </p:txBody>
      </p:sp>
      <p:sp>
        <p:nvSpPr>
          <p:cNvPr id="2" name="Rectangle 1">
            <a:extLst>
              <a:ext uri="{C183D7F6-B498-43B3-948B-1728B52AA6E4}">
                <adec:decorative xmlns:adec="http://schemas.microsoft.com/office/drawing/2017/decorative" val="1"/>
              </a:ext>
            </a:extLst>
          </p:cNvPr>
          <p:cNvSpPr/>
          <p:nvPr/>
        </p:nvSpPr>
        <p:spPr>
          <a:xfrm>
            <a:off x="5835535" y="1535574"/>
            <a:ext cx="2527069" cy="4482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9568" y="3433824"/>
            <a:ext cx="1982072" cy="273653"/>
          </a:xfrm>
          <a:prstGeom prst="rect">
            <a:avLst/>
          </a:prstGeom>
        </p:spPr>
      </p:pic>
    </p:spTree>
    <p:extLst>
      <p:ext uri="{BB962C8B-B14F-4D97-AF65-F5344CB8AC3E}">
        <p14:creationId xmlns:p14="http://schemas.microsoft.com/office/powerpoint/2010/main" val="4178112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1DA5DF-A545-4B87-8938-BE78CC0C34C4}"/>
              </a:ext>
            </a:extLst>
          </p:cNvPr>
          <p:cNvSpPr>
            <a:spLocks noGrp="1"/>
          </p:cNvSpPr>
          <p:nvPr>
            <p:ph type="title"/>
          </p:nvPr>
        </p:nvSpPr>
        <p:spPr/>
        <p:txBody>
          <a:bodyPr/>
          <a:lstStyle/>
          <a:p>
            <a:r>
              <a:rPr lang="en-US" dirty="0"/>
              <a:t>Why Does Particle Size Matter?</a:t>
            </a:r>
          </a:p>
        </p:txBody>
      </p:sp>
      <p:pic>
        <p:nvPicPr>
          <p:cNvPr id="4" name="Picture 3" descr="Smaller particles fall to the ground in still air slower than large particles.&#10;">
            <a:extLst>
              <a:ext uri="{FF2B5EF4-FFF2-40B4-BE49-F238E27FC236}">
                <a16:creationId xmlns:a16="http://schemas.microsoft.com/office/drawing/2014/main" id="{8A15B6AE-BFC8-4968-8BFE-02A0927FFA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135" r="29057"/>
          <a:stretch/>
        </p:blipFill>
        <p:spPr>
          <a:xfrm>
            <a:off x="609601" y="1796595"/>
            <a:ext cx="3545535" cy="4191363"/>
          </a:xfrm>
          <a:prstGeom prst="rect">
            <a:avLst/>
          </a:prstGeom>
        </p:spPr>
      </p:pic>
      <p:grpSp>
        <p:nvGrpSpPr>
          <p:cNvPr id="48" name="Group 47" descr="Asthma trigger particles (such as allergens, secondhand smoke, mold, and pollen) are different sizes. ">
            <a:extLst>
              <a:ext uri="{FF2B5EF4-FFF2-40B4-BE49-F238E27FC236}">
                <a16:creationId xmlns:a16="http://schemas.microsoft.com/office/drawing/2014/main" id="{FE4C8E83-8A60-4A4D-ADAF-9D1C096BB437}"/>
              </a:ext>
            </a:extLst>
          </p:cNvPr>
          <p:cNvGrpSpPr/>
          <p:nvPr/>
        </p:nvGrpSpPr>
        <p:grpSpPr>
          <a:xfrm>
            <a:off x="4517067" y="1577483"/>
            <a:ext cx="6822750" cy="4027023"/>
            <a:chOff x="35535" y="893657"/>
            <a:chExt cx="8242803" cy="4017449"/>
          </a:xfrm>
        </p:grpSpPr>
        <p:sp>
          <p:nvSpPr>
            <p:cNvPr id="49" name="TextBox 48">
              <a:extLst>
                <a:ext uri="{FF2B5EF4-FFF2-40B4-BE49-F238E27FC236}">
                  <a16:creationId xmlns:a16="http://schemas.microsoft.com/office/drawing/2014/main" id="{79421C32-05CA-498C-8EE7-63D0E7AF1F99}"/>
                </a:ext>
              </a:extLst>
            </p:cNvPr>
            <p:cNvSpPr txBox="1"/>
            <p:nvPr/>
          </p:nvSpPr>
          <p:spPr>
            <a:xfrm>
              <a:off x="4130375" y="4593762"/>
              <a:ext cx="2231324" cy="317344"/>
            </a:xfrm>
            <a:prstGeom prst="rect">
              <a:avLst/>
            </a:prstGeom>
            <a:noFill/>
          </p:spPr>
          <p:txBody>
            <a:bodyPr wrap="none" rtlCol="0">
              <a:spAutoFit/>
            </a:bodyPr>
            <a:lstStyle/>
            <a:p>
              <a:r>
                <a:rPr lang="en-US" sz="1467" dirty="0">
                  <a:solidFill>
                    <a:srgbClr val="000000"/>
                  </a:solidFill>
                  <a:latin typeface="Calibri" panose="020F0502020204030204" pitchFamily="34" charset="0"/>
                  <a:cs typeface="Calibri" panose="020F0502020204030204" pitchFamily="34" charset="0"/>
                </a:rPr>
                <a:t>Particle size (microns)</a:t>
              </a:r>
            </a:p>
          </p:txBody>
        </p:sp>
        <p:sp>
          <p:nvSpPr>
            <p:cNvPr id="50" name="Rectangle 49">
              <a:extLst>
                <a:ext uri="{FF2B5EF4-FFF2-40B4-BE49-F238E27FC236}">
                  <a16:creationId xmlns:a16="http://schemas.microsoft.com/office/drawing/2014/main" id="{E19D07CD-664E-4CB1-8053-59356D9998CF}"/>
                </a:ext>
              </a:extLst>
            </p:cNvPr>
            <p:cNvSpPr/>
            <p:nvPr/>
          </p:nvSpPr>
          <p:spPr>
            <a:xfrm>
              <a:off x="2272592" y="1753514"/>
              <a:ext cx="6005746" cy="2542926"/>
            </a:xfrm>
            <a:prstGeom prst="rect">
              <a:avLst/>
            </a:prstGeom>
            <a:noFill/>
            <a:ln w="28575">
              <a:solidFill>
                <a:srgbClr val="005D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cxnSp>
          <p:nvCxnSpPr>
            <p:cNvPr id="51" name="Straight Connector 50">
              <a:extLst>
                <a:ext uri="{FF2B5EF4-FFF2-40B4-BE49-F238E27FC236}">
                  <a16:creationId xmlns:a16="http://schemas.microsoft.com/office/drawing/2014/main" id="{DADC9FB3-C9F6-464D-9A48-0B76020B8F40}"/>
                </a:ext>
              </a:extLst>
            </p:cNvPr>
            <p:cNvCxnSpPr/>
            <p:nvPr/>
          </p:nvCxnSpPr>
          <p:spPr>
            <a:xfrm>
              <a:off x="782507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E58128E-9F5E-404C-9DE1-F89A5C5CAEC5}"/>
                </a:ext>
              </a:extLst>
            </p:cNvPr>
            <p:cNvCxnSpPr/>
            <p:nvPr/>
          </p:nvCxnSpPr>
          <p:spPr>
            <a:xfrm>
              <a:off x="739542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7E9498B-8061-4021-A49B-F062256888C7}"/>
                </a:ext>
              </a:extLst>
            </p:cNvPr>
            <p:cNvCxnSpPr/>
            <p:nvPr/>
          </p:nvCxnSpPr>
          <p:spPr>
            <a:xfrm>
              <a:off x="696576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92BFAD9-5BEB-49EC-8E9C-938F3707D82E}"/>
                </a:ext>
              </a:extLst>
            </p:cNvPr>
            <p:cNvCxnSpPr/>
            <p:nvPr/>
          </p:nvCxnSpPr>
          <p:spPr>
            <a:xfrm>
              <a:off x="653610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72D1285-50A3-4CEA-A713-D920D27785B9}"/>
                </a:ext>
              </a:extLst>
            </p:cNvPr>
            <p:cNvCxnSpPr/>
            <p:nvPr/>
          </p:nvCxnSpPr>
          <p:spPr>
            <a:xfrm>
              <a:off x="610645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000435-5364-4821-8687-1E9D2A27104F}"/>
                </a:ext>
              </a:extLst>
            </p:cNvPr>
            <p:cNvCxnSpPr/>
            <p:nvPr/>
          </p:nvCxnSpPr>
          <p:spPr>
            <a:xfrm>
              <a:off x="567679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EFDF2B4-7D8F-43C8-B9E1-CFB75BCFBD66}"/>
                </a:ext>
              </a:extLst>
            </p:cNvPr>
            <p:cNvCxnSpPr/>
            <p:nvPr/>
          </p:nvCxnSpPr>
          <p:spPr>
            <a:xfrm>
              <a:off x="5247138"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1B961DE-51ED-4339-B023-7799FBA2ED12}"/>
                </a:ext>
              </a:extLst>
            </p:cNvPr>
            <p:cNvCxnSpPr/>
            <p:nvPr/>
          </p:nvCxnSpPr>
          <p:spPr>
            <a:xfrm>
              <a:off x="481748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C92BFE-E2F9-41A0-A033-09D5B756F7F1}"/>
                </a:ext>
              </a:extLst>
            </p:cNvPr>
            <p:cNvCxnSpPr/>
            <p:nvPr/>
          </p:nvCxnSpPr>
          <p:spPr>
            <a:xfrm>
              <a:off x="438782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3B28F7C-7B00-4FC6-83AE-164440B7F99C}"/>
                </a:ext>
              </a:extLst>
            </p:cNvPr>
            <p:cNvCxnSpPr/>
            <p:nvPr/>
          </p:nvCxnSpPr>
          <p:spPr>
            <a:xfrm>
              <a:off x="395816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24A56BB-DD67-4B10-B02D-B08F9D69A020}"/>
                </a:ext>
              </a:extLst>
            </p:cNvPr>
            <p:cNvCxnSpPr/>
            <p:nvPr/>
          </p:nvCxnSpPr>
          <p:spPr>
            <a:xfrm>
              <a:off x="3528511"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888E6EE-9023-4AF0-BB9C-98E4C017DB86}"/>
                </a:ext>
              </a:extLst>
            </p:cNvPr>
            <p:cNvCxnSpPr/>
            <p:nvPr/>
          </p:nvCxnSpPr>
          <p:spPr>
            <a:xfrm>
              <a:off x="3098854"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E313229-C42D-4DBA-A601-A24035D4F70A}"/>
                </a:ext>
              </a:extLst>
            </p:cNvPr>
            <p:cNvCxnSpPr/>
            <p:nvPr/>
          </p:nvCxnSpPr>
          <p:spPr>
            <a:xfrm>
              <a:off x="2669197" y="1753514"/>
              <a:ext cx="11332" cy="254292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A0B360F-AFD2-4DAC-ADF0-B7C7621C55FD}"/>
                </a:ext>
              </a:extLst>
            </p:cNvPr>
            <p:cNvSpPr txBox="1"/>
            <p:nvPr/>
          </p:nvSpPr>
          <p:spPr>
            <a:xfrm>
              <a:off x="292591" y="2199819"/>
              <a:ext cx="1751810"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Cat/dog</a:t>
              </a:r>
              <a:r>
                <a:rPr lang="en-US" sz="1467" dirty="0">
                  <a:solidFill>
                    <a:srgbClr val="005DAA"/>
                  </a:solidFill>
                  <a:latin typeface="Calibri" panose="020F0502020204030204" pitchFamily="34" charset="0"/>
                  <a:cs typeface="Calibri" panose="020F0502020204030204" pitchFamily="34" charset="0"/>
                </a:rPr>
                <a:t> </a:t>
              </a:r>
              <a:r>
                <a:rPr lang="en-US" sz="1467" dirty="0">
                  <a:solidFill>
                    <a:srgbClr val="000000"/>
                  </a:solidFill>
                  <a:latin typeface="Calibri" panose="020F0502020204030204" pitchFamily="34" charset="0"/>
                  <a:cs typeface="Calibri" panose="020F0502020204030204" pitchFamily="34" charset="0"/>
                </a:rPr>
                <a:t>allergen</a:t>
              </a:r>
            </a:p>
          </p:txBody>
        </p:sp>
        <p:sp>
          <p:nvSpPr>
            <p:cNvPr id="65" name="TextBox 64">
              <a:extLst>
                <a:ext uri="{FF2B5EF4-FFF2-40B4-BE49-F238E27FC236}">
                  <a16:creationId xmlns:a16="http://schemas.microsoft.com/office/drawing/2014/main" id="{BE39EB4E-1511-46EF-9F63-0C70833AD91E}"/>
                </a:ext>
              </a:extLst>
            </p:cNvPr>
            <p:cNvSpPr txBox="1"/>
            <p:nvPr/>
          </p:nvSpPr>
          <p:spPr>
            <a:xfrm>
              <a:off x="395079" y="2534194"/>
              <a:ext cx="1649324"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Mouse allergen</a:t>
              </a:r>
            </a:p>
          </p:txBody>
        </p:sp>
        <p:sp>
          <p:nvSpPr>
            <p:cNvPr id="66" name="TextBox 65">
              <a:extLst>
                <a:ext uri="{FF2B5EF4-FFF2-40B4-BE49-F238E27FC236}">
                  <a16:creationId xmlns:a16="http://schemas.microsoft.com/office/drawing/2014/main" id="{3F7A593B-0595-4F90-B40D-79C911BED4FB}"/>
                </a:ext>
              </a:extLst>
            </p:cNvPr>
            <p:cNvSpPr txBox="1"/>
            <p:nvPr/>
          </p:nvSpPr>
          <p:spPr>
            <a:xfrm>
              <a:off x="136730" y="2868570"/>
              <a:ext cx="1907672"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Dust mite allergen</a:t>
              </a:r>
            </a:p>
          </p:txBody>
        </p:sp>
        <p:sp>
          <p:nvSpPr>
            <p:cNvPr id="67" name="TextBox 66">
              <a:extLst>
                <a:ext uri="{FF2B5EF4-FFF2-40B4-BE49-F238E27FC236}">
                  <a16:creationId xmlns:a16="http://schemas.microsoft.com/office/drawing/2014/main" id="{67E4B5F3-1EDE-41FC-B5BE-9E22444DD368}"/>
                </a:ext>
              </a:extLst>
            </p:cNvPr>
            <p:cNvSpPr txBox="1"/>
            <p:nvPr/>
          </p:nvSpPr>
          <p:spPr>
            <a:xfrm>
              <a:off x="67552" y="3202946"/>
              <a:ext cx="1976849"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Cockroach allergen</a:t>
              </a:r>
            </a:p>
          </p:txBody>
        </p:sp>
        <p:sp>
          <p:nvSpPr>
            <p:cNvPr id="68" name="TextBox 67">
              <a:extLst>
                <a:ext uri="{FF2B5EF4-FFF2-40B4-BE49-F238E27FC236}">
                  <a16:creationId xmlns:a16="http://schemas.microsoft.com/office/drawing/2014/main" id="{55CBCDB4-8FAF-4F3F-8179-156609A5AA19}"/>
                </a:ext>
              </a:extLst>
            </p:cNvPr>
            <p:cNvSpPr txBox="1"/>
            <p:nvPr/>
          </p:nvSpPr>
          <p:spPr>
            <a:xfrm>
              <a:off x="647230" y="3871700"/>
              <a:ext cx="1397172"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Pollen grains</a:t>
              </a:r>
            </a:p>
          </p:txBody>
        </p:sp>
        <p:sp>
          <p:nvSpPr>
            <p:cNvPr id="69" name="TextBox 68">
              <a:extLst>
                <a:ext uri="{FF2B5EF4-FFF2-40B4-BE49-F238E27FC236}">
                  <a16:creationId xmlns:a16="http://schemas.microsoft.com/office/drawing/2014/main" id="{CC06EEBB-EDDA-4965-A6B9-2EEDC3BCEE4C}"/>
                </a:ext>
              </a:extLst>
            </p:cNvPr>
            <p:cNvSpPr txBox="1"/>
            <p:nvPr/>
          </p:nvSpPr>
          <p:spPr>
            <a:xfrm>
              <a:off x="2540889" y="4322223"/>
              <a:ext cx="266824"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5</a:t>
              </a:r>
            </a:p>
          </p:txBody>
        </p:sp>
        <p:sp>
          <p:nvSpPr>
            <p:cNvPr id="70" name="TextBox 69">
              <a:extLst>
                <a:ext uri="{FF2B5EF4-FFF2-40B4-BE49-F238E27FC236}">
                  <a16:creationId xmlns:a16="http://schemas.microsoft.com/office/drawing/2014/main" id="{6F354962-CE66-4589-9903-2DBD96D7B04E}"/>
                </a:ext>
              </a:extLst>
            </p:cNvPr>
            <p:cNvSpPr txBox="1"/>
            <p:nvPr/>
          </p:nvSpPr>
          <p:spPr>
            <a:xfrm>
              <a:off x="6692658" y="4322223"/>
              <a:ext cx="633519"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30</a:t>
              </a:r>
            </a:p>
          </p:txBody>
        </p:sp>
        <p:sp>
          <p:nvSpPr>
            <p:cNvPr id="71" name="TextBox 70">
              <a:extLst>
                <a:ext uri="{FF2B5EF4-FFF2-40B4-BE49-F238E27FC236}">
                  <a16:creationId xmlns:a16="http://schemas.microsoft.com/office/drawing/2014/main" id="{0F3D9AA3-5876-4F2C-A0C7-839C1EFB2988}"/>
                </a:ext>
              </a:extLst>
            </p:cNvPr>
            <p:cNvSpPr txBox="1"/>
            <p:nvPr/>
          </p:nvSpPr>
          <p:spPr>
            <a:xfrm>
              <a:off x="3314215" y="4322223"/>
              <a:ext cx="545570"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10</a:t>
              </a:r>
            </a:p>
          </p:txBody>
        </p:sp>
        <p:sp>
          <p:nvSpPr>
            <p:cNvPr id="72" name="TextBox 71">
              <a:extLst>
                <a:ext uri="{FF2B5EF4-FFF2-40B4-BE49-F238E27FC236}">
                  <a16:creationId xmlns:a16="http://schemas.microsoft.com/office/drawing/2014/main" id="{4A244C1F-5B25-4121-97A8-22B1205D70FD}"/>
                </a:ext>
              </a:extLst>
            </p:cNvPr>
            <p:cNvSpPr txBox="1"/>
            <p:nvPr/>
          </p:nvSpPr>
          <p:spPr>
            <a:xfrm>
              <a:off x="5848437" y="4322223"/>
              <a:ext cx="633522"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25</a:t>
              </a:r>
            </a:p>
          </p:txBody>
        </p:sp>
        <p:sp>
          <p:nvSpPr>
            <p:cNvPr id="73" name="TextBox 72">
              <a:extLst>
                <a:ext uri="{FF2B5EF4-FFF2-40B4-BE49-F238E27FC236}">
                  <a16:creationId xmlns:a16="http://schemas.microsoft.com/office/drawing/2014/main" id="{B14FE061-B7C5-4E11-A6D9-280671AB5E1A}"/>
                </a:ext>
              </a:extLst>
            </p:cNvPr>
            <p:cNvSpPr txBox="1"/>
            <p:nvPr/>
          </p:nvSpPr>
          <p:spPr>
            <a:xfrm>
              <a:off x="4975867" y="4322223"/>
              <a:ext cx="620501"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20</a:t>
              </a:r>
            </a:p>
          </p:txBody>
        </p:sp>
        <p:sp>
          <p:nvSpPr>
            <p:cNvPr id="74" name="TextBox 73">
              <a:extLst>
                <a:ext uri="{FF2B5EF4-FFF2-40B4-BE49-F238E27FC236}">
                  <a16:creationId xmlns:a16="http://schemas.microsoft.com/office/drawing/2014/main" id="{0BD464C1-25C0-4824-BE6C-E89338C8ABAE}"/>
                </a:ext>
              </a:extLst>
            </p:cNvPr>
            <p:cNvSpPr txBox="1"/>
            <p:nvPr/>
          </p:nvSpPr>
          <p:spPr>
            <a:xfrm>
              <a:off x="4114045" y="4322223"/>
              <a:ext cx="620501"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15</a:t>
              </a:r>
            </a:p>
          </p:txBody>
        </p:sp>
        <p:sp>
          <p:nvSpPr>
            <p:cNvPr id="75" name="TextBox 74">
              <a:extLst>
                <a:ext uri="{FF2B5EF4-FFF2-40B4-BE49-F238E27FC236}">
                  <a16:creationId xmlns:a16="http://schemas.microsoft.com/office/drawing/2014/main" id="{729CA690-5A2A-4667-B6A6-A176FAAE220D}"/>
                </a:ext>
              </a:extLst>
            </p:cNvPr>
            <p:cNvSpPr txBox="1"/>
            <p:nvPr/>
          </p:nvSpPr>
          <p:spPr>
            <a:xfrm>
              <a:off x="7591618" y="4322223"/>
              <a:ext cx="539423" cy="317344"/>
            </a:xfrm>
            <a:prstGeom prst="rect">
              <a:avLst/>
            </a:prstGeom>
            <a:noFill/>
          </p:spPr>
          <p:txBody>
            <a:bodyPr wrap="square" rtlCol="0">
              <a:spAutoFit/>
            </a:bodyPr>
            <a:lstStyle/>
            <a:p>
              <a:pPr algn="ctr"/>
              <a:r>
                <a:rPr lang="en-US" sz="1467" dirty="0">
                  <a:solidFill>
                    <a:srgbClr val="005DAA"/>
                  </a:solidFill>
                  <a:latin typeface="Calibri" panose="020F0502020204030204" pitchFamily="34" charset="0"/>
                  <a:cs typeface="Calibri" panose="020F0502020204030204" pitchFamily="34" charset="0"/>
                </a:rPr>
                <a:t>40</a:t>
              </a:r>
            </a:p>
          </p:txBody>
        </p:sp>
        <p:cxnSp>
          <p:nvCxnSpPr>
            <p:cNvPr id="76" name="Straight Arrow Connector 75">
              <a:extLst>
                <a:ext uri="{FF2B5EF4-FFF2-40B4-BE49-F238E27FC236}">
                  <a16:creationId xmlns:a16="http://schemas.microsoft.com/office/drawing/2014/main" id="{4E555FFB-C66F-4CE1-9095-66454E11518B}"/>
                </a:ext>
              </a:extLst>
            </p:cNvPr>
            <p:cNvCxnSpPr/>
            <p:nvPr/>
          </p:nvCxnSpPr>
          <p:spPr>
            <a:xfrm>
              <a:off x="2272592" y="2387579"/>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17B1CD7-1921-4D37-84D5-05E8FAE43F60}"/>
                </a:ext>
              </a:extLst>
            </p:cNvPr>
            <p:cNvCxnSpPr/>
            <p:nvPr/>
          </p:nvCxnSpPr>
          <p:spPr>
            <a:xfrm>
              <a:off x="2281967" y="2717975"/>
              <a:ext cx="3404203"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56FEAA4F-ED24-45EE-911A-9ADAA96C3493}"/>
                </a:ext>
              </a:extLst>
            </p:cNvPr>
            <p:cNvCxnSpPr/>
            <p:nvPr/>
          </p:nvCxnSpPr>
          <p:spPr>
            <a:xfrm flipV="1">
              <a:off x="3947293" y="3374679"/>
              <a:ext cx="1748828" cy="17735"/>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031FFC5-8235-417E-A1F5-8BA81264A4B2}"/>
                </a:ext>
              </a:extLst>
            </p:cNvPr>
            <p:cNvCxnSpPr/>
            <p:nvPr/>
          </p:nvCxnSpPr>
          <p:spPr>
            <a:xfrm>
              <a:off x="5688126" y="4033490"/>
              <a:ext cx="259021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D92F096D-82F3-4EFB-980A-41BE01C21CFF}"/>
                </a:ext>
              </a:extLst>
            </p:cNvPr>
            <p:cNvCxnSpPr/>
            <p:nvPr/>
          </p:nvCxnSpPr>
          <p:spPr>
            <a:xfrm flipV="1">
              <a:off x="3095170" y="3720789"/>
              <a:ext cx="3452269" cy="8701"/>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47DE8958-AADF-4C0C-B691-083D2CDB008E}"/>
                </a:ext>
              </a:extLst>
            </p:cNvPr>
            <p:cNvSpPr txBox="1"/>
            <p:nvPr/>
          </p:nvSpPr>
          <p:spPr>
            <a:xfrm>
              <a:off x="675894" y="3537320"/>
              <a:ext cx="1368510"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Mold spores</a:t>
              </a:r>
            </a:p>
          </p:txBody>
        </p:sp>
        <p:cxnSp>
          <p:nvCxnSpPr>
            <p:cNvPr id="82" name="Straight Arrow Connector 81">
              <a:extLst>
                <a:ext uri="{FF2B5EF4-FFF2-40B4-BE49-F238E27FC236}">
                  <a16:creationId xmlns:a16="http://schemas.microsoft.com/office/drawing/2014/main" id="{D814BE48-CFBA-4F18-B622-77C51CE13450}"/>
                </a:ext>
              </a:extLst>
            </p:cNvPr>
            <p:cNvCxnSpPr/>
            <p:nvPr/>
          </p:nvCxnSpPr>
          <p:spPr>
            <a:xfrm>
              <a:off x="3953948" y="3058374"/>
              <a:ext cx="1742172" cy="0"/>
            </a:xfrm>
            <a:prstGeom prst="straightConnector1">
              <a:avLst/>
            </a:prstGeom>
            <a:ln w="57150">
              <a:solidFill>
                <a:srgbClr val="DE693D"/>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Left Brace 82">
              <a:extLst>
                <a:ext uri="{FF2B5EF4-FFF2-40B4-BE49-F238E27FC236}">
                  <a16:creationId xmlns:a16="http://schemas.microsoft.com/office/drawing/2014/main" id="{D24C2202-5594-4A1A-BE51-98B235A83C8D}"/>
                </a:ext>
              </a:extLst>
            </p:cNvPr>
            <p:cNvSpPr/>
            <p:nvPr/>
          </p:nvSpPr>
          <p:spPr>
            <a:xfrm rot="5400000">
              <a:off x="2269598" y="1211971"/>
              <a:ext cx="423299" cy="398562"/>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67" dirty="0"/>
            </a:p>
          </p:txBody>
        </p:sp>
        <p:sp>
          <p:nvSpPr>
            <p:cNvPr id="84" name="Left Brace 83">
              <a:extLst>
                <a:ext uri="{FF2B5EF4-FFF2-40B4-BE49-F238E27FC236}">
                  <a16:creationId xmlns:a16="http://schemas.microsoft.com/office/drawing/2014/main" id="{84308190-7EFA-4D75-84F2-81F5714A70C6}"/>
                </a:ext>
              </a:extLst>
            </p:cNvPr>
            <p:cNvSpPr/>
            <p:nvPr/>
          </p:nvSpPr>
          <p:spPr>
            <a:xfrm rot="5400000">
              <a:off x="3080505" y="792580"/>
              <a:ext cx="435974" cy="1235926"/>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67" dirty="0"/>
            </a:p>
          </p:txBody>
        </p:sp>
        <p:sp>
          <p:nvSpPr>
            <p:cNvPr id="85" name="Left Brace 84">
              <a:extLst>
                <a:ext uri="{FF2B5EF4-FFF2-40B4-BE49-F238E27FC236}">
                  <a16:creationId xmlns:a16="http://schemas.microsoft.com/office/drawing/2014/main" id="{D3E23143-7419-4F4C-B170-6671315F1B25}"/>
                </a:ext>
              </a:extLst>
            </p:cNvPr>
            <p:cNvSpPr/>
            <p:nvPr/>
          </p:nvSpPr>
          <p:spPr>
            <a:xfrm rot="5400000">
              <a:off x="5894828" y="-741246"/>
              <a:ext cx="435974" cy="4331045"/>
            </a:xfrm>
            <a:prstGeom prst="leftBrace">
              <a:avLst/>
            </a:prstGeom>
            <a:ln>
              <a:solidFill>
                <a:srgbClr val="005DA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67" dirty="0"/>
            </a:p>
          </p:txBody>
        </p:sp>
        <p:sp>
          <p:nvSpPr>
            <p:cNvPr id="86" name="TextBox 85">
              <a:extLst>
                <a:ext uri="{FF2B5EF4-FFF2-40B4-BE49-F238E27FC236}">
                  <a16:creationId xmlns:a16="http://schemas.microsoft.com/office/drawing/2014/main" id="{A610900D-464B-48EC-9C3A-D4EBD30B6892}"/>
                </a:ext>
              </a:extLst>
            </p:cNvPr>
            <p:cNvSpPr txBox="1"/>
            <p:nvPr/>
          </p:nvSpPr>
          <p:spPr>
            <a:xfrm>
              <a:off x="2172878" y="893657"/>
              <a:ext cx="722756" cy="317344"/>
            </a:xfrm>
            <a:prstGeom prst="rect">
              <a:avLst/>
            </a:prstGeom>
            <a:noFill/>
          </p:spPr>
          <p:txBody>
            <a:bodyPr wrap="none" rtlCol="0">
              <a:spAutoFit/>
            </a:bodyPr>
            <a:lstStyle/>
            <a:p>
              <a:r>
                <a:rPr lang="en-US" sz="1467" dirty="0">
                  <a:solidFill>
                    <a:srgbClr val="005DAA"/>
                  </a:solidFill>
                  <a:latin typeface="Calibri" panose="020F0502020204030204" pitchFamily="34" charset="0"/>
                  <a:cs typeface="Calibri" panose="020F0502020204030204" pitchFamily="34" charset="0"/>
                </a:rPr>
                <a:t>Small</a:t>
              </a:r>
            </a:p>
          </p:txBody>
        </p:sp>
        <p:sp>
          <p:nvSpPr>
            <p:cNvPr id="87" name="TextBox 86">
              <a:extLst>
                <a:ext uri="{FF2B5EF4-FFF2-40B4-BE49-F238E27FC236}">
                  <a16:creationId xmlns:a16="http://schemas.microsoft.com/office/drawing/2014/main" id="{9C1DFD4B-6C3F-4D66-97A2-51169E0288C8}"/>
                </a:ext>
              </a:extLst>
            </p:cNvPr>
            <p:cNvSpPr txBox="1"/>
            <p:nvPr/>
          </p:nvSpPr>
          <p:spPr>
            <a:xfrm>
              <a:off x="2933466" y="900155"/>
              <a:ext cx="1003570" cy="317344"/>
            </a:xfrm>
            <a:prstGeom prst="rect">
              <a:avLst/>
            </a:prstGeom>
            <a:noFill/>
          </p:spPr>
          <p:txBody>
            <a:bodyPr wrap="none" rtlCol="0">
              <a:spAutoFit/>
            </a:bodyPr>
            <a:lstStyle/>
            <a:p>
              <a:r>
                <a:rPr lang="en-US" sz="1467" dirty="0">
                  <a:solidFill>
                    <a:srgbClr val="005DAA"/>
                  </a:solidFill>
                  <a:latin typeface="Calibri" panose="020F0502020204030204" pitchFamily="34" charset="0"/>
                  <a:cs typeface="Calibri" panose="020F0502020204030204" pitchFamily="34" charset="0"/>
                </a:rPr>
                <a:t>Medium</a:t>
              </a:r>
            </a:p>
          </p:txBody>
        </p:sp>
        <p:sp>
          <p:nvSpPr>
            <p:cNvPr id="88" name="TextBox 87">
              <a:extLst>
                <a:ext uri="{FF2B5EF4-FFF2-40B4-BE49-F238E27FC236}">
                  <a16:creationId xmlns:a16="http://schemas.microsoft.com/office/drawing/2014/main" id="{3713F6BC-156F-4941-BB78-C4A0185D15AB}"/>
                </a:ext>
              </a:extLst>
            </p:cNvPr>
            <p:cNvSpPr txBox="1"/>
            <p:nvPr/>
          </p:nvSpPr>
          <p:spPr>
            <a:xfrm>
              <a:off x="5798082" y="911464"/>
              <a:ext cx="719736" cy="317344"/>
            </a:xfrm>
            <a:prstGeom prst="rect">
              <a:avLst/>
            </a:prstGeom>
            <a:noFill/>
          </p:spPr>
          <p:txBody>
            <a:bodyPr wrap="none" rtlCol="0">
              <a:spAutoFit/>
            </a:bodyPr>
            <a:lstStyle/>
            <a:p>
              <a:r>
                <a:rPr lang="en-US" sz="1467" dirty="0">
                  <a:solidFill>
                    <a:srgbClr val="005DAA"/>
                  </a:solidFill>
                  <a:latin typeface="Calibri" panose="020F0502020204030204" pitchFamily="34" charset="0"/>
                  <a:cs typeface="Calibri" panose="020F0502020204030204" pitchFamily="34" charset="0"/>
                </a:rPr>
                <a:t>Large</a:t>
              </a:r>
            </a:p>
          </p:txBody>
        </p:sp>
        <p:cxnSp>
          <p:nvCxnSpPr>
            <p:cNvPr id="89" name="Straight Arrow Connector 88">
              <a:extLst>
                <a:ext uri="{FF2B5EF4-FFF2-40B4-BE49-F238E27FC236}">
                  <a16:creationId xmlns:a16="http://schemas.microsoft.com/office/drawing/2014/main" id="{29B0B2C8-8F15-4F52-9516-444ECB98C4A4}"/>
                </a:ext>
              </a:extLst>
            </p:cNvPr>
            <p:cNvCxnSpPr>
              <a:cxnSpLocks/>
            </p:cNvCxnSpPr>
            <p:nvPr/>
          </p:nvCxnSpPr>
          <p:spPr>
            <a:xfrm flipH="1">
              <a:off x="2281969" y="2020550"/>
              <a:ext cx="258921" cy="0"/>
            </a:xfrm>
            <a:prstGeom prst="straightConnector1">
              <a:avLst/>
            </a:prstGeom>
            <a:ln w="19050">
              <a:solidFill>
                <a:srgbClr val="DE693D"/>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3F5C9F83-6470-4047-B590-A68DBD70232F}"/>
                </a:ext>
              </a:extLst>
            </p:cNvPr>
            <p:cNvSpPr txBox="1"/>
            <p:nvPr/>
          </p:nvSpPr>
          <p:spPr>
            <a:xfrm>
              <a:off x="35535" y="1865442"/>
              <a:ext cx="2014963" cy="317344"/>
            </a:xfrm>
            <a:prstGeom prst="rect">
              <a:avLst/>
            </a:prstGeom>
            <a:noFill/>
          </p:spPr>
          <p:txBody>
            <a:bodyPr wrap="none" rtlCol="0">
              <a:spAutoFit/>
            </a:bodyPr>
            <a:lstStyle/>
            <a:p>
              <a:pPr algn="r"/>
              <a:r>
                <a:rPr lang="en-US" sz="1467" dirty="0">
                  <a:solidFill>
                    <a:srgbClr val="000000"/>
                  </a:solidFill>
                  <a:latin typeface="Calibri" panose="020F0502020204030204" pitchFamily="34" charset="0"/>
                  <a:cs typeface="Calibri" panose="020F0502020204030204" pitchFamily="34" charset="0"/>
                </a:rPr>
                <a:t>Secondhand smoke</a:t>
              </a:r>
            </a:p>
          </p:txBody>
        </p:sp>
      </p:grpSp>
      <p:sp>
        <p:nvSpPr>
          <p:cNvPr id="2" name="TextBox 1">
            <a:extLst>
              <a:ext uri="{FF2B5EF4-FFF2-40B4-BE49-F238E27FC236}">
                <a16:creationId xmlns:a16="http://schemas.microsoft.com/office/drawing/2014/main" id="{67292E87-4A79-40AF-98D2-209C4E70B1D1}"/>
              </a:ext>
            </a:extLst>
          </p:cNvPr>
          <p:cNvSpPr txBox="1"/>
          <p:nvPr/>
        </p:nvSpPr>
        <p:spPr>
          <a:xfrm>
            <a:off x="6748821" y="5691560"/>
            <a:ext cx="4429333" cy="379656"/>
          </a:xfrm>
          <a:prstGeom prst="rect">
            <a:avLst/>
          </a:prstGeom>
          <a:noFill/>
        </p:spPr>
        <p:txBody>
          <a:bodyPr wrap="square" rtlCol="0">
            <a:spAutoFit/>
          </a:bodyPr>
          <a:lstStyle/>
          <a:p>
            <a:r>
              <a:rPr lang="en-US" sz="1867" b="1" dirty="0">
                <a:solidFill>
                  <a:srgbClr val="DE693D"/>
                </a:solidFill>
                <a:latin typeface="Calibri" pitchFamily="34" charset="0"/>
                <a:ea typeface="+mj-ea"/>
                <a:cs typeface="+mj-cs"/>
              </a:rPr>
              <a:t>Size range of asthma trigger particles in air</a:t>
            </a:r>
            <a:endParaRPr lang="en-US" sz="24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45711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DE693D"/>
                </a:solidFill>
              </a:rPr>
              <a:t>Where Do </a:t>
            </a:r>
            <a:r>
              <a:rPr lang="en-US" dirty="0"/>
              <a:t>P</a:t>
            </a:r>
            <a:r>
              <a:rPr lang="en-US" dirty="0">
                <a:solidFill>
                  <a:srgbClr val="DE693D"/>
                </a:solidFill>
              </a:rPr>
              <a:t>articles </a:t>
            </a:r>
            <a:r>
              <a:rPr lang="en-US" dirty="0"/>
              <a:t>G</a:t>
            </a:r>
            <a:r>
              <a:rPr lang="en-US" dirty="0">
                <a:solidFill>
                  <a:srgbClr val="DE693D"/>
                </a:solidFill>
              </a:rPr>
              <a:t>o in the Airways?</a:t>
            </a:r>
          </a:p>
        </p:txBody>
      </p:sp>
      <p:grpSp>
        <p:nvGrpSpPr>
          <p:cNvPr id="3" name="Group 2" descr="The size of the particles matters in how far they reach into human airways. Larger particles stay in the head airways region that includes the nose, mouth, and larynx. Medium sized particles reach the thoracic region that include the trachea and bronchi. Small particles reach the gas exchange region that include the alveoli in the lungs. ">
            <a:extLst>
              <a:ext uri="{FF2B5EF4-FFF2-40B4-BE49-F238E27FC236}">
                <a16:creationId xmlns:a16="http://schemas.microsoft.com/office/drawing/2014/main" id="{3C9D1D5D-5CA8-4DC2-9B1B-84C69A0C747E}"/>
              </a:ext>
            </a:extLst>
          </p:cNvPr>
          <p:cNvGrpSpPr/>
          <p:nvPr/>
        </p:nvGrpSpPr>
        <p:grpSpPr>
          <a:xfrm>
            <a:off x="1596913" y="1262540"/>
            <a:ext cx="9171169" cy="5342389"/>
            <a:chOff x="1197684" y="946905"/>
            <a:chExt cx="6878377" cy="4006792"/>
          </a:xfrm>
        </p:grpSpPr>
        <p:pic>
          <p:nvPicPr>
            <p:cNvPr id="4" name="Picture 3" descr="The size of the particles matters in how far they reach into human airways. Larger particles stay in the head airways region that includes the nose, mouth, and larynx. Medium sized particles reach the thoracic region that include the trachea and bronchi. Small particles reach the gas exchange region that include the alveoli in the lung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7684" y="946905"/>
              <a:ext cx="4862481" cy="4006792"/>
            </a:xfrm>
            <a:prstGeom prst="rect">
              <a:avLst/>
            </a:prstGeom>
          </p:spPr>
        </p:pic>
        <p:sp>
          <p:nvSpPr>
            <p:cNvPr id="5" name="Left Brace 4">
              <a:extLst>
                <a:ext uri="{C183D7F6-B498-43B3-948B-1728B52AA6E4}">
                  <adec:decorative xmlns:adec="http://schemas.microsoft.com/office/drawing/2017/decorative" val="1"/>
                </a:ext>
              </a:extLst>
            </p:cNvPr>
            <p:cNvSpPr/>
            <p:nvPr/>
          </p:nvSpPr>
          <p:spPr>
            <a:xfrm rot="10800000">
              <a:off x="6060165" y="2624092"/>
              <a:ext cx="484038" cy="680362"/>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schemeClr val="accent6"/>
                </a:solidFill>
              </a:endParaRPr>
            </a:p>
          </p:txBody>
        </p:sp>
        <p:sp>
          <p:nvSpPr>
            <p:cNvPr id="6" name="Left Brace 5">
              <a:extLst>
                <a:ext uri="{C183D7F6-B498-43B3-948B-1728B52AA6E4}">
                  <adec:decorative xmlns:adec="http://schemas.microsoft.com/office/drawing/2017/decorative" val="1"/>
                </a:ext>
              </a:extLst>
            </p:cNvPr>
            <p:cNvSpPr/>
            <p:nvPr/>
          </p:nvSpPr>
          <p:spPr>
            <a:xfrm rot="10800000">
              <a:off x="6060166" y="1941124"/>
              <a:ext cx="458669" cy="644704"/>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schemeClr val="accent6"/>
                </a:solidFill>
              </a:endParaRPr>
            </a:p>
          </p:txBody>
        </p:sp>
        <p:sp>
          <p:nvSpPr>
            <p:cNvPr id="7" name="Left Brace 6">
              <a:extLst>
                <a:ext uri="{C183D7F6-B498-43B3-948B-1728B52AA6E4}">
                  <adec:decorative xmlns:adec="http://schemas.microsoft.com/office/drawing/2017/decorative" val="1"/>
                </a:ext>
              </a:extLst>
            </p:cNvPr>
            <p:cNvSpPr/>
            <p:nvPr/>
          </p:nvSpPr>
          <p:spPr>
            <a:xfrm rot="10800000">
              <a:off x="6060165" y="3374745"/>
              <a:ext cx="458670" cy="829791"/>
            </a:xfrm>
            <a:prstGeom prst="leftBrace">
              <a:avLst/>
            </a:prstGeom>
            <a:ln>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solidFill>
                  <a:schemeClr val="accent6"/>
                </a:solidFill>
              </a:endParaRPr>
            </a:p>
          </p:txBody>
        </p:sp>
        <p:sp>
          <p:nvSpPr>
            <p:cNvPr id="8" name="TextBox 7"/>
            <p:cNvSpPr txBox="1"/>
            <p:nvPr/>
          </p:nvSpPr>
          <p:spPr>
            <a:xfrm>
              <a:off x="6544654" y="2145411"/>
              <a:ext cx="1531407" cy="253916"/>
            </a:xfrm>
            <a:prstGeom prst="rect">
              <a:avLst/>
            </a:prstGeom>
            <a:noFill/>
          </p:spPr>
          <p:txBody>
            <a:bodyPr wrap="square" rtlCol="0">
              <a:spAutoFit/>
            </a:bodyPr>
            <a:lstStyle/>
            <a:p>
              <a:r>
                <a:rPr lang="en-US" sz="1600" dirty="0">
                  <a:solidFill>
                    <a:schemeClr val="accent6"/>
                  </a:solidFill>
                  <a:latin typeface="Calibri" panose="020F0502020204030204" pitchFamily="34" charset="0"/>
                  <a:cs typeface="Calibri" panose="020F0502020204030204" pitchFamily="34" charset="0"/>
                </a:rPr>
                <a:t>Large</a:t>
              </a:r>
            </a:p>
          </p:txBody>
        </p:sp>
        <p:sp>
          <p:nvSpPr>
            <p:cNvPr id="9" name="TextBox 8"/>
            <p:cNvSpPr txBox="1"/>
            <p:nvPr/>
          </p:nvSpPr>
          <p:spPr>
            <a:xfrm>
              <a:off x="6544203" y="2825773"/>
              <a:ext cx="1329328" cy="253916"/>
            </a:xfrm>
            <a:prstGeom prst="rect">
              <a:avLst/>
            </a:prstGeom>
            <a:noFill/>
          </p:spPr>
          <p:txBody>
            <a:bodyPr wrap="square" rtlCol="0">
              <a:spAutoFit/>
            </a:bodyPr>
            <a:lstStyle/>
            <a:p>
              <a:r>
                <a:rPr lang="en-US" sz="1600" dirty="0">
                  <a:solidFill>
                    <a:schemeClr val="accent6"/>
                  </a:solidFill>
                  <a:latin typeface="Calibri" panose="020F0502020204030204" pitchFamily="34" charset="0"/>
                  <a:cs typeface="Calibri" panose="020F0502020204030204" pitchFamily="34" charset="0"/>
                </a:rPr>
                <a:t>Medium</a:t>
              </a:r>
            </a:p>
          </p:txBody>
        </p:sp>
        <p:sp>
          <p:nvSpPr>
            <p:cNvPr id="10" name="TextBox 9"/>
            <p:cNvSpPr txBox="1"/>
            <p:nvPr/>
          </p:nvSpPr>
          <p:spPr>
            <a:xfrm>
              <a:off x="6544203" y="3651140"/>
              <a:ext cx="1531858" cy="253916"/>
            </a:xfrm>
            <a:prstGeom prst="rect">
              <a:avLst/>
            </a:prstGeom>
            <a:noFill/>
          </p:spPr>
          <p:txBody>
            <a:bodyPr wrap="square" rtlCol="0">
              <a:spAutoFit/>
            </a:bodyPr>
            <a:lstStyle/>
            <a:p>
              <a:r>
                <a:rPr lang="en-US" sz="1600" dirty="0">
                  <a:solidFill>
                    <a:schemeClr val="accent6"/>
                  </a:solidFill>
                  <a:latin typeface="Calibri" panose="020F0502020204030204" pitchFamily="34" charset="0"/>
                  <a:cs typeface="Calibri" panose="020F0502020204030204" pitchFamily="34" charset="0"/>
                </a:rPr>
                <a:t>Small</a:t>
              </a:r>
            </a:p>
          </p:txBody>
        </p:sp>
      </p:grpSp>
    </p:spTree>
    <p:extLst>
      <p:ext uri="{BB962C8B-B14F-4D97-AF65-F5344CB8AC3E}">
        <p14:creationId xmlns:p14="http://schemas.microsoft.com/office/powerpoint/2010/main" val="465759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66058" y="101600"/>
            <a:ext cx="11059884" cy="2349369"/>
          </a:xfrm>
        </p:spPr>
        <p:txBody>
          <a:bodyPr/>
          <a:lstStyle/>
          <a:p>
            <a:pPr algn="ctr"/>
            <a:r>
              <a:rPr lang="en-US" sz="4800" dirty="0"/>
              <a:t>Pets</a:t>
            </a:r>
          </a:p>
        </p:txBody>
      </p:sp>
    </p:spTree>
    <p:extLst>
      <p:ext uri="{BB962C8B-B14F-4D97-AF65-F5344CB8AC3E}">
        <p14:creationId xmlns:p14="http://schemas.microsoft.com/office/powerpoint/2010/main" val="25497053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32" y="274639"/>
            <a:ext cx="10972800" cy="1143000"/>
          </a:xfrm>
        </p:spPr>
        <p:txBody>
          <a:bodyPr/>
          <a:lstStyle/>
          <a:p>
            <a:pPr algn="ctr"/>
            <a:r>
              <a:rPr lang="en-US" altLang="en-US" dirty="0">
                <a:solidFill>
                  <a:srgbClr val="DE693D"/>
                </a:solidFill>
              </a:rPr>
              <a:t>Pets With </a:t>
            </a:r>
            <a:r>
              <a:rPr lang="en-US" altLang="en-US" dirty="0"/>
              <a:t>F</a:t>
            </a:r>
            <a:r>
              <a:rPr lang="en-US" altLang="en-US" dirty="0">
                <a:solidFill>
                  <a:srgbClr val="DE693D"/>
                </a:solidFill>
              </a:rPr>
              <a:t>ur: Allergen </a:t>
            </a:r>
            <a:r>
              <a:rPr lang="en-US" altLang="en-US" dirty="0"/>
              <a:t>C</a:t>
            </a:r>
            <a:r>
              <a:rPr lang="en-US" altLang="en-US" dirty="0">
                <a:solidFill>
                  <a:srgbClr val="DE693D"/>
                </a:solidFill>
              </a:rPr>
              <a:t>haracteristics</a:t>
            </a:r>
            <a:endParaRPr lang="en-US" dirty="0">
              <a:solidFill>
                <a:srgbClr val="DE693D"/>
              </a:solidFill>
            </a:endParaRPr>
          </a:p>
        </p:txBody>
      </p:sp>
      <p:sp>
        <p:nvSpPr>
          <p:cNvPr id="3" name="Content Placeholder 2"/>
          <p:cNvSpPr>
            <a:spLocks noGrp="1"/>
          </p:cNvSpPr>
          <p:nvPr>
            <p:ph idx="1"/>
          </p:nvPr>
        </p:nvSpPr>
        <p:spPr>
          <a:xfrm>
            <a:off x="703486" y="1284052"/>
            <a:ext cx="6559833" cy="4990913"/>
          </a:xfrm>
        </p:spPr>
        <p:txBody>
          <a:bodyPr/>
          <a:lstStyle/>
          <a:p>
            <a:pPr marL="0" indent="0">
              <a:buNone/>
            </a:pPr>
            <a:r>
              <a:rPr lang="en-US" b="0" dirty="0">
                <a:solidFill>
                  <a:srgbClr val="082B6E"/>
                </a:solidFill>
              </a:rPr>
              <a:t>Cat and dog allergens</a:t>
            </a:r>
          </a:p>
          <a:p>
            <a:pPr marL="764098" lvl="1" indent="-380990">
              <a:buFont typeface="Calibri" panose="020F0502020204030204" pitchFamily="34" charset="0"/>
              <a:buChar char="●"/>
            </a:pPr>
            <a:r>
              <a:rPr lang="en-US" b="0" dirty="0"/>
              <a:t>Mainly skin flakes and saliva</a:t>
            </a:r>
          </a:p>
          <a:p>
            <a:pPr marL="764098" lvl="1" indent="-380990">
              <a:buFont typeface="Calibri" panose="020F0502020204030204" pitchFamily="34" charset="0"/>
              <a:buChar char="●"/>
            </a:pPr>
            <a:r>
              <a:rPr lang="en-US" b="0" dirty="0"/>
              <a:t>Found in a range of particle sizes </a:t>
            </a:r>
          </a:p>
          <a:p>
            <a:pPr marL="1219170" lvl="2" indent="-380990">
              <a:buClrTx/>
              <a:buFont typeface="Wingdings" panose="05000000000000000000" pitchFamily="2" charset="2"/>
              <a:buChar char="Ø"/>
            </a:pPr>
            <a:r>
              <a:rPr lang="en-US" b="0" dirty="0"/>
              <a:t>Small (&lt;2.5 microns)</a:t>
            </a:r>
          </a:p>
          <a:p>
            <a:pPr marL="1219170" lvl="2" indent="-380990">
              <a:buClrTx/>
              <a:buFont typeface="Wingdings" panose="05000000000000000000" pitchFamily="2" charset="2"/>
              <a:buChar char="Ø"/>
            </a:pPr>
            <a:r>
              <a:rPr lang="en-US" b="0" dirty="0"/>
              <a:t>Medium (2.5–10 microns)</a:t>
            </a:r>
          </a:p>
          <a:p>
            <a:pPr marL="1219170" lvl="2" indent="-380990">
              <a:buClrTx/>
              <a:buFont typeface="Wingdings" panose="05000000000000000000" pitchFamily="2" charset="2"/>
              <a:buChar char="Ø"/>
            </a:pPr>
            <a:r>
              <a:rPr lang="en-US" b="0" dirty="0"/>
              <a:t>Large  (&gt;10 microns)</a:t>
            </a:r>
          </a:p>
          <a:p>
            <a:pPr marL="764098" lvl="1" indent="-380990">
              <a:buFont typeface="Calibri" panose="020F0502020204030204" pitchFamily="34" charset="0"/>
              <a:buChar char="●"/>
            </a:pPr>
            <a:r>
              <a:rPr lang="en-US" b="0" dirty="0"/>
              <a:t>Small particles can remain airborne for hours</a:t>
            </a:r>
          </a:p>
          <a:p>
            <a:pPr marL="764098" lvl="1" indent="-380990">
              <a:spcAft>
                <a:spcPts val="800"/>
              </a:spcAft>
              <a:buFont typeface="Calibri" panose="020F0502020204030204" pitchFamily="34" charset="0"/>
              <a:buChar char="●"/>
            </a:pPr>
            <a:r>
              <a:rPr lang="en-US" b="0" dirty="0"/>
              <a:t>Easily carried on clothes to other places</a:t>
            </a:r>
          </a:p>
          <a:p>
            <a:pPr marL="0" indent="0">
              <a:buNone/>
            </a:pPr>
            <a:r>
              <a:rPr lang="en-US" altLang="en-US" sz="2133" b="0" i="1" dirty="0"/>
              <a:t>*Allergen avoidance should focus on removing allergens from surfaces and air</a:t>
            </a:r>
          </a:p>
          <a:p>
            <a:pPr marL="0" indent="0">
              <a:buNone/>
            </a:pPr>
            <a:endParaRPr lang="en-US" sz="2667" b="0" dirty="0"/>
          </a:p>
          <a:p>
            <a:endParaRPr lang="en-US" sz="2667" b="0" dirty="0"/>
          </a:p>
        </p:txBody>
      </p:sp>
      <p:pic>
        <p:nvPicPr>
          <p:cNvPr id="4" name="Picture 3" descr="A dog shedding dog hair on a sofa."/>
          <p:cNvPicPr>
            <a:picLocks noChangeAspect="1"/>
          </p:cNvPicPr>
          <p:nvPr/>
        </p:nvPicPr>
        <p:blipFill rotWithShape="1">
          <a:blip r:embed="rId3" cstate="print">
            <a:extLst>
              <a:ext uri="{28A0092B-C50C-407E-A947-70E740481C1C}">
                <a14:useLocalDpi xmlns:a14="http://schemas.microsoft.com/office/drawing/2010/main" val="0"/>
              </a:ext>
            </a:extLst>
          </a:blip>
          <a:srcRect l="40779" r="1"/>
          <a:stretch/>
        </p:blipFill>
        <p:spPr>
          <a:xfrm>
            <a:off x="7491712" y="1569396"/>
            <a:ext cx="4179941" cy="4705568"/>
          </a:xfrm>
          <a:prstGeom prst="rect">
            <a:avLst/>
          </a:prstGeom>
        </p:spPr>
      </p:pic>
    </p:spTree>
    <p:extLst>
      <p:ext uri="{BB962C8B-B14F-4D97-AF65-F5344CB8AC3E}">
        <p14:creationId xmlns:p14="http://schemas.microsoft.com/office/powerpoint/2010/main" val="1044067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752271"/>
            <a:ext cx="10972800" cy="665367"/>
          </a:xfrm>
        </p:spPr>
        <p:txBody>
          <a:bodyPr/>
          <a:lstStyle/>
          <a:p>
            <a:pPr algn="ctr"/>
            <a:r>
              <a:rPr lang="en-US" dirty="0">
                <a:solidFill>
                  <a:srgbClr val="DE693D"/>
                </a:solidFill>
              </a:rPr>
              <a:t>Pets With </a:t>
            </a:r>
            <a:r>
              <a:rPr lang="en-US" dirty="0"/>
              <a:t>F</a:t>
            </a:r>
            <a:r>
              <a:rPr lang="en-US" dirty="0">
                <a:solidFill>
                  <a:srgbClr val="DE693D"/>
                </a:solidFill>
              </a:rPr>
              <a:t>ur</a:t>
            </a:r>
          </a:p>
        </p:txBody>
      </p:sp>
      <p:sp>
        <p:nvSpPr>
          <p:cNvPr id="3" name="TextBox 2"/>
          <p:cNvSpPr txBox="1"/>
          <p:nvPr/>
        </p:nvSpPr>
        <p:spPr>
          <a:xfrm>
            <a:off x="609601" y="1426075"/>
            <a:ext cx="10972799" cy="584775"/>
          </a:xfrm>
          <a:prstGeom prst="rect">
            <a:avLst/>
          </a:prstGeom>
          <a:noFill/>
        </p:spPr>
        <p:txBody>
          <a:bodyPr wrap="square" rtlCol="0">
            <a:spAutoFit/>
          </a:bodyPr>
          <a:lstStyle/>
          <a:p>
            <a:pPr algn="ctr"/>
            <a:r>
              <a:rPr lang="en-US" altLang="en-US" sz="3200" dirty="0">
                <a:solidFill>
                  <a:srgbClr val="082B6E"/>
                </a:solidFill>
                <a:latin typeface="Calibri" panose="020F0502020204030204" pitchFamily="34" charset="0"/>
                <a:cs typeface="Calibri" panose="020F0502020204030204" pitchFamily="34" charset="0"/>
              </a:rPr>
              <a:t>Action steps to decrease exposures and symptoms</a:t>
            </a:r>
            <a:endParaRPr lang="en-US" sz="3200" dirty="0">
              <a:solidFill>
                <a:srgbClr val="082B6E"/>
              </a:solidFill>
              <a:latin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0F9E1F6D-200B-461E-9211-B645A4B11D2C}"/>
              </a:ext>
            </a:extLst>
          </p:cNvPr>
          <p:cNvSpPr>
            <a:spLocks noGrp="1"/>
          </p:cNvSpPr>
          <p:nvPr>
            <p:ph idx="1"/>
          </p:nvPr>
        </p:nvSpPr>
        <p:spPr>
          <a:xfrm>
            <a:off x="1076528" y="2269788"/>
            <a:ext cx="10505872" cy="3521413"/>
          </a:xfrm>
        </p:spPr>
        <p:txBody>
          <a:bodyPr/>
          <a:lstStyle/>
          <a:p>
            <a:pPr>
              <a:lnSpc>
                <a:spcPct val="80000"/>
              </a:lnSpc>
              <a:spcAft>
                <a:spcPts val="800"/>
              </a:spcAft>
              <a:buFont typeface="Calibri" panose="020F0502020204030204" pitchFamily="34" charset="0"/>
              <a:buChar char="●"/>
              <a:defRPr/>
            </a:pPr>
            <a:r>
              <a:rPr lang="en-US" altLang="en-US" sz="2667" b="0" dirty="0"/>
              <a:t>Find a new home for the pet and thoroughly clean all surfaces</a:t>
            </a:r>
          </a:p>
          <a:p>
            <a:pPr marL="548626" lvl="1" indent="0">
              <a:lnSpc>
                <a:spcPct val="80000"/>
              </a:lnSpc>
              <a:spcAft>
                <a:spcPts val="800"/>
              </a:spcAft>
              <a:buNone/>
              <a:defRPr/>
            </a:pPr>
            <a:r>
              <a:rPr lang="en-US" altLang="en-US" b="0" dirty="0"/>
              <a:t> OR</a:t>
            </a:r>
          </a:p>
          <a:p>
            <a:pPr>
              <a:lnSpc>
                <a:spcPct val="80000"/>
              </a:lnSpc>
              <a:buFont typeface="Calibri" panose="020F0502020204030204" pitchFamily="34" charset="0"/>
              <a:buChar char="●"/>
              <a:defRPr/>
            </a:pPr>
            <a:r>
              <a:rPr lang="en-US" altLang="en-US" sz="2667" b="0" dirty="0"/>
              <a:t>For pets still in home</a:t>
            </a:r>
          </a:p>
          <a:p>
            <a:pPr marL="685783" indent="-380990">
              <a:lnSpc>
                <a:spcPct val="80000"/>
              </a:lnSpc>
              <a:buFont typeface="Wingdings" panose="05000000000000000000" pitchFamily="2" charset="2"/>
              <a:buChar char="Ø"/>
              <a:defRPr/>
            </a:pPr>
            <a:r>
              <a:rPr lang="en-US" altLang="en-US" sz="2667" b="0" dirty="0"/>
              <a:t>Keep pet out of bedroom</a:t>
            </a:r>
          </a:p>
          <a:p>
            <a:pPr marL="685783" indent="-380990">
              <a:lnSpc>
                <a:spcPct val="80000"/>
              </a:lnSpc>
              <a:buFont typeface="Wingdings" panose="05000000000000000000" pitchFamily="2" charset="2"/>
              <a:buChar char="Ø"/>
              <a:defRPr/>
            </a:pPr>
            <a:r>
              <a:rPr lang="en-US" altLang="en-US" sz="2667" b="0" dirty="0"/>
              <a:t>Wash furry pets</a:t>
            </a:r>
          </a:p>
          <a:p>
            <a:pPr marL="685783" indent="-380990">
              <a:lnSpc>
                <a:spcPct val="80000"/>
              </a:lnSpc>
              <a:buFont typeface="Wingdings" panose="05000000000000000000" pitchFamily="2" charset="2"/>
              <a:buChar char="Ø"/>
              <a:defRPr/>
            </a:pPr>
            <a:r>
              <a:rPr lang="en-US" altLang="en-US" sz="2667" b="0" dirty="0"/>
              <a:t>Use air cleaner with HEPA filter</a:t>
            </a:r>
            <a:endParaRPr lang="en-US" altLang="en-US" sz="2667" b="0" strike="sngStrike" dirty="0"/>
          </a:p>
          <a:p>
            <a:pPr marL="685783" indent="-380990">
              <a:lnSpc>
                <a:spcPct val="80000"/>
              </a:lnSpc>
              <a:buFont typeface="Wingdings" panose="05000000000000000000" pitchFamily="2" charset="2"/>
              <a:buChar char="Ø"/>
              <a:defRPr/>
            </a:pPr>
            <a:r>
              <a:rPr lang="en-US" altLang="en-US" sz="2667" b="0" dirty="0"/>
              <a:t>Use allergen-proof mattress and pillow covers</a:t>
            </a:r>
          </a:p>
          <a:p>
            <a:endParaRPr lang="en-US" sz="2667" dirty="0"/>
          </a:p>
        </p:txBody>
      </p:sp>
    </p:spTree>
    <p:extLst>
      <p:ext uri="{BB962C8B-B14F-4D97-AF65-F5344CB8AC3E}">
        <p14:creationId xmlns:p14="http://schemas.microsoft.com/office/powerpoint/2010/main" val="2856802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66058" y="101600"/>
            <a:ext cx="11059884" cy="2336800"/>
          </a:xfrm>
        </p:spPr>
        <p:txBody>
          <a:bodyPr/>
          <a:lstStyle/>
          <a:p>
            <a:pPr algn="ctr"/>
            <a:r>
              <a:rPr lang="en-US" sz="4800" dirty="0"/>
              <a:t>Mold</a:t>
            </a:r>
          </a:p>
        </p:txBody>
      </p:sp>
    </p:spTree>
    <p:extLst>
      <p:ext uri="{BB962C8B-B14F-4D97-AF65-F5344CB8AC3E}">
        <p14:creationId xmlns:p14="http://schemas.microsoft.com/office/powerpoint/2010/main" val="3298046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Other Signs of Moisture</a:t>
            </a:r>
            <a:endParaRPr lang="en-US" dirty="0">
              <a:solidFill>
                <a:srgbClr val="DE693D"/>
              </a:solidFill>
            </a:endParaRPr>
          </a:p>
        </p:txBody>
      </p:sp>
      <p:grpSp>
        <p:nvGrpSpPr>
          <p:cNvPr id="9" name="Group 8" descr="Rust stains on the outside of a building.  ">
            <a:extLst>
              <a:ext uri="{FF2B5EF4-FFF2-40B4-BE49-F238E27FC236}">
                <a16:creationId xmlns:a16="http://schemas.microsoft.com/office/drawing/2014/main" id="{0EC7ED6B-3ED8-421C-8078-A4D673707E37}"/>
              </a:ext>
            </a:extLst>
          </p:cNvPr>
          <p:cNvGrpSpPr/>
          <p:nvPr/>
        </p:nvGrpSpPr>
        <p:grpSpPr>
          <a:xfrm>
            <a:off x="623059" y="1982902"/>
            <a:ext cx="3799548" cy="3411780"/>
            <a:chOff x="467294" y="1487176"/>
            <a:chExt cx="2849661" cy="2558835"/>
          </a:xfrm>
        </p:grpSpPr>
        <p:pic>
          <p:nvPicPr>
            <p:cNvPr id="7" name="Picture 13" descr="Photo of rust stains on building.  "/>
            <p:cNvPicPr>
              <a:picLocks noChangeAspect="1"/>
            </p:cNvPicPr>
            <p:nvPr/>
          </p:nvPicPr>
          <p:blipFill rotWithShape="1">
            <a:blip r:embed="rId3">
              <a:extLst>
                <a:ext uri="{28A0092B-C50C-407E-A947-70E740481C1C}">
                  <a14:useLocalDpi xmlns:a14="http://schemas.microsoft.com/office/drawing/2010/main" val="0"/>
                </a:ext>
              </a:extLst>
            </a:blip>
            <a:srcRect l="68907" t="44836" r="8990" b="46307"/>
            <a:stretch/>
          </p:blipFill>
          <p:spPr bwMode="auto">
            <a:xfrm>
              <a:off x="467294" y="1487176"/>
              <a:ext cx="2849661" cy="234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CCD3E322-002F-4DFD-A2BB-3DA4505AEABB}"/>
                </a:ext>
              </a:extLst>
            </p:cNvPr>
            <p:cNvCxnSpPr>
              <a:cxnSpLocks/>
            </p:cNvCxnSpPr>
            <p:nvPr/>
          </p:nvCxnSpPr>
          <p:spPr>
            <a:xfrm flipH="1" flipV="1">
              <a:off x="1420009" y="3732904"/>
              <a:ext cx="225911" cy="3131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02B246B-5B9A-4079-8A19-375681164560}"/>
                </a:ext>
              </a:extLst>
            </p:cNvPr>
            <p:cNvSpPr/>
            <p:nvPr/>
          </p:nvSpPr>
          <p:spPr>
            <a:xfrm>
              <a:off x="787529" y="3329198"/>
              <a:ext cx="1104595" cy="6217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8" name="Content Placeholder 2"/>
          <p:cNvSpPr txBox="1">
            <a:spLocks/>
          </p:cNvSpPr>
          <p:nvPr/>
        </p:nvSpPr>
        <p:spPr bwMode="auto">
          <a:xfrm>
            <a:off x="903644" y="5256621"/>
            <a:ext cx="3239049" cy="68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33" b="0" dirty="0"/>
              <a:t>Rust</a:t>
            </a:r>
          </a:p>
        </p:txBody>
      </p:sp>
      <p:pic>
        <p:nvPicPr>
          <p:cNvPr id="5" name="Picture 14" descr="Water stains on ceiling tiles."/>
          <p:cNvPicPr>
            <a:picLocks noChangeAspect="1"/>
          </p:cNvPicPr>
          <p:nvPr/>
        </p:nvPicPr>
        <p:blipFill rotWithShape="1">
          <a:blip r:embed="rId4" cstate="print">
            <a:extLst>
              <a:ext uri="{28A0092B-C50C-407E-A947-70E740481C1C}">
                <a14:useLocalDpi xmlns:a14="http://schemas.microsoft.com/office/drawing/2010/main" val="0"/>
              </a:ext>
            </a:extLst>
          </a:blip>
          <a:srcRect t="22428" b="5499"/>
          <a:stretch/>
        </p:blipFill>
        <p:spPr bwMode="auto">
          <a:xfrm>
            <a:off x="4764678" y="1982901"/>
            <a:ext cx="3265181" cy="31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4721008" y="5256622"/>
            <a:ext cx="3259589" cy="680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133" b="0" dirty="0"/>
              <a:t>Water stains (but could be mold on the other side)</a:t>
            </a:r>
          </a:p>
          <a:p>
            <a:pPr marL="0" indent="0" algn="ctr">
              <a:buNone/>
            </a:pPr>
            <a:endParaRPr lang="en-US" sz="2667" b="0" dirty="0"/>
          </a:p>
        </p:txBody>
      </p:sp>
      <p:pic>
        <p:nvPicPr>
          <p:cNvPr id="4" name="Picture 15" descr="Algae on a sidewalk."/>
          <p:cNvPicPr>
            <a:picLocks noChangeAspect="1"/>
          </p:cNvPicPr>
          <p:nvPr/>
        </p:nvPicPr>
        <p:blipFill rotWithShape="1">
          <a:blip r:embed="rId5" cstate="print">
            <a:extLst>
              <a:ext uri="{28A0092B-C50C-407E-A947-70E740481C1C}">
                <a14:useLocalDpi xmlns:a14="http://schemas.microsoft.com/office/drawing/2010/main" val="0"/>
              </a:ext>
            </a:extLst>
          </a:blip>
          <a:srcRect t="9205" b="17578"/>
          <a:stretch/>
        </p:blipFill>
        <p:spPr bwMode="auto">
          <a:xfrm>
            <a:off x="8371930" y="1982902"/>
            <a:ext cx="3259589" cy="318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8371930" y="5299796"/>
            <a:ext cx="3259589" cy="692789"/>
          </a:xfrm>
        </p:spPr>
        <p:txBody>
          <a:bodyPr/>
          <a:lstStyle/>
          <a:p>
            <a:pPr marL="0" indent="0" algn="ctr">
              <a:buNone/>
            </a:pPr>
            <a:r>
              <a:rPr lang="en-US" sz="2133" b="0" dirty="0"/>
              <a:t>Algae</a:t>
            </a:r>
          </a:p>
        </p:txBody>
      </p:sp>
    </p:spTree>
    <p:extLst>
      <p:ext uri="{BB962C8B-B14F-4D97-AF65-F5344CB8AC3E}">
        <p14:creationId xmlns:p14="http://schemas.microsoft.com/office/powerpoint/2010/main" val="32621039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09900" y="613299"/>
            <a:ext cx="6172200" cy="857251"/>
          </a:xfrm>
        </p:spPr>
        <p:txBody>
          <a:bodyPr/>
          <a:lstStyle/>
          <a:p>
            <a:r>
              <a:rPr lang="en-US" altLang="en-US" sz="3600" b="1" dirty="0">
                <a:solidFill>
                  <a:srgbClr val="0070C0"/>
                </a:solidFill>
                <a:latin typeface="Arial" panose="020B0604020202020204" pitchFamily="34" charset="0"/>
                <a:cs typeface="Arial" panose="020B0604020202020204" pitchFamily="34" charset="0"/>
              </a:rPr>
              <a:t>Learning Objectives</a:t>
            </a:r>
          </a:p>
        </p:txBody>
      </p:sp>
      <p:graphicFrame>
        <p:nvGraphicFramePr>
          <p:cNvPr id="5" name="Chart 4"/>
          <p:cNvGraphicFramePr>
            <a:graphicFrameLocks/>
          </p:cNvGraphicFramePr>
          <p:nvPr/>
        </p:nvGraphicFramePr>
        <p:xfrm>
          <a:off x="3089755" y="2522428"/>
          <a:ext cx="5918548" cy="321057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2079309" y="1855044"/>
            <a:ext cx="8033383" cy="3877963"/>
          </a:xfrm>
        </p:spPr>
        <p:txBody>
          <a:bodyPr/>
          <a:lstStyle/>
          <a:p>
            <a:pPr marL="0" indent="0">
              <a:buNone/>
            </a:pPr>
            <a:r>
              <a:rPr lang="en-US" sz="2400" b="1" dirty="0"/>
              <a:t>Participants will learn about—</a:t>
            </a: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The history, development and evidence base of the Home Characteristics and Asthma Triggers Checklist.</a:t>
            </a:r>
            <a:endParaRPr lang="en-US" sz="24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How a trained home visitor can use the checklist to help find common asthma triggers in homes and discuss ways to reduce and remove triggers to improve health.</a:t>
            </a:r>
            <a:endParaRPr lang="en-US" sz="2400" dirty="0">
              <a:solidFill>
                <a:srgbClr val="000000"/>
              </a:solidFill>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The development of the NEW Home Characteristics and Asthma Triggers Checklist training module.</a:t>
            </a:r>
          </a:p>
          <a:p>
            <a:pPr marL="342900" indent="-342900">
              <a:spcBef>
                <a:spcPts val="0"/>
              </a:spcBef>
              <a:spcAft>
                <a:spcPts val="0"/>
              </a:spcAft>
              <a:buSzPts val="1000"/>
              <a:buFont typeface="Symbol" panose="05050102010706020507" pitchFamily="18" charset="2"/>
              <a:buChar char=""/>
              <a:tabLst>
                <a:tab pos="457200" algn="l"/>
              </a:tabLst>
            </a:pPr>
            <a:r>
              <a:rPr lang="en-US" sz="2400" dirty="0">
                <a:solidFill>
                  <a:srgbClr val="000000"/>
                </a:solidFill>
                <a:effectLst/>
                <a:latin typeface="Calibri" panose="020F0502020204030204" pitchFamily="34" charset="0"/>
                <a:ea typeface="Times New Roman" panose="02020603050405020304" pitchFamily="18" charset="0"/>
              </a:rPr>
              <a:t>Considerations for using the checklist in a virtual setting.</a:t>
            </a:r>
            <a:endParaRPr lang="en-US" sz="2400" dirty="0"/>
          </a:p>
        </p:txBody>
      </p:sp>
    </p:spTree>
    <p:extLst>
      <p:ext uri="{BB962C8B-B14F-4D97-AF65-F5344CB8AC3E}">
        <p14:creationId xmlns:p14="http://schemas.microsoft.com/office/powerpoint/2010/main" val="4260390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Where Does </a:t>
            </a:r>
            <a:r>
              <a:rPr lang="en-US" altLang="en-US" dirty="0"/>
              <a:t>M</a:t>
            </a:r>
            <a:r>
              <a:rPr lang="en-US" altLang="en-US" dirty="0">
                <a:solidFill>
                  <a:srgbClr val="DE693D"/>
                </a:solidFill>
              </a:rPr>
              <a:t>old </a:t>
            </a:r>
            <a:r>
              <a:rPr lang="en-US" altLang="en-US" dirty="0"/>
              <a:t>G</a:t>
            </a:r>
            <a:r>
              <a:rPr lang="en-US" altLang="en-US" dirty="0">
                <a:solidFill>
                  <a:srgbClr val="DE693D"/>
                </a:solidFill>
              </a:rPr>
              <a:t>row?</a:t>
            </a:r>
            <a:endParaRPr lang="en-US" dirty="0">
              <a:solidFill>
                <a:srgbClr val="DE693D"/>
              </a:solidFill>
            </a:endParaRPr>
          </a:p>
        </p:txBody>
      </p:sp>
      <p:sp>
        <p:nvSpPr>
          <p:cNvPr id="3" name="Content Placeholder 2"/>
          <p:cNvSpPr>
            <a:spLocks noGrp="1"/>
          </p:cNvSpPr>
          <p:nvPr>
            <p:ph idx="1"/>
          </p:nvPr>
        </p:nvSpPr>
        <p:spPr>
          <a:xfrm>
            <a:off x="914400" y="1600201"/>
            <a:ext cx="5745480" cy="4191000"/>
          </a:xfrm>
        </p:spPr>
        <p:txBody>
          <a:bodyPr/>
          <a:lstStyle/>
          <a:p>
            <a:pPr marL="0" indent="0">
              <a:buNone/>
              <a:defRPr/>
            </a:pPr>
            <a:r>
              <a:rPr lang="en-US" sz="2667" b="0" dirty="0"/>
              <a:t>Anywhere it has</a:t>
            </a:r>
          </a:p>
          <a:p>
            <a:pPr>
              <a:buFont typeface="Calibri" panose="020F0502020204030204" pitchFamily="34" charset="0"/>
              <a:buChar char="●"/>
              <a:defRPr/>
            </a:pPr>
            <a:r>
              <a:rPr lang="en-US" sz="2667" b="0" dirty="0"/>
              <a:t>Water—from leaks, condensation on surfaces, etc.</a:t>
            </a:r>
          </a:p>
          <a:p>
            <a:pPr marL="0" indent="0" algn="ctr">
              <a:buNone/>
              <a:defRPr/>
            </a:pPr>
            <a:r>
              <a:rPr lang="en-US" sz="2667" b="0" i="1" dirty="0"/>
              <a:t>and</a:t>
            </a:r>
            <a:r>
              <a:rPr lang="en-US" sz="2667" b="0" dirty="0"/>
              <a:t> </a:t>
            </a:r>
          </a:p>
          <a:p>
            <a:pPr>
              <a:buFont typeface="Calibri" panose="020F0502020204030204" pitchFamily="34" charset="0"/>
              <a:buChar char="●"/>
              <a:defRPr/>
            </a:pPr>
            <a:r>
              <a:rPr lang="en-US" sz="2667" b="0" dirty="0"/>
              <a:t>Sufficient nutrient—food, dust in carpet, paper in gypsum board or  drywall, wood, etc.</a:t>
            </a:r>
          </a:p>
          <a:p>
            <a:endParaRPr lang="en-US" dirty="0"/>
          </a:p>
        </p:txBody>
      </p:sp>
      <p:pic>
        <p:nvPicPr>
          <p:cNvPr id="5" name="Picture 4" descr="Different types of mold that grew on a wall.">
            <a:extLst>
              <a:ext uri="{FF2B5EF4-FFF2-40B4-BE49-F238E27FC236}">
                <a16:creationId xmlns:a16="http://schemas.microsoft.com/office/drawing/2014/main" id="{4889F12A-68A3-4FED-BF8B-4EF2C1DF8B74}"/>
              </a:ext>
              <a:ext uri="{C183D7F6-B498-43B3-948B-1728B52AA6E4}">
                <adec:decorative xmlns:adec="http://schemas.microsoft.com/office/drawing/2017/decorative" val="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381"/>
          <a:stretch/>
        </p:blipFill>
        <p:spPr>
          <a:xfrm>
            <a:off x="6992861" y="1600201"/>
            <a:ext cx="4589539" cy="3973907"/>
          </a:xfrm>
          <a:prstGeom prst="rect">
            <a:avLst/>
          </a:prstGeom>
        </p:spPr>
      </p:pic>
    </p:spTree>
    <p:extLst>
      <p:ext uri="{BB962C8B-B14F-4D97-AF65-F5344CB8AC3E}">
        <p14:creationId xmlns:p14="http://schemas.microsoft.com/office/powerpoint/2010/main" val="2190040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Mold Growing on Ceiling </a:t>
            </a:r>
            <a:r>
              <a:rPr lang="en-US" altLang="en-US" dirty="0"/>
              <a:t>T</a:t>
            </a:r>
            <a:r>
              <a:rPr lang="en-US" altLang="en-US" dirty="0">
                <a:solidFill>
                  <a:srgbClr val="DE693D"/>
                </a:solidFill>
              </a:rPr>
              <a:t>ile</a:t>
            </a:r>
            <a:endParaRPr lang="en-US" dirty="0">
              <a:solidFill>
                <a:srgbClr val="DE693D"/>
              </a:solidFill>
            </a:endParaRPr>
          </a:p>
        </p:txBody>
      </p:sp>
      <p:pic>
        <p:nvPicPr>
          <p:cNvPr id="4" name="Picture 1" descr="Mold on ceiling tile near an air vent."/>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3301202" y="1600200"/>
            <a:ext cx="5589596" cy="419100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2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Water Leak </a:t>
            </a:r>
            <a:r>
              <a:rPr lang="en-US" altLang="en-US" dirty="0"/>
              <a:t>U</a:t>
            </a:r>
            <a:r>
              <a:rPr lang="en-US" altLang="en-US" dirty="0">
                <a:solidFill>
                  <a:srgbClr val="DE693D"/>
                </a:solidFill>
              </a:rPr>
              <a:t>nder </a:t>
            </a:r>
            <a:r>
              <a:rPr lang="en-US" altLang="en-US" dirty="0"/>
              <a:t>K</a:t>
            </a:r>
            <a:r>
              <a:rPr lang="en-US" altLang="en-US" dirty="0">
                <a:solidFill>
                  <a:srgbClr val="DE693D"/>
                </a:solidFill>
              </a:rPr>
              <a:t>itchen </a:t>
            </a:r>
            <a:r>
              <a:rPr lang="en-US" altLang="en-US" dirty="0"/>
              <a:t>S</a:t>
            </a:r>
            <a:r>
              <a:rPr lang="en-US" altLang="en-US" dirty="0">
                <a:solidFill>
                  <a:srgbClr val="DE693D"/>
                </a:solidFill>
              </a:rPr>
              <a:t>ink</a:t>
            </a:r>
            <a:endParaRPr lang="en-US" dirty="0">
              <a:solidFill>
                <a:srgbClr val="DE693D"/>
              </a:solidFill>
            </a:endParaRPr>
          </a:p>
        </p:txBody>
      </p:sp>
      <p:grpSp>
        <p:nvGrpSpPr>
          <p:cNvPr id="5" name="Group 4" descr="Photo of mold growing in a kitchen cabinet.">
            <a:extLst>
              <a:ext uri="{FF2B5EF4-FFF2-40B4-BE49-F238E27FC236}">
                <a16:creationId xmlns:a16="http://schemas.microsoft.com/office/drawing/2014/main" id="{E292717B-604C-4DA2-B08A-7D55133A42EC}"/>
              </a:ext>
            </a:extLst>
          </p:cNvPr>
          <p:cNvGrpSpPr/>
          <p:nvPr/>
        </p:nvGrpSpPr>
        <p:grpSpPr>
          <a:xfrm>
            <a:off x="2863443" y="1417639"/>
            <a:ext cx="4969643" cy="5078860"/>
            <a:chOff x="2147582" y="1063229"/>
            <a:chExt cx="3727232" cy="3809145"/>
          </a:xfrm>
        </p:grpSpPr>
        <p:pic>
          <p:nvPicPr>
            <p:cNvPr id="4" name="Picture 3" descr="Photo of mold growing in a kitchen cabinet"/>
            <p:cNvPicPr>
              <a:picLocks noChangeAspect="1"/>
            </p:cNvPicPr>
            <p:nvPr/>
          </p:nvPicPr>
          <p:blipFill>
            <a:blip r:embed="rId3" cstate="print">
              <a:extLst>
                <a:ext uri="{28A0092B-C50C-407E-A947-70E740481C1C}">
                  <a14:useLocalDpi xmlns:a14="http://schemas.microsoft.com/office/drawing/2010/main" val="0"/>
                </a:ext>
              </a:extLst>
            </a:blip>
            <a:srcRect l="89" r="2"/>
            <a:stretch>
              <a:fillRect/>
            </a:stretch>
          </p:blipFill>
          <p:spPr bwMode="auto">
            <a:xfrm>
              <a:off x="3020074" y="1063229"/>
              <a:ext cx="2854740" cy="380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2147582" y="2508308"/>
              <a:ext cx="2299862" cy="637564"/>
            </a:xfrm>
            <a:prstGeom prst="straightConnector1">
              <a:avLst/>
            </a:prstGeom>
            <a:ln w="57150">
              <a:solidFill>
                <a:srgbClr val="DE693D"/>
              </a:solidFill>
              <a:tailEnd type="triangle"/>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1840023" y="4001809"/>
            <a:ext cx="956320" cy="513824"/>
          </a:xfrm>
        </p:spPr>
        <p:txBody>
          <a:bodyPr/>
          <a:lstStyle/>
          <a:p>
            <a:pPr marL="0" indent="0">
              <a:buNone/>
            </a:pPr>
            <a:r>
              <a:rPr lang="en-US" sz="2400" dirty="0"/>
              <a:t>Mold</a:t>
            </a:r>
          </a:p>
        </p:txBody>
      </p:sp>
    </p:spTree>
    <p:extLst>
      <p:ext uri="{BB962C8B-B14F-4D97-AF65-F5344CB8AC3E}">
        <p14:creationId xmlns:p14="http://schemas.microsoft.com/office/powerpoint/2010/main" val="2083117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9"/>
            <a:ext cx="6959193" cy="1143000"/>
          </a:xfrm>
        </p:spPr>
        <p:txBody>
          <a:bodyPr/>
          <a:lstStyle/>
          <a:p>
            <a:pPr algn="ctr"/>
            <a:r>
              <a:rPr lang="en-US" altLang="en-US" dirty="0">
                <a:solidFill>
                  <a:srgbClr val="DE693D"/>
                </a:solidFill>
              </a:rPr>
              <a:t>Condensation</a:t>
            </a:r>
            <a:endParaRPr lang="en-US" strike="sngStrike" dirty="0">
              <a:solidFill>
                <a:srgbClr val="DE693D"/>
              </a:solidFill>
            </a:endParaRPr>
          </a:p>
        </p:txBody>
      </p:sp>
      <p:sp>
        <p:nvSpPr>
          <p:cNvPr id="3" name="Rectangle 2">
            <a:extLst>
              <a:ext uri="{FF2B5EF4-FFF2-40B4-BE49-F238E27FC236}">
                <a16:creationId xmlns:a16="http://schemas.microsoft.com/office/drawing/2014/main" id="{273B7CB1-C209-4A47-8886-BEFBFA5ECDDF}"/>
              </a:ext>
            </a:extLst>
          </p:cNvPr>
          <p:cNvSpPr/>
          <p:nvPr/>
        </p:nvSpPr>
        <p:spPr>
          <a:xfrm>
            <a:off x="933857" y="1705026"/>
            <a:ext cx="6524017" cy="3375668"/>
          </a:xfrm>
          <a:prstGeom prst="rect">
            <a:avLst/>
          </a:prstGeom>
        </p:spPr>
        <p:txBody>
          <a:bodyPr wrap="square">
            <a:spAutoFit/>
          </a:bodyPr>
          <a:lstStyle/>
          <a:p>
            <a:pPr marL="380990" indent="-380990">
              <a:spcAft>
                <a:spcPts val="1600"/>
              </a:spcAft>
              <a:buClr>
                <a:srgbClr val="DE693D"/>
              </a:buClr>
              <a:buSzPct val="75000"/>
              <a:buFont typeface="Calibri" panose="020F0502020204030204" pitchFamily="34" charset="0"/>
              <a:buChar char="●"/>
              <a:defRPr/>
            </a:pPr>
            <a:r>
              <a:rPr lang="en-US" sz="2667" dirty="0">
                <a:solidFill>
                  <a:schemeClr val="accent4">
                    <a:lumMod val="50000"/>
                  </a:schemeClr>
                </a:solidFill>
                <a:latin typeface="Calibri" panose="020F0502020204030204" pitchFamily="34" charset="0"/>
                <a:cs typeface="Calibri" panose="020F0502020204030204" pitchFamily="34" charset="0"/>
              </a:rPr>
              <a:t>Surfaces can have different temperatures</a:t>
            </a:r>
          </a:p>
          <a:p>
            <a:pPr marL="380990" indent="-380990">
              <a:spcAft>
                <a:spcPts val="1600"/>
              </a:spcAft>
              <a:buClr>
                <a:srgbClr val="DE693D"/>
              </a:buClr>
              <a:buSzPct val="75000"/>
              <a:buFont typeface="Calibri" panose="020F0502020204030204" pitchFamily="34" charset="0"/>
              <a:buChar char="●"/>
              <a:defRPr/>
            </a:pPr>
            <a:endParaRPr lang="en-US" sz="2667" dirty="0">
              <a:solidFill>
                <a:schemeClr val="accent4">
                  <a:lumMod val="50000"/>
                </a:schemeClr>
              </a:solidFill>
              <a:latin typeface="Calibri" panose="020F0502020204030204" pitchFamily="34" charset="0"/>
              <a:cs typeface="Calibri" panose="020F0502020204030204" pitchFamily="34" charset="0"/>
            </a:endParaRPr>
          </a:p>
          <a:p>
            <a:pPr marL="380990" indent="-380990">
              <a:spcAft>
                <a:spcPts val="1600"/>
              </a:spcAft>
              <a:buClr>
                <a:srgbClr val="DE693D"/>
              </a:buClr>
              <a:buSzPct val="75000"/>
              <a:buFont typeface="Calibri" panose="020F0502020204030204" pitchFamily="34" charset="0"/>
              <a:buChar char="●"/>
              <a:defRPr/>
            </a:pPr>
            <a:endParaRPr lang="en-US" sz="2667" dirty="0">
              <a:solidFill>
                <a:schemeClr val="accent4">
                  <a:lumMod val="50000"/>
                </a:schemeClr>
              </a:solidFill>
              <a:latin typeface="Calibri" panose="020F0502020204030204" pitchFamily="34" charset="0"/>
              <a:cs typeface="Calibri" panose="020F0502020204030204" pitchFamily="34" charset="0"/>
            </a:endParaRPr>
          </a:p>
          <a:p>
            <a:pPr marL="380990" indent="-380990">
              <a:spcAft>
                <a:spcPts val="1600"/>
              </a:spcAft>
              <a:buClr>
                <a:srgbClr val="DE693D"/>
              </a:buClr>
              <a:buSzPct val="75000"/>
              <a:buFont typeface="Calibri" panose="020F0502020204030204" pitchFamily="34" charset="0"/>
              <a:buChar char="●"/>
              <a:defRPr/>
            </a:pPr>
            <a:endParaRPr lang="en-US" sz="2667" dirty="0">
              <a:solidFill>
                <a:schemeClr val="accent4">
                  <a:lumMod val="50000"/>
                </a:schemeClr>
              </a:solidFill>
              <a:latin typeface="Calibri" panose="020F0502020204030204" pitchFamily="34" charset="0"/>
              <a:cs typeface="Calibri" panose="020F0502020204030204" pitchFamily="34" charset="0"/>
            </a:endParaRPr>
          </a:p>
          <a:p>
            <a:pPr marL="380990" indent="-380990">
              <a:buClr>
                <a:srgbClr val="DE693D"/>
              </a:buClr>
              <a:buSzPct val="75000"/>
              <a:buFont typeface="Calibri" panose="020F0502020204030204" pitchFamily="34" charset="0"/>
              <a:buChar char="●"/>
              <a:defRPr/>
            </a:pPr>
            <a:r>
              <a:rPr lang="en-US" sz="2667" dirty="0">
                <a:solidFill>
                  <a:schemeClr val="accent4">
                    <a:lumMod val="50000"/>
                  </a:schemeClr>
                </a:solidFill>
                <a:latin typeface="Calibri" panose="020F0502020204030204" pitchFamily="34" charset="0"/>
                <a:cs typeface="Calibri" panose="020F0502020204030204" pitchFamily="34" charset="0"/>
              </a:rPr>
              <a:t>Colder surfaces coming in contact with warm air leads to condensation</a:t>
            </a:r>
          </a:p>
        </p:txBody>
      </p:sp>
      <p:pic>
        <p:nvPicPr>
          <p:cNvPr id="4" name="Picture 2" descr="Infrared photo of the temperatures of different surfaces in the home. "/>
          <p:cNvPicPr>
            <a:picLocks noChangeAspect="1" noChangeArrowheads="1"/>
          </p:cNvPicPr>
          <p:nvPr/>
        </p:nvPicPr>
        <p:blipFill>
          <a:blip r:embed="rId3">
            <a:extLst>
              <a:ext uri="{28A0092B-C50C-407E-A947-70E740481C1C}">
                <a14:useLocalDpi xmlns:a14="http://schemas.microsoft.com/office/drawing/2010/main" val="0"/>
              </a:ext>
            </a:extLst>
          </a:blip>
          <a:srcRect r="19510" b="10162"/>
          <a:stretch>
            <a:fillRect/>
          </a:stretch>
        </p:blipFill>
        <p:spPr bwMode="auto">
          <a:xfrm>
            <a:off x="7851649" y="462001"/>
            <a:ext cx="3447897" cy="2886648"/>
          </a:xfrm>
          <a:prstGeom prst="rect">
            <a:avLst/>
          </a:prstGeom>
          <a:noFill/>
          <a:ln w="31750">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1" descr="A window with condensation">
            <a:extLst>
              <a:ext uri="{FF2B5EF4-FFF2-40B4-BE49-F238E27FC236}">
                <a16:creationId xmlns:a16="http://schemas.microsoft.com/office/drawing/2014/main" id="{662954E7-7770-4128-BFC7-EC51FF6F95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1649" y="3725875"/>
            <a:ext cx="3560463" cy="2670124"/>
          </a:xfrm>
          <a:prstGeom prst="rect">
            <a:avLst/>
          </a:prstGeom>
          <a:noFill/>
          <a:ln w="317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620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latin typeface="Arial" panose="020B0604020202020204" pitchFamily="34" charset="0"/>
              </a:rPr>
              <a:t>Types of Humidifiers</a:t>
            </a:r>
            <a:endParaRPr lang="en-US" dirty="0">
              <a:solidFill>
                <a:srgbClr val="DE693D"/>
              </a:solidFill>
            </a:endParaRPr>
          </a:p>
        </p:txBody>
      </p:sp>
      <p:pic>
        <p:nvPicPr>
          <p:cNvPr id="5" name="Picture 4" descr="Examples of two types of humidifiers."/>
          <p:cNvPicPr>
            <a:picLocks noChangeAspect="1"/>
          </p:cNvPicPr>
          <p:nvPr/>
        </p:nvPicPr>
        <p:blipFill rotWithShape="1">
          <a:blip r:embed="rId3" cstate="print">
            <a:extLst>
              <a:ext uri="{28A0092B-C50C-407E-A947-70E740481C1C}">
                <a14:useLocalDpi xmlns:a14="http://schemas.microsoft.com/office/drawing/2010/main" val="0"/>
              </a:ext>
            </a:extLst>
          </a:blip>
          <a:srcRect r="7301"/>
          <a:stretch/>
        </p:blipFill>
        <p:spPr>
          <a:xfrm>
            <a:off x="1315407" y="1417638"/>
            <a:ext cx="5746363" cy="4137383"/>
          </a:xfrm>
          <a:prstGeom prst="rect">
            <a:avLst/>
          </a:prstGeom>
        </p:spPr>
      </p:pic>
      <p:sp>
        <p:nvSpPr>
          <p:cNvPr id="6" name="TextBox 5"/>
          <p:cNvSpPr txBox="1"/>
          <p:nvPr/>
        </p:nvSpPr>
        <p:spPr>
          <a:xfrm>
            <a:off x="1315407" y="5555020"/>
            <a:ext cx="5672171" cy="420564"/>
          </a:xfrm>
          <a:prstGeom prst="rect">
            <a:avLst/>
          </a:prstGeom>
          <a:noFill/>
        </p:spPr>
        <p:txBody>
          <a:bodyPr wrap="square" rtlCol="0">
            <a:spAutoFit/>
          </a:bodyPr>
          <a:lstStyle/>
          <a:p>
            <a:pPr algn="ctr"/>
            <a:r>
              <a:rPr lang="en-US" sz="2133" dirty="0">
                <a:solidFill>
                  <a:srgbClr val="000000"/>
                </a:solidFill>
                <a:latin typeface="Calibri" panose="020F0502020204030204" pitchFamily="34" charset="0"/>
              </a:rPr>
              <a:t>Warm mist (vaporizer)</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9426" y="1417638"/>
            <a:ext cx="2871127" cy="4137383"/>
          </a:xfrm>
          <a:prstGeom prst="rect">
            <a:avLst/>
          </a:prstGeom>
        </p:spPr>
      </p:pic>
      <p:sp>
        <p:nvSpPr>
          <p:cNvPr id="7" name="TextBox 6"/>
          <p:cNvSpPr txBox="1"/>
          <p:nvPr/>
        </p:nvSpPr>
        <p:spPr>
          <a:xfrm>
            <a:off x="7849425" y="5555020"/>
            <a:ext cx="2871127" cy="420564"/>
          </a:xfrm>
          <a:prstGeom prst="rect">
            <a:avLst/>
          </a:prstGeom>
          <a:noFill/>
        </p:spPr>
        <p:txBody>
          <a:bodyPr wrap="square" rtlCol="0">
            <a:spAutoFit/>
          </a:bodyPr>
          <a:lstStyle/>
          <a:p>
            <a:pPr algn="ctr"/>
            <a:r>
              <a:rPr lang="en-US" sz="2133" dirty="0">
                <a:solidFill>
                  <a:srgbClr val="000000"/>
                </a:solidFill>
                <a:latin typeface="Calibri" panose="020F0502020204030204" pitchFamily="34" charset="0"/>
              </a:rPr>
              <a:t>Cool mist</a:t>
            </a:r>
          </a:p>
        </p:txBody>
      </p:sp>
    </p:spTree>
    <p:extLst>
      <p:ext uri="{BB962C8B-B14F-4D97-AF65-F5344CB8AC3E}">
        <p14:creationId xmlns:p14="http://schemas.microsoft.com/office/powerpoint/2010/main" val="25498297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6159689" cy="1435881"/>
          </a:xfrm>
        </p:spPr>
        <p:txBody>
          <a:bodyPr/>
          <a:lstStyle/>
          <a:p>
            <a:pPr algn="ctr"/>
            <a:r>
              <a:rPr lang="en-US" altLang="en-US" dirty="0">
                <a:solidFill>
                  <a:srgbClr val="DE693D"/>
                </a:solidFill>
              </a:rPr>
              <a:t>Dehumidifiers</a:t>
            </a:r>
            <a:endParaRPr lang="en-US" dirty="0">
              <a:solidFill>
                <a:srgbClr val="DE693D"/>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64441" y="1892489"/>
                <a:ext cx="5659272" cy="3898712"/>
              </a:xfrm>
            </p:spPr>
            <p:txBody>
              <a:bodyPr/>
              <a:lstStyle/>
              <a:p>
                <a:pPr>
                  <a:buFont typeface="Calibri" panose="020F0502020204030204" pitchFamily="34" charset="0"/>
                  <a:buChar char="●"/>
                </a:pPr>
                <a:r>
                  <a:rPr lang="en-US" altLang="en-US" sz="2667" b="0" dirty="0"/>
                  <a:t>Basements and crawl spaces can be damp.</a:t>
                </a:r>
              </a:p>
              <a:p>
                <a:pPr>
                  <a:spcBef>
                    <a:spcPts val="1600"/>
                  </a:spcBef>
                  <a:spcAft>
                    <a:spcPts val="1600"/>
                  </a:spcAft>
                  <a:buFont typeface="Calibri" panose="020F0502020204030204" pitchFamily="34" charset="0"/>
                  <a:buChar char="●"/>
                </a:pPr>
                <a:r>
                  <a:rPr lang="en-US" altLang="en-US" sz="2667" b="0" dirty="0"/>
                  <a:t>Dehumidifiers can help reduce moisture.</a:t>
                </a:r>
              </a:p>
              <a:p>
                <a:pPr>
                  <a:buFont typeface="Calibri" panose="020F0502020204030204" pitchFamily="34" charset="0"/>
                  <a:buChar char="●"/>
                </a:pPr>
                <a:r>
                  <a:rPr lang="en-US" altLang="en-US" sz="2667" b="0" dirty="0"/>
                  <a:t>The indoor humidity should be kept between 30%</a:t>
                </a:r>
                <a14:m>
                  <m:oMath xmlns:m="http://schemas.openxmlformats.org/officeDocument/2006/math">
                    <m:r>
                      <a:rPr lang="en-US" altLang="en-US" sz="2667" b="0" i="1" dirty="0" smtClean="0">
                        <a:latin typeface="Cambria Math" panose="02040503050406030204" pitchFamily="18" charset="0"/>
                      </a:rPr>
                      <m:t>–</m:t>
                    </m:r>
                  </m:oMath>
                </a14:m>
                <a:r>
                  <a:rPr lang="en-US" altLang="en-US" sz="2667" b="0" dirty="0"/>
                  <a:t>50%.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64441" y="1892489"/>
                <a:ext cx="5659272" cy="3898712"/>
              </a:xfrm>
              <a:blipFill>
                <a:blip r:embed="rId3"/>
                <a:stretch>
                  <a:fillRect l="-1184" t="-1406" r="-1184"/>
                </a:stretch>
              </a:blipFill>
            </p:spPr>
            <p:txBody>
              <a:bodyPr/>
              <a:lstStyle/>
              <a:p>
                <a:r>
                  <a:rPr lang="en-US">
                    <a:noFill/>
                  </a:rPr>
                  <a:t> </a:t>
                </a:r>
              </a:p>
            </p:txBody>
          </p:sp>
        </mc:Fallback>
      </mc:AlternateContent>
      <p:pic>
        <p:nvPicPr>
          <p:cNvPr id="4" name="Picture 3" descr="A dehumidifier"/>
          <p:cNvPicPr>
            <a:picLocks noChangeAspect="1"/>
          </p:cNvPicPr>
          <p:nvPr/>
        </p:nvPicPr>
        <p:blipFill rotWithShape="1">
          <a:blip r:embed="rId4" cstate="print">
            <a:extLst>
              <a:ext uri="{28A0092B-C50C-407E-A947-70E740481C1C}">
                <a14:useLocalDpi xmlns:a14="http://schemas.microsoft.com/office/drawing/2010/main" val="0"/>
              </a:ext>
            </a:extLst>
          </a:blip>
          <a:srcRect b="12662"/>
          <a:stretch/>
        </p:blipFill>
        <p:spPr>
          <a:xfrm>
            <a:off x="7376113" y="711370"/>
            <a:ext cx="4151696" cy="5457421"/>
          </a:xfrm>
          <a:prstGeom prst="rect">
            <a:avLst/>
          </a:prstGeom>
        </p:spPr>
      </p:pic>
    </p:spTree>
    <p:extLst>
      <p:ext uri="{BB962C8B-B14F-4D97-AF65-F5344CB8AC3E}">
        <p14:creationId xmlns:p14="http://schemas.microsoft.com/office/powerpoint/2010/main" val="295021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010EA7-F321-4F87-8866-F63BCB8E03BF}"/>
              </a:ext>
            </a:extLst>
          </p:cNvPr>
          <p:cNvSpPr/>
          <p:nvPr/>
        </p:nvSpPr>
        <p:spPr>
          <a:xfrm>
            <a:off x="4447568" y="1596034"/>
            <a:ext cx="3296865" cy="830997"/>
          </a:xfrm>
          <a:prstGeom prst="rect">
            <a:avLst/>
          </a:prstGeom>
        </p:spPr>
        <p:txBody>
          <a:bodyPr wrap="none">
            <a:spAutoFit/>
          </a:bodyPr>
          <a:lstStyle/>
          <a:p>
            <a:r>
              <a:rPr lang="en-US" sz="4800" b="1" cap="all" dirty="0">
                <a:solidFill>
                  <a:srgbClr val="FFFFFF"/>
                </a:solidFill>
                <a:latin typeface="Calibri" pitchFamily="34" charset="0"/>
                <a:ea typeface="+mj-ea"/>
                <a:cs typeface="+mj-cs"/>
              </a:rPr>
              <a:t>Dust mites</a:t>
            </a:r>
            <a:endParaRPr lang="en-US" sz="2400" dirty="0"/>
          </a:p>
        </p:txBody>
      </p:sp>
    </p:spTree>
    <p:extLst>
      <p:ext uri="{BB962C8B-B14F-4D97-AF65-F5344CB8AC3E}">
        <p14:creationId xmlns:p14="http://schemas.microsoft.com/office/powerpoint/2010/main" val="4262766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What Are Dust Mite Allergens?</a:t>
            </a:r>
            <a:endParaRPr lang="en-US" dirty="0">
              <a:solidFill>
                <a:srgbClr val="DE693D"/>
              </a:solidFill>
            </a:endParaRPr>
          </a:p>
        </p:txBody>
      </p:sp>
      <p:sp>
        <p:nvSpPr>
          <p:cNvPr id="3" name="Content Placeholder 2"/>
          <p:cNvSpPr>
            <a:spLocks noGrp="1"/>
          </p:cNvSpPr>
          <p:nvPr>
            <p:ph idx="1"/>
          </p:nvPr>
        </p:nvSpPr>
        <p:spPr>
          <a:xfrm>
            <a:off x="609600" y="1417639"/>
            <a:ext cx="10972800" cy="2333919"/>
          </a:xfrm>
        </p:spPr>
        <p:txBody>
          <a:bodyPr/>
          <a:lstStyle/>
          <a:p>
            <a:pPr>
              <a:buFont typeface="Calibri" panose="020F0502020204030204" pitchFamily="34" charset="0"/>
              <a:buChar char="●"/>
            </a:pPr>
            <a:r>
              <a:rPr lang="en-US" sz="2667" b="0" dirty="0"/>
              <a:t>Dust mite allergens are proteins found in fragments of body parts and droppings.</a:t>
            </a:r>
            <a:endParaRPr lang="en-US" altLang="en-US" sz="2667" b="0" strike="sngStrike" dirty="0"/>
          </a:p>
          <a:p>
            <a:pPr>
              <a:buFont typeface="Calibri" panose="020F0502020204030204" pitchFamily="34" charset="0"/>
              <a:buChar char="●"/>
            </a:pPr>
            <a:r>
              <a:rPr lang="en-US" altLang="en-US" sz="2667" b="0" dirty="0"/>
              <a:t>Allergens are too small to be measured by microscope.</a:t>
            </a:r>
          </a:p>
        </p:txBody>
      </p:sp>
      <p:grpSp>
        <p:nvGrpSpPr>
          <p:cNvPr id="15" name="Group 14" descr="Dust mites are between 200-300 microns in size, dust mite droppings are between 10-40 microns, and dust mite allergens are much less than 1 micron.">
            <a:extLst>
              <a:ext uri="{FF2B5EF4-FFF2-40B4-BE49-F238E27FC236}">
                <a16:creationId xmlns:a16="http://schemas.microsoft.com/office/drawing/2014/main" id="{8DE369CC-735C-4C58-A9BE-94A51C0E8B86}"/>
              </a:ext>
            </a:extLst>
          </p:cNvPr>
          <p:cNvGrpSpPr/>
          <p:nvPr/>
        </p:nvGrpSpPr>
        <p:grpSpPr>
          <a:xfrm>
            <a:off x="625788" y="3042916"/>
            <a:ext cx="11234268" cy="3458448"/>
            <a:chOff x="469341" y="2282187"/>
            <a:chExt cx="8425701" cy="2593836"/>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41" y="2282187"/>
              <a:ext cx="2401464" cy="2401464"/>
            </a:xfrm>
            <a:prstGeom prst="rect">
              <a:avLst/>
            </a:prstGeom>
          </p:spPr>
        </p:pic>
        <p:grpSp>
          <p:nvGrpSpPr>
            <p:cNvPr id="14" name="Group 13" descr="Images of dust mite, dust mite droppings and dust mite allergens.">
              <a:extLst>
                <a:ext uri="{FF2B5EF4-FFF2-40B4-BE49-F238E27FC236}">
                  <a16:creationId xmlns:a16="http://schemas.microsoft.com/office/drawing/2014/main" id="{1A15D2E3-512B-4465-94F1-7A42DC9B2F46}"/>
                </a:ext>
              </a:extLst>
            </p:cNvPr>
            <p:cNvGrpSpPr/>
            <p:nvPr/>
          </p:nvGrpSpPr>
          <p:grpSpPr>
            <a:xfrm>
              <a:off x="685282" y="2856345"/>
              <a:ext cx="8209760" cy="2019678"/>
              <a:chOff x="685282" y="2856345"/>
              <a:chExt cx="8209760" cy="2019678"/>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7102" t="25958" r="11537" b="43872"/>
              <a:stretch/>
            </p:blipFill>
            <p:spPr>
              <a:xfrm>
                <a:off x="3775446" y="3355176"/>
                <a:ext cx="870076" cy="837034"/>
              </a:xfrm>
              <a:prstGeom prst="rect">
                <a:avLst/>
              </a:prstGeom>
            </p:spPr>
          </p:pic>
          <p:sp>
            <p:nvSpPr>
              <p:cNvPr id="4" name="Text Box 7"/>
              <p:cNvSpPr txBox="1">
                <a:spLocks noChangeArrowheads="1"/>
              </p:cNvSpPr>
              <p:nvPr/>
            </p:nvSpPr>
            <p:spPr bwMode="auto">
              <a:xfrm>
                <a:off x="685282" y="4314427"/>
                <a:ext cx="1741391" cy="5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2133" dirty="0">
                    <a:solidFill>
                      <a:srgbClr val="000000"/>
                    </a:solidFill>
                    <a:latin typeface="Calibri" panose="020F0502020204030204" pitchFamily="34" charset="0"/>
                    <a:cs typeface="Calibri" panose="020F0502020204030204" pitchFamily="34" charset="0"/>
                  </a:rPr>
                  <a:t>Dust mite</a:t>
                </a:r>
              </a:p>
              <a:p>
                <a:pPr algn="ctr" eaLnBrk="0" hangingPunct="0"/>
                <a:r>
                  <a:rPr lang="en-US" altLang="en-US" sz="2133" dirty="0">
                    <a:solidFill>
                      <a:srgbClr val="000000"/>
                    </a:solidFill>
                    <a:latin typeface="Calibri" panose="020F0502020204030204" pitchFamily="34" charset="0"/>
                    <a:cs typeface="Calibri" panose="020F0502020204030204" pitchFamily="34" charset="0"/>
                  </a:rPr>
                  <a:t>(200–300 microns) </a:t>
                </a:r>
              </a:p>
            </p:txBody>
          </p:sp>
          <p:sp>
            <p:nvSpPr>
              <p:cNvPr id="5" name="Text Box 10"/>
              <p:cNvSpPr txBox="1">
                <a:spLocks noChangeArrowheads="1"/>
              </p:cNvSpPr>
              <p:nvPr/>
            </p:nvSpPr>
            <p:spPr bwMode="auto">
              <a:xfrm>
                <a:off x="3552956" y="4314427"/>
                <a:ext cx="1789913" cy="500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sz="1867" dirty="0">
                    <a:solidFill>
                      <a:srgbClr val="000000"/>
                    </a:solidFill>
                    <a:latin typeface="Calibri" panose="020F0502020204030204" pitchFamily="34" charset="0"/>
                    <a:cs typeface="Calibri" panose="020F0502020204030204" pitchFamily="34" charset="0"/>
                  </a:rPr>
                  <a:t>Dust mite droppings</a:t>
                </a:r>
              </a:p>
              <a:p>
                <a:pPr algn="ctr" eaLnBrk="0" hangingPunct="0"/>
                <a:r>
                  <a:rPr lang="en-US" altLang="en-US" sz="1867" dirty="0">
                    <a:solidFill>
                      <a:srgbClr val="000000"/>
                    </a:solidFill>
                    <a:latin typeface="Calibri" panose="020F0502020204030204" pitchFamily="34" charset="0"/>
                    <a:cs typeface="Calibri" panose="020F0502020204030204" pitchFamily="34" charset="0"/>
                  </a:rPr>
                  <a:t>(about 10–40 microns)</a:t>
                </a:r>
              </a:p>
            </p:txBody>
          </p:sp>
          <p:sp>
            <p:nvSpPr>
              <p:cNvPr id="6" name="Text Box 13"/>
              <p:cNvSpPr txBox="1">
                <a:spLocks noChangeArrowheads="1"/>
              </p:cNvSpPr>
              <p:nvPr/>
            </p:nvSpPr>
            <p:spPr bwMode="auto">
              <a:xfrm>
                <a:off x="5711493" y="4124927"/>
                <a:ext cx="3183549" cy="71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867" dirty="0">
                    <a:solidFill>
                      <a:srgbClr val="000000"/>
                    </a:solidFill>
                    <a:latin typeface="Arial" panose="020B0604020202020204" pitchFamily="34" charset="0"/>
                    <a:cs typeface="Arial" panose="020B0604020202020204" pitchFamily="34" charset="0"/>
                  </a:rPr>
                  <a:t>Allergens</a:t>
                </a:r>
              </a:p>
              <a:p>
                <a:pPr algn="ctr" eaLnBrk="0" hangingPunct="0"/>
                <a:r>
                  <a:rPr lang="en-US" altLang="en-US" sz="1867" dirty="0">
                    <a:solidFill>
                      <a:srgbClr val="005DAA"/>
                    </a:solidFill>
                    <a:latin typeface="Arial" panose="020B0604020202020204" pitchFamily="34" charset="0"/>
                    <a:cs typeface="Arial" panose="020B0604020202020204" pitchFamily="34" charset="0"/>
                  </a:rPr>
                  <a:t>Der f 1</a:t>
                </a:r>
                <a:r>
                  <a:rPr lang="en-US" altLang="en-US" sz="1867" dirty="0">
                    <a:solidFill>
                      <a:srgbClr val="000000"/>
                    </a:solidFill>
                    <a:latin typeface="Arial" panose="020B0604020202020204" pitchFamily="34" charset="0"/>
                    <a:cs typeface="Arial" panose="020B0604020202020204" pitchFamily="34" charset="0"/>
                  </a:rPr>
                  <a:t>, </a:t>
                </a:r>
                <a:r>
                  <a:rPr lang="en-US" altLang="en-US" sz="1867" dirty="0">
                    <a:solidFill>
                      <a:srgbClr val="DE693D"/>
                    </a:solidFill>
                    <a:latin typeface="Arial" panose="020B0604020202020204" pitchFamily="34" charset="0"/>
                    <a:cs typeface="Arial" panose="020B0604020202020204" pitchFamily="34" charset="0"/>
                  </a:rPr>
                  <a:t>Der p 1</a:t>
                </a:r>
                <a:r>
                  <a:rPr lang="en-US" altLang="en-US" sz="1867" dirty="0">
                    <a:solidFill>
                      <a:srgbClr val="000000"/>
                    </a:solidFill>
                    <a:latin typeface="Arial" panose="020B0604020202020204" pitchFamily="34" charset="0"/>
                    <a:cs typeface="Arial" panose="020B0604020202020204" pitchFamily="34" charset="0"/>
                  </a:rPr>
                  <a:t>, </a:t>
                </a:r>
                <a:r>
                  <a:rPr lang="en-US" altLang="en-US" sz="1867" dirty="0">
                    <a:solidFill>
                      <a:schemeClr val="accent2"/>
                    </a:solidFill>
                    <a:latin typeface="Arial" panose="020B0604020202020204" pitchFamily="34" charset="0"/>
                    <a:cs typeface="Arial" panose="020B0604020202020204" pitchFamily="34" charset="0"/>
                  </a:rPr>
                  <a:t>Blo t 5</a:t>
                </a:r>
                <a:r>
                  <a:rPr lang="en-US" altLang="en-US" sz="1867" dirty="0">
                    <a:solidFill>
                      <a:srgbClr val="000000"/>
                    </a:solidFill>
                    <a:latin typeface="Arial" panose="020B0604020202020204" pitchFamily="34" charset="0"/>
                    <a:cs typeface="Arial" panose="020B0604020202020204" pitchFamily="34" charset="0"/>
                  </a:rPr>
                  <a:t> </a:t>
                </a:r>
              </a:p>
              <a:p>
                <a:pPr algn="ctr" eaLnBrk="0" hangingPunct="0"/>
                <a:r>
                  <a:rPr lang="en-US" altLang="en-US" sz="1867" dirty="0">
                    <a:solidFill>
                      <a:srgbClr val="000000"/>
                    </a:solidFill>
                    <a:latin typeface="Arial" panose="020B0604020202020204" pitchFamily="34" charset="0"/>
                    <a:cs typeface="Arial" panose="020B0604020202020204" pitchFamily="34" charset="0"/>
                  </a:rPr>
                  <a:t>(much less than 1 micron)</a:t>
                </a:r>
              </a:p>
            </p:txBody>
          </p:sp>
          <p:sp>
            <p:nvSpPr>
              <p:cNvPr id="9" name="Right Arrow 8"/>
              <p:cNvSpPr/>
              <p:nvPr/>
            </p:nvSpPr>
            <p:spPr>
              <a:xfrm>
                <a:off x="3006540"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ight Arrow 9"/>
              <p:cNvSpPr/>
              <p:nvPr/>
            </p:nvSpPr>
            <p:spPr>
              <a:xfrm>
                <a:off x="5381188" y="3530953"/>
                <a:ext cx="453044" cy="294253"/>
              </a:xfrm>
              <a:prstGeom prst="rightArrow">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7102" t="25958" r="11537" b="43872"/>
              <a:stretch/>
            </p:blipFill>
            <p:spPr>
              <a:xfrm>
                <a:off x="4579745" y="3111411"/>
                <a:ext cx="480454" cy="462208"/>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7102" t="25958" r="11537" b="43872"/>
              <a:stretch/>
            </p:blipFill>
            <p:spPr>
              <a:xfrm>
                <a:off x="4642334" y="3661846"/>
                <a:ext cx="355275" cy="341783"/>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57102" t="25958" r="11537" b="43872"/>
              <a:stretch/>
            </p:blipFill>
            <p:spPr>
              <a:xfrm>
                <a:off x="6628086" y="2856345"/>
                <a:ext cx="1350364" cy="1299082"/>
              </a:xfrm>
              <a:prstGeom prst="rect">
                <a:avLst/>
              </a:prstGeom>
            </p:spPr>
          </p:pic>
          <p:sp>
            <p:nvSpPr>
              <p:cNvPr id="19" name="Oval 18"/>
              <p:cNvSpPr/>
              <p:nvPr/>
            </p:nvSpPr>
            <p:spPr>
              <a:xfrm>
                <a:off x="6830980" y="3336533"/>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0" name="Oval 19"/>
              <p:cNvSpPr/>
              <p:nvPr/>
            </p:nvSpPr>
            <p:spPr>
              <a:xfrm>
                <a:off x="6830980" y="35478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1" name="Oval 20"/>
              <p:cNvSpPr/>
              <p:nvPr/>
            </p:nvSpPr>
            <p:spPr>
              <a:xfrm>
                <a:off x="7529931" y="3810775"/>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2" name="Oval 21"/>
              <p:cNvSpPr/>
              <p:nvPr/>
            </p:nvSpPr>
            <p:spPr>
              <a:xfrm>
                <a:off x="7388451" y="3481646"/>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3" name="Oval 22"/>
              <p:cNvSpPr/>
              <p:nvPr/>
            </p:nvSpPr>
            <p:spPr>
              <a:xfrm>
                <a:off x="7041413" y="3570184"/>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4" name="Oval 23"/>
              <p:cNvSpPr/>
              <p:nvPr/>
            </p:nvSpPr>
            <p:spPr>
              <a:xfrm>
                <a:off x="7458184" y="3225800"/>
                <a:ext cx="87814" cy="878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5" name="Oval 24"/>
              <p:cNvSpPr/>
              <p:nvPr/>
            </p:nvSpPr>
            <p:spPr>
              <a:xfrm>
                <a:off x="7666756" y="334368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6" name="Oval 25"/>
              <p:cNvSpPr/>
              <p:nvPr/>
            </p:nvSpPr>
            <p:spPr>
              <a:xfrm>
                <a:off x="7295406" y="3843346"/>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7" name="Oval 26"/>
              <p:cNvSpPr/>
              <p:nvPr/>
            </p:nvSpPr>
            <p:spPr>
              <a:xfrm>
                <a:off x="7120646" y="3358915"/>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8" name="Oval 27"/>
              <p:cNvSpPr/>
              <p:nvPr/>
            </p:nvSpPr>
            <p:spPr>
              <a:xfrm>
                <a:off x="7286300" y="3155502"/>
                <a:ext cx="87814" cy="87814"/>
              </a:xfrm>
              <a:prstGeom prst="ellipse">
                <a:avLst/>
              </a:prstGeom>
              <a:solidFill>
                <a:srgbClr val="DE6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29" name="Oval 28"/>
              <p:cNvSpPr/>
              <p:nvPr/>
            </p:nvSpPr>
            <p:spPr>
              <a:xfrm>
                <a:off x="7284839" y="334375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30" name="Oval 29"/>
              <p:cNvSpPr/>
              <p:nvPr/>
            </p:nvSpPr>
            <p:spPr>
              <a:xfrm>
                <a:off x="7619949" y="3557188"/>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31" name="Oval 30"/>
              <p:cNvSpPr/>
              <p:nvPr/>
            </p:nvSpPr>
            <p:spPr>
              <a:xfrm>
                <a:off x="7120646" y="3810775"/>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32" name="Oval 31"/>
              <p:cNvSpPr/>
              <p:nvPr/>
            </p:nvSpPr>
            <p:spPr>
              <a:xfrm>
                <a:off x="6951803" y="3822509"/>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sp>
            <p:nvSpPr>
              <p:cNvPr id="33" name="Oval 32"/>
              <p:cNvSpPr/>
              <p:nvPr/>
            </p:nvSpPr>
            <p:spPr>
              <a:xfrm>
                <a:off x="7057049" y="3078207"/>
                <a:ext cx="87814" cy="87814"/>
              </a:xfrm>
              <a:prstGeom prst="ellipse">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aseline="-25000" dirty="0"/>
              </a:p>
            </p:txBody>
          </p:sp>
        </p:grpSp>
      </p:grpSp>
    </p:spTree>
    <p:extLst>
      <p:ext uri="{BB962C8B-B14F-4D97-AF65-F5344CB8AC3E}">
        <p14:creationId xmlns:p14="http://schemas.microsoft.com/office/powerpoint/2010/main" val="15810628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Dust Mite Allergen Characteristics</a:t>
            </a:r>
            <a:endParaRPr lang="en-US" dirty="0">
              <a:solidFill>
                <a:srgbClr val="DE693D"/>
              </a:solidFill>
            </a:endParaRPr>
          </a:p>
        </p:txBody>
      </p:sp>
      <p:sp>
        <p:nvSpPr>
          <p:cNvPr id="3" name="Content Placeholder 2"/>
          <p:cNvSpPr>
            <a:spLocks noGrp="1"/>
          </p:cNvSpPr>
          <p:nvPr>
            <p:ph idx="1"/>
          </p:nvPr>
        </p:nvSpPr>
        <p:spPr>
          <a:xfrm>
            <a:off x="609600" y="1264922"/>
            <a:ext cx="10972800" cy="2590799"/>
          </a:xfrm>
        </p:spPr>
        <p:txBody>
          <a:bodyPr/>
          <a:lstStyle/>
          <a:p>
            <a:pPr>
              <a:lnSpc>
                <a:spcPct val="90000"/>
              </a:lnSpc>
              <a:buFontTx/>
              <a:buNone/>
            </a:pPr>
            <a:r>
              <a:rPr lang="en-US" altLang="en-US" sz="2667" dirty="0">
                <a:solidFill>
                  <a:srgbClr val="005DAA"/>
                </a:solidFill>
              </a:rPr>
              <a:t>Dust mite allergen</a:t>
            </a:r>
          </a:p>
          <a:p>
            <a:pPr lvl="1">
              <a:lnSpc>
                <a:spcPct val="90000"/>
              </a:lnSpc>
              <a:buFont typeface="Calibri" panose="020F0502020204030204" pitchFamily="34" charset="0"/>
              <a:buChar char="●"/>
            </a:pPr>
            <a:r>
              <a:rPr lang="en-US" altLang="en-US" sz="2133" dirty="0">
                <a:solidFill>
                  <a:srgbClr val="000000"/>
                </a:solidFill>
              </a:rPr>
              <a:t>Mainly droppings (fecal pellets)</a:t>
            </a:r>
          </a:p>
          <a:p>
            <a:pPr lvl="1">
              <a:lnSpc>
                <a:spcPct val="90000"/>
              </a:lnSpc>
              <a:buFont typeface="Calibri" panose="020F0502020204030204" pitchFamily="34" charset="0"/>
              <a:buChar char="●"/>
            </a:pPr>
            <a:r>
              <a:rPr lang="en-US" altLang="en-US" sz="2133" dirty="0">
                <a:solidFill>
                  <a:srgbClr val="000000"/>
                </a:solidFill>
              </a:rPr>
              <a:t>Airborne particles &gt; 10 microns</a:t>
            </a:r>
          </a:p>
          <a:p>
            <a:pPr lvl="1">
              <a:lnSpc>
                <a:spcPct val="90000"/>
              </a:lnSpc>
              <a:buFont typeface="Calibri" panose="020F0502020204030204" pitchFamily="34" charset="0"/>
              <a:buChar char="●"/>
            </a:pPr>
            <a:r>
              <a:rPr lang="en-US" altLang="en-US" sz="2133" dirty="0">
                <a:solidFill>
                  <a:srgbClr val="000000"/>
                </a:solidFill>
              </a:rPr>
              <a:t>Settle out of air quickly</a:t>
            </a:r>
          </a:p>
          <a:p>
            <a:pPr lvl="1">
              <a:lnSpc>
                <a:spcPct val="90000"/>
              </a:lnSpc>
              <a:buFont typeface="Calibri" panose="020F0502020204030204" pitchFamily="34" charset="0"/>
              <a:buChar char="●"/>
            </a:pPr>
            <a:r>
              <a:rPr lang="en-US" altLang="en-US" sz="2133" dirty="0">
                <a:solidFill>
                  <a:srgbClr val="000000"/>
                </a:solidFill>
              </a:rPr>
              <a:t>Mainly exposed by breathing near surfaces with dust mites</a:t>
            </a:r>
          </a:p>
          <a:p>
            <a:pPr lvl="1">
              <a:lnSpc>
                <a:spcPct val="90000"/>
              </a:lnSpc>
              <a:buFont typeface="Calibri" panose="020F0502020204030204" pitchFamily="34" charset="0"/>
              <a:buChar char="●"/>
            </a:pPr>
            <a:r>
              <a:rPr lang="en-US" altLang="en-US" sz="2133" dirty="0">
                <a:solidFill>
                  <a:srgbClr val="000000"/>
                </a:solidFill>
              </a:rPr>
              <a:t>Not easily transferred passively (e.g. from clothes to sofa)</a:t>
            </a:r>
          </a:p>
          <a:p>
            <a:pPr lvl="1">
              <a:lnSpc>
                <a:spcPct val="90000"/>
              </a:lnSpc>
              <a:buFont typeface="Calibri" panose="020F0502020204030204" pitchFamily="34" charset="0"/>
              <a:buChar char="●"/>
            </a:pPr>
            <a:r>
              <a:rPr lang="en-US" altLang="en-US" sz="2133" dirty="0">
                <a:solidFill>
                  <a:srgbClr val="000000"/>
                </a:solidFill>
              </a:rPr>
              <a:t>Mainly found in soft fabric furnishings</a:t>
            </a:r>
          </a:p>
        </p:txBody>
      </p:sp>
      <p:sp>
        <p:nvSpPr>
          <p:cNvPr id="5" name="Rectangle 4"/>
          <p:cNvSpPr/>
          <p:nvPr/>
        </p:nvSpPr>
        <p:spPr>
          <a:xfrm>
            <a:off x="1184850" y="3938270"/>
            <a:ext cx="4453951" cy="461665"/>
          </a:xfrm>
          <a:prstGeom prst="rect">
            <a:avLst/>
          </a:prstGeom>
        </p:spPr>
        <p:txBody>
          <a:bodyPr wrap="square">
            <a:spAutoFit/>
          </a:bodyPr>
          <a:lstStyle/>
          <a:p>
            <a:pPr algn="ctr"/>
            <a:r>
              <a:rPr lang="en-US" sz="2400" b="1" dirty="0">
                <a:solidFill>
                  <a:srgbClr val="DE693D"/>
                </a:solidFill>
              </a:rPr>
              <a:t>Therefore</a:t>
            </a:r>
          </a:p>
        </p:txBody>
      </p:sp>
      <p:sp>
        <p:nvSpPr>
          <p:cNvPr id="4" name="Content Placeholder 2"/>
          <p:cNvSpPr txBox="1">
            <a:spLocks/>
          </p:cNvSpPr>
          <p:nvPr/>
        </p:nvSpPr>
        <p:spPr bwMode="auto">
          <a:xfrm>
            <a:off x="0" y="4513263"/>
            <a:ext cx="10972800" cy="210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8626" lvl="1" indent="0">
              <a:lnSpc>
                <a:spcPct val="90000"/>
              </a:lnSpc>
              <a:buNone/>
            </a:pPr>
            <a:r>
              <a:rPr lang="en-US" altLang="en-US" sz="2667" b="1" dirty="0">
                <a:solidFill>
                  <a:srgbClr val="005DAA"/>
                </a:solidFill>
              </a:rPr>
              <a:t>Allergen avoidance often focuses on the </a:t>
            </a:r>
            <a:r>
              <a:rPr lang="en-US" altLang="en-US" sz="2667" b="1" u="sng" dirty="0">
                <a:solidFill>
                  <a:srgbClr val="005DAA"/>
                </a:solidFill>
              </a:rPr>
              <a:t>surfaces</a:t>
            </a:r>
            <a:r>
              <a:rPr lang="en-US" altLang="en-US" sz="2667" b="1" dirty="0">
                <a:solidFill>
                  <a:srgbClr val="005DAA"/>
                </a:solidFill>
              </a:rPr>
              <a:t> rather than the air</a:t>
            </a:r>
          </a:p>
          <a:p>
            <a:pPr marL="1600160" lvl="2" indent="-380990">
              <a:buClr>
                <a:srgbClr val="DE693D"/>
              </a:buClr>
              <a:buFont typeface="Calibri" panose="020F0502020204030204" pitchFamily="34" charset="0"/>
              <a:buChar char="●"/>
            </a:pPr>
            <a:r>
              <a:rPr lang="en-US" altLang="en-US" sz="2133" dirty="0"/>
              <a:t>Wash bedding regularly</a:t>
            </a:r>
          </a:p>
          <a:p>
            <a:pPr marL="1600160" lvl="2" indent="-380990">
              <a:buClr>
                <a:srgbClr val="DE693D"/>
              </a:buClr>
              <a:buFont typeface="Calibri" panose="020F0502020204030204" pitchFamily="34" charset="0"/>
              <a:buChar char="●"/>
            </a:pPr>
            <a:r>
              <a:rPr lang="en-US" altLang="en-US" sz="2133" dirty="0"/>
              <a:t>Remove carpet if possible or vacuum regularly</a:t>
            </a:r>
          </a:p>
          <a:p>
            <a:pPr marL="1600160" lvl="2" indent="-380990">
              <a:buClr>
                <a:srgbClr val="DE693D"/>
              </a:buClr>
              <a:buFont typeface="Calibri" panose="020F0502020204030204" pitchFamily="34" charset="0"/>
              <a:buChar char="●"/>
            </a:pPr>
            <a:r>
              <a:rPr lang="en-US" altLang="en-US" sz="2133" dirty="0"/>
              <a:t>Use allergen-proof mattress and pillow covers</a:t>
            </a:r>
          </a:p>
        </p:txBody>
      </p:sp>
    </p:spTree>
    <p:extLst>
      <p:ext uri="{BB962C8B-B14F-4D97-AF65-F5344CB8AC3E}">
        <p14:creationId xmlns:p14="http://schemas.microsoft.com/office/powerpoint/2010/main" val="2232749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en-US" dirty="0">
                <a:solidFill>
                  <a:srgbClr val="DE693D"/>
                </a:solidFill>
              </a:rPr>
              <a:t>Dust Mite </a:t>
            </a:r>
            <a:r>
              <a:rPr lang="en-US" altLang="en-US" dirty="0"/>
              <a:t>I</a:t>
            </a:r>
            <a:r>
              <a:rPr lang="en-US" altLang="en-US" dirty="0">
                <a:solidFill>
                  <a:srgbClr val="DE693D"/>
                </a:solidFill>
              </a:rPr>
              <a:t>ntervention</a:t>
            </a:r>
            <a:endParaRPr lang="en-US" dirty="0">
              <a:solidFill>
                <a:srgbClr val="DE693D"/>
              </a:solidFill>
            </a:endParaRPr>
          </a:p>
        </p:txBody>
      </p:sp>
      <p:sp>
        <p:nvSpPr>
          <p:cNvPr id="3" name="Content Placeholder 2"/>
          <p:cNvSpPr>
            <a:spLocks noGrp="1"/>
          </p:cNvSpPr>
          <p:nvPr>
            <p:ph idx="1"/>
          </p:nvPr>
        </p:nvSpPr>
        <p:spPr>
          <a:xfrm>
            <a:off x="609600" y="1259705"/>
            <a:ext cx="11046691" cy="1973023"/>
          </a:xfrm>
        </p:spPr>
        <p:txBody>
          <a:bodyPr/>
          <a:lstStyle/>
          <a:p>
            <a:pPr>
              <a:buFont typeface="Calibri" panose="020F0502020204030204" pitchFamily="34" charset="0"/>
              <a:buChar char="●"/>
            </a:pPr>
            <a:r>
              <a:rPr lang="en-US" sz="2667" b="0" dirty="0"/>
              <a:t>Removing the allergens is not the same as decreasing the dust mite population.</a:t>
            </a:r>
          </a:p>
          <a:p>
            <a:pPr>
              <a:buFont typeface="Calibri" panose="020F0502020204030204" pitchFamily="34" charset="0"/>
              <a:buChar char="●"/>
            </a:pPr>
            <a:r>
              <a:rPr lang="en-US" sz="2667" b="0" dirty="0"/>
              <a:t>Use a device (hygrometer) to measure relative humidity.</a:t>
            </a:r>
          </a:p>
          <a:p>
            <a:pPr>
              <a:buFont typeface="Calibri" panose="020F0502020204030204" pitchFamily="34" charset="0"/>
              <a:buChar char="●"/>
            </a:pPr>
            <a:r>
              <a:rPr lang="en-US" sz="2667" b="0" dirty="0"/>
              <a:t>Keep relative humidity 30%–50%* to help keep dust mite population low.</a:t>
            </a:r>
          </a:p>
        </p:txBody>
      </p:sp>
      <p:pic>
        <p:nvPicPr>
          <p:cNvPr id="5" name="Picture 4" descr="A hygrometer."/>
          <p:cNvPicPr>
            <a:picLocks noChangeAspect="1"/>
          </p:cNvPicPr>
          <p:nvPr/>
        </p:nvPicPr>
        <p:blipFill rotWithShape="1">
          <a:blip r:embed="rId3" cstate="print">
            <a:extLst>
              <a:ext uri="{28A0092B-C50C-407E-A947-70E740481C1C}">
                <a14:useLocalDpi xmlns:a14="http://schemas.microsoft.com/office/drawing/2010/main" val="0"/>
              </a:ext>
            </a:extLst>
          </a:blip>
          <a:srcRect l="9783" r="27933"/>
          <a:stretch/>
        </p:blipFill>
        <p:spPr>
          <a:xfrm rot="5400000">
            <a:off x="971001" y="3139325"/>
            <a:ext cx="2237347" cy="2694144"/>
          </a:xfrm>
          <a:prstGeom prst="rect">
            <a:avLst/>
          </a:prstGeom>
        </p:spPr>
      </p:pic>
      <p:sp>
        <p:nvSpPr>
          <p:cNvPr id="6" name="Right Brace 5">
            <a:extLst>
              <a:ext uri="{C183D7F6-B498-43B3-948B-1728B52AA6E4}">
                <adec:decorative xmlns:adec="http://schemas.microsoft.com/office/drawing/2017/decorative" val="1"/>
              </a:ext>
            </a:extLst>
          </p:cNvPr>
          <p:cNvSpPr/>
          <p:nvPr/>
        </p:nvSpPr>
        <p:spPr>
          <a:xfrm>
            <a:off x="3624656" y="3367724"/>
            <a:ext cx="558800" cy="2235201"/>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7" name="Rectangle 6"/>
          <p:cNvSpPr/>
          <p:nvPr/>
        </p:nvSpPr>
        <p:spPr>
          <a:xfrm>
            <a:off x="4371365" y="4054435"/>
            <a:ext cx="6096000" cy="830997"/>
          </a:xfrm>
          <a:prstGeom prst="rect">
            <a:avLst/>
          </a:prstGeom>
        </p:spPr>
        <p:txBody>
          <a:bodyPr>
            <a:spAutoFit/>
          </a:bodyPr>
          <a:lstStyle/>
          <a:p>
            <a:r>
              <a:rPr lang="en-US" sz="2400" dirty="0">
                <a:solidFill>
                  <a:srgbClr val="082B6E"/>
                </a:solidFill>
                <a:latin typeface="Calibri" panose="020F0502020204030204"/>
              </a:rPr>
              <a:t>Measure humidity in several locations in home throughout the year.</a:t>
            </a:r>
          </a:p>
        </p:txBody>
      </p:sp>
      <p:sp>
        <p:nvSpPr>
          <p:cNvPr id="10" name="Rectangle 9"/>
          <p:cNvSpPr/>
          <p:nvPr/>
        </p:nvSpPr>
        <p:spPr>
          <a:xfrm>
            <a:off x="609600" y="5856646"/>
            <a:ext cx="10972800" cy="461665"/>
          </a:xfrm>
          <a:prstGeom prst="rect">
            <a:avLst/>
          </a:prstGeom>
        </p:spPr>
        <p:txBody>
          <a:bodyPr wrap="square">
            <a:spAutoFit/>
          </a:bodyPr>
          <a:lstStyle/>
          <a:p>
            <a:r>
              <a:rPr lang="en-US" sz="2400" dirty="0">
                <a:solidFill>
                  <a:prstClr val="black"/>
                </a:solidFill>
                <a:latin typeface="Calibri" panose="020F0502020204030204"/>
              </a:rPr>
              <a:t>*</a:t>
            </a:r>
            <a:r>
              <a:rPr lang="en-US" sz="1867" dirty="0">
                <a:solidFill>
                  <a:prstClr val="black"/>
                </a:solidFill>
                <a:latin typeface="Calibri" panose="020F0502020204030204"/>
              </a:rPr>
              <a:t> </a:t>
            </a:r>
            <a:r>
              <a:rPr lang="en-US" sz="2400" dirty="0">
                <a:solidFill>
                  <a:prstClr val="black"/>
                </a:solidFill>
                <a:latin typeface="Calibri" panose="020F0502020204030204"/>
              </a:rPr>
              <a:t>Less than 30% can dry out mucus membranes and promote respiratory infections.</a:t>
            </a:r>
          </a:p>
        </p:txBody>
      </p:sp>
    </p:spTree>
    <p:extLst>
      <p:ext uri="{BB962C8B-B14F-4D97-AF65-F5344CB8AC3E}">
        <p14:creationId xmlns:p14="http://schemas.microsoft.com/office/powerpoint/2010/main" val="3710831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09900" y="613299"/>
            <a:ext cx="6172200" cy="857251"/>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1</a:t>
            </a:r>
          </a:p>
        </p:txBody>
      </p:sp>
      <p:sp>
        <p:nvSpPr>
          <p:cNvPr id="8" name="Content Placeholder 2"/>
          <p:cNvSpPr>
            <a:spLocks noGrp="1"/>
          </p:cNvSpPr>
          <p:nvPr>
            <p:ph idx="1"/>
          </p:nvPr>
        </p:nvSpPr>
        <p:spPr>
          <a:xfrm>
            <a:off x="2665413" y="1855044"/>
            <a:ext cx="6861175" cy="2772965"/>
          </a:xfrm>
        </p:spPr>
        <p:txBody>
          <a:bodyPr/>
          <a:lstStyle/>
          <a:p>
            <a:pPr marL="0" indent="0">
              <a:buNone/>
              <a:defRPr/>
            </a:pPr>
            <a:r>
              <a:rPr lang="en-US" sz="2400" b="1" dirty="0">
                <a:latin typeface="Arial" panose="020B0604020202020204" pitchFamily="34" charset="0"/>
                <a:cs typeface="Arial" panose="020B0604020202020204" pitchFamily="34" charset="0"/>
              </a:rPr>
              <a:t>What type of organization do you represent? </a:t>
            </a:r>
            <a:endParaRPr lang="en-US" sz="2400" dirty="0">
              <a:latin typeface="Arial" panose="020B0604020202020204" pitchFamily="34" charset="0"/>
              <a:cs typeface="Arial" panose="020B0604020202020204" pitchFamily="34" charset="0"/>
            </a:endParaRPr>
          </a:p>
          <a:p>
            <a:pPr marL="0" indent="0">
              <a:buNone/>
              <a:defRPr/>
            </a:pPr>
            <a:endParaRPr lang="en-US" sz="151" dirty="0">
              <a:latin typeface="Arial" panose="020B0604020202020204" pitchFamily="34" charset="0"/>
              <a:cs typeface="Arial" panose="020B0604020202020204" pitchFamily="34" charset="0"/>
            </a:endParaRPr>
          </a:p>
          <a:p>
            <a:pPr marL="0" indent="0">
              <a:buNone/>
              <a:defRPr/>
            </a:pPr>
            <a:endParaRPr lang="en-US" sz="151" dirty="0">
              <a:latin typeface="Arial" panose="020B0604020202020204" pitchFamily="34" charset="0"/>
              <a:cs typeface="Arial" panose="020B0604020202020204" pitchFamily="34" charset="0"/>
            </a:endParaRPr>
          </a:p>
          <a:p>
            <a:pPr marL="385753" indent="-385753">
              <a:buFont typeface="+mj-lt"/>
              <a:buAutoNum type="arabicPeriod"/>
              <a:defRPr/>
            </a:pPr>
            <a:r>
              <a:rPr lang="en-US" sz="2400" dirty="0">
                <a:latin typeface="Arial" panose="020B0604020202020204" pitchFamily="34" charset="0"/>
                <a:cs typeface="Arial" panose="020B0604020202020204" pitchFamily="34" charset="0"/>
              </a:rPr>
              <a:t>Government agency </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Health care/plan provider</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Community-based program</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Housing provider</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Other </a:t>
            </a:r>
          </a:p>
        </p:txBody>
      </p:sp>
    </p:spTree>
    <p:extLst>
      <p:ext uri="{BB962C8B-B14F-4D97-AF65-F5344CB8AC3E}">
        <p14:creationId xmlns:p14="http://schemas.microsoft.com/office/powerpoint/2010/main" val="37535194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029443"/>
          </a:xfrm>
        </p:spPr>
        <p:txBody>
          <a:bodyPr>
            <a:normAutofit fontScale="90000"/>
          </a:bodyPr>
          <a:lstStyle/>
          <a:p>
            <a:pPr algn="ctr"/>
            <a:r>
              <a:rPr lang="en-US" altLang="en-US" dirty="0">
                <a:solidFill>
                  <a:srgbClr val="DE693D"/>
                </a:solidFill>
              </a:rPr>
              <a:t>Where You </a:t>
            </a:r>
            <a:r>
              <a:rPr lang="en-US" altLang="en-US" dirty="0"/>
              <a:t>L</a:t>
            </a:r>
            <a:r>
              <a:rPr lang="en-US" altLang="en-US" dirty="0">
                <a:solidFill>
                  <a:srgbClr val="DE693D"/>
                </a:solidFill>
              </a:rPr>
              <a:t>ive Could Affect Dust Mite Avoidance Strategies</a:t>
            </a:r>
            <a:endParaRPr lang="en-US" dirty="0">
              <a:solidFill>
                <a:srgbClr val="DE693D"/>
              </a:solidFill>
            </a:endParaRPr>
          </a:p>
        </p:txBody>
      </p:sp>
      <p:pic>
        <p:nvPicPr>
          <p:cNvPr id="7" name="Picture 6" descr="Diagram of the United States with text indicating temperature and humidity differences of different regions.">
            <a:extLst>
              <a:ext uri="{FF2B5EF4-FFF2-40B4-BE49-F238E27FC236}">
                <a16:creationId xmlns:a16="http://schemas.microsoft.com/office/drawing/2014/main" id="{237D28D8-97BB-46FE-82F4-8B76F8F39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389" y="1069959"/>
            <a:ext cx="8641223" cy="5183055"/>
          </a:xfrm>
          <a:prstGeom prst="rect">
            <a:avLst/>
          </a:prstGeom>
        </p:spPr>
      </p:pic>
      <p:sp>
        <p:nvSpPr>
          <p:cNvPr id="3" name="TextBox 2">
            <a:extLst>
              <a:ext uri="{FF2B5EF4-FFF2-40B4-BE49-F238E27FC236}">
                <a16:creationId xmlns:a16="http://schemas.microsoft.com/office/drawing/2014/main" id="{E4D4BF20-C9CE-49FE-9543-3ED6C4E4D398}"/>
              </a:ext>
            </a:extLst>
          </p:cNvPr>
          <p:cNvSpPr txBox="1"/>
          <p:nvPr/>
        </p:nvSpPr>
        <p:spPr>
          <a:xfrm>
            <a:off x="2729637" y="5608321"/>
            <a:ext cx="2114874" cy="584775"/>
          </a:xfrm>
          <a:prstGeom prst="rect">
            <a:avLst/>
          </a:prstGeom>
          <a:noFill/>
          <a:ln w="19050">
            <a:solidFill>
              <a:srgbClr val="DE693D"/>
            </a:solidFill>
          </a:ln>
        </p:spPr>
        <p:txBody>
          <a:bodyPr wrap="none" rtlCol="0">
            <a:spAutoFit/>
          </a:bodyPr>
          <a:lstStyle/>
          <a:p>
            <a:r>
              <a:rPr lang="en-US" sz="1600" dirty="0">
                <a:solidFill>
                  <a:srgbClr val="000000"/>
                </a:solidFill>
                <a:latin typeface="Calibri" panose="020F0502020204030204" pitchFamily="34" charset="0"/>
              </a:rPr>
              <a:t>Alaska = Cold/very cold</a:t>
            </a:r>
          </a:p>
          <a:p>
            <a:r>
              <a:rPr lang="en-US" sz="1600" dirty="0">
                <a:solidFill>
                  <a:srgbClr val="000000"/>
                </a:solidFill>
                <a:latin typeface="Calibri" panose="020F0502020204030204" pitchFamily="34" charset="0"/>
              </a:rPr>
              <a:t>Hawaii = Hot-humid</a:t>
            </a:r>
          </a:p>
        </p:txBody>
      </p:sp>
      <p:sp>
        <p:nvSpPr>
          <p:cNvPr id="15" name="Rectangle 14">
            <a:extLst>
              <a:ext uri="{FF2B5EF4-FFF2-40B4-BE49-F238E27FC236}">
                <a16:creationId xmlns:a16="http://schemas.microsoft.com/office/drawing/2014/main" id="{1DA3AA75-DECF-447D-A4C0-17F60AE5506D}"/>
              </a:ext>
              <a:ext uri="{C183D7F6-B498-43B3-948B-1728B52AA6E4}">
                <adec:decorative xmlns:adec="http://schemas.microsoft.com/office/drawing/2017/decorative" val="1"/>
              </a:ext>
            </a:extLst>
          </p:cNvPr>
          <p:cNvSpPr/>
          <p:nvPr/>
        </p:nvSpPr>
        <p:spPr>
          <a:xfrm>
            <a:off x="1989129" y="1935330"/>
            <a:ext cx="751633" cy="3693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Rectangle 15">
            <a:extLst>
              <a:ext uri="{FF2B5EF4-FFF2-40B4-BE49-F238E27FC236}">
                <a16:creationId xmlns:a16="http://schemas.microsoft.com/office/drawing/2014/main" id="{1C154B84-26DB-4B57-A5EB-18A2A414E64D}"/>
              </a:ext>
              <a:ext uri="{C183D7F6-B498-43B3-948B-1728B52AA6E4}">
                <adec:decorative xmlns:adec="http://schemas.microsoft.com/office/drawing/2017/decorative" val="1"/>
              </a:ext>
            </a:extLst>
          </p:cNvPr>
          <p:cNvSpPr/>
          <p:nvPr/>
        </p:nvSpPr>
        <p:spPr>
          <a:xfrm>
            <a:off x="8700211" y="5608320"/>
            <a:ext cx="1066600" cy="6579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TextBox 13">
            <a:extLst>
              <a:ext uri="{FF2B5EF4-FFF2-40B4-BE49-F238E27FC236}">
                <a16:creationId xmlns:a16="http://schemas.microsoft.com/office/drawing/2014/main" id="{5F5D226A-EBEE-4000-92AA-7E596B76D5E8}"/>
              </a:ext>
            </a:extLst>
          </p:cNvPr>
          <p:cNvSpPr txBox="1"/>
          <p:nvPr/>
        </p:nvSpPr>
        <p:spPr>
          <a:xfrm>
            <a:off x="1544651" y="1894255"/>
            <a:ext cx="1316386" cy="338554"/>
          </a:xfrm>
          <a:prstGeom prst="rect">
            <a:avLst/>
          </a:prstGeom>
          <a:noFill/>
        </p:spPr>
        <p:txBody>
          <a:bodyPr wrap="none" rtlCol="0">
            <a:spAutoFit/>
          </a:bodyPr>
          <a:lstStyle/>
          <a:p>
            <a:r>
              <a:rPr lang="en-US" sz="1600" b="1" dirty="0">
                <a:solidFill>
                  <a:srgbClr val="66B1BE"/>
                </a:solidFill>
                <a:latin typeface="Arial Narrow" panose="020B0606020202030204" pitchFamily="34" charset="0"/>
              </a:rPr>
              <a:t>COOL/ HUMID</a:t>
            </a:r>
          </a:p>
        </p:txBody>
      </p:sp>
      <p:grpSp>
        <p:nvGrpSpPr>
          <p:cNvPr id="5" name="Group 4" descr="Hot and dry areas tend to have the lowest dust mite levels. ">
            <a:extLst>
              <a:ext uri="{FF2B5EF4-FFF2-40B4-BE49-F238E27FC236}">
                <a16:creationId xmlns:a16="http://schemas.microsoft.com/office/drawing/2014/main" id="{C475FBB5-47B6-4D9C-B75C-5CE57FAE229B}"/>
              </a:ext>
            </a:extLst>
          </p:cNvPr>
          <p:cNvGrpSpPr/>
          <p:nvPr/>
        </p:nvGrpSpPr>
        <p:grpSpPr>
          <a:xfrm>
            <a:off x="746556" y="3847581"/>
            <a:ext cx="1826928" cy="1708443"/>
            <a:chOff x="3573323" y="3308405"/>
            <a:chExt cx="969048" cy="847662"/>
          </a:xfrm>
        </p:grpSpPr>
        <p:sp>
          <p:nvSpPr>
            <p:cNvPr id="8" name="Speech Bubble: Rectangle with Corners Rounded 7">
              <a:extLst>
                <a:ext uri="{FF2B5EF4-FFF2-40B4-BE49-F238E27FC236}">
                  <a16:creationId xmlns:a16="http://schemas.microsoft.com/office/drawing/2014/main" id="{382CFC3B-274F-4D20-854E-D41C193B907D}"/>
                </a:ext>
              </a:extLst>
            </p:cNvPr>
            <p:cNvSpPr/>
            <p:nvPr/>
          </p:nvSpPr>
          <p:spPr>
            <a:xfrm rot="10800000">
              <a:off x="3573323" y="3308405"/>
              <a:ext cx="969048" cy="847662"/>
            </a:xfrm>
            <a:prstGeom prst="wedgeRoundRectCallout">
              <a:avLst>
                <a:gd name="adj1" fmla="val -83445"/>
                <a:gd name="adj2" fmla="val 40776"/>
                <a:gd name="adj3" fmla="val 16667"/>
              </a:avLst>
            </a:prstGeom>
            <a:noFill/>
            <a:ln>
              <a:solidFill>
                <a:srgbClr val="082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sp>
          <p:nvSpPr>
            <p:cNvPr id="9" name="TextBox 8">
              <a:extLst>
                <a:ext uri="{FF2B5EF4-FFF2-40B4-BE49-F238E27FC236}">
                  <a16:creationId xmlns:a16="http://schemas.microsoft.com/office/drawing/2014/main" id="{96774CDE-F733-4052-B2C7-063A9F5406B3}"/>
                </a:ext>
              </a:extLst>
            </p:cNvPr>
            <p:cNvSpPr txBox="1"/>
            <p:nvPr/>
          </p:nvSpPr>
          <p:spPr>
            <a:xfrm>
              <a:off x="3686962" y="3361932"/>
              <a:ext cx="855409" cy="758602"/>
            </a:xfrm>
            <a:prstGeom prst="rect">
              <a:avLst/>
            </a:prstGeom>
            <a:noFill/>
          </p:spPr>
          <p:txBody>
            <a:bodyPr wrap="square" rtlCol="0">
              <a:spAutoFit/>
            </a:bodyPr>
            <a:lstStyle/>
            <a:p>
              <a:r>
                <a:rPr lang="en-US" sz="1867" dirty="0">
                  <a:solidFill>
                    <a:srgbClr val="000000"/>
                  </a:solidFill>
                  <a:latin typeface="Calibri" panose="020F0502020204030204" pitchFamily="34" charset="0"/>
                  <a:cs typeface="Calibri" panose="020F0502020204030204" pitchFamily="34" charset="0"/>
                </a:rPr>
                <a:t>Hot and dry areas tend to have the lowest dust mite levels.</a:t>
              </a:r>
            </a:p>
          </p:txBody>
        </p:sp>
      </p:grpSp>
      <p:grpSp>
        <p:nvGrpSpPr>
          <p:cNvPr id="13" name="Group 12" descr="Hot and humid areas tent o have the highest dust mite levels. ">
            <a:extLst>
              <a:ext uri="{FF2B5EF4-FFF2-40B4-BE49-F238E27FC236}">
                <a16:creationId xmlns:a16="http://schemas.microsoft.com/office/drawing/2014/main" id="{21FECD1D-3A1D-46F4-B02B-F92ADD478477}"/>
              </a:ext>
            </a:extLst>
          </p:cNvPr>
          <p:cNvGrpSpPr/>
          <p:nvPr/>
        </p:nvGrpSpPr>
        <p:grpSpPr>
          <a:xfrm>
            <a:off x="8926604" y="3977700"/>
            <a:ext cx="2119768" cy="1267517"/>
            <a:chOff x="8038556" y="3026046"/>
            <a:chExt cx="969048" cy="568491"/>
          </a:xfrm>
        </p:grpSpPr>
        <p:sp>
          <p:nvSpPr>
            <p:cNvPr id="10" name="Speech Bubble: Rectangle with Corners Rounded 9">
              <a:extLst>
                <a:ext uri="{FF2B5EF4-FFF2-40B4-BE49-F238E27FC236}">
                  <a16:creationId xmlns:a16="http://schemas.microsoft.com/office/drawing/2014/main" id="{F4D15DC9-6B91-4BDC-99EB-902BE978835B}"/>
                </a:ext>
              </a:extLst>
            </p:cNvPr>
            <p:cNvSpPr/>
            <p:nvPr/>
          </p:nvSpPr>
          <p:spPr>
            <a:xfrm rot="10800000">
              <a:off x="8038556" y="3026046"/>
              <a:ext cx="969048" cy="564717"/>
            </a:xfrm>
            <a:prstGeom prst="wedgeRoundRectCallout">
              <a:avLst>
                <a:gd name="adj1" fmla="val 83737"/>
                <a:gd name="adj2" fmla="val -45669"/>
                <a:gd name="adj3" fmla="val 16667"/>
              </a:avLst>
            </a:prstGeom>
            <a:noFill/>
            <a:ln>
              <a:solidFill>
                <a:srgbClr val="082B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dirty="0"/>
            </a:p>
          </p:txBody>
        </p:sp>
        <p:sp>
          <p:nvSpPr>
            <p:cNvPr id="11" name="TextBox 10">
              <a:extLst>
                <a:ext uri="{FF2B5EF4-FFF2-40B4-BE49-F238E27FC236}">
                  <a16:creationId xmlns:a16="http://schemas.microsoft.com/office/drawing/2014/main" id="{5B289ABA-9C3F-4C33-8952-BC4A8CCFE516}"/>
                </a:ext>
              </a:extLst>
            </p:cNvPr>
            <p:cNvSpPr txBox="1"/>
            <p:nvPr/>
          </p:nvSpPr>
          <p:spPr>
            <a:xfrm>
              <a:off x="8094695" y="3037660"/>
              <a:ext cx="879276" cy="556877"/>
            </a:xfrm>
            <a:prstGeom prst="rect">
              <a:avLst/>
            </a:prstGeom>
            <a:noFill/>
          </p:spPr>
          <p:txBody>
            <a:bodyPr wrap="square" rtlCol="0">
              <a:spAutoFit/>
            </a:bodyPr>
            <a:lstStyle/>
            <a:p>
              <a:r>
                <a:rPr lang="en-US" sz="1867" dirty="0">
                  <a:solidFill>
                    <a:srgbClr val="000000"/>
                  </a:solidFill>
                  <a:latin typeface="Calibri" panose="020F0502020204030204" pitchFamily="34" charset="0"/>
                  <a:cs typeface="Calibri" panose="020F0502020204030204" pitchFamily="34" charset="0"/>
                </a:rPr>
                <a:t>Hot and humid areas tend to have the highest dust mite levels.</a:t>
              </a:r>
            </a:p>
          </p:txBody>
        </p:sp>
      </p:grpSp>
    </p:spTree>
    <p:extLst>
      <p:ext uri="{BB962C8B-B14F-4D97-AF65-F5344CB8AC3E}">
        <p14:creationId xmlns:p14="http://schemas.microsoft.com/office/powerpoint/2010/main" val="3345506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66058" y="1662175"/>
            <a:ext cx="11059884" cy="2070840"/>
          </a:xfrm>
        </p:spPr>
        <p:txBody>
          <a:bodyPr/>
          <a:lstStyle/>
          <a:p>
            <a:pPr algn="ctr"/>
            <a:r>
              <a:rPr lang="en-US" sz="4800" dirty="0"/>
              <a:t>BUILDING INFORMATION</a:t>
            </a:r>
            <a:br>
              <a:rPr lang="en-US" sz="4800" dirty="0"/>
            </a:br>
            <a:r>
              <a:rPr lang="en-US" sz="4800" dirty="0"/>
              <a:t>and</a:t>
            </a:r>
            <a:br>
              <a:rPr lang="en-US" sz="4800" dirty="0"/>
            </a:br>
            <a:r>
              <a:rPr lang="en-US" sz="4800" dirty="0"/>
              <a:t>HOME INTERIOR</a:t>
            </a:r>
          </a:p>
        </p:txBody>
      </p:sp>
    </p:spTree>
    <p:extLst>
      <p:ext uri="{BB962C8B-B14F-4D97-AF65-F5344CB8AC3E}">
        <p14:creationId xmlns:p14="http://schemas.microsoft.com/office/powerpoint/2010/main" val="303171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DE693D"/>
                </a:solidFill>
              </a:rPr>
              <a:t>Building Information</a:t>
            </a:r>
            <a:endParaRPr lang="en-US" dirty="0">
              <a:solidFill>
                <a:srgbClr val="DE693D"/>
              </a:solidFill>
            </a:endParaRPr>
          </a:p>
        </p:txBody>
      </p:sp>
      <p:sp>
        <p:nvSpPr>
          <p:cNvPr id="3" name="Content Placeholder 2"/>
          <p:cNvSpPr>
            <a:spLocks noGrp="1"/>
          </p:cNvSpPr>
          <p:nvPr>
            <p:ph idx="1"/>
          </p:nvPr>
        </p:nvSpPr>
        <p:spPr>
          <a:xfrm>
            <a:off x="609601" y="1600201"/>
            <a:ext cx="5135551" cy="4191000"/>
          </a:xfrm>
        </p:spPr>
        <p:txBody>
          <a:bodyPr/>
          <a:lstStyle/>
          <a:p>
            <a:pPr>
              <a:buFont typeface="Calibri" panose="020F0502020204030204" pitchFamily="34" charset="0"/>
              <a:buChar char="●"/>
            </a:pPr>
            <a:r>
              <a:rPr lang="en-US" sz="2667" dirty="0"/>
              <a:t>Type of home</a:t>
            </a:r>
          </a:p>
          <a:p>
            <a:pPr lvl="1">
              <a:buFont typeface="Courier New" panose="02070309020205020404" pitchFamily="49" charset="0"/>
              <a:buChar char="o"/>
            </a:pPr>
            <a:r>
              <a:rPr lang="en-US" dirty="0"/>
              <a:t>Single (detached)</a:t>
            </a:r>
          </a:p>
          <a:p>
            <a:pPr lvl="1">
              <a:buFont typeface="Courier New" panose="02070309020205020404" pitchFamily="49" charset="0"/>
              <a:buChar char="o"/>
            </a:pPr>
            <a:r>
              <a:rPr lang="en-US" dirty="0"/>
              <a:t>Attached to other homes</a:t>
            </a:r>
            <a:endParaRPr lang="en-US" dirty="0">
              <a:solidFill>
                <a:srgbClr val="7030A0"/>
              </a:solidFill>
            </a:endParaRPr>
          </a:p>
          <a:p>
            <a:pPr lvl="1">
              <a:buFont typeface="Courier New" panose="02070309020205020404" pitchFamily="49" charset="0"/>
              <a:buChar char="o"/>
            </a:pPr>
            <a:r>
              <a:rPr lang="en-US" dirty="0"/>
              <a:t>Manufactured/mobile home</a:t>
            </a:r>
          </a:p>
          <a:p>
            <a:pPr>
              <a:buFont typeface="Calibri" panose="020F0502020204030204" pitchFamily="34" charset="0"/>
              <a:buChar char="●"/>
            </a:pPr>
            <a:r>
              <a:rPr lang="en-US" sz="2667" dirty="0"/>
              <a:t>Rental vs. owned</a:t>
            </a:r>
          </a:p>
          <a:p>
            <a:pPr>
              <a:buFont typeface="Calibri" panose="020F0502020204030204" pitchFamily="34" charset="0"/>
              <a:buChar char="●"/>
            </a:pPr>
            <a:r>
              <a:rPr lang="en-US" sz="2667" dirty="0"/>
              <a:t>Number of stories in building</a:t>
            </a:r>
          </a:p>
        </p:txBody>
      </p:sp>
      <p:pic>
        <p:nvPicPr>
          <p:cNvPr id="6" name="Picture 5" descr="A single-family house."/>
          <p:cNvPicPr>
            <a:picLocks noChangeAspect="1"/>
          </p:cNvPicPr>
          <p:nvPr/>
        </p:nvPicPr>
        <p:blipFill rotWithShape="1">
          <a:blip r:embed="rId3" cstate="print">
            <a:extLst>
              <a:ext uri="{28A0092B-C50C-407E-A947-70E740481C1C}">
                <a14:useLocalDpi xmlns:a14="http://schemas.microsoft.com/office/drawing/2010/main" val="0"/>
              </a:ext>
            </a:extLst>
          </a:blip>
          <a:srcRect l="10556" t="754" r="2980" b="-754"/>
          <a:stretch/>
        </p:blipFill>
        <p:spPr>
          <a:xfrm>
            <a:off x="9272047" y="4512421"/>
            <a:ext cx="2511627" cy="1971784"/>
          </a:xfrm>
          <a:prstGeom prst="rect">
            <a:avLst/>
          </a:prstGeom>
        </p:spPr>
      </p:pic>
      <p:pic>
        <p:nvPicPr>
          <p:cNvPr id="7" name="Picture 6" descr="A row of houses.  "/>
          <p:cNvPicPr>
            <a:picLocks noChangeAspect="1"/>
          </p:cNvPicPr>
          <p:nvPr/>
        </p:nvPicPr>
        <p:blipFill rotWithShape="1">
          <a:blip r:embed="rId4" cstate="print">
            <a:extLst>
              <a:ext uri="{28A0092B-C50C-407E-A947-70E740481C1C}">
                <a14:useLocalDpi xmlns:a14="http://schemas.microsoft.com/office/drawing/2010/main" val="0"/>
              </a:ext>
            </a:extLst>
          </a:blip>
          <a:srcRect l="15546"/>
          <a:stretch/>
        </p:blipFill>
        <p:spPr>
          <a:xfrm>
            <a:off x="9262946" y="2414280"/>
            <a:ext cx="2497873" cy="2007728"/>
          </a:xfrm>
          <a:prstGeom prst="rect">
            <a:avLst/>
          </a:prstGeom>
        </p:spPr>
      </p:pic>
      <p:pic>
        <p:nvPicPr>
          <p:cNvPr id="8" name="Picture 7" descr="A high-rise apartment building.  ">
            <a:extLst>
              <a:ext uri="{C183D7F6-B498-43B3-948B-1728B52AA6E4}">
                <adec:decorative xmlns:adec="http://schemas.microsoft.com/office/drawing/2017/decorative" val="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15"/>
          <a:stretch/>
        </p:blipFill>
        <p:spPr>
          <a:xfrm>
            <a:off x="6424359" y="1606071"/>
            <a:ext cx="2739467" cy="4863372"/>
          </a:xfrm>
          <a:prstGeom prst="rect">
            <a:avLst/>
          </a:prstGeom>
        </p:spPr>
      </p:pic>
      <p:pic>
        <p:nvPicPr>
          <p:cNvPr id="9" name="Picture 8" descr="A mid-rise apartment building. "/>
          <p:cNvPicPr>
            <a:picLocks noChangeAspect="1"/>
          </p:cNvPicPr>
          <p:nvPr/>
        </p:nvPicPr>
        <p:blipFill rotWithShape="1">
          <a:blip r:embed="rId6" cstate="print">
            <a:extLst>
              <a:ext uri="{28A0092B-C50C-407E-A947-70E740481C1C}">
                <a14:useLocalDpi xmlns:a14="http://schemas.microsoft.com/office/drawing/2010/main" val="0"/>
              </a:ext>
            </a:extLst>
          </a:blip>
          <a:srcRect r="13306"/>
          <a:stretch/>
        </p:blipFill>
        <p:spPr>
          <a:xfrm>
            <a:off x="9249192" y="392467"/>
            <a:ext cx="2511627" cy="1931400"/>
          </a:xfrm>
          <a:prstGeom prst="rect">
            <a:avLst/>
          </a:prstGeom>
        </p:spPr>
      </p:pic>
    </p:spTree>
    <p:extLst>
      <p:ext uri="{BB962C8B-B14F-4D97-AF65-F5344CB8AC3E}">
        <p14:creationId xmlns:p14="http://schemas.microsoft.com/office/powerpoint/2010/main" val="2973017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66058" y="101600"/>
            <a:ext cx="11059884" cy="2211109"/>
          </a:xfrm>
        </p:spPr>
        <p:txBody>
          <a:bodyPr/>
          <a:lstStyle/>
          <a:p>
            <a:pPr algn="ctr"/>
            <a:r>
              <a:rPr lang="en-US" sz="4800" dirty="0" err="1"/>
              <a:t>HeatING</a:t>
            </a:r>
            <a:r>
              <a:rPr lang="en-US" sz="4800" dirty="0"/>
              <a:t> and cooling</a:t>
            </a:r>
          </a:p>
        </p:txBody>
      </p:sp>
    </p:spTree>
    <p:extLst>
      <p:ext uri="{BB962C8B-B14F-4D97-AF65-F5344CB8AC3E}">
        <p14:creationId xmlns:p14="http://schemas.microsoft.com/office/powerpoint/2010/main" val="1453828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2224"/>
            <a:ext cx="10972800" cy="744349"/>
          </a:xfrm>
        </p:spPr>
        <p:txBody>
          <a:bodyPr>
            <a:normAutofit/>
          </a:bodyPr>
          <a:lstStyle/>
          <a:p>
            <a:pPr algn="ctr"/>
            <a:r>
              <a:rPr lang="en-US" altLang="en-US" dirty="0">
                <a:solidFill>
                  <a:srgbClr val="DE693D"/>
                </a:solidFill>
              </a:rPr>
              <a:t>Heating, Ventilation and Air Conditioning (HVAC) </a:t>
            </a:r>
            <a:endParaRPr lang="en-US" dirty="0">
              <a:solidFill>
                <a:srgbClr val="DE693D"/>
              </a:solidFill>
            </a:endParaRPr>
          </a:p>
        </p:txBody>
      </p:sp>
      <p:sp>
        <p:nvSpPr>
          <p:cNvPr id="3" name="Content Placeholder 2"/>
          <p:cNvSpPr>
            <a:spLocks noGrp="1"/>
          </p:cNvSpPr>
          <p:nvPr>
            <p:ph idx="1"/>
          </p:nvPr>
        </p:nvSpPr>
        <p:spPr>
          <a:xfrm>
            <a:off x="964442" y="1906368"/>
            <a:ext cx="5299199" cy="4417685"/>
          </a:xfrm>
        </p:spPr>
        <p:txBody>
          <a:bodyPr numCol="1"/>
          <a:lstStyle/>
          <a:p>
            <a:pPr>
              <a:buFont typeface="Calibri" panose="020F0502020204030204" pitchFamily="34" charset="0"/>
              <a:buChar char="●"/>
            </a:pPr>
            <a:r>
              <a:rPr lang="en-US" sz="2667" b="0" dirty="0"/>
              <a:t>HVAC systems and some appliances can circulate pollutants.</a:t>
            </a:r>
          </a:p>
          <a:p>
            <a:pPr>
              <a:buFont typeface="Calibri" panose="020F0502020204030204" pitchFamily="34" charset="0"/>
              <a:buChar char="●"/>
            </a:pPr>
            <a:r>
              <a:rPr lang="en-US" sz="2667" b="0" dirty="0"/>
              <a:t>Indoor air pollutants can enter living areas from crawl spaces, basements, attics and wall cavities. </a:t>
            </a:r>
          </a:p>
        </p:txBody>
      </p:sp>
      <p:grpSp>
        <p:nvGrpSpPr>
          <p:cNvPr id="4" name="Group 3" descr="In this example, a filter is located near the air intake and before the air reaches the furnace."/>
          <p:cNvGrpSpPr/>
          <p:nvPr/>
        </p:nvGrpSpPr>
        <p:grpSpPr>
          <a:xfrm>
            <a:off x="6660108" y="1906369"/>
            <a:ext cx="4395499" cy="4046067"/>
            <a:chOff x="3614659" y="1281569"/>
            <a:chExt cx="2345933" cy="2095433"/>
          </a:xfrm>
        </p:grpSpPr>
        <p:pic>
          <p:nvPicPr>
            <p:cNvPr id="5" name="Picture 3">
              <a:extLst>
                <a:ext uri="{FF2B5EF4-FFF2-40B4-BE49-F238E27FC236}">
                  <a16:creationId xmlns:a16="http://schemas.microsoft.com/office/drawing/2014/main" id="{31962197-E49C-48C3-ABFF-A87F6E326E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659" y="1281569"/>
              <a:ext cx="2345933" cy="1989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EB24A95-BA14-4E0C-8166-6BF9972C6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8824" y="2280827"/>
              <a:ext cx="490402" cy="17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F1BC64B3-9D62-4505-89C5-7EE884C97E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362" y="3165532"/>
              <a:ext cx="256878" cy="21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62751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1561"/>
            <a:ext cx="10972800" cy="1143000"/>
          </a:xfrm>
        </p:spPr>
        <p:txBody>
          <a:bodyPr>
            <a:normAutofit/>
          </a:bodyPr>
          <a:lstStyle/>
          <a:p>
            <a:pPr algn="ctr"/>
            <a:r>
              <a:rPr lang="en-US" altLang="en-US" dirty="0">
                <a:solidFill>
                  <a:srgbClr val="DE693D"/>
                </a:solidFill>
              </a:rPr>
              <a:t>HVAC Maintenance and Filters </a:t>
            </a:r>
            <a:endParaRPr lang="en-US" dirty="0">
              <a:solidFill>
                <a:srgbClr val="DE693D"/>
              </a:solidFill>
            </a:endParaRPr>
          </a:p>
        </p:txBody>
      </p:sp>
      <p:sp>
        <p:nvSpPr>
          <p:cNvPr id="3" name="Content Placeholder 2"/>
          <p:cNvSpPr>
            <a:spLocks noGrp="1"/>
          </p:cNvSpPr>
          <p:nvPr>
            <p:ph idx="1"/>
          </p:nvPr>
        </p:nvSpPr>
        <p:spPr>
          <a:xfrm>
            <a:off x="609600" y="1600202"/>
            <a:ext cx="5654040" cy="4757057"/>
          </a:xfrm>
        </p:spPr>
        <p:txBody>
          <a:bodyPr/>
          <a:lstStyle/>
          <a:p>
            <a:pPr>
              <a:buFont typeface="Calibri" panose="020F0502020204030204" pitchFamily="34" charset="0"/>
              <a:buChar char="●"/>
            </a:pPr>
            <a:r>
              <a:rPr lang="en-US" sz="2667" b="0" dirty="0"/>
              <a:t>To help maintain indoor air quality, follow manufacturers’ instructions for routine HVAC maintenance. </a:t>
            </a:r>
          </a:p>
          <a:p>
            <a:pPr>
              <a:buFont typeface="Calibri" panose="020F0502020204030204" pitchFamily="34" charset="0"/>
              <a:buChar char="●"/>
            </a:pPr>
            <a:r>
              <a:rPr lang="en-US" sz="2667" b="0" dirty="0"/>
              <a:t>Air filters that reduce indoor pollutants can be installed correctly by a professional. </a:t>
            </a:r>
          </a:p>
          <a:p>
            <a:endParaRPr lang="en-US" dirty="0"/>
          </a:p>
        </p:txBody>
      </p:sp>
      <p:pic>
        <p:nvPicPr>
          <p:cNvPr id="8" name="Picture 7" descr="A person installing a filter.  "/>
          <p:cNvPicPr>
            <a:picLocks noChangeAspect="1"/>
          </p:cNvPicPr>
          <p:nvPr/>
        </p:nvPicPr>
        <p:blipFill rotWithShape="1">
          <a:blip r:embed="rId3" cstate="print">
            <a:extLst>
              <a:ext uri="{28A0092B-C50C-407E-A947-70E740481C1C}">
                <a14:useLocalDpi xmlns:a14="http://schemas.microsoft.com/office/drawing/2010/main" val="0"/>
              </a:ext>
            </a:extLst>
          </a:blip>
          <a:srcRect t="19436" r="9604"/>
          <a:stretch/>
        </p:blipFill>
        <p:spPr>
          <a:xfrm>
            <a:off x="1643252" y="4247016"/>
            <a:ext cx="3158728" cy="1876779"/>
          </a:xfrm>
          <a:prstGeom prst="rect">
            <a:avLst/>
          </a:prstGeom>
        </p:spPr>
      </p:pic>
      <p:grpSp>
        <p:nvGrpSpPr>
          <p:cNvPr id="4" name="Group 3" descr="The correct installation of an air filter should align properly in the HVAC system slot and be the correct size. This insures that all air intake passes through the filter. ">
            <a:extLst>
              <a:ext uri="{FF2B5EF4-FFF2-40B4-BE49-F238E27FC236}">
                <a16:creationId xmlns:a16="http://schemas.microsoft.com/office/drawing/2014/main" id="{AE3A45EC-7F8F-4CFC-91D8-261EA1772AAD}"/>
              </a:ext>
            </a:extLst>
          </p:cNvPr>
          <p:cNvGrpSpPr/>
          <p:nvPr/>
        </p:nvGrpSpPr>
        <p:grpSpPr>
          <a:xfrm>
            <a:off x="6809363" y="1600201"/>
            <a:ext cx="3826215" cy="3955979"/>
            <a:chOff x="5107021" y="1200151"/>
            <a:chExt cx="2869661" cy="2966984"/>
          </a:xfrm>
        </p:grpSpPr>
        <p:sp>
          <p:nvSpPr>
            <p:cNvPr id="5" name="Rectangle 4"/>
            <p:cNvSpPr/>
            <p:nvPr/>
          </p:nvSpPr>
          <p:spPr>
            <a:xfrm>
              <a:off x="5107021" y="1200151"/>
              <a:ext cx="2869661" cy="2950064"/>
            </a:xfrm>
            <a:prstGeom prst="rect">
              <a:avLst/>
            </a:prstGeom>
            <a:solidFill>
              <a:srgbClr val="B5DB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eaLnBrk="0" fontAlgn="base" hangingPunct="0">
                <a:spcBef>
                  <a:spcPct val="0"/>
                </a:spcBef>
                <a:spcAft>
                  <a:spcPct val="0"/>
                </a:spcAft>
              </a:pPr>
              <a:endParaRPr lang="en-US" sz="2400">
                <a:solidFill>
                  <a:srgbClr val="FFC000"/>
                </a:solidFill>
                <a:latin typeface="Myriad Web Pro"/>
              </a:endParaRPr>
            </a:p>
          </p:txBody>
        </p:sp>
        <p:pic>
          <p:nvPicPr>
            <p:cNvPr id="6" name="Picture 5" descr="The correct installation of an air filter should align properly in the HVAC system slot and be the correct size. This insures that all air intake passes through the filter. "/>
            <p:cNvPicPr>
              <a:picLocks noChangeAspect="1"/>
            </p:cNvPicPr>
            <p:nvPr/>
          </p:nvPicPr>
          <p:blipFill rotWithShape="1">
            <a:blip r:embed="rId4">
              <a:extLst>
                <a:ext uri="{28A0092B-C50C-407E-A947-70E740481C1C}">
                  <a14:useLocalDpi xmlns:a14="http://schemas.microsoft.com/office/drawing/2010/main" val="0"/>
                </a:ext>
              </a:extLst>
            </a:blip>
            <a:srcRect l="1552" t="2139" r="3280" b="18301"/>
            <a:stretch/>
          </p:blipFill>
          <p:spPr>
            <a:xfrm>
              <a:off x="5107022" y="1200151"/>
              <a:ext cx="2869660" cy="2966984"/>
            </a:xfrm>
            <a:prstGeom prst="rect">
              <a:avLst/>
            </a:prstGeom>
            <a:ln>
              <a:noFill/>
            </a:ln>
          </p:spPr>
        </p:pic>
      </p:grpSp>
      <p:sp>
        <p:nvSpPr>
          <p:cNvPr id="7" name="TextBox 6"/>
          <p:cNvSpPr txBox="1"/>
          <p:nvPr/>
        </p:nvSpPr>
        <p:spPr>
          <a:xfrm>
            <a:off x="6381346" y="5533621"/>
            <a:ext cx="5058383" cy="748795"/>
          </a:xfrm>
          <a:prstGeom prst="rect">
            <a:avLst/>
          </a:prstGeom>
          <a:noFill/>
        </p:spPr>
        <p:txBody>
          <a:bodyPr wrap="square" rtlCol="0">
            <a:spAutoFit/>
          </a:bodyPr>
          <a:lstStyle/>
          <a:p>
            <a:pPr marL="380981" indent="-380981" defTabSz="1219140" eaLnBrk="0" fontAlgn="base" hangingPunct="0">
              <a:spcBef>
                <a:spcPct val="0"/>
              </a:spcBef>
              <a:spcAft>
                <a:spcPct val="0"/>
              </a:spcAft>
              <a:buFont typeface="Calibri" panose="020F0502020204030204" pitchFamily="34" charset="0"/>
              <a:buChar char="●"/>
            </a:pPr>
            <a:r>
              <a:rPr lang="en-US" sz="2133" i="1" dirty="0">
                <a:solidFill>
                  <a:srgbClr val="000000"/>
                </a:solidFill>
                <a:latin typeface="Calibri" panose="020F0502020204030204" pitchFamily="34" charset="0"/>
              </a:rPr>
              <a:t>Use the correct size air filter. </a:t>
            </a:r>
          </a:p>
          <a:p>
            <a:pPr marL="380981" indent="-380981" defTabSz="1219140" eaLnBrk="0" fontAlgn="base" hangingPunct="0">
              <a:spcBef>
                <a:spcPct val="0"/>
              </a:spcBef>
              <a:spcAft>
                <a:spcPct val="0"/>
              </a:spcAft>
              <a:buFont typeface="Calibri" panose="020F0502020204030204" pitchFamily="34" charset="0"/>
              <a:buChar char="●"/>
            </a:pPr>
            <a:r>
              <a:rPr lang="en-US" sz="2133" i="1" dirty="0">
                <a:solidFill>
                  <a:srgbClr val="000000"/>
                </a:solidFill>
                <a:latin typeface="Calibri" panose="020F0502020204030204" pitchFamily="34" charset="0"/>
              </a:rPr>
              <a:t>Align filter properly in HVAC system slot. </a:t>
            </a:r>
          </a:p>
        </p:txBody>
      </p:sp>
    </p:spTree>
    <p:extLst>
      <p:ext uri="{BB962C8B-B14F-4D97-AF65-F5344CB8AC3E}">
        <p14:creationId xmlns:p14="http://schemas.microsoft.com/office/powerpoint/2010/main" val="246411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849665"/>
          </a:xfrm>
        </p:spPr>
        <p:txBody>
          <a:bodyPr/>
          <a:lstStyle/>
          <a:p>
            <a:pPr algn="ctr"/>
            <a:r>
              <a:rPr lang="en-US" dirty="0">
                <a:solidFill>
                  <a:srgbClr val="DE693D"/>
                </a:solidFill>
              </a:rPr>
              <a:t>Heating</a:t>
            </a:r>
          </a:p>
        </p:txBody>
      </p:sp>
      <p:sp>
        <p:nvSpPr>
          <p:cNvPr id="7" name="Rectangle 6">
            <a:extLst>
              <a:ext uri="{FF2B5EF4-FFF2-40B4-BE49-F238E27FC236}">
                <a16:creationId xmlns:a16="http://schemas.microsoft.com/office/drawing/2014/main" id="{A7F1C6C1-6868-4144-AD59-1194DBF98777}"/>
              </a:ext>
            </a:extLst>
          </p:cNvPr>
          <p:cNvSpPr/>
          <p:nvPr/>
        </p:nvSpPr>
        <p:spPr>
          <a:xfrm>
            <a:off x="609602" y="921791"/>
            <a:ext cx="2895664" cy="502766"/>
          </a:xfrm>
          <a:prstGeom prst="rect">
            <a:avLst/>
          </a:prstGeom>
        </p:spPr>
        <p:txBody>
          <a:bodyPr wrap="none">
            <a:spAutoFit/>
          </a:bodyPr>
          <a:lstStyle/>
          <a:p>
            <a:pPr defTabSz="1219140" eaLnBrk="0" fontAlgn="base" hangingPunct="0">
              <a:spcBef>
                <a:spcPct val="0"/>
              </a:spcBef>
              <a:spcAft>
                <a:spcPct val="0"/>
              </a:spcAft>
            </a:pPr>
            <a:r>
              <a:rPr lang="en-US" sz="2667" b="1" dirty="0">
                <a:solidFill>
                  <a:srgbClr val="0070C0"/>
                </a:solidFill>
                <a:latin typeface="Calibri" panose="020F0502020204030204" pitchFamily="34" charset="0"/>
                <a:cs typeface="Calibri" panose="020F0502020204030204" pitchFamily="34" charset="0"/>
              </a:rPr>
              <a:t>Checklist questions</a:t>
            </a:r>
          </a:p>
        </p:txBody>
      </p:sp>
      <p:sp>
        <p:nvSpPr>
          <p:cNvPr id="4" name="Rectangle 3">
            <a:extLst>
              <a:ext uri="{FF2B5EF4-FFF2-40B4-BE49-F238E27FC236}">
                <a16:creationId xmlns:a16="http://schemas.microsoft.com/office/drawing/2014/main" id="{5F72D921-A5A3-4C5A-875A-B77B705AE221}"/>
              </a:ext>
            </a:extLst>
          </p:cNvPr>
          <p:cNvSpPr/>
          <p:nvPr/>
        </p:nvSpPr>
        <p:spPr>
          <a:xfrm>
            <a:off x="609602" y="1402665"/>
            <a:ext cx="10856068" cy="830997"/>
          </a:xfrm>
          <a:prstGeom prst="rect">
            <a:avLst/>
          </a:prstGeom>
        </p:spPr>
        <p:txBody>
          <a:bodyPr wrap="square">
            <a:spAutoFit/>
          </a:bodyPr>
          <a:lstStyle/>
          <a:p>
            <a:pPr marL="380981" indent="-380981" defTabSz="1219140" eaLnBrk="0" fontAlgn="base" hangingPunct="0">
              <a:spcBef>
                <a:spcPct val="0"/>
              </a:spcBef>
              <a:spcAft>
                <a:spcPct val="0"/>
              </a:spcAft>
              <a:buClr>
                <a:srgbClr val="DE693D"/>
              </a:buClr>
              <a:buSzPct val="75000"/>
              <a:buFont typeface="Calibri" panose="020F0502020204030204" pitchFamily="34" charset="0"/>
              <a:buChar char="●"/>
            </a:pPr>
            <a:r>
              <a:rPr lang="en-US" sz="2400" dirty="0">
                <a:solidFill>
                  <a:srgbClr val="000000"/>
                </a:solidFill>
                <a:latin typeface="Calibri" panose="020F0502020204030204" pitchFamily="34" charset="0"/>
                <a:cs typeface="Calibri" panose="020F0502020204030204" pitchFamily="34" charset="0"/>
              </a:rPr>
              <a:t>During the winter, what is the primary way your home is heated? </a:t>
            </a:r>
          </a:p>
          <a:p>
            <a:pPr marL="380981" indent="-380981" defTabSz="1219140" eaLnBrk="0" fontAlgn="base" hangingPunct="0">
              <a:spcBef>
                <a:spcPct val="0"/>
              </a:spcBef>
              <a:spcAft>
                <a:spcPct val="0"/>
              </a:spcAft>
              <a:buClr>
                <a:srgbClr val="DE693D"/>
              </a:buClr>
              <a:buSzPct val="75000"/>
              <a:buFont typeface="Calibri" panose="020F0502020204030204" pitchFamily="34" charset="0"/>
              <a:buChar char="●"/>
            </a:pPr>
            <a:r>
              <a:rPr lang="en-US" sz="2400" dirty="0">
                <a:solidFill>
                  <a:srgbClr val="000000"/>
                </a:solidFill>
                <a:latin typeface="Calibri" panose="020F0502020204030204" pitchFamily="34" charset="0"/>
                <a:cs typeface="Calibri" panose="020F0502020204030204" pitchFamily="34" charset="0"/>
              </a:rPr>
              <a:t>In addition to the main source of heat, do you use any other source(s)?</a:t>
            </a:r>
          </a:p>
        </p:txBody>
      </p:sp>
      <p:sp>
        <p:nvSpPr>
          <p:cNvPr id="10" name="Rectangle 9">
            <a:extLst>
              <a:ext uri="{FF2B5EF4-FFF2-40B4-BE49-F238E27FC236}">
                <a16:creationId xmlns:a16="http://schemas.microsoft.com/office/drawing/2014/main" id="{F3353A7A-4D2D-41C3-AA4A-113A49FE3E21}"/>
              </a:ext>
            </a:extLst>
          </p:cNvPr>
          <p:cNvSpPr/>
          <p:nvPr/>
        </p:nvSpPr>
        <p:spPr>
          <a:xfrm>
            <a:off x="609600" y="2264439"/>
            <a:ext cx="3235116" cy="502766"/>
          </a:xfrm>
          <a:prstGeom prst="rect">
            <a:avLst/>
          </a:prstGeom>
        </p:spPr>
        <p:txBody>
          <a:bodyPr wrap="none">
            <a:spAutoFit/>
          </a:bodyPr>
          <a:lstStyle/>
          <a:p>
            <a:pPr defTabSz="1219140" eaLnBrk="0" fontAlgn="base" hangingPunct="0">
              <a:spcBef>
                <a:spcPct val="0"/>
              </a:spcBef>
              <a:spcAft>
                <a:spcPct val="0"/>
              </a:spcAft>
            </a:pPr>
            <a:r>
              <a:rPr lang="en-US" sz="2667" b="1" dirty="0">
                <a:solidFill>
                  <a:srgbClr val="0070C0"/>
                </a:solidFill>
                <a:latin typeface="Calibri" panose="020F0502020204030204" pitchFamily="34" charset="0"/>
                <a:cs typeface="Calibri" panose="020F0502020204030204" pitchFamily="34" charset="0"/>
              </a:rPr>
              <a:t>Potential action steps</a:t>
            </a:r>
          </a:p>
        </p:txBody>
      </p:sp>
      <p:sp>
        <p:nvSpPr>
          <p:cNvPr id="9" name="Rectangle 8">
            <a:extLst>
              <a:ext uri="{FF2B5EF4-FFF2-40B4-BE49-F238E27FC236}">
                <a16:creationId xmlns:a16="http://schemas.microsoft.com/office/drawing/2014/main" id="{835BA851-7C0F-4DFD-8E86-AF1AC5BA5E0E}"/>
              </a:ext>
            </a:extLst>
          </p:cNvPr>
          <p:cNvSpPr/>
          <p:nvPr/>
        </p:nvSpPr>
        <p:spPr>
          <a:xfrm>
            <a:off x="609602" y="2753627"/>
            <a:ext cx="10985993" cy="1569660"/>
          </a:xfrm>
          <a:prstGeom prst="rect">
            <a:avLst/>
          </a:prstGeom>
        </p:spPr>
        <p:txBody>
          <a:bodyPr wrap="square">
            <a:spAutoFit/>
          </a:bodyPr>
          <a:lstStyle/>
          <a:p>
            <a:pPr marL="380981" indent="-380981" defTabSz="1219140" eaLnBrk="0" fontAlgn="base" hangingPunct="0">
              <a:spcBef>
                <a:spcPct val="0"/>
              </a:spcBef>
              <a:spcAft>
                <a:spcPct val="0"/>
              </a:spcAft>
              <a:buClr>
                <a:srgbClr val="DD6237"/>
              </a:buClr>
              <a:buSzPct val="75000"/>
              <a:buFont typeface="Calibri" panose="020F0502020204030204" pitchFamily="34" charset="0"/>
              <a:buChar char="●"/>
            </a:pPr>
            <a:r>
              <a:rPr lang="en-US" sz="2400" dirty="0">
                <a:solidFill>
                  <a:srgbClr val="000000"/>
                </a:solidFill>
                <a:latin typeface="Calibri" panose="020F0502020204030204" pitchFamily="34" charset="0"/>
                <a:cs typeface="Calibri" panose="020F0502020204030204" pitchFamily="34" charset="0"/>
              </a:rPr>
              <a:t>Properly ventilate the room where a fuel- or wood-burning appliance is used.</a:t>
            </a:r>
          </a:p>
          <a:p>
            <a:pPr marL="380981" indent="-380981" defTabSz="1219140" eaLnBrk="0" fontAlgn="base" hangingPunct="0">
              <a:spcBef>
                <a:spcPct val="0"/>
              </a:spcBef>
              <a:spcAft>
                <a:spcPct val="0"/>
              </a:spcAft>
              <a:buClr>
                <a:srgbClr val="DD6237"/>
              </a:buClr>
              <a:buSzPct val="75000"/>
              <a:buFont typeface="Calibri" panose="020F0502020204030204" pitchFamily="34" charset="0"/>
              <a:buChar char="●"/>
            </a:pPr>
            <a:r>
              <a:rPr lang="en-US" sz="2400" dirty="0">
                <a:solidFill>
                  <a:srgbClr val="000000"/>
                </a:solidFill>
                <a:latin typeface="Calibri" panose="020F0502020204030204" pitchFamily="34" charset="0"/>
                <a:cs typeface="Calibri" panose="020F0502020204030204" pitchFamily="34" charset="0"/>
              </a:rPr>
              <a:t>Never use a gas cooking appliance as a heating source.</a:t>
            </a:r>
          </a:p>
          <a:p>
            <a:pPr marL="380981" indent="-380981" defTabSz="1219140" eaLnBrk="0" fontAlgn="base" hangingPunct="0">
              <a:spcBef>
                <a:spcPct val="0"/>
              </a:spcBef>
              <a:spcAft>
                <a:spcPct val="0"/>
              </a:spcAft>
              <a:buClr>
                <a:srgbClr val="DD6237"/>
              </a:buClr>
              <a:buSzPct val="75000"/>
              <a:buFont typeface="Calibri" panose="020F0502020204030204" pitchFamily="34" charset="0"/>
              <a:buChar char="●"/>
            </a:pPr>
            <a:r>
              <a:rPr lang="en-US" sz="2400" dirty="0">
                <a:solidFill>
                  <a:srgbClr val="000000"/>
                </a:solidFill>
                <a:latin typeface="Calibri" panose="020F0502020204030204" pitchFamily="34" charset="0"/>
                <a:cs typeface="Calibri" panose="020F0502020204030204" pitchFamily="34" charset="0"/>
              </a:rPr>
              <a:t>Use proper fuel and follow instructions when using an unvented kerosene or gas space heater.</a:t>
            </a:r>
            <a:endParaRPr lang="en-US" sz="2400" dirty="0">
              <a:solidFill>
                <a:srgbClr val="0F56DC"/>
              </a:solidFill>
              <a:latin typeface="Calibri" panose="020F0502020204030204" pitchFamily="34" charset="0"/>
              <a:cs typeface="Calibri" panose="020F0502020204030204" pitchFamily="34" charset="0"/>
            </a:endParaRPr>
          </a:p>
        </p:txBody>
      </p:sp>
      <p:pic>
        <p:nvPicPr>
          <p:cNvPr id="11" name="Picture 10" descr="Images of different types of heating devices, a radiator, a fireplace, a space heater, and a baseboard hea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275" y="4950221"/>
            <a:ext cx="912804" cy="785208"/>
          </a:xfrm>
          <a:prstGeom prst="rect">
            <a:avLst/>
          </a:prstGeom>
        </p:spPr>
      </p:pic>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941" y="4897186"/>
            <a:ext cx="942249" cy="824468"/>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784" t="81050" r="25634" b="10303"/>
          <a:stretch/>
        </p:blipFill>
        <p:spPr>
          <a:xfrm>
            <a:off x="6139629" y="4875651"/>
            <a:ext cx="1148088" cy="824468"/>
          </a:xfrm>
          <a:prstGeom prst="rect">
            <a:avLst/>
          </a:prstGeom>
        </p:spPr>
      </p:pic>
      <p:pic>
        <p:nvPicPr>
          <p:cNvPr id="17" name="Picture 16">
            <a:extLs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344" t="83939" r="5856" b="10446"/>
          <a:stretch/>
        </p:blipFill>
        <p:spPr>
          <a:xfrm>
            <a:off x="8020911" y="4950224"/>
            <a:ext cx="1747276" cy="675329"/>
          </a:xfrm>
          <a:prstGeom prst="rect">
            <a:avLst/>
          </a:prstGeom>
        </p:spPr>
      </p:pic>
      <p:sp>
        <p:nvSpPr>
          <p:cNvPr id="8" name="Rectangle 7"/>
          <p:cNvSpPr/>
          <p:nvPr/>
        </p:nvSpPr>
        <p:spPr>
          <a:xfrm>
            <a:off x="2313329" y="5787407"/>
            <a:ext cx="1112695" cy="338554"/>
          </a:xfrm>
          <a:prstGeom prst="rect">
            <a:avLst/>
          </a:prstGeom>
        </p:spPr>
        <p:txBody>
          <a:bodyPr wrap="square">
            <a:spAutoFit/>
          </a:bodyPr>
          <a:lstStyle/>
          <a:p>
            <a:pPr algn="ctr" defTabSz="1219140" eaLnBrk="0" fontAlgn="base" hangingPunct="0">
              <a:spcBef>
                <a:spcPct val="0"/>
              </a:spcBef>
              <a:spcAft>
                <a:spcPct val="0"/>
              </a:spcAft>
            </a:pPr>
            <a:r>
              <a:rPr lang="en-US" sz="1600" i="1" dirty="0">
                <a:solidFill>
                  <a:srgbClr val="DE693D"/>
                </a:solidFill>
                <a:latin typeface="Calibri" panose="020F0502020204030204" pitchFamily="34" charset="0"/>
                <a:cs typeface="Calibri" panose="020F0502020204030204" pitchFamily="34" charset="0"/>
              </a:rPr>
              <a:t>Radiator</a:t>
            </a:r>
            <a:endParaRPr lang="en-US" sz="1600" i="1" dirty="0">
              <a:solidFill>
                <a:srgbClr val="0F56DC"/>
              </a:solidFill>
              <a:latin typeface="Calibri" panose="020F0502020204030204" pitchFamily="34" charset="0"/>
              <a:cs typeface="Calibri" panose="020F0502020204030204" pitchFamily="34" charset="0"/>
            </a:endParaRPr>
          </a:p>
        </p:txBody>
      </p:sp>
      <p:sp>
        <p:nvSpPr>
          <p:cNvPr id="18" name="Rectangle 17">
            <a:extLst>
              <a:ext uri="{C183D7F6-B498-43B3-948B-1728B52AA6E4}">
                <adec:decorative xmlns:adec="http://schemas.microsoft.com/office/drawing/2017/decorative" val="1"/>
              </a:ext>
            </a:extLst>
          </p:cNvPr>
          <p:cNvSpPr/>
          <p:nvPr/>
        </p:nvSpPr>
        <p:spPr>
          <a:xfrm>
            <a:off x="4105375" y="5787407"/>
            <a:ext cx="1254959" cy="338554"/>
          </a:xfrm>
          <a:prstGeom prst="rect">
            <a:avLst/>
          </a:prstGeom>
        </p:spPr>
        <p:txBody>
          <a:bodyPr wrap="square">
            <a:spAutoFit/>
          </a:bodyPr>
          <a:lstStyle/>
          <a:p>
            <a:pPr algn="ctr" defTabSz="1219140" eaLnBrk="0" fontAlgn="base" hangingPunct="0">
              <a:spcBef>
                <a:spcPct val="0"/>
              </a:spcBef>
              <a:spcAft>
                <a:spcPct val="0"/>
              </a:spcAft>
            </a:pPr>
            <a:r>
              <a:rPr lang="en-US" sz="1600" i="1" dirty="0">
                <a:solidFill>
                  <a:srgbClr val="DE693D"/>
                </a:solidFill>
                <a:latin typeface="Calibri" panose="020F0502020204030204" pitchFamily="34" charset="0"/>
                <a:cs typeface="Calibri" panose="020F0502020204030204" pitchFamily="34" charset="0"/>
              </a:rPr>
              <a:t>Fireplace</a:t>
            </a:r>
            <a:endParaRPr lang="en-US" sz="1600" i="1" dirty="0">
              <a:solidFill>
                <a:srgbClr val="0F56DC"/>
              </a:solidFill>
              <a:latin typeface="Calibri" panose="020F0502020204030204" pitchFamily="34" charset="0"/>
              <a:cs typeface="Calibri" panose="020F0502020204030204" pitchFamily="34" charset="0"/>
            </a:endParaRPr>
          </a:p>
        </p:txBody>
      </p:sp>
      <p:sp>
        <p:nvSpPr>
          <p:cNvPr id="19" name="Rectangle 18"/>
          <p:cNvSpPr/>
          <p:nvPr/>
        </p:nvSpPr>
        <p:spPr>
          <a:xfrm>
            <a:off x="5915280" y="5790002"/>
            <a:ext cx="1596793" cy="338554"/>
          </a:xfrm>
          <a:prstGeom prst="rect">
            <a:avLst/>
          </a:prstGeom>
        </p:spPr>
        <p:txBody>
          <a:bodyPr wrap="square">
            <a:spAutoFit/>
          </a:bodyPr>
          <a:lstStyle/>
          <a:p>
            <a:pPr algn="ctr" defTabSz="1219140" eaLnBrk="0" fontAlgn="base" hangingPunct="0">
              <a:spcBef>
                <a:spcPct val="0"/>
              </a:spcBef>
              <a:spcAft>
                <a:spcPct val="0"/>
              </a:spcAft>
            </a:pPr>
            <a:r>
              <a:rPr lang="en-US" sz="1600" i="1" dirty="0">
                <a:solidFill>
                  <a:srgbClr val="DE693D"/>
                </a:solidFill>
                <a:latin typeface="Calibri" panose="020F0502020204030204" pitchFamily="34" charset="0"/>
                <a:cs typeface="Calibri" panose="020F0502020204030204" pitchFamily="34" charset="0"/>
              </a:rPr>
              <a:t>Space Heater</a:t>
            </a:r>
            <a:endParaRPr lang="en-US" sz="1600" i="1" dirty="0">
              <a:solidFill>
                <a:srgbClr val="0F56DC"/>
              </a:solidFill>
              <a:latin typeface="Calibri" panose="020F0502020204030204" pitchFamily="34" charset="0"/>
              <a:cs typeface="Calibri" panose="020F0502020204030204" pitchFamily="34" charset="0"/>
            </a:endParaRPr>
          </a:p>
        </p:txBody>
      </p:sp>
      <p:sp>
        <p:nvSpPr>
          <p:cNvPr id="20" name="Rectangle 19"/>
          <p:cNvSpPr/>
          <p:nvPr/>
        </p:nvSpPr>
        <p:spPr>
          <a:xfrm>
            <a:off x="7709877" y="5787407"/>
            <a:ext cx="2231793" cy="338554"/>
          </a:xfrm>
          <a:prstGeom prst="rect">
            <a:avLst/>
          </a:prstGeom>
        </p:spPr>
        <p:txBody>
          <a:bodyPr wrap="square">
            <a:spAutoFit/>
          </a:bodyPr>
          <a:lstStyle/>
          <a:p>
            <a:pPr algn="ctr" defTabSz="1219140" eaLnBrk="0" fontAlgn="base" hangingPunct="0">
              <a:spcBef>
                <a:spcPct val="0"/>
              </a:spcBef>
              <a:spcAft>
                <a:spcPct val="0"/>
              </a:spcAft>
            </a:pPr>
            <a:r>
              <a:rPr lang="en-US" sz="1600" i="1" dirty="0">
                <a:solidFill>
                  <a:srgbClr val="DE693D"/>
                </a:solidFill>
                <a:latin typeface="Calibri" panose="020F0502020204030204" pitchFamily="34" charset="0"/>
                <a:cs typeface="Calibri" panose="020F0502020204030204" pitchFamily="34" charset="0"/>
              </a:rPr>
              <a:t>Baseboard Heater</a:t>
            </a:r>
            <a:endParaRPr lang="en-US" sz="1600" i="1" dirty="0">
              <a:solidFill>
                <a:srgbClr val="0F56D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0866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2" y="438269"/>
            <a:ext cx="5528441" cy="1143000"/>
          </a:xfrm>
        </p:spPr>
        <p:txBody>
          <a:bodyPr/>
          <a:lstStyle/>
          <a:p>
            <a:pPr algn="ctr"/>
            <a:r>
              <a:rPr lang="en-US" dirty="0">
                <a:solidFill>
                  <a:srgbClr val="DE693D"/>
                </a:solidFill>
              </a:rPr>
              <a:t>Air Cleaners</a:t>
            </a:r>
          </a:p>
        </p:txBody>
      </p:sp>
      <p:sp>
        <p:nvSpPr>
          <p:cNvPr id="3" name="Content Placeholder 2"/>
          <p:cNvSpPr>
            <a:spLocks noGrp="1"/>
          </p:cNvSpPr>
          <p:nvPr>
            <p:ph idx="1"/>
          </p:nvPr>
        </p:nvSpPr>
        <p:spPr>
          <a:xfrm>
            <a:off x="609600" y="1600201"/>
            <a:ext cx="5697893" cy="4191000"/>
          </a:xfrm>
        </p:spPr>
        <p:txBody>
          <a:bodyPr/>
          <a:lstStyle/>
          <a:p>
            <a:pPr>
              <a:buFont typeface="Calibri" panose="020F0502020204030204" pitchFamily="34" charset="0"/>
              <a:buChar char="●"/>
            </a:pPr>
            <a:r>
              <a:rPr lang="en-US" sz="2400" b="0" dirty="0"/>
              <a:t>Eliminating sources of asthma triggers, such as candles, cigarettes, perfumes, air fresheners, etc., is the best method for controlling indoor air quality.</a:t>
            </a:r>
          </a:p>
          <a:p>
            <a:pPr>
              <a:buFont typeface="Calibri" panose="020F0502020204030204" pitchFamily="34" charset="0"/>
              <a:buChar char="●"/>
            </a:pPr>
            <a:r>
              <a:rPr lang="en-US" sz="2400" b="0" dirty="0"/>
              <a:t>Ventilation and air cleaning help remove particles and gases.</a:t>
            </a:r>
          </a:p>
          <a:p>
            <a:pPr>
              <a:buFont typeface="Calibri" panose="020F0502020204030204" pitchFamily="34" charset="0"/>
              <a:buChar char="●"/>
            </a:pPr>
            <a:r>
              <a:rPr lang="en-US" sz="2400" b="0" dirty="0"/>
              <a:t>EPA has a consumer guide and a more technical summary about using air cleaners at home (</a:t>
            </a:r>
            <a:r>
              <a:rPr lang="en-US" sz="2400" b="0" dirty="0">
                <a:solidFill>
                  <a:srgbClr val="0070C0"/>
                </a:solidFill>
                <a:hlinkClick r:id="rId3"/>
              </a:rPr>
              <a:t>www.epa.gov/indoor-air-quality-iaq/air-cleaners-and-air-filters-home</a:t>
            </a:r>
            <a:r>
              <a:rPr lang="en-US" sz="2400" b="0" dirty="0"/>
              <a:t>).</a:t>
            </a:r>
          </a:p>
        </p:txBody>
      </p:sp>
      <p:pic>
        <p:nvPicPr>
          <p:cNvPr id="4" name="Picture 3">
            <a:extLst>
              <a:ext uri="{FF2B5EF4-FFF2-40B4-BE49-F238E27FC236}">
                <a16:creationId xmlns:a16="http://schemas.microsoft.com/office/drawing/2014/main" id="{004102F0-3C06-4E03-AB56-F5C1123ECD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048" y="493549"/>
            <a:ext cx="2967353" cy="3833791"/>
          </a:xfrm>
          <a:prstGeom prst="rect">
            <a:avLst/>
          </a:prstGeom>
        </p:spPr>
      </p:pic>
      <p:pic>
        <p:nvPicPr>
          <p:cNvPr id="5" name="Picture 4">
            <a:extLst>
              <a:ext uri="{FF2B5EF4-FFF2-40B4-BE49-F238E27FC236}">
                <a16:creationId xmlns:a16="http://schemas.microsoft.com/office/drawing/2014/main" id="{3BBA858A-3D6C-472D-9F5F-EA723390B91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15049" y="2569500"/>
            <a:ext cx="2967353" cy="3813049"/>
          </a:xfrm>
          <a:prstGeom prst="rect">
            <a:avLst/>
          </a:prstGeom>
        </p:spPr>
      </p:pic>
    </p:spTree>
    <p:extLst>
      <p:ext uri="{BB962C8B-B14F-4D97-AF65-F5344CB8AC3E}">
        <p14:creationId xmlns:p14="http://schemas.microsoft.com/office/powerpoint/2010/main" val="4156880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26B799-40C3-4BEE-8E4B-2899F148E7D4}"/>
              </a:ext>
            </a:extLst>
          </p:cNvPr>
          <p:cNvSpPr>
            <a:spLocks noGrp="1"/>
          </p:cNvSpPr>
          <p:nvPr>
            <p:ph type="title"/>
          </p:nvPr>
        </p:nvSpPr>
        <p:spPr>
          <a:xfrm>
            <a:off x="566058" y="101600"/>
            <a:ext cx="11059884" cy="2462491"/>
          </a:xfrm>
        </p:spPr>
        <p:txBody>
          <a:bodyPr/>
          <a:lstStyle/>
          <a:p>
            <a:pPr algn="ctr"/>
            <a:r>
              <a:rPr lang="en-US" sz="4800" dirty="0"/>
              <a:t>smoking</a:t>
            </a:r>
          </a:p>
        </p:txBody>
      </p:sp>
    </p:spTree>
    <p:extLst>
      <p:ext uri="{BB962C8B-B14F-4D97-AF65-F5344CB8AC3E}">
        <p14:creationId xmlns:p14="http://schemas.microsoft.com/office/powerpoint/2010/main" val="4022399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257" y="350198"/>
            <a:ext cx="11569431" cy="1153521"/>
          </a:xfrm>
        </p:spPr>
        <p:txBody>
          <a:bodyPr/>
          <a:lstStyle/>
          <a:p>
            <a:pPr algn="ctr"/>
            <a:r>
              <a:rPr lang="en-US" dirty="0">
                <a:solidFill>
                  <a:srgbClr val="DE693D"/>
                </a:solidFill>
              </a:rPr>
              <a:t>Secondhand-Smoke </a:t>
            </a:r>
            <a:r>
              <a:rPr lang="en-US" dirty="0"/>
              <a:t>E</a:t>
            </a:r>
            <a:r>
              <a:rPr lang="en-US" dirty="0">
                <a:solidFill>
                  <a:srgbClr val="DE693D"/>
                </a:solidFill>
              </a:rPr>
              <a:t>xposure in the United States</a:t>
            </a:r>
          </a:p>
        </p:txBody>
      </p:sp>
      <p:pic>
        <p:nvPicPr>
          <p:cNvPr id="4" name="Picture 14" descr="58 million people or 1 in 4 nonsmokers in the US are still exposed to secondhand smoke (SHS). About 2 in every 5 children (including 7 in 10 black children) are exposed to SHS. More than 1 in 3 nonsmokers who live in rental housing are exposed to SHS. ">
            <a:extLs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2167" y="1290663"/>
            <a:ext cx="8453604" cy="52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509371" y="6196670"/>
            <a:ext cx="1073028" cy="38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4152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09900" y="613299"/>
            <a:ext cx="6172200" cy="857251"/>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2</a:t>
            </a:r>
          </a:p>
        </p:txBody>
      </p:sp>
      <p:graphicFrame>
        <p:nvGraphicFramePr>
          <p:cNvPr id="5" name="Chart 4"/>
          <p:cNvGraphicFramePr>
            <a:graphicFrameLocks/>
          </p:cNvGraphicFramePr>
          <p:nvPr/>
        </p:nvGraphicFramePr>
        <p:xfrm>
          <a:off x="3089755" y="2522428"/>
          <a:ext cx="5918548" cy="321057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2362654" y="1855044"/>
            <a:ext cx="7466693" cy="3326557"/>
          </a:xfrm>
        </p:spPr>
        <p:txBody>
          <a:bodyPr/>
          <a:lstStyle/>
          <a:p>
            <a:pPr marL="0" indent="0">
              <a:buNone/>
              <a:defRPr/>
            </a:pPr>
            <a:r>
              <a:rPr lang="en-US" sz="2400" b="1" dirty="0">
                <a:latin typeface="Arial" panose="020B0604020202020204" pitchFamily="34" charset="0"/>
                <a:cs typeface="Arial" panose="020B0604020202020204" pitchFamily="34" charset="0"/>
              </a:rPr>
              <a:t>What in-home environmental asthma services does your program perform? (click all that apply)</a:t>
            </a:r>
            <a:endParaRPr lang="en-US" sz="151" dirty="0">
              <a:latin typeface="Arial" panose="020B0604020202020204" pitchFamily="34" charset="0"/>
              <a:cs typeface="Arial" panose="020B0604020202020204" pitchFamily="34" charset="0"/>
            </a:endParaRPr>
          </a:p>
          <a:p>
            <a:pPr marL="385753" indent="-385753">
              <a:buFont typeface="+mj-lt"/>
              <a:buAutoNum type="arabicPeriod"/>
              <a:defRPr/>
            </a:pPr>
            <a:r>
              <a:rPr lang="en-US" sz="2400" dirty="0">
                <a:latin typeface="Arial" panose="020B0604020202020204" pitchFamily="34" charset="0"/>
                <a:cs typeface="Arial" panose="020B0604020202020204" pitchFamily="34" charset="0"/>
              </a:rPr>
              <a:t>Education about common asthma triggers </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Walkthrough/assessment of triggers </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Provide supplies for trigger mitigation</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Trigger remediation</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Other </a:t>
            </a:r>
          </a:p>
        </p:txBody>
      </p:sp>
    </p:spTree>
    <p:extLst>
      <p:ext uri="{BB962C8B-B14F-4D97-AF65-F5344CB8AC3E}">
        <p14:creationId xmlns:p14="http://schemas.microsoft.com/office/powerpoint/2010/main" val="2882568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547A28F-9FF4-4137-B1B4-46F901738946}"/>
              </a:ext>
            </a:extLst>
          </p:cNvPr>
          <p:cNvSpPr>
            <a:spLocks noGrp="1"/>
          </p:cNvSpPr>
          <p:nvPr>
            <p:ph type="title"/>
          </p:nvPr>
        </p:nvSpPr>
        <p:spPr>
          <a:xfrm>
            <a:off x="609600" y="702547"/>
            <a:ext cx="10972800" cy="1143000"/>
          </a:xfrm>
        </p:spPr>
        <p:txBody>
          <a:bodyPr/>
          <a:lstStyle/>
          <a:p>
            <a:pPr>
              <a:spcAft>
                <a:spcPts val="1600"/>
              </a:spcAft>
            </a:pPr>
            <a:r>
              <a:rPr lang="en-US" sz="2933" dirty="0"/>
              <a:t>“Separating smokers from non-smokers, cleaning the air, and ventilating buildings cannot eliminate exposure of nonsmokers to SHS…” </a:t>
            </a:r>
            <a:br>
              <a:rPr lang="en-US" sz="2933" dirty="0"/>
            </a:br>
            <a:r>
              <a:rPr lang="en-US" sz="1600" dirty="0"/>
              <a:t>— Surgeon General, 2006</a:t>
            </a:r>
            <a:endParaRPr lang="en-US" dirty="0"/>
          </a:p>
        </p:txBody>
      </p:sp>
      <p:sp>
        <p:nvSpPr>
          <p:cNvPr id="3" name="Content Placeholder 2"/>
          <p:cNvSpPr>
            <a:spLocks noGrp="1"/>
          </p:cNvSpPr>
          <p:nvPr>
            <p:ph idx="1"/>
          </p:nvPr>
        </p:nvSpPr>
        <p:spPr>
          <a:xfrm>
            <a:off x="391387" y="2566557"/>
            <a:ext cx="5095015" cy="1724889"/>
          </a:xfrm>
        </p:spPr>
        <p:txBody>
          <a:bodyPr/>
          <a:lstStyle/>
          <a:p>
            <a:pPr>
              <a:buFont typeface="Calibri" panose="020F0502020204030204" pitchFamily="34" charset="0"/>
              <a:buChar char="●"/>
            </a:pPr>
            <a:r>
              <a:rPr lang="en-US" sz="2667" b="0" dirty="0"/>
              <a:t>SHS is a universal asthma trigger.</a:t>
            </a:r>
          </a:p>
          <a:p>
            <a:pPr>
              <a:buFont typeface="Calibri" panose="020F0502020204030204" pitchFamily="34" charset="0"/>
              <a:buChar char="●"/>
            </a:pPr>
            <a:r>
              <a:rPr lang="en-US" sz="2667" b="0" dirty="0"/>
              <a:t>There is no safe amount of SHS.</a:t>
            </a:r>
          </a:p>
          <a:p>
            <a:pPr>
              <a:buFont typeface="Calibri" panose="020F0502020204030204" pitchFamily="34" charset="0"/>
              <a:buChar char="●"/>
            </a:pPr>
            <a:r>
              <a:rPr lang="en-US" sz="2667" b="0" dirty="0"/>
              <a:t>Smoke-free policies benefit tenants and property owners.*</a:t>
            </a:r>
          </a:p>
          <a:p>
            <a:pPr marL="0" indent="0">
              <a:buNone/>
            </a:pPr>
            <a:endParaRPr lang="en-US" dirty="0"/>
          </a:p>
          <a:p>
            <a:pPr marL="0" indent="0">
              <a:buNone/>
            </a:pPr>
            <a:endParaRPr lang="en-US" dirty="0"/>
          </a:p>
          <a:p>
            <a:pPr marL="0" indent="0">
              <a:buNone/>
            </a:pPr>
            <a:endParaRPr lang="en-US" dirty="0"/>
          </a:p>
        </p:txBody>
      </p:sp>
      <p:pic>
        <p:nvPicPr>
          <p:cNvPr id="5" name="Picture 4" descr="Smoke can travel between apartments within a building.">
            <a:extLst>
              <a:ext uri="{FF2B5EF4-FFF2-40B4-BE49-F238E27FC236}">
                <a16:creationId xmlns:a16="http://schemas.microsoft.com/office/drawing/2014/main" id="{5EAEC004-33C0-4BBA-AF0E-E56BBA6F5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2" y="2160945"/>
            <a:ext cx="5681660" cy="3669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7E01B3-8B46-4D6A-993D-F76AECD632F2}"/>
              </a:ext>
            </a:extLst>
          </p:cNvPr>
          <p:cNvSpPr txBox="1"/>
          <p:nvPr/>
        </p:nvSpPr>
        <p:spPr>
          <a:xfrm>
            <a:off x="609602" y="5793904"/>
            <a:ext cx="6928243" cy="1077026"/>
          </a:xfrm>
          <a:prstGeom prst="rect">
            <a:avLst/>
          </a:prstGeom>
          <a:noFill/>
        </p:spPr>
        <p:txBody>
          <a:bodyPr wrap="none" rtlCol="0">
            <a:spAutoFit/>
          </a:bodyPr>
          <a:lstStyle/>
          <a:p>
            <a:pPr defTabSz="1219140" eaLnBrk="0" fontAlgn="base" hangingPunct="0">
              <a:spcBef>
                <a:spcPct val="0"/>
              </a:spcBef>
              <a:spcAft>
                <a:spcPct val="0"/>
              </a:spcAft>
            </a:pPr>
            <a:r>
              <a:rPr lang="en-US" sz="2133" dirty="0">
                <a:solidFill>
                  <a:srgbClr val="0F56DC"/>
                </a:solidFill>
                <a:latin typeface="Myriad Web Pro" panose="020B0503030403020204" pitchFamily="34" charset="0"/>
              </a:rPr>
              <a:t>* To learn how to start a smoke-free policy, go to </a:t>
            </a:r>
          </a:p>
          <a:p>
            <a:pPr defTabSz="1219140" eaLnBrk="0" fontAlgn="base" hangingPunct="0">
              <a:spcBef>
                <a:spcPct val="0"/>
              </a:spcBef>
              <a:spcAft>
                <a:spcPct val="0"/>
              </a:spcAft>
            </a:pPr>
            <a:r>
              <a:rPr lang="en-US" sz="2133" dirty="0">
                <a:solidFill>
                  <a:srgbClr val="0F56DC"/>
                </a:solidFill>
                <a:latin typeface="Myriad Web Pro" panose="020B0503030403020204" pitchFamily="34" charset="0"/>
                <a:hlinkClick r:id="rId4"/>
              </a:rPr>
              <a:t>www.hud.gov/program_offices/healthy_homes/smokefree2</a:t>
            </a:r>
            <a:r>
              <a:rPr lang="en-US" sz="2133" dirty="0">
                <a:solidFill>
                  <a:srgbClr val="0F56DC"/>
                </a:solidFill>
                <a:latin typeface="Myriad Web Pro" panose="020B0503030403020204" pitchFamily="34" charset="0"/>
              </a:rPr>
              <a:t> </a:t>
            </a:r>
          </a:p>
          <a:p>
            <a:pPr defTabSz="1219140" eaLnBrk="0" fontAlgn="base" hangingPunct="0">
              <a:spcBef>
                <a:spcPct val="0"/>
              </a:spcBef>
              <a:spcAft>
                <a:spcPct val="0"/>
              </a:spcAft>
            </a:pPr>
            <a:endParaRPr lang="en-US" sz="2133"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795476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24257"/>
            <a:ext cx="10972800" cy="830095"/>
          </a:xfrm>
        </p:spPr>
        <p:txBody>
          <a:bodyPr/>
          <a:lstStyle/>
          <a:p>
            <a:pPr algn="ctr"/>
            <a:r>
              <a:rPr lang="en-US" dirty="0">
                <a:solidFill>
                  <a:srgbClr val="DE693D"/>
                </a:solidFill>
              </a:rPr>
              <a:t>E-Cigarettes</a:t>
            </a:r>
          </a:p>
        </p:txBody>
      </p:sp>
      <p:sp>
        <p:nvSpPr>
          <p:cNvPr id="3" name="Content Placeholder 2"/>
          <p:cNvSpPr>
            <a:spLocks noGrp="1"/>
          </p:cNvSpPr>
          <p:nvPr>
            <p:ph idx="1"/>
          </p:nvPr>
        </p:nvSpPr>
        <p:spPr>
          <a:xfrm>
            <a:off x="609600" y="1154350"/>
            <a:ext cx="10972800" cy="5183388"/>
          </a:xfrm>
        </p:spPr>
        <p:txBody>
          <a:bodyPr/>
          <a:lstStyle/>
          <a:p>
            <a:pPr>
              <a:buFont typeface="Calibri" panose="020F0502020204030204" pitchFamily="34" charset="0"/>
              <a:buChar char="●"/>
            </a:pPr>
            <a:r>
              <a:rPr lang="en-US" sz="2533" b="0" dirty="0"/>
              <a:t>E-cigarettes create an aerosol that can contain toxic chemicals. </a:t>
            </a:r>
          </a:p>
          <a:p>
            <a:pPr>
              <a:buFont typeface="Calibri" panose="020F0502020204030204" pitchFamily="34" charset="0"/>
              <a:buChar char="●"/>
            </a:pPr>
            <a:r>
              <a:rPr lang="en-US" sz="2533" b="0" dirty="0"/>
              <a:t>Risks that secondhand aerosol might trigger asthma symptoms are unknown.</a:t>
            </a:r>
          </a:p>
          <a:p>
            <a:endParaRPr lang="en-US" sz="2667" dirty="0"/>
          </a:p>
          <a:p>
            <a:pPr marL="0" indent="0">
              <a:buNone/>
            </a:pPr>
            <a:endParaRPr lang="en-US" sz="2667" dirty="0"/>
          </a:p>
          <a:p>
            <a:pPr marL="0" indent="0">
              <a:buNone/>
            </a:pPr>
            <a:endParaRPr lang="en-US" sz="2667" dirty="0"/>
          </a:p>
          <a:p>
            <a:pPr marL="0" indent="0">
              <a:buNone/>
            </a:pPr>
            <a:endParaRPr lang="en-US" sz="2667" dirty="0"/>
          </a:p>
          <a:p>
            <a:pPr marL="0" indent="0">
              <a:buNone/>
            </a:pPr>
            <a:endParaRPr lang="en-US" sz="2533" dirty="0"/>
          </a:p>
          <a:p>
            <a:pPr marL="0" indent="0">
              <a:buNone/>
            </a:pPr>
            <a:endParaRPr lang="en-US" sz="2533" dirty="0"/>
          </a:p>
          <a:p>
            <a:pPr marL="0" indent="0">
              <a:buNone/>
            </a:pPr>
            <a:r>
              <a:rPr lang="en-US" sz="2533" dirty="0">
                <a:solidFill>
                  <a:srgbClr val="005DAA"/>
                </a:solidFill>
              </a:rPr>
              <a:t>Other concerns </a:t>
            </a:r>
          </a:p>
          <a:p>
            <a:pPr lvl="1">
              <a:buFont typeface="Calibri" panose="020F0502020204030204" pitchFamily="34" charset="0"/>
              <a:buChar char="●"/>
            </a:pPr>
            <a:r>
              <a:rPr lang="en-US" sz="2400" dirty="0"/>
              <a:t>Dramatic increase in use of e-cigarettes by young people.</a:t>
            </a:r>
          </a:p>
          <a:p>
            <a:pPr lvl="1">
              <a:buFont typeface="Calibri" panose="020F0502020204030204" pitchFamily="34" charset="0"/>
              <a:buChar char="●"/>
            </a:pPr>
            <a:r>
              <a:rPr lang="en-US" sz="2400" dirty="0"/>
              <a:t>Possible path to traditional smoking among youth.</a:t>
            </a:r>
          </a:p>
        </p:txBody>
      </p:sp>
      <p:pic>
        <p:nvPicPr>
          <p:cNvPr id="7" name="Picture 6" descr="Graphic that shows different types of e-Cigarettes including tanks and mods, rechargeable e-cigarettes and disposable e-cigarett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6909" y="2264212"/>
            <a:ext cx="7340081" cy="2547739"/>
          </a:xfrm>
          <a:prstGeom prst="rect">
            <a:avLst/>
          </a:prstGeom>
        </p:spPr>
      </p:pic>
    </p:spTree>
    <p:extLst>
      <p:ext uri="{BB962C8B-B14F-4D97-AF65-F5344CB8AC3E}">
        <p14:creationId xmlns:p14="http://schemas.microsoft.com/office/powerpoint/2010/main" val="1123076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CA0B1-3C7A-4C69-ABD7-56E14E5893BF}"/>
              </a:ext>
            </a:extLst>
          </p:cNvPr>
          <p:cNvSpPr>
            <a:spLocks noGrp="1"/>
          </p:cNvSpPr>
          <p:nvPr>
            <p:ph type="title"/>
          </p:nvPr>
        </p:nvSpPr>
        <p:spPr>
          <a:xfrm>
            <a:off x="565944" y="101600"/>
            <a:ext cx="11060113" cy="2474913"/>
          </a:xfrm>
        </p:spPr>
        <p:txBody>
          <a:bodyPr rtlCol="0">
            <a:normAutofit/>
          </a:bodyPr>
          <a:lstStyle/>
          <a:p>
            <a:pPr algn="ctr" eaLnBrk="1" fontAlgn="auto" hangingPunct="1">
              <a:spcAft>
                <a:spcPts val="0"/>
              </a:spcAft>
              <a:defRPr/>
            </a:pPr>
            <a:r>
              <a:rPr lang="en-US" sz="4800" dirty="0" err="1"/>
              <a:t>PesTs</a:t>
            </a:r>
            <a:endParaRPr lang="en-US" sz="4800" dirty="0"/>
          </a:p>
        </p:txBody>
      </p:sp>
    </p:spTree>
    <p:extLst>
      <p:ext uri="{BB962C8B-B14F-4D97-AF65-F5344CB8AC3E}">
        <p14:creationId xmlns:p14="http://schemas.microsoft.com/office/powerpoint/2010/main" val="3719541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yiv7100634416x_ydpe436e9adyiv9959177746m_-3312527508869380795yiv3099329633EC01609D-51E5-47C9-B56F-BAC18086252F">
            <a:extLst>
              <a:ext uri="{FF2B5EF4-FFF2-40B4-BE49-F238E27FC236}">
                <a16:creationId xmlns:a16="http://schemas.microsoft.com/office/drawing/2014/main" id="{4E864808-633E-41FE-BD12-CB61B549B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88" y="1246188"/>
            <a:ext cx="6042025"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978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yiv7100634416x_ydpe436e9adyiv9959177746m_-3312527508869380795yiv3099329633A8B55893-113F-4DF1-BD14-43621633C5C9">
            <a:extLst>
              <a:ext uri="{FF2B5EF4-FFF2-40B4-BE49-F238E27FC236}">
                <a16:creationId xmlns:a16="http://schemas.microsoft.com/office/drawing/2014/main" id="{16260391-D055-4D48-83DC-B37D62D3E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7569" y="1265238"/>
            <a:ext cx="5376862"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6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4A283-700A-4431-A694-5AA4208D760B}"/>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dirty="0"/>
              <a:t>Types of Pests</a:t>
            </a:r>
          </a:p>
        </p:txBody>
      </p:sp>
      <p:pic>
        <p:nvPicPr>
          <p:cNvPr id="9219" name="Picture 5" descr="A rat.">
            <a:extLst>
              <a:ext uri="{FF2B5EF4-FFF2-40B4-BE49-F238E27FC236}">
                <a16:creationId xmlns:a16="http://schemas.microsoft.com/office/drawing/2014/main" id="{F00B6E2D-5B19-45D2-92F1-AE8A4CEFD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2" t="16817" r="6433" b="5780"/>
          <a:stretch>
            <a:fillRect/>
          </a:stretch>
        </p:blipFill>
        <p:spPr bwMode="auto">
          <a:xfrm>
            <a:off x="609600" y="1866900"/>
            <a:ext cx="681355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6" descr="A cockroach. ">
            <a:extLst>
              <a:ext uri="{FF2B5EF4-FFF2-40B4-BE49-F238E27FC236}">
                <a16:creationId xmlns:a16="http://schemas.microsoft.com/office/drawing/2014/main" id="{B7F466D2-3F1B-4A15-8907-CF08B2FBC0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728" t="23874" r="16444" b="19443"/>
          <a:stretch>
            <a:fillRect/>
          </a:stretch>
        </p:blipFill>
        <p:spPr bwMode="auto">
          <a:xfrm>
            <a:off x="5915025" y="1951038"/>
            <a:ext cx="2489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A mouse.  ">
            <a:extLst>
              <a:ext uri="{FF2B5EF4-FFF2-40B4-BE49-F238E27FC236}">
                <a16:creationId xmlns:a16="http://schemas.microsoft.com/office/drawing/2014/main" id="{5D6CF2F0-5A7E-4B18-8A71-C761C3A5C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17" t="14912" r="5038" b="12628"/>
          <a:stretch>
            <a:fillRect/>
          </a:stretch>
        </p:blipFill>
        <p:spPr bwMode="auto">
          <a:xfrm>
            <a:off x="8053388" y="2917825"/>
            <a:ext cx="3505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99836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C9FC-980F-4C78-AFD7-B8D059015027}"/>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dirty="0"/>
              <a:t>Pests: Allergen Characteristics</a:t>
            </a:r>
            <a:endParaRPr lang="en-US" dirty="0"/>
          </a:p>
        </p:txBody>
      </p:sp>
      <p:sp>
        <p:nvSpPr>
          <p:cNvPr id="3" name="Content Placeholder 2">
            <a:extLst>
              <a:ext uri="{FF2B5EF4-FFF2-40B4-BE49-F238E27FC236}">
                <a16:creationId xmlns:a16="http://schemas.microsoft.com/office/drawing/2014/main" id="{C0353BC0-7EE4-4C46-8D5B-D0B373EDAB83}"/>
              </a:ext>
            </a:extLst>
          </p:cNvPr>
          <p:cNvSpPr>
            <a:spLocks noGrp="1"/>
          </p:cNvSpPr>
          <p:nvPr>
            <p:ph idx="1"/>
          </p:nvPr>
        </p:nvSpPr>
        <p:spPr>
          <a:xfrm>
            <a:off x="1311275" y="1600200"/>
            <a:ext cx="4495800" cy="3479800"/>
          </a:xfrm>
        </p:spPr>
        <p:txBody>
          <a:bodyPr rtlCol="0">
            <a:normAutofit/>
          </a:bodyPr>
          <a:lstStyle/>
          <a:p>
            <a:pPr marL="0" indent="0" eaLnBrk="1" fontAlgn="auto" hangingPunct="1">
              <a:lnSpc>
                <a:spcPct val="80000"/>
              </a:lnSpc>
              <a:spcAft>
                <a:spcPts val="0"/>
              </a:spcAft>
              <a:buFont typeface="Arial" panose="020B0604020202020204" pitchFamily="34" charset="0"/>
              <a:buNone/>
              <a:defRPr/>
            </a:pPr>
            <a:r>
              <a:rPr lang="en-US" altLang="en-US" sz="2667" dirty="0">
                <a:solidFill>
                  <a:srgbClr val="005DAA"/>
                </a:solidFill>
              </a:rPr>
              <a:t>Mouse and rat allergens</a:t>
            </a:r>
          </a:p>
          <a:p>
            <a:pPr eaLnBrk="1" fontAlgn="auto" hangingPunct="1">
              <a:lnSpc>
                <a:spcPct val="80000"/>
              </a:lnSpc>
              <a:spcAft>
                <a:spcPts val="0"/>
              </a:spcAft>
              <a:buFont typeface="Calibri" panose="020F0502020204030204" pitchFamily="34" charset="0"/>
              <a:buChar char="●"/>
              <a:defRPr/>
            </a:pPr>
            <a:r>
              <a:rPr lang="en-US" altLang="en-US" sz="2667" b="0" dirty="0"/>
              <a:t>Mainly urine (but also in dander).</a:t>
            </a:r>
          </a:p>
          <a:p>
            <a:pPr eaLnBrk="1" fontAlgn="auto" hangingPunct="1">
              <a:lnSpc>
                <a:spcPct val="80000"/>
              </a:lnSpc>
              <a:spcAft>
                <a:spcPts val="0"/>
              </a:spcAft>
              <a:buFont typeface="Calibri" panose="020F0502020204030204" pitchFamily="34" charset="0"/>
              <a:buChar char="●"/>
              <a:defRPr/>
            </a:pPr>
            <a:r>
              <a:rPr lang="en-US" altLang="en-US" sz="2667" b="0" dirty="0"/>
              <a:t>Airborne allergens on a range of microscopic particles (&lt;10 and ≥10 microns).</a:t>
            </a:r>
          </a:p>
          <a:p>
            <a:pPr eaLnBrk="1" fontAlgn="auto" hangingPunct="1">
              <a:lnSpc>
                <a:spcPct val="80000"/>
              </a:lnSpc>
              <a:spcAft>
                <a:spcPts val="0"/>
              </a:spcAft>
              <a:buFont typeface="Calibri" panose="020F0502020204030204" pitchFamily="34" charset="0"/>
              <a:buChar char="●"/>
              <a:defRPr/>
            </a:pPr>
            <a:r>
              <a:rPr lang="en-US" altLang="en-US" sz="2667" b="0" dirty="0"/>
              <a:t>Can remain airborne </a:t>
            </a:r>
            <a:br>
              <a:rPr lang="en-US" altLang="en-US" sz="2667" b="0" dirty="0"/>
            </a:br>
            <a:r>
              <a:rPr lang="en-US" altLang="en-US" sz="2667" b="0" dirty="0"/>
              <a:t>for hours.</a:t>
            </a:r>
          </a:p>
          <a:p>
            <a:pPr eaLnBrk="1" fontAlgn="auto" hangingPunct="1">
              <a:spcAft>
                <a:spcPts val="0"/>
              </a:spcAft>
              <a:buFont typeface="Calibri" panose="020F0502020204030204" pitchFamily="34" charset="0"/>
              <a:buChar char="●"/>
              <a:defRPr/>
            </a:pPr>
            <a:endParaRPr lang="en-US" dirty="0"/>
          </a:p>
        </p:txBody>
      </p:sp>
      <p:sp>
        <p:nvSpPr>
          <p:cNvPr id="4" name="Content Placeholder 2">
            <a:extLst>
              <a:ext uri="{FF2B5EF4-FFF2-40B4-BE49-F238E27FC236}">
                <a16:creationId xmlns:a16="http://schemas.microsoft.com/office/drawing/2014/main" id="{88324E81-AAE5-4E81-A9A3-B879557BEB3E}"/>
              </a:ext>
            </a:extLst>
          </p:cNvPr>
          <p:cNvSpPr txBox="1">
            <a:spLocks/>
          </p:cNvSpPr>
          <p:nvPr/>
        </p:nvSpPr>
        <p:spPr bwMode="auto">
          <a:xfrm>
            <a:off x="6278563" y="1600200"/>
            <a:ext cx="4305300" cy="2870200"/>
          </a:xfrm>
          <a:prstGeom prst="rect">
            <a:avLst/>
          </a:prstGeom>
          <a:noFill/>
          <a:ln>
            <a:noFill/>
          </a:ln>
        </p:spPr>
        <p:txBody>
          <a:bodyPr lIns="121920" tIns="60960" rIns="121920" bIns="60960"/>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Wingdings" panose="05000000000000000000" pitchFamily="2" charset="2"/>
              <a:buNone/>
              <a:defRPr/>
            </a:pPr>
            <a:r>
              <a:rPr lang="en-US" altLang="en-US" sz="2667" dirty="0">
                <a:solidFill>
                  <a:srgbClr val="005DAA"/>
                </a:solidFill>
              </a:rPr>
              <a:t>Cockroach allergens</a:t>
            </a:r>
          </a:p>
          <a:p>
            <a:pPr>
              <a:lnSpc>
                <a:spcPct val="80000"/>
              </a:lnSpc>
              <a:buClr>
                <a:srgbClr val="DE693D"/>
              </a:buClr>
              <a:buFont typeface="Calibri" panose="020F0502020204030204" pitchFamily="34" charset="0"/>
              <a:buChar char="●"/>
              <a:defRPr/>
            </a:pPr>
            <a:r>
              <a:rPr lang="en-US" altLang="en-US" sz="2667" b="0" dirty="0"/>
              <a:t>Mainly fecal pellets (but also in dried body parts).</a:t>
            </a:r>
          </a:p>
          <a:p>
            <a:pPr>
              <a:lnSpc>
                <a:spcPct val="80000"/>
              </a:lnSpc>
              <a:buClr>
                <a:srgbClr val="DE693D"/>
              </a:buClr>
              <a:buFont typeface="Calibri" panose="020F0502020204030204" pitchFamily="34" charset="0"/>
              <a:buChar char="●"/>
              <a:defRPr/>
            </a:pPr>
            <a:r>
              <a:rPr lang="en-US" altLang="en-US" sz="2667" b="0" dirty="0"/>
              <a:t>Airborne allergens on larger but still microscopic particles (mainly &gt;10 microns).</a:t>
            </a:r>
          </a:p>
          <a:p>
            <a:pPr>
              <a:lnSpc>
                <a:spcPct val="80000"/>
              </a:lnSpc>
              <a:buClr>
                <a:srgbClr val="DE693D"/>
              </a:buClr>
              <a:buFont typeface="Calibri" panose="020F0502020204030204" pitchFamily="34" charset="0"/>
              <a:buChar char="●"/>
              <a:defRPr/>
            </a:pPr>
            <a:r>
              <a:rPr lang="en-US" altLang="en-US" sz="2667" b="0" dirty="0"/>
              <a:t>Settle out of air quickly.</a:t>
            </a:r>
          </a:p>
        </p:txBody>
      </p:sp>
    </p:spTree>
    <p:extLst>
      <p:ext uri="{BB962C8B-B14F-4D97-AF65-F5344CB8AC3E}">
        <p14:creationId xmlns:p14="http://schemas.microsoft.com/office/powerpoint/2010/main" val="463394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8908-678C-4CD6-852D-CC1C2B9B2908}"/>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sz="3730" dirty="0">
                <a:cs typeface="Calibri" panose="020F0502020204030204" pitchFamily="34" charset="0"/>
              </a:rPr>
              <a:t>Things That Affect Pest Allergen Levels</a:t>
            </a:r>
            <a:endParaRPr lang="en-US" sz="3730" dirty="0">
              <a:cs typeface="Calibri" panose="020F0502020204030204" pitchFamily="34" charset="0"/>
            </a:endParaRPr>
          </a:p>
        </p:txBody>
      </p:sp>
      <p:sp>
        <p:nvSpPr>
          <p:cNvPr id="3" name="Content Placeholder 2">
            <a:extLst>
              <a:ext uri="{FF2B5EF4-FFF2-40B4-BE49-F238E27FC236}">
                <a16:creationId xmlns:a16="http://schemas.microsoft.com/office/drawing/2014/main" id="{0CDD93B4-62EB-4E77-9017-D6913DA9AE96}"/>
              </a:ext>
            </a:extLst>
          </p:cNvPr>
          <p:cNvSpPr>
            <a:spLocks noGrp="1"/>
          </p:cNvSpPr>
          <p:nvPr>
            <p:ph idx="1"/>
          </p:nvPr>
        </p:nvSpPr>
        <p:spPr>
          <a:xfrm>
            <a:off x="609600" y="1600200"/>
            <a:ext cx="5813425" cy="4992688"/>
          </a:xfrm>
        </p:spPr>
        <p:txBody>
          <a:bodyPr rtlCol="0">
            <a:normAutofit/>
          </a:bodyPr>
          <a:lstStyle/>
          <a:p>
            <a:pPr eaLnBrk="1" fontAlgn="auto" hangingPunct="1">
              <a:spcAft>
                <a:spcPts val="0"/>
              </a:spcAft>
              <a:buFont typeface="Calibri" panose="020F0502020204030204" pitchFamily="34" charset="0"/>
              <a:buChar char="●"/>
              <a:defRPr/>
            </a:pPr>
            <a:r>
              <a:rPr lang="en-US" altLang="en-US" sz="2667" b="0" dirty="0"/>
              <a:t>Changes within the home—new roommates, parties with a lot of food, new pet.</a:t>
            </a:r>
          </a:p>
          <a:p>
            <a:pPr eaLnBrk="1" fontAlgn="auto" hangingPunct="1">
              <a:spcAft>
                <a:spcPts val="0"/>
              </a:spcAft>
              <a:buFont typeface="Calibri" panose="020F0502020204030204" pitchFamily="34" charset="0"/>
              <a:buChar char="●"/>
              <a:defRPr/>
            </a:pPr>
            <a:r>
              <a:rPr lang="en-US" altLang="en-US" sz="2667" b="0" dirty="0"/>
              <a:t>Changes in the building—new holes, recent pesticide application in neighboring buildings.</a:t>
            </a:r>
          </a:p>
          <a:p>
            <a:pPr eaLnBrk="1" fontAlgn="auto" hangingPunct="1">
              <a:spcAft>
                <a:spcPts val="0"/>
              </a:spcAft>
              <a:buFont typeface="Calibri" panose="020F0502020204030204" pitchFamily="34" charset="0"/>
              <a:buChar char="●"/>
              <a:defRPr/>
            </a:pPr>
            <a:r>
              <a:rPr lang="en-US" altLang="en-US" sz="2667" b="0" dirty="0"/>
              <a:t>Changes in weather—cold temperatures can drive pests indoors.</a:t>
            </a:r>
          </a:p>
          <a:p>
            <a:pPr eaLnBrk="1" fontAlgn="auto" hangingPunct="1">
              <a:spcAft>
                <a:spcPts val="0"/>
              </a:spcAft>
              <a:defRPr/>
            </a:pPr>
            <a:endParaRPr lang="en-US" dirty="0"/>
          </a:p>
        </p:txBody>
      </p:sp>
      <p:pic>
        <p:nvPicPr>
          <p:cNvPr id="13316" name="Picture 3" descr="A mouse crawling through a hole near the floor in a wall.">
            <a:extLst>
              <a:ext uri="{FF2B5EF4-FFF2-40B4-BE49-F238E27FC236}">
                <a16:creationId xmlns:a16="http://schemas.microsoft.com/office/drawing/2014/main" id="{A33106DB-81F9-4D14-A167-B8A9C9EB7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667" b="13257"/>
          <a:stretch>
            <a:fillRect/>
          </a:stretch>
        </p:blipFill>
        <p:spPr bwMode="auto">
          <a:xfrm>
            <a:off x="6769100" y="1600200"/>
            <a:ext cx="481330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26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ABC3-1714-4261-AB83-C35773C4B997}"/>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dirty="0"/>
              <a:t>Specific Examples of Things That Attract Pests</a:t>
            </a:r>
          </a:p>
        </p:txBody>
      </p:sp>
      <p:pic>
        <p:nvPicPr>
          <p:cNvPr id="15363" name="Content Placeholder 3" descr="Piles of bags of trash on a sidewalk next to apartment buildings.">
            <a:extLst>
              <a:ext uri="{FF2B5EF4-FFF2-40B4-BE49-F238E27FC236}">
                <a16:creationId xmlns:a16="http://schemas.microsoft.com/office/drawing/2014/main" id="{C1AA71ED-9DFA-4F47-AE5C-1069471109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5574" t="1285" r="1328" b="3963"/>
          <a:stretch>
            <a:fillRect/>
          </a:stretch>
        </p:blipFill>
        <p:spPr>
          <a:xfrm>
            <a:off x="609600" y="1516063"/>
            <a:ext cx="7188200" cy="4876800"/>
          </a:xfrm>
        </p:spPr>
      </p:pic>
      <p:pic>
        <p:nvPicPr>
          <p:cNvPr id="15364" name="Content Placeholder 3" descr="Many dirty dishes in a sink.  ">
            <a:extLst>
              <a:ext uri="{FF2B5EF4-FFF2-40B4-BE49-F238E27FC236}">
                <a16:creationId xmlns:a16="http://schemas.microsoft.com/office/drawing/2014/main" id="{75E33B22-06FF-4B5B-8EAA-0AEAB09344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1175" y="1516063"/>
            <a:ext cx="34512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Content Placeholder 3" descr="Dirty dishes left on a kitchen table after a meal. ">
            <a:extLst>
              <a:ext uri="{FF2B5EF4-FFF2-40B4-BE49-F238E27FC236}">
                <a16:creationId xmlns:a16="http://schemas.microsoft.com/office/drawing/2014/main" id="{8813271C-C428-4DBF-A889-A83CCD26C7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31175" y="4087813"/>
            <a:ext cx="34559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82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2BCC-E793-41B4-9BDE-F2B23D7C92F7}"/>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dirty="0"/>
              <a:t>What Is </a:t>
            </a:r>
            <a:r>
              <a:rPr lang="en-US" altLang="en-US" dirty="0">
                <a:solidFill>
                  <a:schemeClr val="tx1"/>
                </a:solidFill>
              </a:rPr>
              <a:t>I</a:t>
            </a:r>
            <a:r>
              <a:rPr lang="en-US" altLang="en-US" dirty="0"/>
              <a:t>ntegrated </a:t>
            </a:r>
            <a:r>
              <a:rPr lang="en-US" altLang="en-US" dirty="0">
                <a:solidFill>
                  <a:schemeClr val="tx1"/>
                </a:solidFill>
              </a:rPr>
              <a:t>P</a:t>
            </a:r>
            <a:r>
              <a:rPr lang="en-US" altLang="en-US" dirty="0"/>
              <a:t>est </a:t>
            </a:r>
            <a:r>
              <a:rPr lang="en-US" altLang="en-US" dirty="0">
                <a:solidFill>
                  <a:schemeClr val="tx1"/>
                </a:solidFill>
              </a:rPr>
              <a:t>M</a:t>
            </a:r>
            <a:r>
              <a:rPr lang="en-US" altLang="en-US" dirty="0"/>
              <a:t>anagement (</a:t>
            </a:r>
            <a:r>
              <a:rPr lang="en-US" altLang="en-US" dirty="0">
                <a:solidFill>
                  <a:schemeClr val="tx1"/>
                </a:solidFill>
              </a:rPr>
              <a:t>IPM</a:t>
            </a:r>
            <a:r>
              <a:rPr lang="en-US" altLang="en-US" dirty="0"/>
              <a:t>)?</a:t>
            </a:r>
            <a:endParaRPr lang="en-US" dirty="0"/>
          </a:p>
        </p:txBody>
      </p:sp>
      <p:sp>
        <p:nvSpPr>
          <p:cNvPr id="3" name="Content Placeholder 2">
            <a:extLst>
              <a:ext uri="{FF2B5EF4-FFF2-40B4-BE49-F238E27FC236}">
                <a16:creationId xmlns:a16="http://schemas.microsoft.com/office/drawing/2014/main" id="{B96D32B3-E022-4AE7-840B-2A776CC18039}"/>
              </a:ext>
            </a:extLst>
          </p:cNvPr>
          <p:cNvSpPr>
            <a:spLocks noGrp="1"/>
          </p:cNvSpPr>
          <p:nvPr>
            <p:ph idx="1"/>
          </p:nvPr>
        </p:nvSpPr>
        <p:spPr>
          <a:xfrm>
            <a:off x="1039813" y="1600200"/>
            <a:ext cx="10028237" cy="4191000"/>
          </a:xfrm>
        </p:spPr>
        <p:txBody>
          <a:bodyPr rtlCol="0">
            <a:normAutofit/>
          </a:bodyPr>
          <a:lstStyle/>
          <a:p>
            <a:pPr marL="0" indent="0" eaLnBrk="1" fontAlgn="auto" hangingPunct="1">
              <a:spcAft>
                <a:spcPts val="0"/>
              </a:spcAft>
              <a:buFont typeface="Arial" panose="020B0604020202020204" pitchFamily="34" charset="0"/>
              <a:buNone/>
              <a:defRPr/>
            </a:pPr>
            <a:r>
              <a:rPr lang="en-US" altLang="en-US" dirty="0">
                <a:solidFill>
                  <a:schemeClr val="tx1">
                    <a:lumMod val="75000"/>
                  </a:schemeClr>
                </a:solidFill>
              </a:rPr>
              <a:t>I</a:t>
            </a:r>
            <a:r>
              <a:rPr lang="en-US" altLang="en-US" b="0" dirty="0"/>
              <a:t>ntegrated: Using multiple approaches that work together.</a:t>
            </a:r>
          </a:p>
          <a:p>
            <a:pPr marL="0" indent="0" eaLnBrk="1" fontAlgn="auto" hangingPunct="1">
              <a:spcBef>
                <a:spcPts val="1600"/>
              </a:spcBef>
              <a:spcAft>
                <a:spcPts val="1600"/>
              </a:spcAft>
              <a:buFont typeface="Arial" panose="020B0604020202020204" pitchFamily="34" charset="0"/>
              <a:buNone/>
              <a:defRPr/>
            </a:pPr>
            <a:r>
              <a:rPr lang="en-US" altLang="en-US" dirty="0">
                <a:solidFill>
                  <a:schemeClr val="tx1">
                    <a:lumMod val="75000"/>
                  </a:schemeClr>
                </a:solidFill>
              </a:rPr>
              <a:t>P</a:t>
            </a:r>
            <a:r>
              <a:rPr lang="en-US" altLang="en-US" b="0" dirty="0"/>
              <a:t>est: Unwanted rodents and bugs in the home.</a:t>
            </a:r>
          </a:p>
          <a:p>
            <a:pPr marL="0" indent="0" eaLnBrk="1" fontAlgn="auto" hangingPunct="1">
              <a:spcAft>
                <a:spcPts val="0"/>
              </a:spcAft>
              <a:buFont typeface="Arial" panose="020B0604020202020204" pitchFamily="34" charset="0"/>
              <a:buNone/>
              <a:defRPr/>
            </a:pPr>
            <a:r>
              <a:rPr lang="en-US" altLang="en-US" dirty="0">
                <a:solidFill>
                  <a:schemeClr val="tx1">
                    <a:lumMod val="75000"/>
                  </a:schemeClr>
                </a:solidFill>
              </a:rPr>
              <a:t>M</a:t>
            </a:r>
            <a:r>
              <a:rPr lang="en-US" altLang="en-US" b="0" dirty="0"/>
              <a:t>anagement: Effective methods with the least possible hazard to people, property and the environment.</a:t>
            </a:r>
          </a:p>
          <a:p>
            <a:pPr eaLnBrk="1" fontAlgn="auto" hangingPunct="1">
              <a:spcAft>
                <a:spcPts val="0"/>
              </a:spcAft>
              <a:defRPr/>
            </a:pPr>
            <a:endParaRPr lang="en-US" dirty="0"/>
          </a:p>
        </p:txBody>
      </p:sp>
    </p:spTree>
    <p:extLst>
      <p:ext uri="{BB962C8B-B14F-4D97-AF65-F5344CB8AC3E}">
        <p14:creationId xmlns:p14="http://schemas.microsoft.com/office/powerpoint/2010/main" val="3181120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222"/>
          <a:stretch/>
        </p:blipFill>
        <p:spPr>
          <a:xfrm>
            <a:off x="1618605" y="992456"/>
            <a:ext cx="8954789" cy="5123747"/>
          </a:xfrm>
          <a:prstGeom prst="rect">
            <a:avLst/>
          </a:prstGeom>
        </p:spPr>
      </p:pic>
      <p:sp>
        <p:nvSpPr>
          <p:cNvPr id="6" name="Title 1"/>
          <p:cNvSpPr>
            <a:spLocks noGrp="1"/>
          </p:cNvSpPr>
          <p:nvPr>
            <p:ph type="title"/>
          </p:nvPr>
        </p:nvSpPr>
        <p:spPr>
          <a:xfrm>
            <a:off x="2207713" y="85993"/>
            <a:ext cx="7238439" cy="906463"/>
          </a:xfrm>
        </p:spPr>
        <p:txBody>
          <a:bodyPr/>
          <a:lstStyle/>
          <a:p>
            <a:pPr algn="ctr"/>
            <a:r>
              <a:rPr lang="en-US" sz="2800" dirty="0">
                <a:solidFill>
                  <a:schemeClr val="bg1"/>
                </a:solidFill>
              </a:rPr>
              <a:t>Supporting In-Home Interventions to Bring Asthma Under Control</a:t>
            </a:r>
          </a:p>
        </p:txBody>
      </p:sp>
    </p:spTree>
    <p:extLst>
      <p:ext uri="{BB962C8B-B14F-4D97-AF65-F5344CB8AC3E}">
        <p14:creationId xmlns:p14="http://schemas.microsoft.com/office/powerpoint/2010/main" val="1102725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B21B-9EB0-4808-B84B-A5B4FFBF0704}"/>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dirty="0">
                <a:latin typeface="Arial" panose="020B0604020202020204" pitchFamily="34" charset="0"/>
              </a:rPr>
              <a:t>Integrated Pest Management</a:t>
            </a:r>
            <a:endParaRPr lang="en-US" dirty="0"/>
          </a:p>
        </p:txBody>
      </p:sp>
      <p:sp>
        <p:nvSpPr>
          <p:cNvPr id="3" name="Content Placeholder 2">
            <a:extLst>
              <a:ext uri="{FF2B5EF4-FFF2-40B4-BE49-F238E27FC236}">
                <a16:creationId xmlns:a16="http://schemas.microsoft.com/office/drawing/2014/main" id="{45ABE4D6-0580-479F-BBBC-D432F06338B2}"/>
              </a:ext>
            </a:extLst>
          </p:cNvPr>
          <p:cNvSpPr>
            <a:spLocks noGrp="1"/>
          </p:cNvSpPr>
          <p:nvPr>
            <p:ph idx="1"/>
          </p:nvPr>
        </p:nvSpPr>
        <p:spPr>
          <a:xfrm>
            <a:off x="609600" y="1600200"/>
            <a:ext cx="4906963" cy="4191000"/>
          </a:xfrm>
        </p:spPr>
        <p:txBody>
          <a:bodyPr rtlCol="0">
            <a:normAutofit/>
          </a:bodyPr>
          <a:lstStyle/>
          <a:p>
            <a:pPr eaLnBrk="1" fontAlgn="auto" hangingPunct="1">
              <a:spcAft>
                <a:spcPts val="0"/>
              </a:spcAft>
              <a:buFontTx/>
              <a:buNone/>
              <a:defRPr/>
            </a:pPr>
            <a:r>
              <a:rPr lang="en-US" altLang="en-US" b="0" dirty="0">
                <a:solidFill>
                  <a:srgbClr val="005DAA"/>
                </a:solidFill>
              </a:rPr>
              <a:t>Physical changes in home</a:t>
            </a:r>
          </a:p>
          <a:p>
            <a:pPr eaLnBrk="1" fontAlgn="auto" hangingPunct="1">
              <a:spcAft>
                <a:spcPts val="0"/>
              </a:spcAft>
              <a:buFont typeface="Calibri" panose="020F0502020204030204" pitchFamily="34" charset="0"/>
              <a:buChar char="●"/>
              <a:defRPr/>
            </a:pPr>
            <a:r>
              <a:rPr lang="en-US" altLang="en-US" sz="2667" b="0" dirty="0"/>
              <a:t>Cleaning</a:t>
            </a:r>
          </a:p>
          <a:p>
            <a:pPr eaLnBrk="1" fontAlgn="auto" hangingPunct="1">
              <a:spcAft>
                <a:spcPts val="0"/>
              </a:spcAft>
              <a:buFont typeface="Calibri" panose="020F0502020204030204" pitchFamily="34" charset="0"/>
              <a:buChar char="●"/>
              <a:defRPr/>
            </a:pPr>
            <a:r>
              <a:rPr lang="en-US" altLang="en-US" sz="2667" b="0" dirty="0"/>
              <a:t>Sealing cracks and holes</a:t>
            </a:r>
          </a:p>
        </p:txBody>
      </p:sp>
      <p:sp>
        <p:nvSpPr>
          <p:cNvPr id="4" name="Content Placeholder 2">
            <a:extLst>
              <a:ext uri="{FF2B5EF4-FFF2-40B4-BE49-F238E27FC236}">
                <a16:creationId xmlns:a16="http://schemas.microsoft.com/office/drawing/2014/main" id="{593ED5E7-06BA-4061-9BB2-BC2275D91F22}"/>
              </a:ext>
            </a:extLst>
          </p:cNvPr>
          <p:cNvSpPr txBox="1">
            <a:spLocks/>
          </p:cNvSpPr>
          <p:nvPr/>
        </p:nvSpPr>
        <p:spPr bwMode="auto">
          <a:xfrm>
            <a:off x="609600" y="3384550"/>
            <a:ext cx="4906963" cy="3136900"/>
          </a:xfrm>
          <a:prstGeom prst="rect">
            <a:avLst/>
          </a:prstGeom>
          <a:noFill/>
          <a:ln>
            <a:noFill/>
          </a:ln>
        </p:spPr>
        <p:txBody>
          <a:bodyPr lIns="121920" tIns="60960" rIns="121920" bIns="60960"/>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None/>
              <a:defRPr/>
            </a:pPr>
            <a:r>
              <a:rPr lang="en-US" altLang="en-US" sz="3200" b="0" dirty="0">
                <a:solidFill>
                  <a:srgbClr val="005DAA"/>
                </a:solidFill>
              </a:rPr>
              <a:t>Education</a:t>
            </a:r>
          </a:p>
          <a:p>
            <a:pPr>
              <a:buClr>
                <a:srgbClr val="DE693D"/>
              </a:buClr>
              <a:buFont typeface="Calibri" panose="020F0502020204030204" pitchFamily="34" charset="0"/>
              <a:buChar char="●"/>
              <a:defRPr/>
            </a:pPr>
            <a:r>
              <a:rPr lang="en-US" altLang="en-US" sz="2667" b="0" dirty="0"/>
              <a:t>  Clean up spills.</a:t>
            </a:r>
          </a:p>
          <a:p>
            <a:pPr>
              <a:buClr>
                <a:srgbClr val="DE693D"/>
              </a:buClr>
              <a:buFont typeface="Calibri" panose="020F0502020204030204" pitchFamily="34" charset="0"/>
              <a:buChar char="●"/>
              <a:defRPr/>
            </a:pPr>
            <a:r>
              <a:rPr lang="en-US" altLang="en-US" sz="2667" b="0" dirty="0"/>
              <a:t>  Eat only in dining area.</a:t>
            </a:r>
          </a:p>
          <a:p>
            <a:pPr>
              <a:buClr>
                <a:srgbClr val="DE693D"/>
              </a:buClr>
              <a:buFont typeface="Calibri" panose="020F0502020204030204" pitchFamily="34" charset="0"/>
              <a:buChar char="●"/>
              <a:defRPr/>
            </a:pPr>
            <a:r>
              <a:rPr lang="en-US" altLang="en-US" sz="2667" b="0" dirty="0"/>
              <a:t>  Use sealed food containers.</a:t>
            </a:r>
          </a:p>
          <a:p>
            <a:pPr>
              <a:buClr>
                <a:srgbClr val="DE693D"/>
              </a:buClr>
              <a:buFont typeface="Calibri" panose="020F0502020204030204" pitchFamily="34" charset="0"/>
              <a:buChar char="●"/>
              <a:defRPr/>
            </a:pPr>
            <a:r>
              <a:rPr lang="en-US" altLang="en-US" sz="2667" b="0" dirty="0"/>
              <a:t>  Dispose of trash frequently.</a:t>
            </a:r>
          </a:p>
        </p:txBody>
      </p:sp>
      <p:pic>
        <p:nvPicPr>
          <p:cNvPr id="19461" name="Picture 4" descr="A person caulking a seam in a wall.">
            <a:extLst>
              <a:ext uri="{FF2B5EF4-FFF2-40B4-BE49-F238E27FC236}">
                <a16:creationId xmlns:a16="http://schemas.microsoft.com/office/drawing/2014/main" id="{2BDAFA4F-A2FE-4027-B651-84DAB2C96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0225" y="1924050"/>
            <a:ext cx="579913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948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56F3-0396-4ECF-B674-BAAAFD1E4501}"/>
              </a:ext>
            </a:extLst>
          </p:cNvPr>
          <p:cNvSpPr>
            <a:spLocks noGrp="1"/>
          </p:cNvSpPr>
          <p:nvPr>
            <p:ph type="title"/>
          </p:nvPr>
        </p:nvSpPr>
        <p:spPr>
          <a:xfrm>
            <a:off x="609600" y="274638"/>
            <a:ext cx="10972800" cy="1143000"/>
          </a:xfrm>
        </p:spPr>
        <p:txBody>
          <a:bodyPr rtlCol="0">
            <a:normAutofit fontScale="90000"/>
          </a:bodyPr>
          <a:lstStyle/>
          <a:p>
            <a:pPr eaLnBrk="1" fontAlgn="auto" hangingPunct="1">
              <a:spcAft>
                <a:spcPts val="0"/>
              </a:spcAft>
              <a:defRPr/>
            </a:pPr>
            <a:r>
              <a:rPr lang="en-US" altLang="en-US" dirty="0"/>
              <a:t>Keep Pesticides and Traps Away From Children and Pets</a:t>
            </a:r>
          </a:p>
        </p:txBody>
      </p:sp>
      <p:sp>
        <p:nvSpPr>
          <p:cNvPr id="3" name="Content Placeholder 2">
            <a:extLst>
              <a:ext uri="{FF2B5EF4-FFF2-40B4-BE49-F238E27FC236}">
                <a16:creationId xmlns:a16="http://schemas.microsoft.com/office/drawing/2014/main" id="{10B01BBC-0F58-4447-9366-B2F3DAC6A79B}"/>
              </a:ext>
            </a:extLst>
          </p:cNvPr>
          <p:cNvSpPr>
            <a:spLocks noGrp="1"/>
          </p:cNvSpPr>
          <p:nvPr>
            <p:ph idx="1"/>
          </p:nvPr>
        </p:nvSpPr>
        <p:spPr>
          <a:xfrm>
            <a:off x="609600" y="1728788"/>
            <a:ext cx="5654675" cy="4210050"/>
          </a:xfrm>
        </p:spPr>
        <p:txBody>
          <a:bodyPr rtlCol="0">
            <a:normAutofit/>
          </a:bodyPr>
          <a:lstStyle/>
          <a:p>
            <a:pPr eaLnBrk="1" fontAlgn="auto" hangingPunct="1">
              <a:spcAft>
                <a:spcPts val="0"/>
              </a:spcAft>
              <a:buFont typeface="Calibri" panose="020F0502020204030204" pitchFamily="34" charset="0"/>
              <a:buChar char="●"/>
              <a:defRPr/>
            </a:pPr>
            <a:r>
              <a:rPr lang="en-US" altLang="en-US" sz="2667" b="0" dirty="0"/>
              <a:t>Use gel bait application for insects (such as cockroaches).</a:t>
            </a:r>
          </a:p>
          <a:p>
            <a:pPr eaLnBrk="1" fontAlgn="auto" hangingPunct="1">
              <a:spcBef>
                <a:spcPts val="1600"/>
              </a:spcBef>
              <a:spcAft>
                <a:spcPts val="800"/>
              </a:spcAft>
              <a:buFont typeface="Calibri" panose="020F0502020204030204" pitchFamily="34" charset="0"/>
              <a:buChar char="●"/>
              <a:defRPr/>
            </a:pPr>
            <a:r>
              <a:rPr lang="en-US" altLang="en-US" sz="2667" b="0" dirty="0"/>
              <a:t>Use snap traps for mice and rats.</a:t>
            </a:r>
          </a:p>
          <a:p>
            <a:pPr eaLnBrk="1" fontAlgn="auto" hangingPunct="1">
              <a:spcAft>
                <a:spcPts val="0"/>
              </a:spcAft>
              <a:buFont typeface="Calibri" panose="020F0502020204030204" pitchFamily="34" charset="0"/>
              <a:buChar char="●"/>
              <a:defRPr/>
            </a:pPr>
            <a:r>
              <a:rPr lang="en-US" altLang="en-US" sz="2667" b="0" dirty="0"/>
              <a:t>Avoid spray pesticides, </a:t>
            </a:r>
            <a:r>
              <a:rPr lang="en-US" sz="2667" b="0" dirty="0"/>
              <a:t>bombs and foggers</a:t>
            </a:r>
            <a:r>
              <a:rPr lang="en-US" altLang="en-US" sz="2667" b="0" dirty="0"/>
              <a:t> (these are asthma triggers).</a:t>
            </a:r>
          </a:p>
          <a:p>
            <a:pPr eaLnBrk="1" fontAlgn="auto" hangingPunct="1">
              <a:spcAft>
                <a:spcPts val="0"/>
              </a:spcAft>
              <a:defRPr/>
            </a:pPr>
            <a:endParaRPr lang="en-US" dirty="0"/>
          </a:p>
        </p:txBody>
      </p:sp>
      <p:pic>
        <p:nvPicPr>
          <p:cNvPr id="21508" name="Picture 3" descr="A baby crawling and opening a kitchen cabinet that has chemicals inside it.">
            <a:extLst>
              <a:ext uri="{FF2B5EF4-FFF2-40B4-BE49-F238E27FC236}">
                <a16:creationId xmlns:a16="http://schemas.microsoft.com/office/drawing/2014/main" id="{8B803122-6F90-4858-B279-4FF2831B3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013" y="1728788"/>
            <a:ext cx="5005387"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185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65D2A-217A-44B5-BCBF-0177F0007CAB}"/>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dirty="0">
                <a:cs typeface="Calibri" panose="020F0502020204030204" pitchFamily="34" charset="0"/>
              </a:rPr>
              <a:t>Cockroach Monitoring Trap</a:t>
            </a:r>
            <a:endParaRPr lang="en-US" dirty="0">
              <a:cs typeface="Calibri" panose="020F0502020204030204" pitchFamily="34" charset="0"/>
            </a:endParaRPr>
          </a:p>
        </p:txBody>
      </p:sp>
      <p:pic>
        <p:nvPicPr>
          <p:cNvPr id="23555" name="Content Placeholder 4" descr="Cockroaches in a monitoring trap.">
            <a:extLst>
              <a:ext uri="{FF2B5EF4-FFF2-40B4-BE49-F238E27FC236}">
                <a16:creationId xmlns:a16="http://schemas.microsoft.com/office/drawing/2014/main" id="{5FAA2158-E6CE-49B8-BF41-B16022981E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956" t="9465" r="10529" b="15034"/>
          <a:stretch>
            <a:fillRect/>
          </a:stretch>
        </p:blipFill>
        <p:spPr>
          <a:xfrm>
            <a:off x="2489200" y="1417638"/>
            <a:ext cx="7213600" cy="4833937"/>
          </a:xfrm>
        </p:spPr>
      </p:pic>
    </p:spTree>
    <p:extLst>
      <p:ext uri="{BB962C8B-B14F-4D97-AF65-F5344CB8AC3E}">
        <p14:creationId xmlns:p14="http://schemas.microsoft.com/office/powerpoint/2010/main" val="736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F1E3-F9FE-4B80-910F-884122987129}"/>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altLang="en-US" dirty="0"/>
              <a:t>Pests: Action Steps</a:t>
            </a:r>
            <a:endParaRPr lang="en-US" dirty="0"/>
          </a:p>
        </p:txBody>
      </p:sp>
      <p:sp>
        <p:nvSpPr>
          <p:cNvPr id="3" name="Content Placeholder 2">
            <a:extLst>
              <a:ext uri="{FF2B5EF4-FFF2-40B4-BE49-F238E27FC236}">
                <a16:creationId xmlns:a16="http://schemas.microsoft.com/office/drawing/2014/main" id="{ABEF0610-C278-42D4-8780-546B2629B9AE}"/>
              </a:ext>
            </a:extLst>
          </p:cNvPr>
          <p:cNvSpPr>
            <a:spLocks noGrp="1"/>
          </p:cNvSpPr>
          <p:nvPr>
            <p:ph idx="1"/>
          </p:nvPr>
        </p:nvSpPr>
        <p:spPr>
          <a:xfrm>
            <a:off x="609600" y="1531938"/>
            <a:ext cx="10764838" cy="4974740"/>
          </a:xfrm>
        </p:spPr>
        <p:txBody>
          <a:bodyPr rtlCol="0">
            <a:normAutofit/>
          </a:bodyPr>
          <a:lstStyle/>
          <a:p>
            <a:pPr marL="0" indent="0" eaLnBrk="1" fontAlgn="auto" hangingPunct="1">
              <a:lnSpc>
                <a:spcPct val="80000"/>
              </a:lnSpc>
              <a:spcAft>
                <a:spcPts val="0"/>
              </a:spcAft>
              <a:buFont typeface="Arial" panose="020B0604020202020204" pitchFamily="34" charset="0"/>
              <a:buNone/>
              <a:defRPr/>
            </a:pPr>
            <a:r>
              <a:rPr lang="en-US" altLang="en-US" b="0" dirty="0">
                <a:solidFill>
                  <a:srgbClr val="005DAA"/>
                </a:solidFill>
              </a:rPr>
              <a:t> To decrease </a:t>
            </a:r>
            <a:r>
              <a:rPr lang="en-US" altLang="en-US" b="0" i="1" dirty="0">
                <a:solidFill>
                  <a:srgbClr val="005DAA"/>
                </a:solidFill>
              </a:rPr>
              <a:t>exposure and symptoms</a:t>
            </a:r>
          </a:p>
          <a:p>
            <a:pPr marL="461963" lvl="1" indent="-303213" eaLnBrk="1" fontAlgn="auto" hangingPunct="1">
              <a:lnSpc>
                <a:spcPct val="80000"/>
              </a:lnSpc>
              <a:spcBef>
                <a:spcPts val="1600"/>
              </a:spcBef>
              <a:spcAft>
                <a:spcPts val="800"/>
              </a:spcAft>
              <a:buFont typeface="Calibri" panose="020F0502020204030204" pitchFamily="34" charset="0"/>
              <a:buChar char="●"/>
              <a:defRPr/>
            </a:pPr>
            <a:r>
              <a:rPr lang="en-US" altLang="en-US" dirty="0">
                <a:solidFill>
                  <a:srgbClr val="000000"/>
                </a:solidFill>
              </a:rPr>
              <a:t>Clean or remove pest reservoirs to prevent exposure. </a:t>
            </a:r>
          </a:p>
          <a:p>
            <a:pPr marL="461963" lvl="1" indent="-303213" eaLnBrk="1" fontAlgn="auto" hangingPunct="1">
              <a:lnSpc>
                <a:spcPct val="80000"/>
              </a:lnSpc>
              <a:spcAft>
                <a:spcPts val="0"/>
              </a:spcAft>
              <a:buFont typeface="Calibri" panose="020F0502020204030204" pitchFamily="34" charset="0"/>
              <a:buChar char="●"/>
              <a:defRPr/>
            </a:pPr>
            <a:r>
              <a:rPr lang="en-US" dirty="0">
                <a:solidFill>
                  <a:srgbClr val="000000"/>
                </a:solidFill>
              </a:rPr>
              <a:t>Use IPM.</a:t>
            </a:r>
          </a:p>
          <a:p>
            <a:pPr marL="152396" indent="0" eaLnBrk="1" fontAlgn="auto" hangingPunct="1">
              <a:lnSpc>
                <a:spcPct val="80000"/>
              </a:lnSpc>
              <a:spcAft>
                <a:spcPts val="0"/>
              </a:spcAft>
              <a:buFont typeface="Arial" panose="020B0604020202020204" pitchFamily="34" charset="0"/>
              <a:buNone/>
              <a:defRPr/>
            </a:pPr>
            <a:endParaRPr lang="en-US" altLang="en-US" b="0" dirty="0">
              <a:solidFill>
                <a:srgbClr val="005DAA"/>
              </a:solidFill>
            </a:endParaRPr>
          </a:p>
          <a:p>
            <a:pPr marL="0" indent="0" eaLnBrk="1" fontAlgn="auto" hangingPunct="1">
              <a:lnSpc>
                <a:spcPct val="80000"/>
              </a:lnSpc>
              <a:spcAft>
                <a:spcPts val="0"/>
              </a:spcAft>
              <a:buFont typeface="Arial" panose="020B0604020202020204" pitchFamily="34" charset="0"/>
              <a:buNone/>
              <a:defRPr/>
            </a:pPr>
            <a:r>
              <a:rPr lang="en-US" altLang="en-US" b="0" dirty="0">
                <a:solidFill>
                  <a:srgbClr val="005DAA"/>
                </a:solidFill>
              </a:rPr>
              <a:t>Other considerations</a:t>
            </a:r>
            <a:endParaRPr lang="en-US" b="0" dirty="0"/>
          </a:p>
          <a:p>
            <a:pPr eaLnBrk="1" fontAlgn="auto" hangingPunct="1">
              <a:lnSpc>
                <a:spcPct val="85000"/>
              </a:lnSpc>
              <a:spcAft>
                <a:spcPts val="0"/>
              </a:spcAft>
              <a:buFont typeface="Calibri" panose="020F0502020204030204" pitchFamily="34" charset="0"/>
              <a:buChar char="●"/>
              <a:defRPr/>
            </a:pPr>
            <a:r>
              <a:rPr lang="en-US" altLang="en-US" sz="2667" b="0" dirty="0"/>
              <a:t>In multifamily buildings, infestation can spread from other units and common areas. </a:t>
            </a:r>
          </a:p>
          <a:p>
            <a:pPr eaLnBrk="1" fontAlgn="auto" hangingPunct="1">
              <a:lnSpc>
                <a:spcPct val="85000"/>
              </a:lnSpc>
              <a:spcAft>
                <a:spcPts val="0"/>
              </a:spcAft>
              <a:buFont typeface="Calibri" panose="020F0502020204030204" pitchFamily="34" charset="0"/>
              <a:buChar char="●"/>
              <a:defRPr/>
            </a:pPr>
            <a:r>
              <a:rPr lang="en-US" altLang="en-US" sz="2667" b="0" dirty="0"/>
              <a:t>Building-wide approaches might be needed, with help from the landlord and other tenants.</a:t>
            </a:r>
          </a:p>
          <a:p>
            <a:pPr eaLnBrk="1" fontAlgn="auto" hangingPunct="1">
              <a:lnSpc>
                <a:spcPct val="85000"/>
              </a:lnSpc>
              <a:spcAft>
                <a:spcPts val="0"/>
              </a:spcAft>
              <a:buFont typeface="Calibri" panose="020F0502020204030204" pitchFamily="34" charset="0"/>
              <a:buChar char="●"/>
              <a:defRPr/>
            </a:pPr>
            <a:r>
              <a:rPr lang="en-US" altLang="en-US" sz="2667" b="0" dirty="0"/>
              <a:t>IPM is an ongoing process for homes that have pest problems. It is not a one-time fix.</a:t>
            </a:r>
            <a:endParaRPr lang="en-US" dirty="0"/>
          </a:p>
        </p:txBody>
      </p:sp>
      <p:pic>
        <p:nvPicPr>
          <p:cNvPr id="25604" name="Picture 3">
            <a:extLst>
              <a:ext uri="{FF2B5EF4-FFF2-40B4-BE49-F238E27FC236}">
                <a16:creationId xmlns:a16="http://schemas.microsoft.com/office/drawing/2014/main" id="{3B09E779-F805-467B-BC29-6241F6254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728" t="23874" r="16444" b="19443"/>
          <a:stretch>
            <a:fillRect/>
          </a:stretch>
        </p:blipFill>
        <p:spPr bwMode="auto">
          <a:xfrm>
            <a:off x="9407525" y="515938"/>
            <a:ext cx="24892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482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38AAA-4865-4966-AC7B-85FE4CD474DB}"/>
              </a:ext>
            </a:extLst>
          </p:cNvPr>
          <p:cNvSpPr>
            <a:spLocks noGrp="1"/>
          </p:cNvSpPr>
          <p:nvPr>
            <p:ph type="title"/>
          </p:nvPr>
        </p:nvSpPr>
        <p:spPr>
          <a:xfrm>
            <a:off x="565944" y="101600"/>
            <a:ext cx="11060113" cy="2940050"/>
          </a:xfrm>
        </p:spPr>
        <p:txBody>
          <a:bodyPr rtlCol="0">
            <a:normAutofit/>
          </a:bodyPr>
          <a:lstStyle/>
          <a:p>
            <a:pPr algn="ctr" eaLnBrk="1" fontAlgn="auto" hangingPunct="1">
              <a:spcAft>
                <a:spcPts val="0"/>
              </a:spcAft>
              <a:defRPr/>
            </a:pPr>
            <a:r>
              <a:rPr lang="en-US" sz="4800" dirty="0"/>
              <a:t>Volatile organic compounds</a:t>
            </a:r>
            <a:br>
              <a:rPr lang="en-US" sz="4800" dirty="0"/>
            </a:br>
            <a:r>
              <a:rPr lang="en-US" sz="4800" dirty="0"/>
              <a:t>(VOCs)</a:t>
            </a:r>
          </a:p>
        </p:txBody>
      </p:sp>
    </p:spTree>
    <p:extLst>
      <p:ext uri="{BB962C8B-B14F-4D97-AF65-F5344CB8AC3E}">
        <p14:creationId xmlns:p14="http://schemas.microsoft.com/office/powerpoint/2010/main" val="4264450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1036C-328E-469A-A3AC-6881C0F70FB5}"/>
              </a:ext>
            </a:extLst>
          </p:cNvPr>
          <p:cNvSpPr>
            <a:spLocks noGrp="1"/>
          </p:cNvSpPr>
          <p:nvPr>
            <p:ph type="title"/>
          </p:nvPr>
        </p:nvSpPr>
        <p:spPr>
          <a:xfrm>
            <a:off x="609600" y="274638"/>
            <a:ext cx="10972800" cy="1143000"/>
          </a:xfrm>
        </p:spPr>
        <p:txBody>
          <a:bodyPr rtlCol="0">
            <a:normAutofit/>
          </a:bodyPr>
          <a:lstStyle/>
          <a:p>
            <a:pPr eaLnBrk="1" fontAlgn="auto" hangingPunct="1">
              <a:spcAft>
                <a:spcPts val="0"/>
              </a:spcAft>
              <a:defRPr/>
            </a:pPr>
            <a:r>
              <a:rPr lang="en-US" dirty="0"/>
              <a:t>Volatile Organic Compounds (VOCs)</a:t>
            </a:r>
          </a:p>
        </p:txBody>
      </p:sp>
      <p:sp>
        <p:nvSpPr>
          <p:cNvPr id="29699" name="TextBox 11">
            <a:extLst>
              <a:ext uri="{FF2B5EF4-FFF2-40B4-BE49-F238E27FC236}">
                <a16:creationId xmlns:a16="http://schemas.microsoft.com/office/drawing/2014/main" id="{53CC6618-D017-46CD-B0B2-BD0820F15D13}"/>
              </a:ext>
            </a:extLst>
          </p:cNvPr>
          <p:cNvSpPr txBox="1">
            <a:spLocks noChangeArrowheads="1"/>
          </p:cNvSpPr>
          <p:nvPr/>
        </p:nvSpPr>
        <p:spPr bwMode="auto">
          <a:xfrm>
            <a:off x="650875" y="1141413"/>
            <a:ext cx="108902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5DAA"/>
                </a:solidFill>
                <a:cs typeface="Calibri" panose="020F0502020204030204" pitchFamily="34" charset="0"/>
              </a:rPr>
              <a:t>Chemicals commonly found in many household products</a:t>
            </a:r>
          </a:p>
        </p:txBody>
      </p:sp>
      <p:sp>
        <p:nvSpPr>
          <p:cNvPr id="3" name="Content Placeholder 2">
            <a:extLst>
              <a:ext uri="{FF2B5EF4-FFF2-40B4-BE49-F238E27FC236}">
                <a16:creationId xmlns:a16="http://schemas.microsoft.com/office/drawing/2014/main" id="{E78746BA-DED2-447B-AEF3-6F01B575CB90}"/>
              </a:ext>
            </a:extLst>
          </p:cNvPr>
          <p:cNvSpPr>
            <a:spLocks noGrp="1"/>
          </p:cNvSpPr>
          <p:nvPr>
            <p:ph idx="1"/>
          </p:nvPr>
        </p:nvSpPr>
        <p:spPr>
          <a:xfrm>
            <a:off x="690563" y="1757363"/>
            <a:ext cx="5649912" cy="2944812"/>
          </a:xfrm>
        </p:spPr>
        <p:txBody>
          <a:bodyPr rtlCol="0">
            <a:normAutofit/>
          </a:bodyPr>
          <a:lstStyle/>
          <a:p>
            <a:pPr eaLnBrk="1" fontAlgn="auto" hangingPunct="1">
              <a:spcAft>
                <a:spcPts val="0"/>
              </a:spcAft>
              <a:buFont typeface="Calibri" panose="020F0502020204030204" pitchFamily="34" charset="0"/>
              <a:buChar char="●"/>
              <a:defRPr/>
            </a:pPr>
            <a:r>
              <a:rPr lang="en-US" sz="2667" b="0" dirty="0"/>
              <a:t>Wood preservatives</a:t>
            </a:r>
          </a:p>
          <a:p>
            <a:pPr eaLnBrk="1" fontAlgn="auto" hangingPunct="1">
              <a:spcAft>
                <a:spcPts val="0"/>
              </a:spcAft>
              <a:buFont typeface="Calibri" panose="020F0502020204030204" pitchFamily="34" charset="0"/>
              <a:buChar char="●"/>
              <a:defRPr/>
            </a:pPr>
            <a:r>
              <a:rPr lang="en-US" sz="2667" b="0" dirty="0"/>
              <a:t>Aerosol sprays</a:t>
            </a:r>
          </a:p>
          <a:p>
            <a:pPr eaLnBrk="1" fontAlgn="auto" hangingPunct="1">
              <a:spcAft>
                <a:spcPts val="0"/>
              </a:spcAft>
              <a:buFont typeface="Calibri" panose="020F0502020204030204" pitchFamily="34" charset="0"/>
              <a:buChar char="●"/>
              <a:defRPr/>
            </a:pPr>
            <a:r>
              <a:rPr lang="en-US" sz="2667" b="0" dirty="0"/>
              <a:t>Cleansers and disinfectants</a:t>
            </a:r>
          </a:p>
          <a:p>
            <a:pPr eaLnBrk="1" fontAlgn="auto" hangingPunct="1">
              <a:spcAft>
                <a:spcPts val="0"/>
              </a:spcAft>
              <a:buFont typeface="Calibri" panose="020F0502020204030204" pitchFamily="34" charset="0"/>
              <a:buChar char="●"/>
              <a:defRPr/>
            </a:pPr>
            <a:r>
              <a:rPr lang="en-US" sz="2667" b="0" dirty="0"/>
              <a:t>Moth repellents and air fresheners</a:t>
            </a:r>
          </a:p>
          <a:p>
            <a:pPr eaLnBrk="1" fontAlgn="auto" hangingPunct="1">
              <a:spcAft>
                <a:spcPts val="0"/>
              </a:spcAft>
              <a:buFont typeface="Calibri" panose="020F0502020204030204" pitchFamily="34" charset="0"/>
              <a:buChar char="●"/>
              <a:defRPr/>
            </a:pPr>
            <a:r>
              <a:rPr lang="en-US" sz="2667" b="0" dirty="0"/>
              <a:t>Fuels and automotive products</a:t>
            </a:r>
          </a:p>
          <a:p>
            <a:pPr eaLnBrk="1" fontAlgn="auto" hangingPunct="1">
              <a:spcAft>
                <a:spcPts val="0"/>
              </a:spcAft>
              <a:buFont typeface="Calibri" panose="020F0502020204030204" pitchFamily="34" charset="0"/>
              <a:buChar char="●"/>
              <a:defRPr/>
            </a:pPr>
            <a:r>
              <a:rPr lang="en-US" sz="2667" b="0" dirty="0"/>
              <a:t>Hobby and craft materials supplies</a:t>
            </a:r>
          </a:p>
          <a:p>
            <a:pPr eaLnBrk="1" fontAlgn="auto" hangingPunct="1">
              <a:spcAft>
                <a:spcPts val="0"/>
              </a:spcAft>
              <a:defRPr/>
            </a:pPr>
            <a:endParaRPr lang="en-US" dirty="0"/>
          </a:p>
        </p:txBody>
      </p:sp>
      <p:sp>
        <p:nvSpPr>
          <p:cNvPr id="4" name="Content Placeholder 2">
            <a:extLst>
              <a:ext uri="{FF2B5EF4-FFF2-40B4-BE49-F238E27FC236}">
                <a16:creationId xmlns:a16="http://schemas.microsoft.com/office/drawing/2014/main" id="{7A984FF1-B9BF-41CE-B193-3B8B8F92375D}"/>
              </a:ext>
            </a:extLst>
          </p:cNvPr>
          <p:cNvSpPr txBox="1">
            <a:spLocks/>
          </p:cNvSpPr>
          <p:nvPr/>
        </p:nvSpPr>
        <p:spPr bwMode="auto">
          <a:xfrm>
            <a:off x="6200775" y="1746250"/>
            <a:ext cx="5481638" cy="3565525"/>
          </a:xfrm>
          <a:prstGeom prst="rect">
            <a:avLst/>
          </a:prstGeom>
          <a:noFill/>
          <a:ln>
            <a:noFill/>
          </a:ln>
        </p:spPr>
        <p:txBody>
          <a:bodyPr lIns="121920" tIns="60960" rIns="121920" bIns="60960"/>
          <a:lstStyle>
            <a:lvl1pPr marL="228600" indent="-228600" algn="l" rtl="0" eaLnBrk="0" fontAlgn="base" hangingPunct="0">
              <a:spcBef>
                <a:spcPct val="20000"/>
              </a:spcBef>
              <a:spcAft>
                <a:spcPct val="0"/>
              </a:spcAft>
              <a:buClr>
                <a:srgbClr val="008265"/>
              </a:buClr>
              <a:buSzPct val="75000"/>
              <a:buFont typeface="Wingdings" panose="05000000000000000000" pitchFamily="2" charset="2"/>
              <a:buChar char="§"/>
              <a:defRPr sz="2400" b="1" kern="1200" baseline="0">
                <a:solidFill>
                  <a:srgbClr val="000000"/>
                </a:solidFill>
                <a:latin typeface="Calibri" pitchFamily="34" charset="0"/>
                <a:ea typeface="+mn-ea"/>
                <a:cs typeface="+mn-cs"/>
              </a:defRPr>
            </a:lvl1pPr>
            <a:lvl2pPr marL="640080" indent="-228600" algn="l" rtl="0" eaLnBrk="0" fontAlgn="base" hangingPunct="0">
              <a:spcBef>
                <a:spcPct val="20000"/>
              </a:spcBef>
              <a:spcAft>
                <a:spcPct val="0"/>
              </a:spcAft>
              <a:buClr>
                <a:srgbClr val="008265"/>
              </a:buClr>
              <a:buSzPct val="75000"/>
              <a:buFont typeface="Arial" panose="020B0604020202020204" pitchFamily="34" charset="0"/>
              <a:buChar char="•"/>
              <a:defRPr sz="2000" kern="1200">
                <a:solidFill>
                  <a:srgbClr val="000000"/>
                </a:solidFill>
                <a:latin typeface="Calibri" panose="020F0502020204030204" pitchFamily="34" charset="0"/>
                <a:ea typeface="+mn-ea"/>
                <a:cs typeface="+mn-cs"/>
              </a:defRPr>
            </a:lvl2pPr>
            <a:lvl3pPr marL="971550" indent="0" algn="l" rtl="0" eaLnBrk="0" fontAlgn="base" hangingPunct="0">
              <a:spcBef>
                <a:spcPct val="20000"/>
              </a:spcBef>
              <a:spcAft>
                <a:spcPct val="0"/>
              </a:spcAft>
              <a:buClr>
                <a:srgbClr val="008265"/>
              </a:buClr>
              <a:buSzPct val="75000"/>
              <a:buFont typeface="Wingdings" panose="05000000000000000000" pitchFamily="2" charset="2"/>
              <a:buNone/>
              <a:defRPr sz="1800" kern="1200">
                <a:solidFill>
                  <a:srgbClr val="000000"/>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chemeClr val="bg1"/>
              </a:buClr>
              <a:buSzPct val="70000"/>
              <a:buFont typeface="Courier New" pitchFamily="49" charset="0"/>
              <a:buChar char="o"/>
              <a:defRPr sz="1800" kern="1200" baseline="0">
                <a:solidFill>
                  <a:schemeClr val="bg2"/>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chemeClr val="bg1"/>
              </a:buClr>
              <a:buSzPct val="70000"/>
              <a:buFont typeface="Arial" pitchFamily="34" charset="0"/>
              <a:buChar char="•"/>
              <a:defRPr sz="1800" kern="1200">
                <a:solidFill>
                  <a:schemeClr val="bg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E693D"/>
              </a:buClr>
              <a:buFont typeface="Calibri" panose="020F0502020204030204" pitchFamily="34" charset="0"/>
              <a:buChar char="●"/>
              <a:defRPr/>
            </a:pPr>
            <a:r>
              <a:rPr lang="en-US" sz="2667" b="0" dirty="0"/>
              <a:t>Paints, paint strippers and solvents</a:t>
            </a:r>
          </a:p>
          <a:p>
            <a:pPr>
              <a:buClr>
                <a:srgbClr val="DE693D"/>
              </a:buClr>
              <a:buFont typeface="Calibri" panose="020F0502020204030204" pitchFamily="34" charset="0"/>
              <a:buChar char="●"/>
              <a:defRPr/>
            </a:pPr>
            <a:r>
              <a:rPr lang="en-US" sz="2667" b="0" dirty="0"/>
              <a:t>Dry-cleaned clothing</a:t>
            </a:r>
          </a:p>
          <a:p>
            <a:pPr>
              <a:buClr>
                <a:srgbClr val="DE693D"/>
              </a:buClr>
              <a:buFont typeface="Calibri" panose="020F0502020204030204" pitchFamily="34" charset="0"/>
              <a:buChar char="●"/>
              <a:defRPr/>
            </a:pPr>
            <a:r>
              <a:rPr lang="en-US" sz="2667" b="0" dirty="0"/>
              <a:t>Pesticides</a:t>
            </a:r>
          </a:p>
          <a:p>
            <a:pPr>
              <a:buClr>
                <a:srgbClr val="DE693D"/>
              </a:buClr>
              <a:buFont typeface="Calibri" panose="020F0502020204030204" pitchFamily="34" charset="0"/>
              <a:buChar char="●"/>
              <a:defRPr/>
            </a:pPr>
            <a:r>
              <a:rPr lang="en-US" sz="2667" b="0" dirty="0"/>
              <a:t>Building materials and furnishings</a:t>
            </a:r>
          </a:p>
          <a:p>
            <a:pPr>
              <a:buClr>
                <a:srgbClr val="DE693D"/>
              </a:buClr>
              <a:buFont typeface="Calibri" panose="020F0502020204030204" pitchFamily="34" charset="0"/>
              <a:buChar char="●"/>
              <a:defRPr/>
            </a:pPr>
            <a:r>
              <a:rPr lang="en-US" sz="2667" b="0" dirty="0"/>
              <a:t>Glues, adhesives, permanent markers and photo chemicals</a:t>
            </a:r>
          </a:p>
        </p:txBody>
      </p:sp>
      <p:grpSp>
        <p:nvGrpSpPr>
          <p:cNvPr id="29702" name="Group 12">
            <a:extLst>
              <a:ext uri="{FF2B5EF4-FFF2-40B4-BE49-F238E27FC236}">
                <a16:creationId xmlns:a16="http://schemas.microsoft.com/office/drawing/2014/main" id="{F4861A98-35A9-43A1-9710-B6CBF76A5A43}"/>
              </a:ext>
            </a:extLst>
          </p:cNvPr>
          <p:cNvGrpSpPr>
            <a:grpSpLocks/>
          </p:cNvGrpSpPr>
          <p:nvPr/>
        </p:nvGrpSpPr>
        <p:grpSpPr bwMode="auto">
          <a:xfrm>
            <a:off x="690563" y="4814888"/>
            <a:ext cx="10453687" cy="1703387"/>
            <a:chOff x="518388" y="3611705"/>
            <a:chExt cx="7839705" cy="1277108"/>
          </a:xfrm>
        </p:grpSpPr>
        <p:pic>
          <p:nvPicPr>
            <p:cNvPr id="29703" name="Picture 4">
              <a:extLst>
                <a:ext uri="{FF2B5EF4-FFF2-40B4-BE49-F238E27FC236}">
                  <a16:creationId xmlns:a16="http://schemas.microsoft.com/office/drawing/2014/main" id="{C895FABB-2B1F-410A-BBFD-00E4E6BC0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2169" t="75186"/>
            <a:stretch>
              <a:fillRect/>
            </a:stretch>
          </p:blipFill>
          <p:spPr bwMode="auto">
            <a:xfrm>
              <a:off x="518388" y="3611705"/>
              <a:ext cx="875608" cy="1209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a:extLst>
                <a:ext uri="{FF2B5EF4-FFF2-40B4-BE49-F238E27FC236}">
                  <a16:creationId xmlns:a16="http://schemas.microsoft.com/office/drawing/2014/main" id="{91FAAB96-3162-4997-9BA5-6D05C7A9D9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9" t="38034" r="87910" b="37152"/>
            <a:stretch>
              <a:fillRect/>
            </a:stretch>
          </p:blipFill>
          <p:spPr bwMode="auto">
            <a:xfrm>
              <a:off x="1851196" y="3748834"/>
              <a:ext cx="666403" cy="111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6">
              <a:extLst>
                <a:ext uri="{FF2B5EF4-FFF2-40B4-BE49-F238E27FC236}">
                  <a16:creationId xmlns:a16="http://schemas.microsoft.com/office/drawing/2014/main" id="{7271C132-49FD-43C2-8357-BEBE94F5F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1446" t="1547" r="12169" b="70663"/>
            <a:stretch>
              <a:fillRect/>
            </a:stretch>
          </p:blipFill>
          <p:spPr bwMode="auto">
            <a:xfrm>
              <a:off x="2862578" y="3650777"/>
              <a:ext cx="685800" cy="11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8">
              <a:extLst>
                <a:ext uri="{FF2B5EF4-FFF2-40B4-BE49-F238E27FC236}">
                  <a16:creationId xmlns:a16="http://schemas.microsoft.com/office/drawing/2014/main" id="{CA81764A-3A4E-4A12-B117-8F24DF9DA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9155" t="76886" r="17712" b="-1700"/>
            <a:stretch>
              <a:fillRect/>
            </a:stretch>
          </p:blipFill>
          <p:spPr bwMode="auto">
            <a:xfrm>
              <a:off x="6320714" y="3915476"/>
              <a:ext cx="914400" cy="97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9">
              <a:extLst>
                <a:ext uri="{FF2B5EF4-FFF2-40B4-BE49-F238E27FC236}">
                  <a16:creationId xmlns:a16="http://schemas.microsoft.com/office/drawing/2014/main" id="{9A7000D1-E67D-489D-B79A-C6CE7B334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808" t="76036" r="52831" b="-850"/>
            <a:stretch>
              <a:fillRect/>
            </a:stretch>
          </p:blipFill>
          <p:spPr bwMode="auto">
            <a:xfrm>
              <a:off x="4144857" y="3874294"/>
              <a:ext cx="610986" cy="97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0">
              <a:extLst>
                <a:ext uri="{FF2B5EF4-FFF2-40B4-BE49-F238E27FC236}">
                  <a16:creationId xmlns:a16="http://schemas.microsoft.com/office/drawing/2014/main" id="{EA0E419C-3B0C-4FFA-9B47-4D6388505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6622" t="-861" r="25546" b="70197"/>
            <a:stretch>
              <a:fillRect/>
            </a:stretch>
          </p:blipFill>
          <p:spPr bwMode="auto">
            <a:xfrm>
              <a:off x="5279544" y="3833908"/>
              <a:ext cx="581891" cy="99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7">
              <a:extLst>
                <a:ext uri="{FF2B5EF4-FFF2-40B4-BE49-F238E27FC236}">
                  <a16:creationId xmlns:a16="http://schemas.microsoft.com/office/drawing/2014/main" id="{4C7EA773-DDD1-4D1F-B45F-921022067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2601" y="4000468"/>
              <a:ext cx="765492" cy="7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7369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67500C4B-06A8-4596-9F37-65A08E18BAC0}"/>
              </a:ext>
            </a:extLst>
          </p:cNvPr>
          <p:cNvSpPr>
            <a:spLocks noGrp="1" noChangeArrowheads="1"/>
          </p:cNvSpPr>
          <p:nvPr>
            <p:ph type="title"/>
          </p:nvPr>
        </p:nvSpPr>
        <p:spPr>
          <a:xfrm>
            <a:off x="609600" y="273050"/>
            <a:ext cx="10972800" cy="1144588"/>
          </a:xfrm>
        </p:spPr>
        <p:txBody>
          <a:bodyPr/>
          <a:lstStyle/>
          <a:p>
            <a:pPr eaLnBrk="1" hangingPunct="1"/>
            <a:r>
              <a:rPr lang="en-US" altLang="en-US" sz="3200" dirty="0"/>
              <a:t>VOCs Can Be Irritating and Harmful to All People With Asthma</a:t>
            </a:r>
          </a:p>
        </p:txBody>
      </p:sp>
      <p:sp>
        <p:nvSpPr>
          <p:cNvPr id="3" name="Content Placeholder 2">
            <a:extLst>
              <a:ext uri="{FF2B5EF4-FFF2-40B4-BE49-F238E27FC236}">
                <a16:creationId xmlns:a16="http://schemas.microsoft.com/office/drawing/2014/main" id="{2EF50024-0946-494C-94BC-A079F5858322}"/>
              </a:ext>
            </a:extLst>
          </p:cNvPr>
          <p:cNvSpPr>
            <a:spLocks noGrp="1"/>
          </p:cNvSpPr>
          <p:nvPr>
            <p:ph idx="1"/>
          </p:nvPr>
        </p:nvSpPr>
        <p:spPr>
          <a:xfrm>
            <a:off x="609600" y="1258888"/>
            <a:ext cx="10972800" cy="4768850"/>
          </a:xfrm>
        </p:spPr>
        <p:txBody>
          <a:bodyPr rtlCol="0">
            <a:normAutofit fontScale="92500"/>
          </a:bodyPr>
          <a:lstStyle/>
          <a:p>
            <a:pPr eaLnBrk="1" fontAlgn="auto" hangingPunct="1">
              <a:spcAft>
                <a:spcPts val="0"/>
              </a:spcAft>
              <a:buFont typeface="Calibri" panose="020F0502020204030204" pitchFamily="34" charset="0"/>
              <a:buChar char="●"/>
              <a:defRPr/>
            </a:pPr>
            <a:r>
              <a:rPr lang="en-US" sz="2400" b="0" dirty="0"/>
              <a:t>Limit exposure by minimizing product use (e.g., use low VOC paints).</a:t>
            </a:r>
          </a:p>
          <a:p>
            <a:pPr eaLnBrk="1" fontAlgn="auto" hangingPunct="1">
              <a:spcAft>
                <a:spcPts val="0"/>
              </a:spcAft>
              <a:buFont typeface="Calibri" panose="020F0502020204030204" pitchFamily="34" charset="0"/>
              <a:buChar char="●"/>
              <a:defRPr/>
            </a:pPr>
            <a:r>
              <a:rPr lang="en-US" sz="2400" b="0" dirty="0"/>
              <a:t>Use products only when person with asthma is not present or use alternative products.</a:t>
            </a:r>
          </a:p>
          <a:p>
            <a:pPr eaLnBrk="1" fontAlgn="auto" hangingPunct="1">
              <a:spcAft>
                <a:spcPts val="0"/>
              </a:spcAft>
              <a:buFont typeface="Calibri" panose="020F0502020204030204" pitchFamily="34" charset="0"/>
              <a:buChar char="●"/>
              <a:defRPr/>
            </a:pPr>
            <a:r>
              <a:rPr lang="en-US" sz="2400" b="0" dirty="0"/>
              <a:t>Follow manufacturer’s instructions for use and storage.</a:t>
            </a:r>
          </a:p>
          <a:p>
            <a:pPr eaLnBrk="1" fontAlgn="auto" hangingPunct="1">
              <a:spcAft>
                <a:spcPts val="0"/>
              </a:spcAft>
              <a:buFont typeface="Calibri" panose="020F0502020204030204" pitchFamily="34" charset="0"/>
              <a:buChar char="●"/>
              <a:defRPr/>
            </a:pPr>
            <a:r>
              <a:rPr lang="en-US" sz="2400" b="0" dirty="0"/>
              <a:t>If using products, carefully follow manufacturer’s instructions and make sure that the area is well-ventilated. </a:t>
            </a:r>
          </a:p>
          <a:p>
            <a:pPr eaLnBrk="1" fontAlgn="auto" hangingPunct="1">
              <a:spcAft>
                <a:spcPts val="0"/>
              </a:spcAft>
              <a:buFont typeface="Calibri" panose="020F0502020204030204" pitchFamily="34" charset="0"/>
              <a:buChar char="●"/>
              <a:defRPr/>
            </a:pPr>
            <a:r>
              <a:rPr lang="en-US" sz="2400" b="0" dirty="0"/>
              <a:t>Never mix household-care products unless directed on the label.</a:t>
            </a:r>
          </a:p>
          <a:p>
            <a:pPr eaLnBrk="1" fontAlgn="auto" hangingPunct="1">
              <a:spcAft>
                <a:spcPts val="0"/>
              </a:spcAft>
              <a:buFont typeface="Calibri" panose="020F0502020204030204" pitchFamily="34" charset="0"/>
              <a:buChar char="●"/>
              <a:defRPr/>
            </a:pPr>
            <a:r>
              <a:rPr lang="en-US" sz="2400" b="0" dirty="0"/>
              <a:t>Do not store opened containers of unused paints and similar materials.*</a:t>
            </a:r>
          </a:p>
          <a:p>
            <a:pPr eaLnBrk="1" fontAlgn="auto" hangingPunct="1">
              <a:spcAft>
                <a:spcPts val="0"/>
              </a:spcAft>
              <a:buFont typeface="Calibri" panose="020F0502020204030204" pitchFamily="34" charset="0"/>
              <a:buChar char="●"/>
              <a:defRPr/>
            </a:pPr>
            <a:r>
              <a:rPr lang="en-US" sz="2400" b="0" dirty="0"/>
              <a:t>Keep products out of reach of children and pets.</a:t>
            </a:r>
          </a:p>
          <a:p>
            <a:pPr eaLnBrk="1" fontAlgn="auto" hangingPunct="1">
              <a:spcAft>
                <a:spcPts val="0"/>
              </a:spcAft>
              <a:buFont typeface="Calibri" panose="020F0502020204030204" pitchFamily="34" charset="0"/>
              <a:buChar char="●"/>
              <a:defRPr/>
            </a:pPr>
            <a:r>
              <a:rPr lang="en-US" sz="2400" b="0" dirty="0"/>
              <a:t>When buying supplies and cleaners, favor those certified by such programs as Green Seal or EPA’s Safer Choice.</a:t>
            </a:r>
          </a:p>
          <a:p>
            <a:pPr eaLnBrk="1" fontAlgn="auto" hangingPunct="1">
              <a:spcAft>
                <a:spcPts val="0"/>
              </a:spcAft>
              <a:buFont typeface="Calibri" panose="020F0502020204030204" pitchFamily="34" charset="0"/>
              <a:buChar char="●"/>
              <a:defRPr/>
            </a:pPr>
            <a:endParaRPr lang="en-US" sz="2400" b="0" dirty="0"/>
          </a:p>
          <a:p>
            <a:pPr marL="0" indent="0" eaLnBrk="1" fontAlgn="auto" hangingPunct="1">
              <a:spcAft>
                <a:spcPts val="0"/>
              </a:spcAft>
              <a:buFont typeface="Arial" panose="020B0604020202020204" pitchFamily="34" charset="0"/>
              <a:buNone/>
              <a:defRPr/>
            </a:pPr>
            <a:r>
              <a:rPr lang="en-US" sz="1600" dirty="0"/>
              <a:t>* </a:t>
            </a:r>
            <a:r>
              <a:rPr lang="en-US" sz="1600" u="sng" dirty="0">
                <a:hlinkClick r:id="rId3"/>
              </a:rPr>
              <a:t>www.epa.gov/indoor-air-quality-iaq/volatile-organic-compounds-impact-indoor-air-quality</a:t>
            </a:r>
            <a:r>
              <a:rPr lang="en-US" sz="1600" dirty="0"/>
              <a:t> </a:t>
            </a:r>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2184287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396207"/>
            <a:ext cx="11582400" cy="1239825"/>
          </a:xfrm>
        </p:spPr>
        <p:txBody>
          <a:bodyPr/>
          <a:lstStyle/>
          <a:p>
            <a:r>
              <a:rPr lang="en-US" altLang="en-US" sz="3200" b="1" dirty="0">
                <a:solidFill>
                  <a:srgbClr val="0070C0"/>
                </a:solidFill>
                <a:latin typeface="Arial" panose="020B0604020202020204" pitchFamily="34" charset="0"/>
                <a:cs typeface="Arial" panose="020B0604020202020204" pitchFamily="34" charset="0"/>
              </a:rPr>
              <a:t>Considerations for Using the Checklist </a:t>
            </a:r>
            <a:br>
              <a:rPr lang="en-US" altLang="en-US" sz="3200" b="1" dirty="0">
                <a:solidFill>
                  <a:srgbClr val="0070C0"/>
                </a:solidFill>
                <a:latin typeface="Arial" panose="020B0604020202020204" pitchFamily="34" charset="0"/>
                <a:cs typeface="Arial" panose="020B0604020202020204" pitchFamily="34" charset="0"/>
              </a:rPr>
            </a:br>
            <a:r>
              <a:rPr lang="en-US" altLang="en-US" sz="3200" b="1" dirty="0">
                <a:solidFill>
                  <a:srgbClr val="0070C0"/>
                </a:solidFill>
                <a:latin typeface="Arial" panose="020B0604020202020204" pitchFamily="34" charset="0"/>
                <a:cs typeface="Arial" panose="020B0604020202020204" pitchFamily="34" charset="0"/>
              </a:rPr>
              <a:t>in a Virtual Setting</a:t>
            </a:r>
          </a:p>
        </p:txBody>
      </p:sp>
      <p:graphicFrame>
        <p:nvGraphicFramePr>
          <p:cNvPr id="5" name="Chart 4"/>
          <p:cNvGraphicFramePr>
            <a:graphicFrameLocks/>
          </p:cNvGraphicFramePr>
          <p:nvPr/>
        </p:nvGraphicFramePr>
        <p:xfrm>
          <a:off x="3089755" y="2522428"/>
          <a:ext cx="5918548" cy="3210579"/>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820D0A07-1C5B-4635-A110-77C165ADBA0B}"/>
              </a:ext>
            </a:extLst>
          </p:cNvPr>
          <p:cNvSpPr>
            <a:spLocks noGrp="1"/>
          </p:cNvSpPr>
          <p:nvPr>
            <p:ph idx="1"/>
          </p:nvPr>
        </p:nvSpPr>
        <p:spPr>
          <a:xfrm>
            <a:off x="609600" y="1746948"/>
            <a:ext cx="10972800" cy="4314211"/>
          </a:xfrm>
        </p:spPr>
        <p:txBody>
          <a:bodyPr/>
          <a:lstStyle/>
          <a:p>
            <a:pPr marL="0" indent="0">
              <a:buNone/>
            </a:pPr>
            <a:r>
              <a:rPr lang="en-US" sz="1600" dirty="0">
                <a:solidFill>
                  <a:sysClr val="windowText" lastClr="000000"/>
                </a:solidFill>
                <a:latin typeface="Arial" panose="020B0604020202020204" pitchFamily="34" charset="0"/>
                <a:cs typeface="Arial" pitchFamily="34" charset="0"/>
              </a:rPr>
              <a:t>We would love to hear how your program has pivoted to conducting virtual home assessments and suggestions you have for incorporating the Checklist. Please join the discussion forum to share your experiences: </a:t>
            </a:r>
            <a:r>
              <a:rPr lang="en-US" sz="1600" b="1" dirty="0">
                <a:solidFill>
                  <a:srgbClr val="0070C0"/>
                </a:solidFill>
                <a:latin typeface="Arial" panose="020B0604020202020204" pitchFamily="34" charset="0"/>
                <a:cs typeface="Arial" pitchFamily="34" charset="0"/>
              </a:rPr>
              <a:t>AsthmaCommunityNetwork.org</a:t>
            </a:r>
            <a:r>
              <a:rPr lang="en-US" sz="1600" b="1" dirty="0">
                <a:solidFill>
                  <a:srgbClr val="4F81BD"/>
                </a:solidFill>
                <a:latin typeface="Arial" panose="020B0604020202020204" pitchFamily="34" charset="0"/>
                <a:cs typeface="Arial" pitchFamily="34" charset="0"/>
              </a:rPr>
              <a:t> </a:t>
            </a:r>
            <a:r>
              <a:rPr lang="en-US" sz="1600" b="1" dirty="0">
                <a:solidFill>
                  <a:srgbClr val="0070C0"/>
                </a:solidFill>
                <a:latin typeface="Arial" panose="020B0604020202020204" pitchFamily="34" charset="0"/>
                <a:cs typeface="Arial" pitchFamily="34" charset="0"/>
              </a:rPr>
              <a:t>Discussion Forum</a:t>
            </a:r>
            <a:r>
              <a:rPr lang="en-US" sz="1600" b="1" dirty="0">
                <a:solidFill>
                  <a:srgbClr val="4F81BD"/>
                </a:solidFill>
                <a:latin typeface="Arial" panose="020B0604020202020204" pitchFamily="34" charset="0"/>
                <a:cs typeface="Arial" pitchFamily="34" charset="0"/>
              </a:rPr>
              <a:t> </a:t>
            </a:r>
            <a:endParaRPr lang="en-US" sz="1600" dirty="0">
              <a:latin typeface="Arial" panose="020B0604020202020204" pitchFamily="34" charset="0"/>
              <a:cs typeface="Arial" panose="020B0604020202020204" pitchFamily="34" charset="0"/>
            </a:endParaRPr>
          </a:p>
          <a:p>
            <a:pPr marL="0" indent="0">
              <a:buNone/>
            </a:pPr>
            <a:endParaRPr lang="en-US" sz="1600" b="1" dirty="0">
              <a:solidFill>
                <a:sysClr val="windowText" lastClr="000000"/>
              </a:solidFill>
              <a:latin typeface="Arial" panose="020B0604020202020204" pitchFamily="34" charset="0"/>
              <a:cs typeface="Arial" pitchFamily="34" charset="0"/>
            </a:endParaRPr>
          </a:p>
          <a:p>
            <a:pPr marL="0" indent="0">
              <a:buNone/>
            </a:pPr>
            <a:r>
              <a:rPr lang="en-US" sz="1400" b="1" dirty="0">
                <a:solidFill>
                  <a:sysClr val="windowText" lastClr="000000"/>
                </a:solidFill>
                <a:latin typeface="Arial" panose="020B0604020202020204" pitchFamily="34" charset="0"/>
                <a:cs typeface="Arial" pitchFamily="34" charset="0"/>
              </a:rPr>
              <a:t>Access</a:t>
            </a:r>
            <a:r>
              <a:rPr lang="en-US" sz="1400" dirty="0">
                <a:solidFill>
                  <a:sysClr val="windowText" lastClr="000000"/>
                </a:solidFill>
                <a:latin typeface="Arial" panose="020B0604020202020204" pitchFamily="34" charset="0"/>
                <a:cs typeface="Arial" pitchFamily="34" charset="0"/>
              </a:rPr>
              <a:t> the Checklist and the Training slides on EPA’s asthma website: </a:t>
            </a:r>
            <a:r>
              <a:rPr lang="en-US" sz="14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www.epa.gov/asthma/publications-about-asthma#healthcare</a:t>
            </a:r>
            <a:endParaRPr lang="en-US" sz="1400" dirty="0">
              <a:solidFill>
                <a:srgbClr val="0070C0"/>
              </a:solidFill>
              <a:latin typeface="Arial" panose="020B0604020202020204" pitchFamily="34" charset="0"/>
              <a:cs typeface="Arial" panose="020B0604020202020204" pitchFamily="34" charset="0"/>
            </a:endParaRPr>
          </a:p>
          <a:p>
            <a:pPr marL="0" indent="0">
              <a:buNone/>
            </a:pPr>
            <a:endParaRPr lang="en-US" sz="1400" b="1" dirty="0">
              <a:solidFill>
                <a:sysClr val="windowText" lastClr="000000"/>
              </a:solidFill>
              <a:latin typeface="Arial" panose="020B0604020202020204" pitchFamily="34" charset="0"/>
              <a:cs typeface="Arial" pitchFamily="34" charset="0"/>
            </a:endParaRPr>
          </a:p>
          <a:p>
            <a:pPr marL="0" indent="0">
              <a:buNone/>
            </a:pPr>
            <a:r>
              <a:rPr lang="en-US" sz="1400" b="1" dirty="0">
                <a:solidFill>
                  <a:sysClr val="windowText" lastClr="000000"/>
                </a:solidFill>
                <a:latin typeface="Arial" panose="020B0604020202020204" pitchFamily="34" charset="0"/>
                <a:cs typeface="Arial" pitchFamily="34" charset="0"/>
              </a:rPr>
              <a:t>Access the Spanish </a:t>
            </a:r>
            <a:r>
              <a:rPr lang="en-US" sz="1400" dirty="0">
                <a:solidFill>
                  <a:sysClr val="windowText" lastClr="000000"/>
                </a:solidFill>
                <a:latin typeface="Arial" panose="020B0604020202020204" pitchFamily="34" charset="0"/>
                <a:cs typeface="Arial" pitchFamily="34" charset="0"/>
              </a:rPr>
              <a:t>Checklist on EPA’s asthma website: </a:t>
            </a:r>
            <a:br>
              <a:rPr lang="en-US" sz="1400" dirty="0">
                <a:solidFill>
                  <a:sysClr val="windowText" lastClr="000000"/>
                </a:solidFill>
                <a:latin typeface="Arial" panose="020B0604020202020204" pitchFamily="34" charset="0"/>
                <a:cs typeface="Arial" pitchFamily="34" charset="0"/>
              </a:rPr>
            </a:br>
            <a:r>
              <a:rPr lang="en-US" sz="14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espanol.epa.gov/cai/lista-de-control-para-el-asma-en-el-entorno-del-hogar</a:t>
            </a:r>
            <a:endParaRPr lang="en-US" sz="1400" dirty="0">
              <a:solidFill>
                <a:srgbClr val="0070C0"/>
              </a:solidFill>
              <a:latin typeface="Arial" panose="020B0604020202020204" pitchFamily="34" charset="0"/>
              <a:cs typeface="Arial" panose="020B0604020202020204" pitchFamily="34" charset="0"/>
            </a:endParaRPr>
          </a:p>
          <a:p>
            <a:pPr marL="0" indent="0">
              <a:buNone/>
            </a:pPr>
            <a:endParaRPr lang="en-US" sz="1400" b="1" dirty="0">
              <a:solidFill>
                <a:sysClr val="windowText" lastClr="000000"/>
              </a:solidFill>
              <a:latin typeface="Arial" panose="020B0604020202020204" pitchFamily="34" charset="0"/>
              <a:cs typeface="Arial" pitchFamily="34" charset="0"/>
            </a:endParaRPr>
          </a:p>
          <a:p>
            <a:pPr marL="0" indent="0">
              <a:buNone/>
            </a:pPr>
            <a:r>
              <a:rPr lang="en-US" sz="1400" b="1" dirty="0">
                <a:solidFill>
                  <a:sysClr val="windowText" lastClr="000000"/>
                </a:solidFill>
                <a:latin typeface="Arial" panose="020B0604020202020204" pitchFamily="34" charset="0"/>
                <a:cs typeface="Arial" pitchFamily="34" charset="0"/>
              </a:rPr>
              <a:t>Access</a:t>
            </a:r>
            <a:r>
              <a:rPr lang="en-US" sz="1400" dirty="0">
                <a:solidFill>
                  <a:sysClr val="windowText" lastClr="000000"/>
                </a:solidFill>
                <a:latin typeface="Arial" panose="020B0604020202020204" pitchFamily="34" charset="0"/>
                <a:cs typeface="Arial" pitchFamily="34" charset="0"/>
              </a:rPr>
              <a:t> the Checklist and the Training slides on CDC’s website:</a:t>
            </a:r>
          </a:p>
          <a:p>
            <a:pPr marL="0" indent="0">
              <a:buNone/>
            </a:pPr>
            <a:r>
              <a:rPr lang="en-US" sz="1400"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www.cdc.gov/asthma/public_health.html</a:t>
            </a:r>
            <a:r>
              <a:rPr lang="en-US" sz="1400" dirty="0">
                <a:solidFill>
                  <a:srgbClr val="0070C0"/>
                </a:solidFill>
                <a:latin typeface="Arial" panose="020B0604020202020204" pitchFamily="34" charset="0"/>
                <a:cs typeface="Arial" panose="020B0604020202020204" pitchFamily="34" charset="0"/>
              </a:rPr>
              <a:t> </a:t>
            </a:r>
          </a:p>
          <a:p>
            <a:pPr marL="0" indent="0">
              <a:buNone/>
            </a:pPr>
            <a:endParaRPr lang="en-US" sz="1400" b="1" dirty="0">
              <a:solidFill>
                <a:sysClr val="windowText" lastClr="000000"/>
              </a:solidFill>
              <a:latin typeface="Arial" panose="020B0604020202020204" pitchFamily="34" charset="0"/>
              <a:cs typeface="Arial" pitchFamily="34" charset="0"/>
            </a:endParaRPr>
          </a:p>
          <a:p>
            <a:pPr marL="0" indent="0">
              <a:buNone/>
            </a:pPr>
            <a:r>
              <a:rPr lang="en-US" sz="1400" b="1" dirty="0">
                <a:solidFill>
                  <a:sysClr val="windowText" lastClr="000000"/>
                </a:solidFill>
                <a:latin typeface="Arial" panose="020B0604020202020204" pitchFamily="34" charset="0"/>
                <a:cs typeface="Arial" pitchFamily="34" charset="0"/>
              </a:rPr>
              <a:t>Access </a:t>
            </a:r>
            <a:r>
              <a:rPr lang="en-US" sz="1400" dirty="0">
                <a:solidFill>
                  <a:sysClr val="windowText" lastClr="000000"/>
                </a:solidFill>
                <a:latin typeface="Arial" panose="020B0604020202020204" pitchFamily="34" charset="0"/>
                <a:cs typeface="Arial" pitchFamily="34" charset="0"/>
              </a:rPr>
              <a:t>the Checklist on HUD's website:</a:t>
            </a:r>
            <a:br>
              <a:rPr lang="en-US" sz="1400" dirty="0">
                <a:solidFill>
                  <a:sysClr val="windowText" lastClr="000000"/>
                </a:solidFill>
                <a:latin typeface="Arial" panose="020B0604020202020204" pitchFamily="34" charset="0"/>
                <a:cs typeface="Arial" pitchFamily="34" charset="0"/>
              </a:rPr>
            </a:br>
            <a:r>
              <a:rPr lang="en-US" sz="1400" dirty="0">
                <a:solidFill>
                  <a:srgbClr val="0070C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https://www.hud.gov/sites/dfiles/HH/documents/Home%20Assessment%20Checklist%20English.pdf</a:t>
            </a:r>
            <a:r>
              <a:rPr lang="en-US" sz="1400" dirty="0">
                <a:solidFill>
                  <a:srgbClr val="0070C0"/>
                </a:solidFill>
                <a:latin typeface="Arial" panose="020B0604020202020204" pitchFamily="34" charset="0"/>
                <a:cs typeface="Arial" panose="020B0604020202020204" pitchFamily="34" charset="0"/>
              </a:rPr>
              <a:t> </a:t>
            </a:r>
          </a:p>
          <a:p>
            <a:pPr marL="0" indent="0">
              <a:buNone/>
            </a:pPr>
            <a:endParaRPr lang="en-US" sz="1400" b="1" dirty="0">
              <a:solidFill>
                <a:sysClr val="windowText" lastClr="000000"/>
              </a:solidFill>
              <a:latin typeface="Arial" panose="020B0604020202020204" pitchFamily="34" charset="0"/>
              <a:cs typeface="Arial" pitchFamily="34" charset="0"/>
            </a:endParaRPr>
          </a:p>
          <a:p>
            <a:pPr marL="0" indent="0">
              <a:buNone/>
            </a:pPr>
            <a:r>
              <a:rPr lang="en-US" sz="1400" b="1" dirty="0">
                <a:solidFill>
                  <a:sysClr val="windowText" lastClr="000000"/>
                </a:solidFill>
                <a:latin typeface="Arial" panose="020B0604020202020204" pitchFamily="34" charset="0"/>
                <a:cs typeface="Arial" pitchFamily="34" charset="0"/>
              </a:rPr>
              <a:t>Access </a:t>
            </a:r>
            <a:r>
              <a:rPr lang="en-US" sz="1400" dirty="0">
                <a:solidFill>
                  <a:sysClr val="windowText" lastClr="000000"/>
                </a:solidFill>
                <a:latin typeface="Arial" panose="020B0604020202020204" pitchFamily="34" charset="0"/>
                <a:cs typeface="Arial" pitchFamily="34" charset="0"/>
              </a:rPr>
              <a:t>the Spanish Checklist on HUD's website:</a:t>
            </a:r>
            <a:br>
              <a:rPr lang="en-US" sz="1400" dirty="0">
                <a:solidFill>
                  <a:sysClr val="windowText" lastClr="000000"/>
                </a:solidFill>
                <a:latin typeface="Arial" panose="020B0604020202020204" pitchFamily="34" charset="0"/>
                <a:cs typeface="Arial" pitchFamily="34" charset="0"/>
              </a:rPr>
            </a:br>
            <a:r>
              <a:rPr lang="en-US" sz="1400" dirty="0">
                <a:solidFill>
                  <a:srgbClr val="0070C0"/>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https://www.hud.gov/sites/dfiles/HH/documents/Home%20Assessment%20Checklist%20Spanish.pdf</a:t>
            </a:r>
            <a:r>
              <a:rPr lang="en-US" sz="1400" dirty="0">
                <a:solidFill>
                  <a:srgbClr val="0070C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31302ACC-854C-407F-B185-FB31022E3DFB}"/>
              </a:ext>
            </a:extLst>
          </p:cNvPr>
          <p:cNvPicPr>
            <a:picLocks noChangeAspect="1"/>
          </p:cNvPicPr>
          <p:nvPr/>
        </p:nvPicPr>
        <p:blipFill rotWithShape="1">
          <a:blip r:embed="rId9"/>
          <a:srcRect b="956"/>
          <a:stretch/>
        </p:blipFill>
        <p:spPr>
          <a:xfrm>
            <a:off x="9204246" y="3267649"/>
            <a:ext cx="2182211" cy="2793510"/>
          </a:xfrm>
          <a:prstGeom prst="rect">
            <a:avLst/>
          </a:prstGeom>
        </p:spPr>
      </p:pic>
    </p:spTree>
    <p:extLst>
      <p:ext uri="{BB962C8B-B14F-4D97-AF65-F5344CB8AC3E}">
        <p14:creationId xmlns:p14="http://schemas.microsoft.com/office/powerpoint/2010/main" val="166720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09900" y="613299"/>
            <a:ext cx="6172200" cy="857251"/>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3</a:t>
            </a:r>
          </a:p>
        </p:txBody>
      </p:sp>
      <p:graphicFrame>
        <p:nvGraphicFramePr>
          <p:cNvPr id="5" name="Chart 4"/>
          <p:cNvGraphicFramePr>
            <a:graphicFrameLocks/>
          </p:cNvGraphicFramePr>
          <p:nvPr/>
        </p:nvGraphicFramePr>
        <p:xfrm>
          <a:off x="3089755" y="2522428"/>
          <a:ext cx="5918548" cy="321057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2860766" y="1788585"/>
            <a:ext cx="6470469" cy="3326557"/>
          </a:xfrm>
        </p:spPr>
        <p:txBody>
          <a:bodyPr/>
          <a:lstStyle/>
          <a:p>
            <a:pPr marL="0" indent="0">
              <a:buNone/>
              <a:defRPr/>
            </a:pPr>
            <a:r>
              <a:rPr lang="en-US" sz="2400" b="1" dirty="0">
                <a:latin typeface="Arial" panose="020B0604020202020204" pitchFamily="34" charset="0"/>
                <a:cs typeface="Arial" panose="020B0604020202020204" pitchFamily="34" charset="0"/>
              </a:rPr>
              <a:t>Before this webinar, were you aware of this Checklist as a resource?</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Yes</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No</a:t>
            </a:r>
          </a:p>
        </p:txBody>
      </p:sp>
    </p:spTree>
    <p:extLst>
      <p:ext uri="{BB962C8B-B14F-4D97-AF65-F5344CB8AC3E}">
        <p14:creationId xmlns:p14="http://schemas.microsoft.com/office/powerpoint/2010/main" val="764945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09900" y="613299"/>
            <a:ext cx="6172200" cy="857251"/>
          </a:xfrm>
        </p:spPr>
        <p:txBody>
          <a:bodyPr/>
          <a:lstStyle/>
          <a:p>
            <a:r>
              <a:rPr lang="en-US" altLang="en-US" sz="3600" b="1" dirty="0">
                <a:solidFill>
                  <a:srgbClr val="0070C0"/>
                </a:solidFill>
                <a:latin typeface="Arial" panose="020B0604020202020204" pitchFamily="34" charset="0"/>
                <a:cs typeface="Arial" panose="020B0604020202020204" pitchFamily="34" charset="0"/>
              </a:rPr>
              <a:t>Polling Question 4</a:t>
            </a:r>
          </a:p>
        </p:txBody>
      </p:sp>
      <p:graphicFrame>
        <p:nvGraphicFramePr>
          <p:cNvPr id="5" name="Chart 4"/>
          <p:cNvGraphicFramePr>
            <a:graphicFrameLocks/>
          </p:cNvGraphicFramePr>
          <p:nvPr/>
        </p:nvGraphicFramePr>
        <p:xfrm>
          <a:off x="3089755" y="2522428"/>
          <a:ext cx="5918548" cy="3210579"/>
        </p:xfrm>
        <a:graphic>
          <a:graphicData uri="http://schemas.openxmlformats.org/drawingml/2006/chart">
            <c:chart xmlns:c="http://schemas.openxmlformats.org/drawingml/2006/chart" xmlns:r="http://schemas.openxmlformats.org/officeDocument/2006/relationships" r:id="rId3"/>
          </a:graphicData>
        </a:graphic>
      </p:graphicFrame>
      <p:sp>
        <p:nvSpPr>
          <p:cNvPr id="8" name="Content Placeholder 2"/>
          <p:cNvSpPr>
            <a:spLocks noGrp="1"/>
          </p:cNvSpPr>
          <p:nvPr>
            <p:ph idx="1"/>
          </p:nvPr>
        </p:nvSpPr>
        <p:spPr>
          <a:xfrm>
            <a:off x="2805192" y="1785372"/>
            <a:ext cx="6581617" cy="4214832"/>
          </a:xfrm>
        </p:spPr>
        <p:txBody>
          <a:bodyPr/>
          <a:lstStyle/>
          <a:p>
            <a:pPr marL="0" indent="0">
              <a:buNone/>
              <a:defRPr/>
            </a:pPr>
            <a:r>
              <a:rPr lang="en-US" sz="2400" b="1" dirty="0">
                <a:latin typeface="Arial" panose="020B0604020202020204" pitchFamily="34" charset="0"/>
                <a:cs typeface="Arial" panose="020B0604020202020204" pitchFamily="34" charset="0"/>
              </a:rPr>
              <a:t>Based on what you learned today, what action do you plan to take?</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Download the Checklist and Training slides.</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Use the Training slides to train my program’s CHWs.</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Incorporate the Checklist into my program’s home visits.</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All of the above.</a:t>
            </a:r>
          </a:p>
          <a:p>
            <a:pPr marL="385753" indent="-385753">
              <a:buFont typeface="+mj-lt"/>
              <a:buAutoNum type="arabicPeriod"/>
              <a:defRPr/>
            </a:pPr>
            <a:r>
              <a:rPr lang="en-US" sz="2400" dirty="0">
                <a:latin typeface="Arial" panose="020B0604020202020204" pitchFamily="34" charset="0"/>
                <a:cs typeface="Arial" panose="020B0604020202020204" pitchFamily="34" charset="0"/>
              </a:rPr>
              <a:t>Keep my program’s current home assessment tool.</a:t>
            </a:r>
          </a:p>
        </p:txBody>
      </p:sp>
    </p:spTree>
    <p:extLst>
      <p:ext uri="{BB962C8B-B14F-4D97-AF65-F5344CB8AC3E}">
        <p14:creationId xmlns:p14="http://schemas.microsoft.com/office/powerpoint/2010/main" val="348983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C8B484-2375-4385-A3E9-4886FB7338D4}"/>
              </a:ext>
            </a:extLst>
          </p:cNvPr>
          <p:cNvSpPr/>
          <p:nvPr/>
        </p:nvSpPr>
        <p:spPr>
          <a:xfrm>
            <a:off x="1012572" y="2975352"/>
            <a:ext cx="1685083" cy="32161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3707DAB-0FF2-4DF2-A8F9-24A6A43FCB20}"/>
              </a:ext>
            </a:extLst>
          </p:cNvPr>
          <p:cNvSpPr/>
          <p:nvPr/>
        </p:nvSpPr>
        <p:spPr>
          <a:xfrm>
            <a:off x="3162360" y="2952687"/>
            <a:ext cx="1685083" cy="32161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761DD7-6BE3-4B2C-9881-9CCBE36F084B}"/>
              </a:ext>
            </a:extLst>
          </p:cNvPr>
          <p:cNvSpPr/>
          <p:nvPr/>
        </p:nvSpPr>
        <p:spPr>
          <a:xfrm>
            <a:off x="5312148" y="2952687"/>
            <a:ext cx="1685083" cy="321617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E1B1D7F-3051-445E-9421-70BD745EDB7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0169" y="4336290"/>
            <a:ext cx="1530383" cy="529512"/>
          </a:xfrm>
          <a:prstGeom prst="rect">
            <a:avLst/>
          </a:prstGeom>
        </p:spPr>
      </p:pic>
      <p:grpSp>
        <p:nvGrpSpPr>
          <p:cNvPr id="9" name="Group 8">
            <a:extLst>
              <a:ext uri="{FF2B5EF4-FFF2-40B4-BE49-F238E27FC236}">
                <a16:creationId xmlns:a16="http://schemas.microsoft.com/office/drawing/2014/main" id="{F320354F-70F7-4514-A680-5D3BD652C8B6}"/>
              </a:ext>
            </a:extLst>
          </p:cNvPr>
          <p:cNvGrpSpPr/>
          <p:nvPr/>
        </p:nvGrpSpPr>
        <p:grpSpPr>
          <a:xfrm>
            <a:off x="7174131" y="2036555"/>
            <a:ext cx="3712567" cy="4246411"/>
            <a:chOff x="7174131" y="2036555"/>
            <a:chExt cx="3712567" cy="4246411"/>
          </a:xfrm>
        </p:grpSpPr>
        <p:pic>
          <p:nvPicPr>
            <p:cNvPr id="23" name="Picture 22" descr="Screenshot of the front page of the Home Characteristics and Asthma Triggers: Assessment Checklist for Home Visitors">
              <a:extLst>
                <a:ext uri="{FF2B5EF4-FFF2-40B4-BE49-F238E27FC236}">
                  <a16:creationId xmlns:a16="http://schemas.microsoft.com/office/drawing/2014/main" id="{93FB625C-CE60-4D14-9FED-0BE4169DD902}"/>
                </a:ext>
              </a:extLst>
            </p:cNvPr>
            <p:cNvPicPr>
              <a:picLocks noChangeAspect="1"/>
            </p:cNvPicPr>
            <p:nvPr/>
          </p:nvPicPr>
          <p:blipFill>
            <a:blip r:embed="rId3"/>
            <a:stretch>
              <a:fillRect/>
            </a:stretch>
          </p:blipFill>
          <p:spPr>
            <a:xfrm>
              <a:off x="7681058" y="2036555"/>
              <a:ext cx="3205640" cy="4246411"/>
            </a:xfrm>
            <a:prstGeom prst="rect">
              <a:avLst/>
            </a:prstGeom>
          </p:spPr>
        </p:pic>
        <p:grpSp>
          <p:nvGrpSpPr>
            <p:cNvPr id="6" name="Group 5">
              <a:extLst>
                <a:ext uri="{FF2B5EF4-FFF2-40B4-BE49-F238E27FC236}">
                  <a16:creationId xmlns:a16="http://schemas.microsoft.com/office/drawing/2014/main" id="{65A28C3A-2C6A-46FF-B3BC-3F849590EEAA}"/>
                </a:ext>
              </a:extLst>
            </p:cNvPr>
            <p:cNvGrpSpPr/>
            <p:nvPr/>
          </p:nvGrpSpPr>
          <p:grpSpPr>
            <a:xfrm>
              <a:off x="7174131" y="4494909"/>
              <a:ext cx="366186" cy="251443"/>
              <a:chOff x="7174131" y="4494909"/>
              <a:chExt cx="366186" cy="251443"/>
            </a:xfrm>
          </p:grpSpPr>
          <p:sp>
            <p:nvSpPr>
              <p:cNvPr id="25" name="Rectangle 24"/>
              <p:cNvSpPr/>
              <p:nvPr/>
            </p:nvSpPr>
            <p:spPr>
              <a:xfrm>
                <a:off x="7174131" y="4494909"/>
                <a:ext cx="366186" cy="783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74131" y="4668015"/>
                <a:ext cx="366186" cy="7833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a:extLst>
              <a:ext uri="{FF2B5EF4-FFF2-40B4-BE49-F238E27FC236}">
                <a16:creationId xmlns:a16="http://schemas.microsoft.com/office/drawing/2014/main" id="{2CE1C88A-907D-4DB7-86DA-FFCFC92B189E}"/>
              </a:ext>
            </a:extLst>
          </p:cNvPr>
          <p:cNvGrpSpPr/>
          <p:nvPr/>
        </p:nvGrpSpPr>
        <p:grpSpPr>
          <a:xfrm>
            <a:off x="2813017" y="3976518"/>
            <a:ext cx="1814037" cy="1300310"/>
            <a:chOff x="2813017" y="3976518"/>
            <a:chExt cx="1814037" cy="1300310"/>
          </a:xfrm>
        </p:grpSpPr>
        <p:grpSp>
          <p:nvGrpSpPr>
            <p:cNvPr id="5" name="Group 4">
              <a:extLst>
                <a:ext uri="{FF2B5EF4-FFF2-40B4-BE49-F238E27FC236}">
                  <a16:creationId xmlns:a16="http://schemas.microsoft.com/office/drawing/2014/main" id="{E90D761E-D71D-4B58-AD47-E476BCB56BD8}"/>
                </a:ext>
              </a:extLst>
            </p:cNvPr>
            <p:cNvGrpSpPr/>
            <p:nvPr/>
          </p:nvGrpSpPr>
          <p:grpSpPr>
            <a:xfrm>
              <a:off x="3328606" y="3976518"/>
              <a:ext cx="1298448" cy="1300310"/>
              <a:chOff x="3328606" y="3976518"/>
              <a:chExt cx="1298448" cy="1300310"/>
            </a:xfrm>
          </p:grpSpPr>
          <p:sp>
            <p:nvSpPr>
              <p:cNvPr id="12" name="Oval 11">
                <a:extLst>
                  <a:ext uri="{FF2B5EF4-FFF2-40B4-BE49-F238E27FC236}">
                    <a16:creationId xmlns:a16="http://schemas.microsoft.com/office/drawing/2014/main" id="{E173937F-2BC9-4514-8A61-3E8AD85BA3C3}"/>
                  </a:ext>
                </a:extLst>
              </p:cNvPr>
              <p:cNvSpPr/>
              <p:nvPr/>
            </p:nvSpPr>
            <p:spPr>
              <a:xfrm>
                <a:off x="3328606" y="3976518"/>
                <a:ext cx="1298448" cy="130031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pic>
            <p:nvPicPr>
              <p:cNvPr id="14" name="Picture 13" descr="A close up of a logo&#10;&#10;Description automatically generated">
                <a:extLst>
                  <a:ext uri="{FF2B5EF4-FFF2-40B4-BE49-F238E27FC236}">
                    <a16:creationId xmlns:a16="http://schemas.microsoft.com/office/drawing/2014/main" id="{0CE43E7D-2DED-44D0-9B14-F61B6FBA9E0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333120" y="3976518"/>
                <a:ext cx="1293934" cy="1293934"/>
              </a:xfrm>
              <a:prstGeom prst="rect">
                <a:avLst/>
              </a:prstGeom>
            </p:spPr>
          </p:pic>
        </p:grpSp>
        <p:sp>
          <p:nvSpPr>
            <p:cNvPr id="29" name="Cross 28">
              <a:extLst>
                <a:ext uri="{FF2B5EF4-FFF2-40B4-BE49-F238E27FC236}">
                  <a16:creationId xmlns:a16="http://schemas.microsoft.com/office/drawing/2014/main" id="{FBF1368E-EBC2-4252-A5A7-EDEB6389B570}"/>
                </a:ext>
              </a:extLst>
            </p:cNvPr>
            <p:cNvSpPr/>
            <p:nvPr/>
          </p:nvSpPr>
          <p:spPr>
            <a:xfrm>
              <a:off x="2813017" y="4494909"/>
              <a:ext cx="233330" cy="212275"/>
            </a:xfrm>
            <a:prstGeom prst="plus">
              <a:avLst>
                <a:gd name="adj" fmla="val 400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sp>
        <p:nvSpPr>
          <p:cNvPr id="15" name="Isosceles Triangle 14">
            <a:extLst>
              <a:ext uri="{FF2B5EF4-FFF2-40B4-BE49-F238E27FC236}">
                <a16:creationId xmlns:a16="http://schemas.microsoft.com/office/drawing/2014/main" id="{443782DD-3122-4B8F-9B23-CFEE2556B453}"/>
              </a:ext>
            </a:extLst>
          </p:cNvPr>
          <p:cNvSpPr/>
          <p:nvPr/>
        </p:nvSpPr>
        <p:spPr>
          <a:xfrm>
            <a:off x="1012572" y="1389564"/>
            <a:ext cx="5984659" cy="1389505"/>
          </a:xfrm>
          <a:prstGeom prst="triangle">
            <a:avLst>
              <a:gd name="adj" fmla="val 48833"/>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606EC3CB-1A31-4652-94AF-B66480A9992A}"/>
              </a:ext>
            </a:extLst>
          </p:cNvPr>
          <p:cNvSpPr txBox="1">
            <a:spLocks/>
          </p:cNvSpPr>
          <p:nvPr/>
        </p:nvSpPr>
        <p:spPr>
          <a:xfrm>
            <a:off x="819477" y="641089"/>
            <a:ext cx="10553046" cy="523964"/>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a:lstStyle>
          <a:p>
            <a:r>
              <a:rPr lang="en-US" altLang="en-US" sz="3200" b="1" dirty="0">
                <a:solidFill>
                  <a:srgbClr val="0070C0"/>
                </a:solidFill>
                <a:latin typeface="Arial" panose="020B0604020202020204" pitchFamily="34" charset="0"/>
                <a:cs typeface="Arial" panose="020B0604020202020204" pitchFamily="34" charset="0"/>
              </a:rPr>
              <a:t>Collaboration for In-Home Interventions </a:t>
            </a:r>
          </a:p>
        </p:txBody>
      </p:sp>
      <p:grpSp>
        <p:nvGrpSpPr>
          <p:cNvPr id="10" name="Group 9">
            <a:extLst>
              <a:ext uri="{FF2B5EF4-FFF2-40B4-BE49-F238E27FC236}">
                <a16:creationId xmlns:a16="http://schemas.microsoft.com/office/drawing/2014/main" id="{3F0D10D2-B314-499F-8F84-6A5011087B25}"/>
              </a:ext>
            </a:extLst>
          </p:cNvPr>
          <p:cNvGrpSpPr/>
          <p:nvPr/>
        </p:nvGrpSpPr>
        <p:grpSpPr>
          <a:xfrm>
            <a:off x="4963457" y="3535232"/>
            <a:ext cx="1807980" cy="2182881"/>
            <a:chOff x="4963457" y="3535232"/>
            <a:chExt cx="1807980" cy="2182881"/>
          </a:xfrm>
        </p:grpSpPr>
        <p:grpSp>
          <p:nvGrpSpPr>
            <p:cNvPr id="8" name="Group 7">
              <a:extLst>
                <a:ext uri="{FF2B5EF4-FFF2-40B4-BE49-F238E27FC236}">
                  <a16:creationId xmlns:a16="http://schemas.microsoft.com/office/drawing/2014/main" id="{1762B780-45AC-4F01-89F9-FEBAE84C73CF}"/>
                </a:ext>
              </a:extLst>
            </p:cNvPr>
            <p:cNvGrpSpPr/>
            <p:nvPr/>
          </p:nvGrpSpPr>
          <p:grpSpPr>
            <a:xfrm>
              <a:off x="4963457" y="4494909"/>
              <a:ext cx="1807980" cy="1223204"/>
              <a:chOff x="4963457" y="4494909"/>
              <a:chExt cx="1807980" cy="1223204"/>
            </a:xfrm>
          </p:grpSpPr>
          <p:sp>
            <p:nvSpPr>
              <p:cNvPr id="19" name="Cross 18">
                <a:extLst>
                  <a:ext uri="{FF2B5EF4-FFF2-40B4-BE49-F238E27FC236}">
                    <a16:creationId xmlns:a16="http://schemas.microsoft.com/office/drawing/2014/main" id="{FBF1368E-EBC2-4252-A5A7-EDEB6389B570}"/>
                  </a:ext>
                </a:extLst>
              </p:cNvPr>
              <p:cNvSpPr/>
              <p:nvPr/>
            </p:nvSpPr>
            <p:spPr>
              <a:xfrm>
                <a:off x="4963457" y="4494909"/>
                <a:ext cx="233330" cy="212275"/>
              </a:xfrm>
              <a:prstGeom prst="plus">
                <a:avLst>
                  <a:gd name="adj" fmla="val 40045"/>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E1B1D7F-3051-445E-9421-70BD745EDB7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37935" y="4835542"/>
                <a:ext cx="1233502" cy="882571"/>
              </a:xfrm>
              <a:prstGeom prst="rect">
                <a:avLst/>
              </a:prstGeom>
            </p:spPr>
          </p:pic>
        </p:grpSp>
        <p:pic>
          <p:nvPicPr>
            <p:cNvPr id="27" name="Picture 26">
              <a:extLst>
                <a:ext uri="{FF2B5EF4-FFF2-40B4-BE49-F238E27FC236}">
                  <a16:creationId xmlns:a16="http://schemas.microsoft.com/office/drawing/2014/main" id="{0EF5BF4F-F54F-4EF5-8295-CCF48160A0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13107" y="3535232"/>
              <a:ext cx="883159" cy="882571"/>
            </a:xfrm>
            <a:prstGeom prst="rect">
              <a:avLst/>
            </a:prstGeom>
          </p:spPr>
        </p:pic>
      </p:grpSp>
    </p:spTree>
    <p:extLst>
      <p:ext uri="{BB962C8B-B14F-4D97-AF65-F5344CB8AC3E}">
        <p14:creationId xmlns:p14="http://schemas.microsoft.com/office/powerpoint/2010/main" val="1182177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C21BD97-1691-4689-89B2-E03C9A48C593}"/>
              </a:ext>
            </a:extLst>
          </p:cNvPr>
          <p:cNvSpPr txBox="1">
            <a:spLocks/>
          </p:cNvSpPr>
          <p:nvPr/>
        </p:nvSpPr>
        <p:spPr>
          <a:xfrm>
            <a:off x="1981200" y="442913"/>
            <a:ext cx="8229600" cy="1219200"/>
          </a:xfrm>
          <a:prstGeom prst="rect">
            <a:avLst/>
          </a:prstGeom>
        </p:spPr>
        <p:txBody>
          <a:bodyPr anchor="ctr">
            <a:normAutofit fontScale="97500"/>
          </a:bodyPr>
          <a:lstStyle/>
          <a:p>
            <a:pPr algn="ctr">
              <a:defRPr/>
            </a:pPr>
            <a:r>
              <a:rPr lang="en-US" sz="2400" b="1" dirty="0">
                <a:solidFill>
                  <a:srgbClr val="0070C0"/>
                </a:solidFill>
                <a:latin typeface="Arial" panose="020B0604020202020204" pitchFamily="34" charset="0"/>
                <a:cs typeface="Arial" panose="020B0604020202020204" pitchFamily="34" charset="0"/>
              </a:rPr>
              <a:t>Question &amp; Answer Session on </a:t>
            </a:r>
          </a:p>
          <a:p>
            <a:pPr algn="ctr">
              <a:defRPr/>
            </a:pPr>
            <a:r>
              <a:rPr lang="en-US" sz="2400" b="1" dirty="0">
                <a:solidFill>
                  <a:srgbClr val="0070C0"/>
                </a:solidFill>
                <a:latin typeface="Arial" panose="020B0604020202020204" pitchFamily="34" charset="0"/>
                <a:cs typeface="Arial" panose="020B0604020202020204" pitchFamily="34" charset="0"/>
              </a:rPr>
              <a:t>AsthmaCommunityNetwork.org Discussion Forum</a:t>
            </a:r>
            <a:r>
              <a:rPr lang="en-US" sz="2400" b="1" dirty="0">
                <a:solidFill>
                  <a:prstClr val="black"/>
                </a:solidFill>
                <a:latin typeface="Arial" panose="020B0604020202020204" pitchFamily="34" charset="0"/>
                <a:cs typeface="Arial" panose="020B0604020202020204" pitchFamily="34" charset="0"/>
              </a:rPr>
              <a:t> </a:t>
            </a:r>
            <a:r>
              <a:rPr lang="en-US" sz="2400" dirty="0">
                <a:solidFill>
                  <a:prstClr val="black"/>
                </a:solidFill>
                <a:latin typeface="Arial" panose="020B0604020202020204" pitchFamily="34" charset="0"/>
                <a:cs typeface="Arial" panose="020B0604020202020204" pitchFamily="34" charset="0"/>
              </a:rPr>
              <a:t> </a:t>
            </a:r>
            <a:br>
              <a:rPr lang="en-US" sz="2400" dirty="0">
                <a:solidFill>
                  <a:prstClr val="black"/>
                </a:solidFill>
                <a:latin typeface="Arial" panose="020B0604020202020204" pitchFamily="34" charset="0"/>
                <a:cs typeface="Arial" panose="020B0604020202020204" pitchFamily="34" charset="0"/>
              </a:rPr>
            </a:br>
            <a:endParaRPr lang="en-US" sz="2400" dirty="0">
              <a:solidFill>
                <a:prstClr val="black"/>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22C18C9C-2CFA-42B6-BE3C-12DD65ACA35C}"/>
              </a:ext>
            </a:extLst>
          </p:cNvPr>
          <p:cNvSpPr txBox="1">
            <a:spLocks/>
          </p:cNvSpPr>
          <p:nvPr/>
        </p:nvSpPr>
        <p:spPr bwMode="auto">
          <a:xfrm>
            <a:off x="1766887" y="1509713"/>
            <a:ext cx="8658227" cy="490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0" indent="0" algn="ctr" rtl="0" eaLnBrk="0" fontAlgn="base" hangingPunct="0">
              <a:spcBef>
                <a:spcPct val="20000"/>
              </a:spcBef>
              <a:spcAft>
                <a:spcPct val="0"/>
              </a:spcAft>
              <a:buFont typeface="Arial" panose="020B0604020202020204" pitchFamily="34" charset="0"/>
              <a:buNone/>
              <a:defRPr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eaLnBrk="1" fontAlgn="auto" hangingPunct="1">
              <a:lnSpc>
                <a:spcPts val="2200"/>
              </a:lnSpc>
              <a:spcAft>
                <a:spcPts val="0"/>
              </a:spcAft>
              <a:defRPr/>
            </a:pPr>
            <a:r>
              <a:rPr lang="en-US" sz="1800" b="1" dirty="0">
                <a:solidFill>
                  <a:sysClr val="windowText" lastClr="000000"/>
                </a:solidFill>
                <a:latin typeface="Arial" pitchFamily="34" charset="0"/>
                <a:cs typeface="Arial" pitchFamily="34" charset="0"/>
              </a:rPr>
              <a:t>Please join us in the </a:t>
            </a:r>
            <a:r>
              <a:rPr lang="en-US" sz="1800" b="1" dirty="0">
                <a:solidFill>
                  <a:srgbClr val="0070C0"/>
                </a:solidFill>
                <a:latin typeface="Arial" pitchFamily="34" charset="0"/>
                <a:cs typeface="Arial" pitchFamily="34" charset="0"/>
              </a:rPr>
              <a:t>AsthmaCommunityNetwork.org</a:t>
            </a:r>
            <a:r>
              <a:rPr lang="en-US" sz="1800" b="1" dirty="0">
                <a:solidFill>
                  <a:srgbClr val="4F81BD"/>
                </a:solidFill>
                <a:latin typeface="Arial" pitchFamily="34" charset="0"/>
                <a:cs typeface="Arial" pitchFamily="34" charset="0"/>
              </a:rPr>
              <a:t> </a:t>
            </a:r>
            <a:r>
              <a:rPr lang="en-US" sz="1800" b="1" dirty="0">
                <a:solidFill>
                  <a:srgbClr val="0070C0"/>
                </a:solidFill>
                <a:latin typeface="Arial" pitchFamily="34" charset="0"/>
                <a:cs typeface="Arial" pitchFamily="34" charset="0"/>
              </a:rPr>
              <a:t>Discussion Forum</a:t>
            </a:r>
            <a:r>
              <a:rPr lang="en-US" sz="1800" b="1" dirty="0">
                <a:solidFill>
                  <a:srgbClr val="4F81BD"/>
                </a:solidFill>
                <a:latin typeface="Arial" pitchFamily="34" charset="0"/>
                <a:cs typeface="Arial" pitchFamily="34" charset="0"/>
              </a:rPr>
              <a:t> </a:t>
            </a:r>
            <a:br>
              <a:rPr lang="en-US" sz="1800" b="1" dirty="0">
                <a:solidFill>
                  <a:srgbClr val="4F81BD"/>
                </a:solidFill>
                <a:latin typeface="Arial" pitchFamily="34" charset="0"/>
                <a:cs typeface="Arial" pitchFamily="34" charset="0"/>
              </a:rPr>
            </a:br>
            <a:r>
              <a:rPr lang="en-US" sz="1800" b="1" dirty="0">
                <a:solidFill>
                  <a:sysClr val="windowText" lastClr="000000"/>
                </a:solidFill>
                <a:latin typeface="Arial" pitchFamily="34" charset="0"/>
                <a:cs typeface="Arial" pitchFamily="34" charset="0"/>
              </a:rPr>
              <a:t>for a live online Q&amp;A Session. </a:t>
            </a:r>
          </a:p>
          <a:p>
            <a:pPr eaLnBrk="1" fontAlgn="auto" hangingPunct="1">
              <a:lnSpc>
                <a:spcPts val="2200"/>
              </a:lnSpc>
              <a:spcAft>
                <a:spcPts val="0"/>
              </a:spcAft>
              <a:defRPr/>
            </a:pPr>
            <a:r>
              <a:rPr lang="en-US" sz="1800" b="1" dirty="0">
                <a:solidFill>
                  <a:sysClr val="windowText" lastClr="000000"/>
                </a:solidFill>
                <a:latin typeface="Arial" pitchFamily="34" charset="0"/>
                <a:cs typeface="Arial" pitchFamily="34" charset="0"/>
              </a:rPr>
              <a:t>2:00 p.m. – 2:30 p.m. EDT </a:t>
            </a:r>
          </a:p>
          <a:p>
            <a:pPr algn="l" eaLnBrk="1" fontAlgn="auto" hangingPunct="1">
              <a:lnSpc>
                <a:spcPts val="2200"/>
              </a:lnSpc>
              <a:spcAft>
                <a:spcPts val="0"/>
              </a:spcAft>
              <a:defRPr/>
            </a:pPr>
            <a:endParaRPr lang="en-US" sz="1800" dirty="0">
              <a:solidFill>
                <a:sysClr val="windowText" lastClr="000000"/>
              </a:solidFill>
              <a:latin typeface="Arial" pitchFamily="34" charset="0"/>
              <a:cs typeface="Arial" pitchFamily="34" charset="0"/>
            </a:endParaRPr>
          </a:p>
          <a:p>
            <a:pPr algn="l" eaLnBrk="1" fontAlgn="auto" hangingPunct="1">
              <a:lnSpc>
                <a:spcPts val="2200"/>
              </a:lnSpc>
              <a:spcAft>
                <a:spcPts val="0"/>
              </a:spcAft>
              <a:defRPr/>
            </a:pPr>
            <a:r>
              <a:rPr lang="en-US" sz="1800" dirty="0">
                <a:solidFill>
                  <a:sysClr val="windowText" lastClr="000000"/>
                </a:solidFill>
                <a:latin typeface="Arial" pitchFamily="34" charset="0"/>
                <a:cs typeface="Arial" pitchFamily="34" charset="0"/>
              </a:rPr>
              <a:t>To post a question in the </a:t>
            </a:r>
            <a:r>
              <a:rPr lang="en-US" sz="1800" b="1" dirty="0">
                <a:solidFill>
                  <a:srgbClr val="0070C0"/>
                </a:solidFill>
                <a:latin typeface="Arial" pitchFamily="34" charset="0"/>
                <a:cs typeface="Arial" pitchFamily="34" charset="0"/>
              </a:rPr>
              <a:t>Discussion Forum</a:t>
            </a:r>
            <a:r>
              <a:rPr lang="en-US" sz="1800" dirty="0">
                <a:solidFill>
                  <a:sysClr val="windowText" lastClr="000000"/>
                </a:solidFill>
                <a:latin typeface="Arial" pitchFamily="34" charset="0"/>
                <a:cs typeface="Arial" pitchFamily="34" charset="0"/>
              </a:rPr>
              <a:t>, follow these directions: </a:t>
            </a:r>
          </a:p>
          <a:p>
            <a:pPr marL="342900" indent="-342900" algn="l" eaLnBrk="1" fontAlgn="auto" hangingPunct="1">
              <a:lnSpc>
                <a:spcPts val="2000"/>
              </a:lnSpc>
              <a:spcBef>
                <a:spcPts val="600"/>
              </a:spcBef>
              <a:spcAft>
                <a:spcPts val="0"/>
              </a:spcAft>
              <a:buFont typeface="Arial" panose="020B0604020202020204" pitchFamily="34" charset="0"/>
              <a:buAutoNum type="arabicPeriod"/>
              <a:defRPr/>
            </a:pPr>
            <a:r>
              <a:rPr lang="en-US" sz="1800" dirty="0">
                <a:solidFill>
                  <a:sysClr val="windowText" lastClr="000000"/>
                </a:solidFill>
                <a:latin typeface="Arial" pitchFamily="34" charset="0"/>
                <a:cs typeface="Arial" pitchFamily="34" charset="0"/>
              </a:rPr>
              <a:t>If you are a Network member, log in to your </a:t>
            </a:r>
            <a:r>
              <a:rPr lang="en-US" sz="1800" b="1" dirty="0">
                <a:solidFill>
                  <a:srgbClr val="0070C0"/>
                </a:solidFill>
                <a:latin typeface="Arial" pitchFamily="34" charset="0"/>
                <a:cs typeface="Arial" pitchFamily="34" charset="0"/>
              </a:rPr>
              <a:t>AsthmaCommunityNetwork.org</a:t>
            </a:r>
            <a:r>
              <a:rPr lang="en-US" sz="1800" dirty="0">
                <a:solidFill>
                  <a:sysClr val="windowText" lastClr="000000"/>
                </a:solidFill>
                <a:latin typeface="Arial" pitchFamily="34" charset="0"/>
                <a:cs typeface="Arial" pitchFamily="34" charset="0"/>
              </a:rPr>
              <a:t> account. </a:t>
            </a:r>
          </a:p>
          <a:p>
            <a:pPr marL="342900" indent="-342900" algn="l" eaLnBrk="1" fontAlgn="auto" hangingPunct="1">
              <a:spcBef>
                <a:spcPts val="600"/>
              </a:spcBef>
              <a:spcAft>
                <a:spcPts val="0"/>
              </a:spcAft>
              <a:defRPr/>
            </a:pPr>
            <a:endParaRPr lang="en-US" sz="1800" dirty="0">
              <a:solidFill>
                <a:sysClr val="windowText" lastClr="000000"/>
              </a:solidFill>
              <a:latin typeface="Arial" pitchFamily="34" charset="0"/>
              <a:cs typeface="Arial" pitchFamily="34" charset="0"/>
            </a:endParaRPr>
          </a:p>
          <a:p>
            <a:pPr marL="342900" indent="-342900" algn="l" eaLnBrk="1" fontAlgn="auto" hangingPunct="1">
              <a:spcBef>
                <a:spcPts val="600"/>
              </a:spcBef>
              <a:spcAft>
                <a:spcPts val="0"/>
              </a:spcAft>
              <a:defRPr/>
            </a:pPr>
            <a:endParaRPr lang="en-US" sz="1800" dirty="0">
              <a:solidFill>
                <a:sysClr val="windowText" lastClr="000000"/>
              </a:solidFill>
              <a:latin typeface="Arial" pitchFamily="34" charset="0"/>
              <a:cs typeface="Arial" pitchFamily="34" charset="0"/>
            </a:endParaRPr>
          </a:p>
          <a:p>
            <a:pPr marL="342900" indent="-342900" algn="l" eaLnBrk="1" fontAlgn="auto" hangingPunct="1">
              <a:spcBef>
                <a:spcPts val="600"/>
              </a:spcBef>
              <a:spcAft>
                <a:spcPts val="0"/>
              </a:spcAft>
              <a:defRPr/>
            </a:pPr>
            <a:r>
              <a:rPr lang="en-US" sz="1800" dirty="0">
                <a:solidFill>
                  <a:sysClr val="windowText" lastClr="000000"/>
                </a:solidFill>
                <a:latin typeface="Arial" pitchFamily="34" charset="0"/>
                <a:cs typeface="Arial" pitchFamily="34" charset="0"/>
              </a:rPr>
              <a:t>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ysClr val="windowText" lastClr="000000"/>
                </a:solidFill>
                <a:latin typeface="Arial" pitchFamily="34" charset="0"/>
                <a:cs typeface="Arial" pitchFamily="34" charset="0"/>
              </a:rPr>
              <a:t>Click on the </a:t>
            </a:r>
            <a:r>
              <a:rPr lang="en-US" sz="1800" b="1" dirty="0">
                <a:solidFill>
                  <a:sysClr val="windowText" lastClr="000000"/>
                </a:solidFill>
                <a:latin typeface="Arial" pitchFamily="34" charset="0"/>
                <a:cs typeface="Arial" pitchFamily="34" charset="0"/>
              </a:rPr>
              <a:t>“</a:t>
            </a:r>
            <a:r>
              <a:rPr lang="en-US" sz="1800" b="1" dirty="0">
                <a:solidFill>
                  <a:srgbClr val="0070C0"/>
                </a:solidFill>
                <a:latin typeface="Arial" pitchFamily="34" charset="0"/>
                <a:cs typeface="Arial" pitchFamily="34" charset="0"/>
              </a:rPr>
              <a:t>Discussion Forum</a:t>
            </a:r>
            <a:r>
              <a:rPr lang="en-US" sz="1800" b="1" dirty="0">
                <a:solidFill>
                  <a:sysClr val="windowText" lastClr="000000"/>
                </a:solidFill>
                <a:latin typeface="Arial" pitchFamily="34" charset="0"/>
                <a:cs typeface="Arial" pitchFamily="34" charset="0"/>
              </a:rPr>
              <a:t>” </a:t>
            </a:r>
            <a:r>
              <a:rPr lang="en-US" sz="1800" dirty="0">
                <a:solidFill>
                  <a:sysClr val="windowText" lastClr="000000"/>
                </a:solidFill>
                <a:latin typeface="Arial" pitchFamily="34" charset="0"/>
                <a:cs typeface="Arial" pitchFamily="34" charset="0"/>
              </a:rPr>
              <a:t>button on the home page.</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ysClr val="windowText" lastClr="000000"/>
                </a:solidFill>
                <a:latin typeface="Arial" pitchFamily="34" charset="0"/>
                <a:cs typeface="Arial" pitchFamily="34" charset="0"/>
              </a:rPr>
              <a:t>Click on the </a:t>
            </a:r>
            <a:r>
              <a:rPr lang="en-US" sz="1800" b="1" dirty="0">
                <a:solidFill>
                  <a:sysClr val="windowText" lastClr="000000"/>
                </a:solidFill>
                <a:latin typeface="Arial" pitchFamily="34" charset="0"/>
                <a:cs typeface="Arial" pitchFamily="34" charset="0"/>
              </a:rPr>
              <a:t>“</a:t>
            </a:r>
            <a:r>
              <a:rPr lang="en-US" sz="1800" b="1" dirty="0">
                <a:solidFill>
                  <a:srgbClr val="0070C0"/>
                </a:solidFill>
                <a:latin typeface="Arial" pitchFamily="34" charset="0"/>
                <a:cs typeface="Arial" pitchFamily="34" charset="0"/>
              </a:rPr>
              <a:t>Live Online Q&amp;A for 7/28/2020 Webinar</a:t>
            </a:r>
            <a:r>
              <a:rPr lang="en-US" sz="1800" b="1" dirty="0">
                <a:solidFill>
                  <a:sysClr val="windowText" lastClr="000000"/>
                </a:solidFill>
                <a:latin typeface="Arial" pitchFamily="34" charset="0"/>
                <a:cs typeface="Arial" pitchFamily="34" charset="0"/>
              </a:rPr>
              <a:t>” </a:t>
            </a:r>
            <a:r>
              <a:rPr lang="en-US" sz="1800" dirty="0">
                <a:solidFill>
                  <a:sysClr val="windowText" lastClr="000000"/>
                </a:solidFill>
                <a:latin typeface="Arial" pitchFamily="34" charset="0"/>
                <a:cs typeface="Arial" pitchFamily="34" charset="0"/>
              </a:rPr>
              <a:t>link.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ysClr val="windowText" lastClr="000000"/>
                </a:solidFill>
                <a:latin typeface="Arial" pitchFamily="34" charset="0"/>
                <a:cs typeface="Arial" pitchFamily="34" charset="0"/>
              </a:rPr>
              <a:t>Click on the </a:t>
            </a:r>
            <a:r>
              <a:rPr lang="en-US" sz="1800" b="1" dirty="0">
                <a:solidFill>
                  <a:sysClr val="windowText" lastClr="000000"/>
                </a:solidFill>
                <a:latin typeface="Arial" pitchFamily="34" charset="0"/>
                <a:cs typeface="Arial" pitchFamily="34" charset="0"/>
              </a:rPr>
              <a:t>“</a:t>
            </a:r>
            <a:r>
              <a:rPr lang="en-US" sz="1800" b="1" dirty="0">
                <a:solidFill>
                  <a:srgbClr val="0070C0"/>
                </a:solidFill>
                <a:latin typeface="Arial" pitchFamily="34" charset="0"/>
                <a:cs typeface="Arial" pitchFamily="34" charset="0"/>
              </a:rPr>
              <a:t>Add new Forum topic</a:t>
            </a:r>
            <a:r>
              <a:rPr lang="en-US" sz="1800" b="1" dirty="0">
                <a:solidFill>
                  <a:sysClr val="windowText" lastClr="000000"/>
                </a:solidFill>
                <a:latin typeface="Arial" pitchFamily="34" charset="0"/>
                <a:cs typeface="Arial" pitchFamily="34" charset="0"/>
              </a:rPr>
              <a:t>” </a:t>
            </a:r>
            <a:r>
              <a:rPr lang="en-US" sz="1800" dirty="0">
                <a:solidFill>
                  <a:sysClr val="windowText" lastClr="000000"/>
                </a:solidFill>
                <a:latin typeface="Arial" pitchFamily="34" charset="0"/>
                <a:cs typeface="Arial" pitchFamily="34" charset="0"/>
              </a:rPr>
              <a:t>link to post your question. </a:t>
            </a:r>
          </a:p>
          <a:p>
            <a:pPr marL="342900" indent="-342900" algn="l" eaLnBrk="1" fontAlgn="auto" hangingPunct="1">
              <a:lnSpc>
                <a:spcPts val="2000"/>
              </a:lnSpc>
              <a:spcBef>
                <a:spcPts val="600"/>
              </a:spcBef>
              <a:spcAft>
                <a:spcPts val="0"/>
              </a:spcAft>
              <a:buFont typeface="Arial" panose="020B0604020202020204" pitchFamily="34" charset="0"/>
              <a:buAutoNum type="arabicPeriod" startAt="2"/>
              <a:defRPr/>
            </a:pPr>
            <a:r>
              <a:rPr lang="en-US" sz="1800" dirty="0">
                <a:solidFill>
                  <a:sysClr val="windowText" lastClr="000000"/>
                </a:solidFill>
                <a:latin typeface="Arial" pitchFamily="34" charset="0"/>
                <a:cs typeface="Arial" pitchFamily="34" charset="0"/>
              </a:rPr>
              <a:t>Enter your question and click the </a:t>
            </a:r>
            <a:r>
              <a:rPr lang="en-US" sz="1800" b="1" dirty="0">
                <a:solidFill>
                  <a:sysClr val="windowText" lastClr="000000"/>
                </a:solidFill>
                <a:latin typeface="Arial" pitchFamily="34" charset="0"/>
                <a:cs typeface="Arial" pitchFamily="34" charset="0"/>
              </a:rPr>
              <a:t>“</a:t>
            </a:r>
            <a:r>
              <a:rPr lang="en-US" sz="1800" b="1" dirty="0">
                <a:solidFill>
                  <a:srgbClr val="0070C0"/>
                </a:solidFill>
                <a:latin typeface="Arial" pitchFamily="34" charset="0"/>
                <a:cs typeface="Arial" pitchFamily="34" charset="0"/>
              </a:rPr>
              <a:t>Save</a:t>
            </a:r>
            <a:r>
              <a:rPr lang="en-US" sz="1800" b="1" dirty="0">
                <a:solidFill>
                  <a:sysClr val="windowText" lastClr="000000"/>
                </a:solidFill>
                <a:latin typeface="Arial" pitchFamily="34" charset="0"/>
                <a:cs typeface="Arial" pitchFamily="34" charset="0"/>
              </a:rPr>
              <a:t>” </a:t>
            </a:r>
            <a:r>
              <a:rPr lang="en-US" sz="1800" dirty="0">
                <a:solidFill>
                  <a:sysClr val="windowText" lastClr="000000"/>
                </a:solidFill>
                <a:latin typeface="Arial" pitchFamily="34" charset="0"/>
                <a:cs typeface="Arial" pitchFamily="34" charset="0"/>
              </a:rPr>
              <a:t>button at the bottom of the page. </a:t>
            </a:r>
          </a:p>
        </p:txBody>
      </p:sp>
      <p:sp>
        <p:nvSpPr>
          <p:cNvPr id="10" name="TextBox 10">
            <a:extLst>
              <a:ext uri="{FF2B5EF4-FFF2-40B4-BE49-F238E27FC236}">
                <a16:creationId xmlns:a16="http://schemas.microsoft.com/office/drawing/2014/main" id="{E8C21374-45BA-4819-8B63-B49FF36636B0}"/>
              </a:ext>
            </a:extLst>
          </p:cNvPr>
          <p:cNvSpPr txBox="1">
            <a:spLocks noChangeArrowheads="1"/>
          </p:cNvSpPr>
          <p:nvPr/>
        </p:nvSpPr>
        <p:spPr bwMode="auto">
          <a:xfrm>
            <a:off x="2076091" y="3836988"/>
            <a:ext cx="8100203" cy="831850"/>
          </a:xfrm>
          <a:prstGeom prst="rect">
            <a:avLst/>
          </a:prstGeom>
          <a:solidFill>
            <a:srgbClr val="9BBB59">
              <a:lumMod val="20000"/>
              <a:lumOff val="80000"/>
            </a:srgbClr>
          </a:solidFill>
          <a:ln w="15875">
            <a:solidFill>
              <a:srgbClr val="4F81BD"/>
            </a:solidFill>
            <a:miter lim="800000"/>
            <a:headEnd/>
            <a:tailEnd/>
          </a:ln>
        </p:spPr>
        <p:txBody>
          <a:bodyPr wrap="square">
            <a:spAutoFit/>
          </a:bodyPr>
          <a:lstStyle/>
          <a:p>
            <a:pPr fontAlgn="base">
              <a:spcBef>
                <a:spcPct val="0"/>
              </a:spcBef>
              <a:spcAft>
                <a:spcPct val="0"/>
              </a:spcAft>
              <a:defRPr/>
            </a:pPr>
            <a:r>
              <a:rPr lang="en-US" sz="1600" b="1" i="1" kern="0" dirty="0">
                <a:solidFill>
                  <a:prstClr val="black"/>
                </a:solidFill>
                <a:latin typeface="Arial" panose="020B0604020202020204" pitchFamily="34" charset="0"/>
                <a:cs typeface="Arial" pitchFamily="34" charset="0"/>
              </a:rPr>
              <a:t>Not a member? </a:t>
            </a:r>
            <a:r>
              <a:rPr lang="en-US" sz="1600" i="1" kern="0" dirty="0">
                <a:solidFill>
                  <a:prstClr val="black"/>
                </a:solidFill>
                <a:latin typeface="Arial" panose="020B0604020202020204" pitchFamily="34" charset="0"/>
                <a:cs typeface="Arial" pitchFamily="34" charset="0"/>
              </a:rPr>
              <a:t>Create an account at </a:t>
            </a:r>
            <a:r>
              <a:rPr lang="en-US" sz="1600" b="1" i="1" kern="0" dirty="0">
                <a:solidFill>
                  <a:srgbClr val="0070C0"/>
                </a:solidFill>
                <a:latin typeface="Arial" panose="020B0604020202020204" pitchFamily="34" charset="0"/>
                <a:cs typeface="Arial" pitchFamily="34" charset="0"/>
              </a:rPr>
              <a:t>AsthmaCommunityNetwork.org</a:t>
            </a:r>
            <a:r>
              <a:rPr lang="en-US" sz="1600" i="1" kern="0" dirty="0">
                <a:solidFill>
                  <a:prstClr val="black"/>
                </a:solidFill>
                <a:latin typeface="Arial" panose="020B0604020202020204" pitchFamily="34" charset="0"/>
                <a:cs typeface="Arial" pitchFamily="34" charset="0"/>
              </a:rPr>
              <a:t> by clicking the “</a:t>
            </a:r>
            <a:r>
              <a:rPr lang="en-US" sz="1600" b="1" i="1" kern="0" dirty="0">
                <a:solidFill>
                  <a:srgbClr val="0070C0"/>
                </a:solidFill>
                <a:latin typeface="Arial" panose="020B0604020202020204" pitchFamily="34" charset="0"/>
                <a:cs typeface="Arial" pitchFamily="34" charset="0"/>
              </a:rPr>
              <a:t>Join Now</a:t>
            </a:r>
            <a:r>
              <a:rPr lang="en-US" sz="1600" i="1" kern="0" dirty="0">
                <a:solidFill>
                  <a:prstClr val="black"/>
                </a:solidFill>
                <a:latin typeface="Arial" panose="020B0604020202020204" pitchFamily="34" charset="0"/>
                <a:cs typeface="Arial" pitchFamily="34" charset="0"/>
              </a:rPr>
              <a:t>” link at the top of the page. Your account will be approved momentarily, and you can begin posting questions. </a:t>
            </a:r>
            <a:endParaRPr lang="en-US" sz="1600" kern="0" dirty="0">
              <a:solidFill>
                <a:prstClr val="black"/>
              </a:solidFill>
              <a:latin typeface="Arial" panose="020B0604020202020204" pitchFamily="34" charset="0"/>
              <a:cs typeface="Arial" pitchFamily="34" charset="0"/>
            </a:endParaRPr>
          </a:p>
        </p:txBody>
      </p:sp>
    </p:spTree>
    <p:extLst>
      <p:ext uri="{BB962C8B-B14F-4D97-AF65-F5344CB8AC3E}">
        <p14:creationId xmlns:p14="http://schemas.microsoft.com/office/powerpoint/2010/main" val="2661699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207713" y="85993"/>
            <a:ext cx="7238439" cy="906463"/>
          </a:xfrm>
        </p:spPr>
        <p:txBody>
          <a:bodyPr/>
          <a:lstStyle/>
          <a:p>
            <a:pPr algn="ctr"/>
            <a:r>
              <a:rPr lang="en-US" sz="2800" dirty="0">
                <a:solidFill>
                  <a:schemeClr val="bg1"/>
                </a:solidFill>
              </a:rPr>
              <a:t>Supporting In-Home Interventions to Bring Asthma Under Control</a:t>
            </a:r>
          </a:p>
        </p:txBody>
      </p:sp>
      <p:pic>
        <p:nvPicPr>
          <p:cNvPr id="3" name="Picture 2">
            <a:extLst>
              <a:ext uri="{FF2B5EF4-FFF2-40B4-BE49-F238E27FC236}">
                <a16:creationId xmlns:a16="http://schemas.microsoft.com/office/drawing/2014/main" id="{A3875CF2-9CE9-4496-AA28-C9C83B508521}"/>
              </a:ext>
            </a:extLst>
          </p:cNvPr>
          <p:cNvPicPr>
            <a:picLocks noChangeAspect="1"/>
          </p:cNvPicPr>
          <p:nvPr/>
        </p:nvPicPr>
        <p:blipFill>
          <a:blip r:embed="rId3"/>
          <a:stretch>
            <a:fillRect/>
          </a:stretch>
        </p:blipFill>
        <p:spPr>
          <a:xfrm>
            <a:off x="1079863" y="784502"/>
            <a:ext cx="10032273" cy="5633450"/>
          </a:xfrm>
          <a:prstGeom prst="rect">
            <a:avLst/>
          </a:prstGeom>
        </p:spPr>
      </p:pic>
    </p:spTree>
    <p:extLst>
      <p:ext uri="{BB962C8B-B14F-4D97-AF65-F5344CB8AC3E}">
        <p14:creationId xmlns:p14="http://schemas.microsoft.com/office/powerpoint/2010/main" val="2874935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F694A0-D173-47CF-93D8-C66FD1FC8A75}"/>
              </a:ext>
            </a:extLst>
          </p:cNvPr>
          <p:cNvSpPr>
            <a:spLocks noGrp="1" noChangeArrowheads="1"/>
          </p:cNvSpPr>
          <p:nvPr>
            <p:ph type="title"/>
          </p:nvPr>
        </p:nvSpPr>
        <p:spPr bwMode="auto">
          <a:xfrm>
            <a:off x="2209800" y="381000"/>
            <a:ext cx="77724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a:solidFill>
                  <a:srgbClr val="FFCC00"/>
                </a:solidFill>
              </a:rPr>
              <a:t>Methods for Assessing </a:t>
            </a:r>
            <a:br>
              <a:rPr lang="en-US" altLang="en-US" dirty="0">
                <a:solidFill>
                  <a:srgbClr val="FFCC00"/>
                </a:solidFill>
              </a:rPr>
            </a:br>
            <a:r>
              <a:rPr lang="en-US" altLang="en-US" dirty="0">
                <a:solidFill>
                  <a:srgbClr val="FFCC00"/>
                </a:solidFill>
              </a:rPr>
              <a:t>Asthma Triggers in the Home</a:t>
            </a:r>
            <a:endParaRPr lang="en-US" altLang="en-US" dirty="0"/>
          </a:p>
        </p:txBody>
      </p:sp>
      <p:sp>
        <p:nvSpPr>
          <p:cNvPr id="4099" name="Line 3">
            <a:extLst>
              <a:ext uri="{FF2B5EF4-FFF2-40B4-BE49-F238E27FC236}">
                <a16:creationId xmlns:a16="http://schemas.microsoft.com/office/drawing/2014/main" id="{9CB200FB-5CC6-4B84-8A32-485392B2349D}"/>
              </a:ext>
            </a:extLst>
          </p:cNvPr>
          <p:cNvSpPr>
            <a:spLocks noChangeShapeType="1"/>
          </p:cNvSpPr>
          <p:nvPr/>
        </p:nvSpPr>
        <p:spPr bwMode="auto">
          <a:xfrm>
            <a:off x="2133600" y="1828800"/>
            <a:ext cx="7924800" cy="0"/>
          </a:xfrm>
          <a:prstGeom prst="line">
            <a:avLst/>
          </a:prstGeom>
          <a:noFill/>
          <a:ln w="3492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a:solidFill>
                <a:srgbClr val="FFC000"/>
              </a:solidFill>
              <a:latin typeface="Myriad Web Pro" charset="0"/>
            </a:endParaRPr>
          </a:p>
        </p:txBody>
      </p:sp>
      <p:grpSp>
        <p:nvGrpSpPr>
          <p:cNvPr id="4100" name="Group 4">
            <a:extLst>
              <a:ext uri="{FF2B5EF4-FFF2-40B4-BE49-F238E27FC236}">
                <a16:creationId xmlns:a16="http://schemas.microsoft.com/office/drawing/2014/main" id="{4A7D431F-805D-4CE4-B310-F1ECD4256E3F}"/>
              </a:ext>
            </a:extLst>
          </p:cNvPr>
          <p:cNvGrpSpPr>
            <a:grpSpLocks/>
          </p:cNvGrpSpPr>
          <p:nvPr/>
        </p:nvGrpSpPr>
        <p:grpSpPr bwMode="auto">
          <a:xfrm>
            <a:off x="2514600" y="2133600"/>
            <a:ext cx="3665538" cy="1193800"/>
            <a:chOff x="624" y="1344"/>
            <a:chExt cx="2309" cy="752"/>
          </a:xfrm>
        </p:grpSpPr>
        <p:graphicFrame>
          <p:nvGraphicFramePr>
            <p:cNvPr id="4114" name="Object 5">
              <a:extLst>
                <a:ext uri="{FF2B5EF4-FFF2-40B4-BE49-F238E27FC236}">
                  <a16:creationId xmlns:a16="http://schemas.microsoft.com/office/drawing/2014/main" id="{B0E1B572-C316-4DB7-A3BB-26CA52CA0B65}"/>
                </a:ext>
              </a:extLst>
            </p:cNvPr>
            <p:cNvGraphicFramePr>
              <a:graphicFrameLocks noChangeAspect="1"/>
            </p:cNvGraphicFramePr>
            <p:nvPr/>
          </p:nvGraphicFramePr>
          <p:xfrm>
            <a:off x="624" y="1344"/>
            <a:ext cx="864" cy="752"/>
          </p:xfrm>
          <a:graphic>
            <a:graphicData uri="http://schemas.openxmlformats.org/presentationml/2006/ole">
              <mc:AlternateContent xmlns:mc="http://schemas.openxmlformats.org/markup-compatibility/2006">
                <mc:Choice xmlns:v="urn:schemas-microsoft-com:vml" Requires="v">
                  <p:oleObj spid="_x0000_s10392" name="ClipArt" r:id="rId4" imgW="2990732" imgH="2598524" progId="MS_ClipArt_Gallery.2">
                    <p:embed/>
                  </p:oleObj>
                </mc:Choice>
                <mc:Fallback>
                  <p:oleObj name="ClipArt" r:id="rId4" imgW="2990732" imgH="2598524" progId="MS_ClipArt_Gallery.2">
                    <p:embed/>
                    <p:pic>
                      <p:nvPicPr>
                        <p:cNvPr id="4114" name="Object 5">
                          <a:extLst>
                            <a:ext uri="{FF2B5EF4-FFF2-40B4-BE49-F238E27FC236}">
                              <a16:creationId xmlns:a16="http://schemas.microsoft.com/office/drawing/2014/main" id="{B0E1B572-C316-4DB7-A3BB-26CA52CA0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1344"/>
                          <a:ext cx="864" cy="7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5" name="Text Box 6">
              <a:extLst>
                <a:ext uri="{FF2B5EF4-FFF2-40B4-BE49-F238E27FC236}">
                  <a16:creationId xmlns:a16="http://schemas.microsoft.com/office/drawing/2014/main" id="{B8DEB21B-1842-46E4-A848-906665CFA38F}"/>
                </a:ext>
              </a:extLst>
            </p:cNvPr>
            <p:cNvSpPr txBox="1">
              <a:spLocks noChangeArrowheads="1"/>
            </p:cNvSpPr>
            <p:nvPr/>
          </p:nvSpPr>
          <p:spPr bwMode="auto">
            <a:xfrm>
              <a:off x="1536" y="1392"/>
              <a:ext cx="139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dirty="0">
                  <a:solidFill>
                    <a:srgbClr val="FFCC00"/>
                  </a:solidFill>
                  <a:latin typeface="Times New Roman" panose="02020603050405020304" pitchFamily="18" charset="0"/>
                </a:rPr>
                <a:t>1. Questionnaire</a:t>
              </a:r>
            </a:p>
          </p:txBody>
        </p:sp>
      </p:grpSp>
      <p:grpSp>
        <p:nvGrpSpPr>
          <p:cNvPr id="4101" name="Group 7">
            <a:extLst>
              <a:ext uri="{FF2B5EF4-FFF2-40B4-BE49-F238E27FC236}">
                <a16:creationId xmlns:a16="http://schemas.microsoft.com/office/drawing/2014/main" id="{559A5160-C302-4158-8267-F9F9A5779773}"/>
              </a:ext>
            </a:extLst>
          </p:cNvPr>
          <p:cNvGrpSpPr>
            <a:grpSpLocks/>
          </p:cNvGrpSpPr>
          <p:nvPr/>
        </p:nvGrpSpPr>
        <p:grpSpPr bwMode="auto">
          <a:xfrm>
            <a:off x="6400801" y="2066926"/>
            <a:ext cx="3038475" cy="1438275"/>
            <a:chOff x="3072" y="1302"/>
            <a:chExt cx="1914" cy="906"/>
          </a:xfrm>
        </p:grpSpPr>
        <p:graphicFrame>
          <p:nvGraphicFramePr>
            <p:cNvPr id="4112" name="Object 8">
              <a:extLst>
                <a:ext uri="{FF2B5EF4-FFF2-40B4-BE49-F238E27FC236}">
                  <a16:creationId xmlns:a16="http://schemas.microsoft.com/office/drawing/2014/main" id="{3ABD5477-25CB-455E-9ACF-AD499A74D973}"/>
                </a:ext>
              </a:extLst>
            </p:cNvPr>
            <p:cNvGraphicFramePr>
              <a:graphicFrameLocks noChangeAspect="1"/>
            </p:cNvGraphicFramePr>
            <p:nvPr/>
          </p:nvGraphicFramePr>
          <p:xfrm>
            <a:off x="4176" y="1302"/>
            <a:ext cx="810" cy="906"/>
          </p:xfrm>
          <a:graphic>
            <a:graphicData uri="http://schemas.openxmlformats.org/presentationml/2006/ole">
              <mc:AlternateContent xmlns:mc="http://schemas.openxmlformats.org/markup-compatibility/2006">
                <mc:Choice xmlns:v="urn:schemas-microsoft-com:vml" Requires="v">
                  <p:oleObj spid="_x0000_s10393" name="ClipArt" r:id="rId6" imgW="1287945" imgH="1436134" progId="MS_ClipArt_Gallery.2">
                    <p:embed/>
                  </p:oleObj>
                </mc:Choice>
                <mc:Fallback>
                  <p:oleObj name="ClipArt" r:id="rId6" imgW="1287945" imgH="1436134" progId="MS_ClipArt_Gallery.2">
                    <p:embed/>
                    <p:pic>
                      <p:nvPicPr>
                        <p:cNvPr id="4112" name="Object 8">
                          <a:extLst>
                            <a:ext uri="{FF2B5EF4-FFF2-40B4-BE49-F238E27FC236}">
                              <a16:creationId xmlns:a16="http://schemas.microsoft.com/office/drawing/2014/main" id="{3ABD5477-25CB-455E-9ACF-AD499A74D9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1302"/>
                          <a:ext cx="810" cy="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13" name="Text Box 9">
              <a:extLst>
                <a:ext uri="{FF2B5EF4-FFF2-40B4-BE49-F238E27FC236}">
                  <a16:creationId xmlns:a16="http://schemas.microsoft.com/office/drawing/2014/main" id="{9560F3BD-0D05-4843-8CC8-7668DBB1F126}"/>
                </a:ext>
              </a:extLst>
            </p:cNvPr>
            <p:cNvSpPr txBox="1">
              <a:spLocks noChangeArrowheads="1"/>
            </p:cNvSpPr>
            <p:nvPr/>
          </p:nvSpPr>
          <p:spPr bwMode="auto">
            <a:xfrm>
              <a:off x="3072" y="1728"/>
              <a:ext cx="11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dirty="0">
                  <a:solidFill>
                    <a:srgbClr val="FFCC00"/>
                  </a:solidFill>
                  <a:latin typeface="Times New Roman" panose="02020603050405020304" pitchFamily="18" charset="0"/>
                </a:rPr>
                <a:t>2. Inspection</a:t>
              </a:r>
              <a:endParaRPr lang="en-US" altLang="en-US" sz="2400" dirty="0">
                <a:solidFill>
                  <a:srgbClr val="FFC000"/>
                </a:solidFill>
                <a:latin typeface="Times New Roman" panose="02020603050405020304" pitchFamily="18" charset="0"/>
              </a:endParaRPr>
            </a:p>
          </p:txBody>
        </p:sp>
      </p:grpSp>
      <p:grpSp>
        <p:nvGrpSpPr>
          <p:cNvPr id="4102" name="Group 10">
            <a:extLst>
              <a:ext uri="{FF2B5EF4-FFF2-40B4-BE49-F238E27FC236}">
                <a16:creationId xmlns:a16="http://schemas.microsoft.com/office/drawing/2014/main" id="{544A8669-BAA7-4236-A58D-AC7BC60E4BA4}"/>
              </a:ext>
            </a:extLst>
          </p:cNvPr>
          <p:cNvGrpSpPr>
            <a:grpSpLocks/>
          </p:cNvGrpSpPr>
          <p:nvPr/>
        </p:nvGrpSpPr>
        <p:grpSpPr bwMode="auto">
          <a:xfrm>
            <a:off x="4866356" y="3848100"/>
            <a:ext cx="5245100" cy="2362200"/>
            <a:chOff x="2162" y="2352"/>
            <a:chExt cx="3304" cy="1488"/>
          </a:xfrm>
        </p:grpSpPr>
        <p:pic>
          <p:nvPicPr>
            <p:cNvPr id="4106" name="Picture 11" descr="area_sampler">
              <a:extLst>
                <a:ext uri="{FF2B5EF4-FFF2-40B4-BE49-F238E27FC236}">
                  <a16:creationId xmlns:a16="http://schemas.microsoft.com/office/drawing/2014/main" id="{BB94DBE2-F262-4F95-BFC5-3C065FB1A1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4" y="2496"/>
              <a:ext cx="762" cy="1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2" descr="personal_sampler">
              <a:extLst>
                <a:ext uri="{FF2B5EF4-FFF2-40B4-BE49-F238E27FC236}">
                  <a16:creationId xmlns:a16="http://schemas.microsoft.com/office/drawing/2014/main" id="{96FF6473-036F-49C7-8186-44CE17AA2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8" y="2640"/>
              <a:ext cx="74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 Box 13">
              <a:extLst>
                <a:ext uri="{FF2B5EF4-FFF2-40B4-BE49-F238E27FC236}">
                  <a16:creationId xmlns:a16="http://schemas.microsoft.com/office/drawing/2014/main" id="{9BBCFE61-2FB1-4859-AF3C-31AA305B4E9E}"/>
                </a:ext>
              </a:extLst>
            </p:cNvPr>
            <p:cNvSpPr txBox="1">
              <a:spLocks noChangeArrowheads="1"/>
            </p:cNvSpPr>
            <p:nvPr/>
          </p:nvSpPr>
          <p:spPr bwMode="auto">
            <a:xfrm>
              <a:off x="3879" y="3552"/>
              <a:ext cx="48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dirty="0">
                  <a:solidFill>
                    <a:srgbClr val="FFCC00"/>
                  </a:solidFill>
                  <a:latin typeface="Times New Roman" panose="02020603050405020304" pitchFamily="18" charset="0"/>
                </a:rPr>
                <a:t>Area</a:t>
              </a:r>
              <a:endParaRPr lang="en-US" altLang="en-US" sz="2400" dirty="0">
                <a:solidFill>
                  <a:srgbClr val="FFC000"/>
                </a:solidFill>
                <a:latin typeface="Times New Roman" panose="02020603050405020304" pitchFamily="18" charset="0"/>
              </a:endParaRPr>
            </a:p>
          </p:txBody>
        </p:sp>
        <p:sp>
          <p:nvSpPr>
            <p:cNvPr id="4109" name="Text Box 14">
              <a:extLst>
                <a:ext uri="{FF2B5EF4-FFF2-40B4-BE49-F238E27FC236}">
                  <a16:creationId xmlns:a16="http://schemas.microsoft.com/office/drawing/2014/main" id="{726E40CD-47BB-48C6-A4DA-3634F6BF0BDD}"/>
                </a:ext>
              </a:extLst>
            </p:cNvPr>
            <p:cNvSpPr txBox="1">
              <a:spLocks noChangeArrowheads="1"/>
            </p:cNvSpPr>
            <p:nvPr/>
          </p:nvSpPr>
          <p:spPr bwMode="auto">
            <a:xfrm>
              <a:off x="4689" y="3552"/>
              <a:ext cx="7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a:solidFill>
                    <a:srgbClr val="FFCC00"/>
                  </a:solidFill>
                  <a:latin typeface="Times New Roman" panose="02020603050405020304" pitchFamily="18" charset="0"/>
                </a:rPr>
                <a:t>Personal</a:t>
              </a:r>
            </a:p>
          </p:txBody>
        </p:sp>
        <p:sp>
          <p:nvSpPr>
            <p:cNvPr id="4110" name="AutoShape 15">
              <a:extLst>
                <a:ext uri="{FF2B5EF4-FFF2-40B4-BE49-F238E27FC236}">
                  <a16:creationId xmlns:a16="http://schemas.microsoft.com/office/drawing/2014/main" id="{8A1EC190-8018-417D-A381-1615647CA493}"/>
                </a:ext>
              </a:extLst>
            </p:cNvPr>
            <p:cNvSpPr>
              <a:spLocks/>
            </p:cNvSpPr>
            <p:nvPr/>
          </p:nvSpPr>
          <p:spPr bwMode="auto">
            <a:xfrm>
              <a:off x="3498" y="2352"/>
              <a:ext cx="288" cy="1440"/>
            </a:xfrm>
            <a:prstGeom prst="leftBrace">
              <a:avLst>
                <a:gd name="adj1" fmla="val 41667"/>
                <a:gd name="adj2" fmla="val 50000"/>
              </a:avLst>
            </a:prstGeom>
            <a:noFill/>
            <a:ln w="9525">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fontAlgn="base">
                <a:spcBef>
                  <a:spcPct val="0"/>
                </a:spcBef>
                <a:spcAft>
                  <a:spcPct val="0"/>
                </a:spcAft>
              </a:pPr>
              <a:endParaRPr lang="en-US" altLang="en-US">
                <a:solidFill>
                  <a:srgbClr val="FFC000"/>
                </a:solidFill>
              </a:endParaRPr>
            </a:p>
          </p:txBody>
        </p:sp>
        <p:sp>
          <p:nvSpPr>
            <p:cNvPr id="4111" name="Text Box 16">
              <a:extLst>
                <a:ext uri="{FF2B5EF4-FFF2-40B4-BE49-F238E27FC236}">
                  <a16:creationId xmlns:a16="http://schemas.microsoft.com/office/drawing/2014/main" id="{9C618849-33AD-4A95-90F9-B75926C94082}"/>
                </a:ext>
              </a:extLst>
            </p:cNvPr>
            <p:cNvSpPr txBox="1">
              <a:spLocks noChangeArrowheads="1"/>
            </p:cNvSpPr>
            <p:nvPr/>
          </p:nvSpPr>
          <p:spPr bwMode="auto">
            <a:xfrm>
              <a:off x="2162" y="2903"/>
              <a:ext cx="13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dirty="0">
                  <a:solidFill>
                    <a:srgbClr val="FFCC00"/>
                  </a:solidFill>
                  <a:latin typeface="Times New Roman" panose="02020603050405020304" pitchFamily="18" charset="0"/>
                </a:rPr>
                <a:t>4. Air sampling</a:t>
              </a:r>
              <a:endParaRPr lang="en-US" altLang="en-US" sz="2400" dirty="0">
                <a:solidFill>
                  <a:srgbClr val="FFC000"/>
                </a:solidFill>
                <a:latin typeface="Times New Roman" panose="02020603050405020304" pitchFamily="18" charset="0"/>
              </a:endParaRPr>
            </a:p>
          </p:txBody>
        </p:sp>
      </p:grpSp>
      <p:grpSp>
        <p:nvGrpSpPr>
          <p:cNvPr id="4103" name="Group 17">
            <a:extLst>
              <a:ext uri="{FF2B5EF4-FFF2-40B4-BE49-F238E27FC236}">
                <a16:creationId xmlns:a16="http://schemas.microsoft.com/office/drawing/2014/main" id="{653F2865-FC12-40A6-9D35-731D4583BB7C}"/>
              </a:ext>
            </a:extLst>
          </p:cNvPr>
          <p:cNvGrpSpPr>
            <a:grpSpLocks/>
          </p:cNvGrpSpPr>
          <p:nvPr/>
        </p:nvGrpSpPr>
        <p:grpSpPr bwMode="auto">
          <a:xfrm>
            <a:off x="2201864" y="3714750"/>
            <a:ext cx="2378075" cy="2147888"/>
            <a:chOff x="182" y="2378"/>
            <a:chExt cx="1498" cy="1353"/>
          </a:xfrm>
        </p:grpSpPr>
        <p:pic>
          <p:nvPicPr>
            <p:cNvPr id="4104" name="Picture 18" descr="vacuum_cleaner">
              <a:extLst>
                <a:ext uri="{FF2B5EF4-FFF2-40B4-BE49-F238E27FC236}">
                  <a16:creationId xmlns:a16="http://schemas.microsoft.com/office/drawing/2014/main" id="{A4DA7551-E0A2-4FED-89BD-2108ED30EA2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2" y="2688"/>
              <a:ext cx="1488" cy="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 Box 19">
              <a:extLst>
                <a:ext uri="{FF2B5EF4-FFF2-40B4-BE49-F238E27FC236}">
                  <a16:creationId xmlns:a16="http://schemas.microsoft.com/office/drawing/2014/main" id="{8B2ECA70-2AFF-449A-8747-61D49DBE1E09}"/>
                </a:ext>
              </a:extLst>
            </p:cNvPr>
            <p:cNvSpPr txBox="1">
              <a:spLocks noChangeArrowheads="1"/>
            </p:cNvSpPr>
            <p:nvPr/>
          </p:nvSpPr>
          <p:spPr bwMode="auto">
            <a:xfrm>
              <a:off x="182" y="2378"/>
              <a:ext cx="142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Myriad Web Pro" charset="0"/>
                </a:defRPr>
              </a:lvl1pPr>
              <a:lvl2pPr marL="742950" indent="-285750">
                <a:defRPr>
                  <a:solidFill>
                    <a:schemeClr val="tx1"/>
                  </a:solidFill>
                  <a:latin typeface="Myriad Web Pro" charset="0"/>
                </a:defRPr>
              </a:lvl2pPr>
              <a:lvl3pPr marL="1143000" indent="-228600">
                <a:defRPr>
                  <a:solidFill>
                    <a:schemeClr val="tx1"/>
                  </a:solidFill>
                  <a:latin typeface="Myriad Web Pro" charset="0"/>
                </a:defRPr>
              </a:lvl3pPr>
              <a:lvl4pPr marL="1600200" indent="-228600">
                <a:defRPr>
                  <a:solidFill>
                    <a:schemeClr val="tx1"/>
                  </a:solidFill>
                  <a:latin typeface="Myriad Web Pro" charset="0"/>
                </a:defRPr>
              </a:lvl4pPr>
              <a:lvl5pPr marL="2057400" indent="-228600">
                <a:defRPr>
                  <a:solidFill>
                    <a:schemeClr val="tx1"/>
                  </a:solidFill>
                  <a:latin typeface="Myriad Web Pro" charset="0"/>
                </a:defRPr>
              </a:lvl5pPr>
              <a:lvl6pPr marL="2514600" indent="-228600" eaLnBrk="0" fontAlgn="base" hangingPunct="0">
                <a:spcBef>
                  <a:spcPct val="0"/>
                </a:spcBef>
                <a:spcAft>
                  <a:spcPct val="0"/>
                </a:spcAft>
                <a:defRPr>
                  <a:solidFill>
                    <a:schemeClr val="tx1"/>
                  </a:solidFill>
                  <a:latin typeface="Myriad Web Pro" charset="0"/>
                </a:defRPr>
              </a:lvl6pPr>
              <a:lvl7pPr marL="2971800" indent="-228600" eaLnBrk="0" fontAlgn="base" hangingPunct="0">
                <a:spcBef>
                  <a:spcPct val="0"/>
                </a:spcBef>
                <a:spcAft>
                  <a:spcPct val="0"/>
                </a:spcAft>
                <a:defRPr>
                  <a:solidFill>
                    <a:schemeClr val="tx1"/>
                  </a:solidFill>
                  <a:latin typeface="Myriad Web Pro" charset="0"/>
                </a:defRPr>
              </a:lvl7pPr>
              <a:lvl8pPr marL="3429000" indent="-228600" eaLnBrk="0" fontAlgn="base" hangingPunct="0">
                <a:spcBef>
                  <a:spcPct val="0"/>
                </a:spcBef>
                <a:spcAft>
                  <a:spcPct val="0"/>
                </a:spcAft>
                <a:defRPr>
                  <a:solidFill>
                    <a:schemeClr val="tx1"/>
                  </a:solidFill>
                  <a:latin typeface="Myriad Web Pro" charset="0"/>
                </a:defRPr>
              </a:lvl8pPr>
              <a:lvl9pPr marL="3886200" indent="-228600" eaLnBrk="0" fontAlgn="base" hangingPunct="0">
                <a:spcBef>
                  <a:spcPct val="0"/>
                </a:spcBef>
                <a:spcAft>
                  <a:spcPct val="0"/>
                </a:spcAft>
                <a:defRPr>
                  <a:solidFill>
                    <a:schemeClr val="tx1"/>
                  </a:solidFill>
                  <a:latin typeface="Myriad Web Pro" charset="0"/>
                </a:defRPr>
              </a:lvl9pPr>
            </a:lstStyle>
            <a:p>
              <a:pPr eaLnBrk="0" fontAlgn="base" hangingPunct="0">
                <a:spcBef>
                  <a:spcPct val="0"/>
                </a:spcBef>
                <a:spcAft>
                  <a:spcPct val="0"/>
                </a:spcAft>
              </a:pPr>
              <a:r>
                <a:rPr lang="en-US" altLang="en-US" sz="2400">
                  <a:solidFill>
                    <a:srgbClr val="FFCC00"/>
                  </a:solidFill>
                  <a:latin typeface="Times New Roman" panose="02020603050405020304" pitchFamily="18" charset="0"/>
                </a:rPr>
                <a:t>3. Dust sampling</a:t>
              </a:r>
              <a:endParaRPr lang="en-US" altLang="en-US" sz="2400">
                <a:solidFill>
                  <a:srgbClr val="FFC000"/>
                </a:solidFill>
                <a:latin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4983F2"/>
      </a:hlink>
      <a:folHlink>
        <a:srgbClr val="498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5299DBAB5F6C439856DD1371B1FEDB" ma:contentTypeVersion="36" ma:contentTypeDescription="Create a new document." ma:contentTypeScope="" ma:versionID="e78bf6d36d5755b8e86c7859fe070727">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7f711d0d-9055-4f3a-99ac-730736c72178" xmlns:ns7="f15e4d92-675c-4df7-a5c5-11f59c7da362" targetNamespace="http://schemas.microsoft.com/office/2006/metadata/properties" ma:root="true" ma:fieldsID="31bda64e96717280642d87ef6f650ca6" ns1:_="" ns3:_="" ns4:_="" ns5:_="" ns6:_="" ns7:_="">
    <xsd:import namespace="http://schemas.microsoft.com/sharepoint/v3"/>
    <xsd:import namespace="4ffa91fb-a0ff-4ac5-b2db-65c790d184a4"/>
    <xsd:import namespace="http://schemas.microsoft.com/sharepoint.v3"/>
    <xsd:import namespace="http://schemas.microsoft.com/sharepoint/v3/fields"/>
    <xsd:import namespace="7f711d0d-9055-4f3a-99ac-730736c72178"/>
    <xsd:import namespace="f15e4d92-675c-4df7-a5c5-11f59c7da362"/>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Records_x0020_Status" minOccurs="0"/>
                <xsd:element ref="ns7:Records_x0020_Date" minOccurs="0"/>
                <xsd:element ref="ns7:SharedWithUsers" minOccurs="0"/>
                <xsd:element ref="ns7:SharedWithDetails" minOccurs="0"/>
                <xsd:element ref="ns7:SharingHintHash" minOccurs="0"/>
                <xsd:element ref="ns6:MediaServiceAutoTags" minOccurs="0"/>
                <xsd:element ref="ns6:MediaServiceOCR" minOccurs="0"/>
                <xsd:element ref="ns6:MediaServiceGenerationTime" minOccurs="0"/>
                <xsd:element ref="ns6:MediaServiceEventHashCode" minOccurs="0"/>
                <xsd:element ref="ns6:MediaServiceDateTaken" minOccurs="0"/>
                <xsd:element ref="ns6:MediaServiceAutoKeyPoints" minOccurs="0"/>
                <xsd:element ref="ns6: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a88fbe6-f044-4729-a24f-d46351fc010b}" ma:internalName="TaxCatchAllLabel" ma:readOnly="true" ma:showField="CatchAllDataLabel" ma:web="f15e4d92-675c-4df7-a5c5-11f59c7da362">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a88fbe6-f044-4729-a24f-d46351fc010b}" ma:internalName="TaxCatchAll" ma:showField="CatchAllData" ma:web="f15e4d92-675c-4df7-a5c5-11f59c7da36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f711d0d-9055-4f3a-99ac-730736c7217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element name="MediaServiceAutoKeyPoints" ma:index="40" nillable="true" ma:displayName="MediaServiceAutoKeyPoints" ma:hidden="true" ma:internalName="MediaServiceAutoKeyPoints" ma:readOnly="true">
      <xsd:simpleType>
        <xsd:restriction base="dms:Note"/>
      </xsd:simpleType>
    </xsd:element>
    <xsd:element name="MediaServiceKeyPoints" ma:index="4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5e4d92-675c-4df7-a5c5-11f59c7da362" elementFormDefault="qualified">
    <xsd:import namespace="http://schemas.microsoft.com/office/2006/documentManagement/types"/>
    <xsd:import namespace="http://schemas.microsoft.com/office/infopath/2007/PartnerControls"/>
    <xsd:element name="Records_x0020_Status" ma:index="30" nillable="true" ma:displayName="Records Status" ma:default="Pending" ma:internalName="Records_x0020_Status">
      <xsd:simpleType>
        <xsd:restriction base="dms:Text"/>
      </xsd:simpleType>
    </xsd:element>
    <xsd:element name="Records_x0020_Date" ma:index="31" nillable="true" ma:displayName="Records Date" ma:hidden="true" ma:internalName="Records_x0020_Date">
      <xsd:simpleType>
        <xsd:restriction base="dms:DateTime"/>
      </xsd:simple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SharingHintHash" ma:index="3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29f62856-1543-49d4-a736-4569d363f533" ContentTypeId="0x0101" PreviousValue="false"/>
</file>

<file path=customXml/item6.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External_x0020_Contributor xmlns="4ffa91fb-a0ff-4ac5-b2db-65c790d184a4" xsi:nil="true"/>
    <Records_x0020_Date xmlns="f15e4d92-675c-4df7-a5c5-11f59c7da362"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2020-07-16T20:27:30+00:00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Records_x0020_Status xmlns="f15e4d92-675c-4df7-a5c5-11f59c7da362">Pending</Records_x0020_Status>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Props1.xml><?xml version="1.0" encoding="utf-8"?>
<ds:datastoreItem xmlns:ds="http://schemas.openxmlformats.org/officeDocument/2006/customXml" ds:itemID="{4E45CD45-4D04-4408-A5F6-468A4180A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7f711d0d-9055-4f3a-99ac-730736c72178"/>
    <ds:schemaRef ds:uri="f15e4d92-675c-4df7-a5c5-11f59c7da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9D7D45-DA88-496A-9AF9-262ACBA76C78}">
  <ds:schemaRefs>
    <ds:schemaRef ds:uri="ESRI.ArcGIS.Mapping.OfficeIntegration.PowerPointInfo"/>
  </ds:schemaRefs>
</ds:datastoreItem>
</file>

<file path=customXml/itemProps3.xml><?xml version="1.0" encoding="utf-8"?>
<ds:datastoreItem xmlns:ds="http://schemas.openxmlformats.org/officeDocument/2006/customXml" ds:itemID="{1079C390-B682-4AFE-B516-FF9B6B8E209E}">
  <ds:schemaRefs>
    <ds:schemaRef ds:uri="ESRI.ArcGIS.Mapping.OfficeIntegration.PowerPointInfo"/>
  </ds:schemaRefs>
</ds:datastoreItem>
</file>

<file path=customXml/itemProps4.xml><?xml version="1.0" encoding="utf-8"?>
<ds:datastoreItem xmlns:ds="http://schemas.openxmlformats.org/officeDocument/2006/customXml" ds:itemID="{73E9E540-E005-4D48-9826-DDEA204C6A44}">
  <ds:schemaRefs>
    <ds:schemaRef ds:uri="http://schemas.microsoft.com/sharepoint/v3/contenttype/forms"/>
  </ds:schemaRefs>
</ds:datastoreItem>
</file>

<file path=customXml/itemProps5.xml><?xml version="1.0" encoding="utf-8"?>
<ds:datastoreItem xmlns:ds="http://schemas.openxmlformats.org/officeDocument/2006/customXml" ds:itemID="{CE01B37C-B524-4B2C-B1F4-7931878C58E1}">
  <ds:schemaRefs>
    <ds:schemaRef ds:uri="Microsoft.SharePoint.Taxonomy.ContentTypeSync"/>
  </ds:schemaRefs>
</ds:datastoreItem>
</file>

<file path=customXml/itemProps6.xml><?xml version="1.0" encoding="utf-8"?>
<ds:datastoreItem xmlns:ds="http://schemas.openxmlformats.org/officeDocument/2006/customXml" ds:itemID="{B6ED267A-D408-4047-8BE0-30C25CE1C3E9}">
  <ds:schemaRefs>
    <ds:schemaRef ds:uri="http://schemas.microsoft.com/sharepoint/v3"/>
    <ds:schemaRef ds:uri="http://purl.org/dc/terms/"/>
    <ds:schemaRef ds:uri="f15e4d92-675c-4df7-a5c5-11f59c7da362"/>
    <ds:schemaRef ds:uri="http://schemas.microsoft.com/office/infopath/2007/PartnerControls"/>
    <ds:schemaRef ds:uri="http://schemas.microsoft.com/office/2006/documentManagement/types"/>
    <ds:schemaRef ds:uri="http://schemas.openxmlformats.org/package/2006/metadata/core-properties"/>
    <ds:schemaRef ds:uri="7f711d0d-9055-4f3a-99ac-730736c72178"/>
    <ds:schemaRef ds:uri="http://schemas.microsoft.com/sharepoint/v3/fields"/>
    <ds:schemaRef ds:uri="http://purl.org/dc/elements/1.1/"/>
    <ds:schemaRef ds:uri="http://schemas.microsoft.com/office/2006/metadata/properties"/>
    <ds:schemaRef ds:uri="http://schemas.microsoft.com/sharepoint.v3"/>
    <ds:schemaRef ds:uri="4ffa91fb-a0ff-4ac5-b2db-65c790d184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943</TotalTime>
  <Words>8075</Words>
  <Application>Microsoft Office PowerPoint</Application>
  <PresentationFormat>Widescreen</PresentationFormat>
  <Paragraphs>666</Paragraphs>
  <Slides>70</Slides>
  <Notes>61</Notes>
  <HiddenSlides>0</HiddenSlides>
  <MMClips>0</MMClips>
  <ScaleCrop>false</ScaleCrop>
  <HeadingPairs>
    <vt:vector size="8" baseType="variant">
      <vt:variant>
        <vt:lpstr>Fonts Used</vt:lpstr>
      </vt:variant>
      <vt:variant>
        <vt:i4>9</vt:i4>
      </vt:variant>
      <vt:variant>
        <vt:lpstr>Theme</vt:lpstr>
      </vt:variant>
      <vt:variant>
        <vt:i4>4</vt:i4>
      </vt:variant>
      <vt:variant>
        <vt:lpstr>Embedded OLE Servers</vt:lpstr>
      </vt:variant>
      <vt:variant>
        <vt:i4>2</vt:i4>
      </vt:variant>
      <vt:variant>
        <vt:lpstr>Slide Titles</vt:lpstr>
      </vt:variant>
      <vt:variant>
        <vt:i4>70</vt:i4>
      </vt:variant>
    </vt:vector>
  </HeadingPairs>
  <TitlesOfParts>
    <vt:vector size="85" baseType="lpstr">
      <vt:lpstr>Arial</vt:lpstr>
      <vt:lpstr>Arial Narrow</vt:lpstr>
      <vt:lpstr>Calibri</vt:lpstr>
      <vt:lpstr>Cambria Math</vt:lpstr>
      <vt:lpstr>Courier New</vt:lpstr>
      <vt:lpstr>Myriad Web Pro</vt:lpstr>
      <vt:lpstr>Symbol</vt:lpstr>
      <vt:lpstr>Times New Roman</vt:lpstr>
      <vt:lpstr>Wingdings</vt:lpstr>
      <vt:lpstr>1_Office Theme</vt:lpstr>
      <vt:lpstr>NCEH_ATSDR_combined</vt:lpstr>
      <vt:lpstr>NCHHSTP_PPT_dark(</vt:lpstr>
      <vt:lpstr>1_NCHHSTP_PPT_dark(</vt:lpstr>
      <vt:lpstr>ClipArt</vt:lpstr>
      <vt:lpstr>Clip</vt:lpstr>
      <vt:lpstr>PowerPoint Presentation</vt:lpstr>
      <vt:lpstr>Featured Speakers</vt:lpstr>
      <vt:lpstr>Learning Objectives</vt:lpstr>
      <vt:lpstr>Polling Question 1</vt:lpstr>
      <vt:lpstr>Polling Question 2</vt:lpstr>
      <vt:lpstr>Supporting In-Home Interventions to Bring Asthma Under Control</vt:lpstr>
      <vt:lpstr>PowerPoint Presentation</vt:lpstr>
      <vt:lpstr>Supporting In-Home Interventions to Bring Asthma Under Control</vt:lpstr>
      <vt:lpstr>Methods for Assessing  Asthma Triggers in the Home</vt:lpstr>
      <vt:lpstr>The History of Home Characteristics Questionnaires for asthma triggers</vt:lpstr>
      <vt:lpstr>Which Is Better?</vt:lpstr>
      <vt:lpstr>Considerations for a Good Home Assessment Tool</vt:lpstr>
      <vt:lpstr>PowerPoint Presentation</vt:lpstr>
      <vt:lpstr>Recent Publications: The Joint Task Force on Allergy, Asthma, and Immunology</vt:lpstr>
      <vt:lpstr>PowerPoint Presentation</vt:lpstr>
      <vt:lpstr>Core Questions</vt:lpstr>
      <vt:lpstr>Core Questions (cont’d)</vt:lpstr>
      <vt:lpstr>Dust Mite Module</vt:lpstr>
      <vt:lpstr>Mold and Moisture Module</vt:lpstr>
      <vt:lpstr>Home Characteristics and Asthma Triggers Training for Home Visitors</vt:lpstr>
      <vt:lpstr>What Are Allergens and Irritants?</vt:lpstr>
      <vt:lpstr>Particle Sizes</vt:lpstr>
      <vt:lpstr>Why Does Particle Size Matter?</vt:lpstr>
      <vt:lpstr>Where Do Particles Go in the Airways?</vt:lpstr>
      <vt:lpstr>Pets</vt:lpstr>
      <vt:lpstr>Pets With Fur: Allergen Characteristics</vt:lpstr>
      <vt:lpstr>Pets With Fur</vt:lpstr>
      <vt:lpstr>Mold</vt:lpstr>
      <vt:lpstr>Other Signs of Moisture</vt:lpstr>
      <vt:lpstr>Where Does Mold Grow?</vt:lpstr>
      <vt:lpstr>Mold Growing on Ceiling Tile</vt:lpstr>
      <vt:lpstr>Water Leak Under Kitchen Sink</vt:lpstr>
      <vt:lpstr>Condensation</vt:lpstr>
      <vt:lpstr>Types of Humidifiers</vt:lpstr>
      <vt:lpstr>Dehumidifiers</vt:lpstr>
      <vt:lpstr>PowerPoint Presentation</vt:lpstr>
      <vt:lpstr>What Are Dust Mite Allergens?</vt:lpstr>
      <vt:lpstr>Dust Mite Allergen Characteristics</vt:lpstr>
      <vt:lpstr>Dust Mite Intervention</vt:lpstr>
      <vt:lpstr>Where You Live Could Affect Dust Mite Avoidance Strategies</vt:lpstr>
      <vt:lpstr>BUILDING INFORMATION and HOME INTERIOR</vt:lpstr>
      <vt:lpstr>Building Information</vt:lpstr>
      <vt:lpstr>HeatING and cooling</vt:lpstr>
      <vt:lpstr>Heating, Ventilation and Air Conditioning (HVAC) </vt:lpstr>
      <vt:lpstr>HVAC Maintenance and Filters </vt:lpstr>
      <vt:lpstr>Heating</vt:lpstr>
      <vt:lpstr>Air Cleaners</vt:lpstr>
      <vt:lpstr>smoking</vt:lpstr>
      <vt:lpstr>Secondhand-Smoke Exposure in the United States</vt:lpstr>
      <vt:lpstr>“Separating smokers from non-smokers, cleaning the air, and ventilating buildings cannot eliminate exposure of nonsmokers to SHS…”  — Surgeon General, 2006</vt:lpstr>
      <vt:lpstr>E-Cigarettes</vt:lpstr>
      <vt:lpstr>PesTs</vt:lpstr>
      <vt:lpstr>PowerPoint Presentation</vt:lpstr>
      <vt:lpstr>PowerPoint Presentation</vt:lpstr>
      <vt:lpstr>Types of Pests</vt:lpstr>
      <vt:lpstr>Pests: Allergen Characteristics</vt:lpstr>
      <vt:lpstr>Things That Affect Pest Allergen Levels</vt:lpstr>
      <vt:lpstr>Specific Examples of Things That Attract Pests</vt:lpstr>
      <vt:lpstr>What Is Integrated Pest Management (IPM)?</vt:lpstr>
      <vt:lpstr>Integrated Pest Management</vt:lpstr>
      <vt:lpstr>Keep Pesticides and Traps Away From Children and Pets</vt:lpstr>
      <vt:lpstr>Cockroach Monitoring Trap</vt:lpstr>
      <vt:lpstr>Pests: Action Steps</vt:lpstr>
      <vt:lpstr>Volatile organic compounds (VOCs)</vt:lpstr>
      <vt:lpstr>Volatile Organic Compounds (VOCs)</vt:lpstr>
      <vt:lpstr>VOCs Can Be Irritating and Harmful to All People With Asthma</vt:lpstr>
      <vt:lpstr>Considerations for Using the Checklist  in a Virtual Setting</vt:lpstr>
      <vt:lpstr>Polling Question 3</vt:lpstr>
      <vt:lpstr>Polling Question 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Tracey</dc:creator>
  <cp:lastModifiedBy>Pierce McCaull</cp:lastModifiedBy>
  <cp:revision>74</cp:revision>
  <dcterms:created xsi:type="dcterms:W3CDTF">2020-07-16T20:09:46Z</dcterms:created>
  <dcterms:modified xsi:type="dcterms:W3CDTF">2020-08-04T15:23:48Z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0x0101005D5299DBAB5F6C439856DD1371B1FEDB</vt:lpwstr>
  </property>
</Properties>
</file>