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 id="2147483667" r:id="rId8"/>
    <p:sldMasterId id="2147483671" r:id="rId9"/>
    <p:sldMasterId id="2147483683" r:id="rId10"/>
    <p:sldMasterId id="2147483686" r:id="rId11"/>
    <p:sldMasterId id="2147483696" r:id="rId12"/>
    <p:sldMasterId id="2147483709" r:id="rId13"/>
    <p:sldMasterId id="2147483724" r:id="rId14"/>
    <p:sldMasterId id="2147483739" r:id="rId15"/>
    <p:sldMasterId id="2147483760" r:id="rId16"/>
    <p:sldMasterId id="2147483773" r:id="rId17"/>
  </p:sldMasterIdLst>
  <p:notesMasterIdLst>
    <p:notesMasterId r:id="rId127"/>
  </p:notesMasterIdLst>
  <p:sldIdLst>
    <p:sldId id="717" r:id="rId18"/>
    <p:sldId id="694" r:id="rId19"/>
    <p:sldId id="545" r:id="rId20"/>
    <p:sldId id="703" r:id="rId21"/>
    <p:sldId id="706" r:id="rId22"/>
    <p:sldId id="704" r:id="rId23"/>
    <p:sldId id="524" r:id="rId24"/>
    <p:sldId id="705" r:id="rId25"/>
    <p:sldId id="708" r:id="rId26"/>
    <p:sldId id="718" r:id="rId27"/>
    <p:sldId id="292" r:id="rId28"/>
    <p:sldId id="346" r:id="rId29"/>
    <p:sldId id="294" r:id="rId30"/>
    <p:sldId id="295" r:id="rId31"/>
    <p:sldId id="719" r:id="rId32"/>
    <p:sldId id="720" r:id="rId33"/>
    <p:sldId id="298" r:id="rId34"/>
    <p:sldId id="331" r:id="rId35"/>
    <p:sldId id="332" r:id="rId36"/>
    <p:sldId id="299" r:id="rId37"/>
    <p:sldId id="721" r:id="rId38"/>
    <p:sldId id="301" r:id="rId39"/>
    <p:sldId id="302" r:id="rId40"/>
    <p:sldId id="303" r:id="rId41"/>
    <p:sldId id="334" r:id="rId42"/>
    <p:sldId id="335" r:id="rId43"/>
    <p:sldId id="337" r:id="rId44"/>
    <p:sldId id="338" r:id="rId45"/>
    <p:sldId id="339" r:id="rId46"/>
    <p:sldId id="336" r:id="rId47"/>
    <p:sldId id="317" r:id="rId48"/>
    <p:sldId id="340" r:id="rId49"/>
    <p:sldId id="722" r:id="rId50"/>
    <p:sldId id="330" r:id="rId51"/>
    <p:sldId id="723" r:id="rId52"/>
    <p:sldId id="325" r:id="rId53"/>
    <p:sldId id="256" r:id="rId54"/>
    <p:sldId id="359" r:id="rId55"/>
    <p:sldId id="361" r:id="rId56"/>
    <p:sldId id="261" r:id="rId57"/>
    <p:sldId id="275" r:id="rId58"/>
    <p:sldId id="276" r:id="rId59"/>
    <p:sldId id="363" r:id="rId60"/>
    <p:sldId id="364" r:id="rId61"/>
    <p:sldId id="365" r:id="rId62"/>
    <p:sldId id="293" r:id="rId63"/>
    <p:sldId id="368" r:id="rId64"/>
    <p:sldId id="366" r:id="rId65"/>
    <p:sldId id="289" r:id="rId66"/>
    <p:sldId id="300" r:id="rId67"/>
    <p:sldId id="343" r:id="rId68"/>
    <p:sldId id="277" r:id="rId69"/>
    <p:sldId id="333" r:id="rId70"/>
    <p:sldId id="367"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381" r:id="rId84"/>
    <p:sldId id="383" r:id="rId85"/>
    <p:sldId id="382" r:id="rId86"/>
    <p:sldId id="296" r:id="rId87"/>
    <p:sldId id="313" r:id="rId88"/>
    <p:sldId id="319" r:id="rId89"/>
    <p:sldId id="329" r:id="rId90"/>
    <p:sldId id="316" r:id="rId91"/>
    <p:sldId id="322" r:id="rId92"/>
    <p:sldId id="323" r:id="rId93"/>
    <p:sldId id="324" r:id="rId94"/>
    <p:sldId id="328" r:id="rId95"/>
    <p:sldId id="297" r:id="rId96"/>
    <p:sldId id="395" r:id="rId97"/>
    <p:sldId id="392" r:id="rId98"/>
    <p:sldId id="393" r:id="rId99"/>
    <p:sldId id="394" r:id="rId100"/>
    <p:sldId id="384" r:id="rId101"/>
    <p:sldId id="386" r:id="rId102"/>
    <p:sldId id="290" r:id="rId103"/>
    <p:sldId id="391" r:id="rId104"/>
    <p:sldId id="390" r:id="rId105"/>
    <p:sldId id="385" r:id="rId106"/>
    <p:sldId id="387" r:id="rId107"/>
    <p:sldId id="402" r:id="rId108"/>
    <p:sldId id="401" r:id="rId109"/>
    <p:sldId id="305" r:id="rId110"/>
    <p:sldId id="307" r:id="rId111"/>
    <p:sldId id="269" r:id="rId112"/>
    <p:sldId id="398" r:id="rId113"/>
    <p:sldId id="397" r:id="rId114"/>
    <p:sldId id="280" r:id="rId115"/>
    <p:sldId id="260" r:id="rId116"/>
    <p:sldId id="352" r:id="rId117"/>
    <p:sldId id="358" r:id="rId118"/>
    <p:sldId id="388" r:id="rId119"/>
    <p:sldId id="389" r:id="rId120"/>
    <p:sldId id="396" r:id="rId121"/>
    <p:sldId id="259" r:id="rId122"/>
    <p:sldId id="399" r:id="rId123"/>
    <p:sldId id="400" r:id="rId124"/>
    <p:sldId id="707" r:id="rId125"/>
    <p:sldId id="695" r:id="rId1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46" algn="l" rtl="0" fontAlgn="base">
      <a:spcBef>
        <a:spcPct val="0"/>
      </a:spcBef>
      <a:spcAft>
        <a:spcPct val="0"/>
      </a:spcAft>
      <a:defRPr kern="1200">
        <a:solidFill>
          <a:schemeClr val="tx1"/>
        </a:solidFill>
        <a:latin typeface="Arial" charset="0"/>
        <a:ea typeface="+mn-ea"/>
        <a:cs typeface="+mn-cs"/>
      </a:defRPr>
    </a:lvl2pPr>
    <a:lvl3pPr marL="914293" algn="l" rtl="0" fontAlgn="base">
      <a:spcBef>
        <a:spcPct val="0"/>
      </a:spcBef>
      <a:spcAft>
        <a:spcPct val="0"/>
      </a:spcAft>
      <a:defRPr kern="1200">
        <a:solidFill>
          <a:schemeClr val="tx1"/>
        </a:solidFill>
        <a:latin typeface="Arial" charset="0"/>
        <a:ea typeface="+mn-ea"/>
        <a:cs typeface="+mn-cs"/>
      </a:defRPr>
    </a:lvl3pPr>
    <a:lvl4pPr marL="1371440" algn="l" rtl="0" fontAlgn="base">
      <a:spcBef>
        <a:spcPct val="0"/>
      </a:spcBef>
      <a:spcAft>
        <a:spcPct val="0"/>
      </a:spcAft>
      <a:defRPr kern="1200">
        <a:solidFill>
          <a:schemeClr val="tx1"/>
        </a:solidFill>
        <a:latin typeface="Arial" charset="0"/>
        <a:ea typeface="+mn-ea"/>
        <a:cs typeface="+mn-cs"/>
      </a:defRPr>
    </a:lvl4pPr>
    <a:lvl5pPr marL="1828586" algn="l" rtl="0" fontAlgn="base">
      <a:spcBef>
        <a:spcPct val="0"/>
      </a:spcBef>
      <a:spcAft>
        <a:spcPct val="0"/>
      </a:spcAft>
      <a:defRPr kern="1200">
        <a:solidFill>
          <a:schemeClr val="tx1"/>
        </a:solidFill>
        <a:latin typeface="Arial" charset="0"/>
        <a:ea typeface="+mn-ea"/>
        <a:cs typeface="+mn-cs"/>
      </a:defRPr>
    </a:lvl5pPr>
    <a:lvl6pPr marL="2285733" algn="l" defTabSz="914293" rtl="0" eaLnBrk="1" latinLnBrk="0" hangingPunct="1">
      <a:defRPr kern="1200">
        <a:solidFill>
          <a:schemeClr val="tx1"/>
        </a:solidFill>
        <a:latin typeface="Arial" charset="0"/>
        <a:ea typeface="+mn-ea"/>
        <a:cs typeface="+mn-cs"/>
      </a:defRPr>
    </a:lvl6pPr>
    <a:lvl7pPr marL="2742879" algn="l" defTabSz="914293" rtl="0" eaLnBrk="1" latinLnBrk="0" hangingPunct="1">
      <a:defRPr kern="1200">
        <a:solidFill>
          <a:schemeClr val="tx1"/>
        </a:solidFill>
        <a:latin typeface="Arial" charset="0"/>
        <a:ea typeface="+mn-ea"/>
        <a:cs typeface="+mn-cs"/>
      </a:defRPr>
    </a:lvl7pPr>
    <a:lvl8pPr marL="3200026" algn="l" defTabSz="914293" rtl="0" eaLnBrk="1" latinLnBrk="0" hangingPunct="1">
      <a:defRPr kern="1200">
        <a:solidFill>
          <a:schemeClr val="tx1"/>
        </a:solidFill>
        <a:latin typeface="Arial" charset="0"/>
        <a:ea typeface="+mn-ea"/>
        <a:cs typeface="+mn-cs"/>
      </a:defRPr>
    </a:lvl8pPr>
    <a:lvl9pPr marL="3657172" algn="l" defTabSz="91429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 Hudson" initials="MH" lastIdx="72" clrIdx="0">
    <p:extLst>
      <p:ext uri="{19B8F6BF-5375-455C-9EA6-DF929625EA0E}">
        <p15:presenceInfo xmlns:p15="http://schemas.microsoft.com/office/powerpoint/2012/main" userId="95b59e338dfab6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249"/>
    <a:srgbClr val="2F5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2839" autoAdjust="0"/>
  </p:normalViewPr>
  <p:slideViewPr>
    <p:cSldViewPr snapToGrid="0">
      <p:cViewPr varScale="1">
        <p:scale>
          <a:sx n="102" d="100"/>
          <a:sy n="102" d="100"/>
        </p:scale>
        <p:origin x="13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0.xml"/><Relationship Id="rId107" Type="http://schemas.openxmlformats.org/officeDocument/2006/relationships/slide" Target="slides/slide90.xml"/><Relationship Id="rId11" Type="http://schemas.openxmlformats.org/officeDocument/2006/relationships/slideMaster" Target="slideMasters/slideMaster5.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commentAuthors" Target="commentAuthors.xml"/><Relationship Id="rId5" Type="http://schemas.openxmlformats.org/officeDocument/2006/relationships/customXml" Target="../customXml/item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6.xml"/><Relationship Id="rId17" Type="http://schemas.openxmlformats.org/officeDocument/2006/relationships/slideMaster" Target="slideMasters/slideMaster11.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presProps" Target="presProp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viewProps" Target="viewProps.xml"/><Relationship Id="rId13" Type="http://schemas.openxmlformats.org/officeDocument/2006/relationships/slideMaster" Target="slideMasters/slideMaster7.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1.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theme" Target="theme/theme1.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8.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2.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tableStyles" Target="tableStyles.xml"/><Relationship Id="rId15" Type="http://schemas.openxmlformats.org/officeDocument/2006/relationships/slideMaster" Target="slideMasters/slideMaster9.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notesMaster" Target="notesMasters/notesMaster1.xml"/><Relationship Id="rId10" Type="http://schemas.openxmlformats.org/officeDocument/2006/relationships/slideMaster" Target="slideMasters/slideMaster4.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4" Type="http://schemas.openxmlformats.org/officeDocument/2006/relationships/customXml" Target="../customXml/item4.xml"/><Relationship Id="rId9" Type="http://schemas.openxmlformats.org/officeDocument/2006/relationships/slideMaster" Target="slideMasters/slideMaster3.xml"/><Relationship Id="rId26" Type="http://schemas.openxmlformats.org/officeDocument/2006/relationships/slide" Target="slides/slide9.xml"/></Relationships>
</file>

<file path=ppt/charts/_rels/chart1.xml.rels><?xml version="1.0" encoding="UTF-8" standalone="yes"?>
<Relationships xmlns="http://schemas.openxmlformats.org/package/2006/relationships"><Relationship Id="rId2" Type="http://schemas.openxmlformats.org/officeDocument/2006/relationships/oleObject" Target="file:///\\umh.edu\mydocs\f\franciscob\Community%20Asthma%20Improvement\Asthma%20Ready\Clinics\ARCT\medication%20cos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Asthma%20Predictors\Type%20DX%20by%20Yea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0000"/>
              </a:solidFill>
            </c:spPr>
            <c:extLst>
              <c:ext xmlns:c16="http://schemas.microsoft.com/office/drawing/2014/chart" uri="{C3380CC4-5D6E-409C-BE32-E72D297353CC}">
                <c16:uniqueId val="{00000000-2739-48F6-93CC-D48182D1C329}"/>
              </c:ext>
            </c:extLst>
          </c:dPt>
          <c:dPt>
            <c:idx val="1"/>
            <c:invertIfNegative val="0"/>
            <c:bubble3D val="0"/>
            <c:spPr>
              <a:solidFill>
                <a:srgbClr val="FFFF00"/>
              </a:solidFill>
            </c:spPr>
            <c:extLst>
              <c:ext xmlns:c16="http://schemas.microsoft.com/office/drawing/2014/chart" uri="{C3380CC4-5D6E-409C-BE32-E72D297353CC}">
                <c16:uniqueId val="{00000001-2739-48F6-93CC-D48182D1C329}"/>
              </c:ext>
            </c:extLst>
          </c:dPt>
          <c:dPt>
            <c:idx val="2"/>
            <c:invertIfNegative val="0"/>
            <c:bubble3D val="0"/>
            <c:spPr>
              <a:solidFill>
                <a:srgbClr val="00B050"/>
              </a:solidFill>
            </c:spPr>
            <c:extLst>
              <c:ext xmlns:c16="http://schemas.microsoft.com/office/drawing/2014/chart" uri="{C3380CC4-5D6E-409C-BE32-E72D297353CC}">
                <c16:uniqueId val="{00000002-2739-48F6-93CC-D48182D1C329}"/>
              </c:ext>
            </c:extLst>
          </c:dPt>
          <c:cat>
            <c:strRef>
              <c:f>Sheet1!$A$4:$A$6</c:f>
              <c:strCache>
                <c:ptCount val="3"/>
                <c:pt idx="0">
                  <c:v>Very Poorly Controlled</c:v>
                </c:pt>
                <c:pt idx="1">
                  <c:v>Not Well Controlled</c:v>
                </c:pt>
                <c:pt idx="2">
                  <c:v>Well Controlled </c:v>
                </c:pt>
              </c:strCache>
            </c:strRef>
          </c:cat>
          <c:val>
            <c:numRef>
              <c:f>Sheet1!$B$4:$B$6</c:f>
              <c:numCache>
                <c:formatCode>General</c:formatCode>
                <c:ptCount val="3"/>
                <c:pt idx="0">
                  <c:v>2298</c:v>
                </c:pt>
                <c:pt idx="1">
                  <c:v>1995</c:v>
                </c:pt>
                <c:pt idx="2">
                  <c:v>1605</c:v>
                </c:pt>
              </c:numCache>
            </c:numRef>
          </c:val>
          <c:extLst>
            <c:ext xmlns:c16="http://schemas.microsoft.com/office/drawing/2014/chart" uri="{C3380CC4-5D6E-409C-BE32-E72D297353CC}">
              <c16:uniqueId val="{00000003-2739-48F6-93CC-D48182D1C329}"/>
            </c:ext>
          </c:extLst>
        </c:ser>
        <c:dLbls>
          <c:showLegendKey val="0"/>
          <c:showVal val="0"/>
          <c:showCatName val="0"/>
          <c:showSerName val="0"/>
          <c:showPercent val="0"/>
          <c:showBubbleSize val="0"/>
        </c:dLbls>
        <c:gapWidth val="150"/>
        <c:axId val="114833280"/>
        <c:axId val="116183040"/>
      </c:barChart>
      <c:catAx>
        <c:axId val="114833280"/>
        <c:scaling>
          <c:orientation val="minMax"/>
        </c:scaling>
        <c:delete val="0"/>
        <c:axPos val="b"/>
        <c:numFmt formatCode="General" sourceLinked="0"/>
        <c:majorTickMark val="out"/>
        <c:minorTickMark val="none"/>
        <c:tickLblPos val="nextTo"/>
        <c:crossAx val="116183040"/>
        <c:crosses val="autoZero"/>
        <c:auto val="1"/>
        <c:lblAlgn val="ctr"/>
        <c:lblOffset val="100"/>
        <c:noMultiLvlLbl val="0"/>
      </c:catAx>
      <c:valAx>
        <c:axId val="116183040"/>
        <c:scaling>
          <c:orientation val="minMax"/>
        </c:scaling>
        <c:delete val="0"/>
        <c:axPos val="l"/>
        <c:majorGridlines/>
        <c:numFmt formatCode="General" sourceLinked="1"/>
        <c:majorTickMark val="out"/>
        <c:minorTickMark val="none"/>
        <c:tickLblPos val="nextTo"/>
        <c:crossAx val="114833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53513138443903E-2"/>
          <c:y val="4.7775548729721416E-2"/>
          <c:w val="0.90680242555887414"/>
          <c:h val="0.81052768387609009"/>
        </c:manualLayout>
      </c:layout>
      <c:areaChart>
        <c:grouping val="stacked"/>
        <c:varyColors val="0"/>
        <c:ser>
          <c:idx val="0"/>
          <c:order val="0"/>
          <c:tx>
            <c:strRef>
              <c:f>Sheet1!$B$1</c:f>
              <c:strCache>
                <c:ptCount val="1"/>
                <c:pt idx="0">
                  <c:v>Specified</c:v>
                </c:pt>
              </c:strCache>
            </c:strRef>
          </c:tx>
          <c:spPr>
            <a:solidFill>
              <a:srgbClr val="92D050"/>
            </a:solidFill>
            <a:ln>
              <a:noFill/>
            </a:ln>
            <a:effectLst/>
          </c:spPr>
          <c:dLbls>
            <c:dLbl>
              <c:idx val="0"/>
              <c:layout>
                <c:manualLayout>
                  <c:x val="3.25670498084291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BA-4571-8037-DBBBC8644599}"/>
                </c:ext>
              </c:extLst>
            </c:dLbl>
            <c:dLbl>
              <c:idx val="3"/>
              <c:layout>
                <c:manualLayout>
                  <c:x val="-3.25670498084291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BA-4571-8037-DBBBC864459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2014</c:v>
                </c:pt>
                <c:pt idx="1">
                  <c:v>2015</c:v>
                </c:pt>
                <c:pt idx="2">
                  <c:v>2016</c:v>
                </c:pt>
                <c:pt idx="3">
                  <c:v>2017</c:v>
                </c:pt>
              </c:numCache>
            </c:numRef>
          </c:cat>
          <c:val>
            <c:numRef>
              <c:f>Sheet1!$B$2:$B$5</c:f>
              <c:numCache>
                <c:formatCode>General</c:formatCode>
                <c:ptCount val="4"/>
                <c:pt idx="0">
                  <c:v>9.9</c:v>
                </c:pt>
                <c:pt idx="1">
                  <c:v>10.6</c:v>
                </c:pt>
                <c:pt idx="2">
                  <c:v>31.4</c:v>
                </c:pt>
                <c:pt idx="3">
                  <c:v>33.5</c:v>
                </c:pt>
              </c:numCache>
            </c:numRef>
          </c:val>
          <c:extLst>
            <c:ext xmlns:c16="http://schemas.microsoft.com/office/drawing/2014/chart" uri="{C3380CC4-5D6E-409C-BE32-E72D297353CC}">
              <c16:uniqueId val="{00000002-10BA-4571-8037-DBBBC8644599}"/>
            </c:ext>
          </c:extLst>
        </c:ser>
        <c:ser>
          <c:idx val="1"/>
          <c:order val="1"/>
          <c:tx>
            <c:strRef>
              <c:f>Sheet1!$C$1</c:f>
              <c:strCache>
                <c:ptCount val="1"/>
                <c:pt idx="0">
                  <c:v>Mixed</c:v>
                </c:pt>
              </c:strCache>
            </c:strRef>
          </c:tx>
          <c:spPr>
            <a:pattFill prst="smCheck">
              <a:fgClr>
                <a:srgbClr val="FFC000"/>
              </a:fgClr>
              <a:bgClr>
                <a:schemeClr val="bg1"/>
              </a:bgClr>
            </a:pattFill>
            <a:ln>
              <a:noFill/>
            </a:ln>
            <a:effectLst/>
          </c:spPr>
          <c:dLbls>
            <c:dLbl>
              <c:idx val="0"/>
              <c:layout>
                <c:manualLayout>
                  <c:x val="2.8735632183908046E-2"/>
                  <c:y val="2.93040293040293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BA-4571-8037-DBBBC8644599}"/>
                </c:ext>
              </c:extLst>
            </c:dLbl>
            <c:dLbl>
              <c:idx val="3"/>
              <c:layout>
                <c:manualLayout>
                  <c:x val="-3.065134099616872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BA-4571-8037-DBBBC864459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2014</c:v>
                </c:pt>
                <c:pt idx="1">
                  <c:v>2015</c:v>
                </c:pt>
                <c:pt idx="2">
                  <c:v>2016</c:v>
                </c:pt>
                <c:pt idx="3">
                  <c:v>2017</c:v>
                </c:pt>
              </c:numCache>
            </c:numRef>
          </c:cat>
          <c:val>
            <c:numRef>
              <c:f>Sheet1!$C$2:$C$5</c:f>
              <c:numCache>
                <c:formatCode>General</c:formatCode>
                <c:ptCount val="4"/>
                <c:pt idx="0">
                  <c:v>15.6</c:v>
                </c:pt>
                <c:pt idx="1">
                  <c:v>15.6</c:v>
                </c:pt>
                <c:pt idx="2">
                  <c:v>25.3</c:v>
                </c:pt>
                <c:pt idx="3">
                  <c:v>25.4</c:v>
                </c:pt>
              </c:numCache>
            </c:numRef>
          </c:val>
          <c:extLst>
            <c:ext xmlns:c16="http://schemas.microsoft.com/office/drawing/2014/chart" uri="{C3380CC4-5D6E-409C-BE32-E72D297353CC}">
              <c16:uniqueId val="{00000005-10BA-4571-8037-DBBBC8644599}"/>
            </c:ext>
          </c:extLst>
        </c:ser>
        <c:ser>
          <c:idx val="2"/>
          <c:order val="2"/>
          <c:tx>
            <c:strRef>
              <c:f>Sheet1!$D$1</c:f>
              <c:strCache>
                <c:ptCount val="1"/>
                <c:pt idx="0">
                  <c:v>Unspecified</c:v>
                </c:pt>
              </c:strCache>
            </c:strRef>
          </c:tx>
          <c:spPr>
            <a:solidFill>
              <a:srgbClr val="FC6060"/>
            </a:solidFill>
            <a:ln>
              <a:noFill/>
            </a:ln>
            <a:effectLst/>
          </c:spPr>
          <c:dLbls>
            <c:dLbl>
              <c:idx val="0"/>
              <c:layout>
                <c:manualLayout>
                  <c:x val="2.681992337164751E-2"/>
                  <c:y val="-1.4652014652014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BA-4571-8037-DBBBC8644599}"/>
                </c:ext>
              </c:extLst>
            </c:dLbl>
            <c:dLbl>
              <c:idx val="3"/>
              <c:layout>
                <c:manualLayout>
                  <c:x val="-3.4482758620689793E-2"/>
                  <c:y val="-2.93040293040293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BA-4571-8037-DBBBC864459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2014</c:v>
                </c:pt>
                <c:pt idx="1">
                  <c:v>2015</c:v>
                </c:pt>
                <c:pt idx="2">
                  <c:v>2016</c:v>
                </c:pt>
                <c:pt idx="3">
                  <c:v>2017</c:v>
                </c:pt>
              </c:numCache>
            </c:numRef>
          </c:cat>
          <c:val>
            <c:numRef>
              <c:f>Sheet1!$D$2:$D$5</c:f>
              <c:numCache>
                <c:formatCode>General</c:formatCode>
                <c:ptCount val="4"/>
                <c:pt idx="0">
                  <c:v>74.599999999999994</c:v>
                </c:pt>
                <c:pt idx="1">
                  <c:v>73.8</c:v>
                </c:pt>
                <c:pt idx="2">
                  <c:v>43.3</c:v>
                </c:pt>
                <c:pt idx="3" formatCode="0.0">
                  <c:v>41</c:v>
                </c:pt>
              </c:numCache>
            </c:numRef>
          </c:val>
          <c:extLst>
            <c:ext xmlns:c16="http://schemas.microsoft.com/office/drawing/2014/chart" uri="{C3380CC4-5D6E-409C-BE32-E72D297353CC}">
              <c16:uniqueId val="{00000008-10BA-4571-8037-DBBBC8644599}"/>
            </c:ext>
          </c:extLst>
        </c:ser>
        <c:dLbls>
          <c:showLegendKey val="0"/>
          <c:showVal val="0"/>
          <c:showCatName val="0"/>
          <c:showSerName val="0"/>
          <c:showPercent val="0"/>
          <c:showBubbleSize val="0"/>
        </c:dLbls>
        <c:axId val="83056512"/>
        <c:axId val="83075456"/>
      </c:areaChart>
      <c:catAx>
        <c:axId val="830565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3075456"/>
        <c:crosses val="autoZero"/>
        <c:auto val="1"/>
        <c:lblAlgn val="ctr"/>
        <c:lblOffset val="100"/>
        <c:noMultiLvlLbl val="0"/>
      </c:catAx>
      <c:valAx>
        <c:axId val="83075456"/>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83056512"/>
        <c:crosses val="autoZero"/>
        <c:crossBetween val="midCat"/>
      </c:valAx>
      <c:spPr>
        <a:noFill/>
        <a:ln>
          <a:noFill/>
        </a:ln>
        <a:effectLst/>
      </c:spPr>
    </c:plotArea>
    <c:legend>
      <c:legendPos val="b"/>
      <c:layout>
        <c:manualLayout>
          <c:xMode val="edge"/>
          <c:yMode val="edge"/>
          <c:x val="0.28671646813379098"/>
          <c:y val="0.94277228665586588"/>
          <c:w val="0.48786979213805171"/>
          <c:h val="4.94508955611317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drawing1.xml><?xml version="1.0" encoding="utf-8"?>
<c:userShapes xmlns:c="http://schemas.openxmlformats.org/drawingml/2006/chart">
  <cdr:relSizeAnchor xmlns:cdr="http://schemas.openxmlformats.org/drawingml/2006/chartDrawing">
    <cdr:from>
      <cdr:x>0.0406</cdr:x>
      <cdr:y>0.13237</cdr:y>
    </cdr:from>
    <cdr:to>
      <cdr:x>0.98504</cdr:x>
      <cdr:y>0.20428</cdr:y>
    </cdr:to>
    <cdr:sp macro="" textlink="">
      <cdr:nvSpPr>
        <cdr:cNvPr id="3" name="Text Box 2"/>
        <cdr:cNvSpPr txBox="1"/>
      </cdr:nvSpPr>
      <cdr:spPr>
        <a:xfrm xmlns:a="http://schemas.openxmlformats.org/drawingml/2006/main">
          <a:off x="241300" y="514350"/>
          <a:ext cx="5613400" cy="279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a:latin typeface="Arial" panose="020B0604020202020204" pitchFamily="34" charset="0"/>
              <a:cs typeface="Arial" panose="020B0604020202020204" pitchFamily="34" charset="0"/>
            </a:rPr>
            <a:t>N = 50,855 	                   N = 53,769	                N = 54,733                      N = 53,876 </a:t>
          </a:r>
          <a:endParaRPr lang="en-US" sz="1000">
            <a:latin typeface="Arial" panose="020B0604020202020204" pitchFamily="34" charset="0"/>
            <a:cs typeface="Arial" panose="020B0604020202020204" pitchFamily="34" charset="0"/>
          </a:endParaRPr>
        </a:p>
        <a:p xmlns:a="http://schemas.openxmlformats.org/drawingml/2006/main">
          <a:r>
            <a:rPr lang="en-US" sz="1100"/>
            <a:t> </a:t>
          </a:r>
        </a:p>
      </cdr:txBody>
    </cdr:sp>
  </cdr:relSizeAnchor>
  <cdr:relSizeAnchor xmlns:cdr="http://schemas.openxmlformats.org/drawingml/2006/chartDrawing">
    <cdr:from>
      <cdr:x>0.037</cdr:x>
      <cdr:y>0.09356</cdr:y>
    </cdr:from>
    <cdr:to>
      <cdr:x>0.97135</cdr:x>
      <cdr:y>0.16156</cdr:y>
    </cdr:to>
    <cdr:sp macro="" textlink="">
      <cdr:nvSpPr>
        <cdr:cNvPr id="4" name="Text Box 1"/>
        <cdr:cNvSpPr txBox="1"/>
      </cdr:nvSpPr>
      <cdr:spPr>
        <a:xfrm xmlns:a="http://schemas.openxmlformats.org/drawingml/2006/main">
          <a:off x="292110" y="489102"/>
          <a:ext cx="7376818" cy="3554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latin typeface="Arial" panose="020B0604020202020204" pitchFamily="34" charset="0"/>
              <a:cs typeface="Arial" panose="020B0604020202020204" pitchFamily="34" charset="0"/>
            </a:rPr>
            <a:t>N = 50,855 	   N = 53,769	          N = 54,733               </a:t>
          </a:r>
          <a:r>
            <a:rPr lang="en-US" sz="1600" b="1" dirty="0">
              <a:solidFill>
                <a:schemeClr val="tx1"/>
              </a:solidFill>
              <a:latin typeface="Arial" panose="020B0604020202020204" pitchFamily="34" charset="0"/>
              <a:cs typeface="Arial" panose="020B0604020202020204" pitchFamily="34" charset="0"/>
            </a:rPr>
            <a:t> </a:t>
          </a:r>
          <a:r>
            <a:rPr lang="en-US" sz="1600" b="1" baseline="0" dirty="0">
              <a:solidFill>
                <a:schemeClr val="tx1"/>
              </a:solidFill>
              <a:latin typeface="Arial" panose="020B0604020202020204" pitchFamily="34" charset="0"/>
              <a:cs typeface="Arial" panose="020B0604020202020204" pitchFamily="34" charset="0"/>
            </a:rPr>
            <a:t>N = 53,876 </a:t>
          </a:r>
          <a:endParaRPr lang="en-US" sz="1600" b="1" dirty="0">
            <a:solidFill>
              <a:schemeClr val="tx1"/>
            </a:solidFill>
            <a:latin typeface="Arial" panose="020B0604020202020204" pitchFamily="34" charset="0"/>
            <a:cs typeface="Arial" panose="020B0604020202020204" pitchFamily="34" charset="0"/>
          </a:endParaRPr>
        </a:p>
        <a:p xmlns:a="http://schemas.openxmlformats.org/drawingml/2006/main">
          <a:r>
            <a:rPr lang="en-US" sz="1100" dirty="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35C8E-1751-4154-9799-D9E9C8EE2FA7}" type="datetimeFigureOut">
              <a:rPr lang="en-US" smtClean="0"/>
              <a:t>7/30/2019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01BE7-2A76-43C1-B7FD-BA81A040B34D}" type="slidenum">
              <a:rPr lang="en-US" smtClean="0"/>
              <a:t>‹#›</a:t>
            </a:fld>
            <a:endParaRPr lang="en-US"/>
          </a:p>
        </p:txBody>
      </p:sp>
    </p:spTree>
    <p:extLst>
      <p:ext uri="{BB962C8B-B14F-4D97-AF65-F5344CB8AC3E}">
        <p14:creationId xmlns:p14="http://schemas.microsoft.com/office/powerpoint/2010/main" val="160263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01BE7-2A76-43C1-B7FD-BA81A040B34D}" type="slidenum">
              <a:rPr lang="en-US" smtClean="0"/>
              <a:t>1</a:t>
            </a:fld>
            <a:endParaRPr lang="en-US"/>
          </a:p>
        </p:txBody>
      </p:sp>
    </p:spTree>
    <p:extLst>
      <p:ext uri="{BB962C8B-B14F-4D97-AF65-F5344CB8AC3E}">
        <p14:creationId xmlns:p14="http://schemas.microsoft.com/office/powerpoint/2010/main" val="397340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03313" y="677863"/>
            <a:ext cx="4600575" cy="3451225"/>
          </a:xfrm>
          <a:solidFill>
            <a:srgbClr val="FFFFFF"/>
          </a:solidFill>
          <a:ln/>
        </p:spPr>
      </p:sp>
      <p:sp>
        <p:nvSpPr>
          <p:cNvPr id="100355" name="Rectangle 3"/>
          <p:cNvSpPr>
            <a:spLocks noGrp="1" noChangeArrowheads="1"/>
          </p:cNvSpPr>
          <p:nvPr>
            <p:ph type="body" idx="1"/>
          </p:nvPr>
        </p:nvSpPr>
        <p:spPr>
          <a:xfrm>
            <a:off x="898923" y="4352776"/>
            <a:ext cx="5011043" cy="4129011"/>
          </a:xfrm>
          <a:solidFill>
            <a:srgbClr val="FFFFFF"/>
          </a:solidFill>
          <a:ln>
            <a:solidFill>
              <a:srgbClr val="000000"/>
            </a:solidFill>
          </a:ln>
        </p:spPr>
        <p:txBody>
          <a:bodyPr lIns="91409" tIns="45705" rIns="91409" bIns="45705"/>
          <a:lstStyle/>
          <a:p>
            <a:endParaRPr lang="en-US" sz="900" dirty="0">
              <a:solidFill>
                <a:schemeClr val="accent2"/>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AABEB-8A15-5549-84F9-69B77C0770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1362" name="Rectangle 2"/>
          <p:cNvSpPr>
            <a:spLocks noGrp="1" noRot="1" noChangeAspect="1" noChangeArrowheads="1" noTextEdit="1"/>
          </p:cNvSpPr>
          <p:nvPr>
            <p:ph type="sldImg"/>
          </p:nvPr>
        </p:nvSpPr>
        <p:spPr bwMode="auto">
          <a:xfrm>
            <a:off x="1103313" y="677863"/>
            <a:ext cx="4602162" cy="3451225"/>
          </a:xfrm>
          <a:prstGeom prst="rect">
            <a:avLst/>
          </a:prstGeom>
          <a:solidFill>
            <a:srgbClr val="FFFFFF"/>
          </a:solidFill>
          <a:ln>
            <a:solidFill>
              <a:srgbClr val="000000"/>
            </a:solidFill>
            <a:miter lim="800000"/>
            <a:headEnd/>
            <a:tailEnd/>
          </a:ln>
        </p:spPr>
      </p:sp>
      <p:sp>
        <p:nvSpPr>
          <p:cNvPr id="911363" name="Rectangle 3"/>
          <p:cNvSpPr>
            <a:spLocks noGrp="1" noChangeArrowheads="1"/>
          </p:cNvSpPr>
          <p:nvPr>
            <p:ph type="body" idx="1"/>
          </p:nvPr>
        </p:nvSpPr>
        <p:spPr bwMode="auto">
          <a:xfrm>
            <a:off x="899181" y="4353393"/>
            <a:ext cx="5011495" cy="4128541"/>
          </a:xfrm>
          <a:prstGeom prst="rect">
            <a:avLst/>
          </a:prstGeom>
          <a:solidFill>
            <a:srgbClr val="FFFFFF"/>
          </a:solidFill>
          <a:ln>
            <a:solidFill>
              <a:srgbClr val="000000"/>
            </a:solidFill>
            <a:miter lim="800000"/>
            <a:headEnd/>
            <a:tailEnd/>
          </a:ln>
        </p:spPr>
        <p:txBody>
          <a:bodyPr lIns="91569" tIns="45785" rIns="91569" bIns="45785">
            <a:prstTxWarp prst="textNoShape">
              <a:avLst/>
            </a:prstTxWarp>
          </a:bodyPr>
          <a:lstStyle/>
          <a:p>
            <a:r>
              <a:rPr lang="en-US" sz="900">
                <a:solidFill>
                  <a:schemeClr val="accent2"/>
                </a:solidFill>
              </a:rPr>
              <a:t>We try to help investigate indoor environments for families when:</a:t>
            </a:r>
          </a:p>
          <a:p>
            <a:endParaRPr lang="en-US" sz="900">
              <a:solidFill>
                <a:schemeClr val="accent2"/>
              </a:solidFill>
            </a:endParaRPr>
          </a:p>
          <a:p>
            <a:r>
              <a:rPr lang="en-US" u="sng">
                <a:solidFill>
                  <a:schemeClr val="accent2"/>
                </a:solidFill>
              </a:rPr>
              <a:t>Patients have symptoms that don’t respond to “regular” treatment</a:t>
            </a:r>
            <a:r>
              <a:rPr lang="en-US">
                <a:solidFill>
                  <a:schemeClr val="accent2"/>
                </a:solidFill>
              </a:rPr>
              <a:t>.</a:t>
            </a:r>
          </a:p>
          <a:p>
            <a:r>
              <a:rPr lang="en-US">
                <a:solidFill>
                  <a:schemeClr val="accent2"/>
                </a:solidFill>
              </a:rPr>
              <a:t>For example, a child’s doctor has prescribed appropriate medication to relieve symptoms, but because of what they are being exposed to, the medications are not sufficient to help overcome the symptoms.</a:t>
            </a:r>
          </a:p>
          <a:p>
            <a:endParaRPr lang="en-US">
              <a:solidFill>
                <a:schemeClr val="accent2"/>
              </a:solidFill>
            </a:endParaRPr>
          </a:p>
          <a:p>
            <a:r>
              <a:rPr lang="en-US" u="sng">
                <a:solidFill>
                  <a:schemeClr val="accent2"/>
                </a:solidFill>
              </a:rPr>
              <a:t>Patient’s symptoms respond to treatment, but require it to be continued.</a:t>
            </a:r>
          </a:p>
          <a:p>
            <a:r>
              <a:rPr lang="en-US">
                <a:solidFill>
                  <a:schemeClr val="accent2"/>
                </a:solidFill>
              </a:rPr>
              <a:t>Here the child’s symptoms may have been relieved by the medication, but because of the continued exposure in the environment, they must continue to take the medicine or the symptoms will return.  It’s important to make sure the family is following the directions for the medication’s use and is adhering to the therapy prescribed. Otherwise, the cause of the recurring symptoms may be from poor compliance and  not actual chronic exposure. </a:t>
            </a:r>
          </a:p>
          <a:p>
            <a:r>
              <a:rPr lang="en-US" sz="900">
                <a:solidFill>
                  <a:schemeClr val="accent2"/>
                </a:solidFill>
              </a:rPr>
              <a:t>		(Remain aware of patient compliance with treatment / therapy issues)</a:t>
            </a:r>
          </a:p>
          <a:p>
            <a:endParaRPr lang="en-US">
              <a:solidFill>
                <a:schemeClr val="accent2"/>
              </a:solidFill>
            </a:endParaRPr>
          </a:p>
          <a:p>
            <a:r>
              <a:rPr lang="en-US" u="sng">
                <a:solidFill>
                  <a:schemeClr val="accent2"/>
                </a:solidFill>
              </a:rPr>
              <a:t>When there is a reported pattern of symptoms within a group at a facility housing children.</a:t>
            </a:r>
          </a:p>
          <a:p>
            <a:r>
              <a:rPr lang="en-US">
                <a:solidFill>
                  <a:schemeClr val="accent2"/>
                </a:solidFill>
              </a:rPr>
              <a:t>This is usually a situation where a school or daycare may be having unknown air quality problems.</a:t>
            </a:r>
          </a:p>
          <a:p>
            <a:endParaRPr lang="en-US" sz="900">
              <a:solidFill>
                <a:schemeClr val="accent2"/>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5D0B7-31F0-8C47-B75E-D7251F0DBF0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2626" name="Rectangle 2"/>
          <p:cNvSpPr>
            <a:spLocks noGrp="1" noRot="1" noChangeAspect="1" noChangeArrowheads="1" noTextEdit="1"/>
          </p:cNvSpPr>
          <p:nvPr>
            <p:ph type="sldImg"/>
          </p:nvPr>
        </p:nvSpPr>
        <p:spPr>
          <a:xfrm>
            <a:off x="1371600" y="1143000"/>
            <a:ext cx="4114800" cy="3086100"/>
          </a:xfrm>
          <a:ln/>
        </p:spPr>
      </p:sp>
      <p:sp>
        <p:nvSpPr>
          <p:cNvPr id="922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50366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laceholder 2"/>
          <p:cNvSpPr>
            <a:spLocks noGrp="1" noRot="1" noChangeAspect="1" noTextEdit="1"/>
          </p:cNvSpPr>
          <p:nvPr>
            <p:ph type="sldImg"/>
          </p:nvPr>
        </p:nvSpPr>
        <p:spPr>
          <a:xfrm>
            <a:off x="1143000" y="684213"/>
            <a:ext cx="4572000" cy="3429000"/>
          </a:xfrm>
          <a:noFill/>
          <a:ln/>
        </p:spPr>
      </p:sp>
      <p:sp>
        <p:nvSpPr>
          <p:cNvPr id="106499" name="Placeholder 3"/>
          <p:cNvSpPr>
            <a:spLocks noGrp="1"/>
          </p:cNvSpPr>
          <p:nvPr>
            <p:ph type="body" idx="1"/>
          </p:nvPr>
        </p:nvSpPr>
        <p:spPr>
          <a:noFill/>
          <a:ln>
            <a:solidFill>
              <a:srgbClr val="000000"/>
            </a:solidFill>
          </a:ln>
        </p:spPr>
        <p:txBody>
          <a:bodyPr lIns="91415" tIns="45708" rIns="91415" bIns="45708"/>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Placeholder 2"/>
          <p:cNvSpPr>
            <a:spLocks noGrp="1" noRot="1" noChangeAspect="1" noTextEdit="1"/>
          </p:cNvSpPr>
          <p:nvPr>
            <p:ph type="sldImg"/>
          </p:nvPr>
        </p:nvSpPr>
        <p:spPr>
          <a:xfrm>
            <a:off x="1371600" y="1143000"/>
            <a:ext cx="4114800" cy="3086100"/>
          </a:xfrm>
          <a:noFill/>
          <a:ln/>
        </p:spPr>
      </p:sp>
      <p:sp>
        <p:nvSpPr>
          <p:cNvPr id="142339" name="Placeholder 3"/>
          <p:cNvSpPr>
            <a:spLocks noGrp="1"/>
          </p:cNvSpPr>
          <p:nvPr>
            <p:ph type="body" idx="1"/>
          </p:nvPr>
        </p:nvSpPr>
        <p:spPr>
          <a:noFill/>
          <a:ln>
            <a:solidFill>
              <a:srgbClr val="000000"/>
            </a:solid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MS PGothic" charset="0"/>
                <a:cs typeface="MS PGothic" charset="0"/>
              </a:defRPr>
            </a:lvl1pPr>
            <a:lvl2pPr marL="37218707" indent="-36770100" eaLnBrk="0" hangingPunct="0">
              <a:defRPr sz="2000">
                <a:solidFill>
                  <a:schemeClr val="tx1"/>
                </a:solidFill>
                <a:latin typeface="Arial" charset="0"/>
                <a:ea typeface="MS PGothic" charset="0"/>
                <a:cs typeface="MS PGothic" charset="0"/>
              </a:defRPr>
            </a:lvl2pPr>
            <a:lvl3pPr eaLnBrk="0" hangingPunct="0">
              <a:defRPr sz="2000">
                <a:solidFill>
                  <a:schemeClr val="tx1"/>
                </a:solidFill>
                <a:latin typeface="Arial" charset="0"/>
                <a:ea typeface="MS PGothic" charset="0"/>
                <a:cs typeface="MS PGothic" charset="0"/>
              </a:defRPr>
            </a:lvl3pPr>
            <a:lvl4pPr eaLnBrk="0" hangingPunct="0">
              <a:defRPr sz="2000">
                <a:solidFill>
                  <a:schemeClr val="tx1"/>
                </a:solidFill>
                <a:latin typeface="Arial" charset="0"/>
                <a:ea typeface="MS PGothic" charset="0"/>
                <a:cs typeface="MS PGothic" charset="0"/>
              </a:defRPr>
            </a:lvl4pPr>
            <a:lvl5pPr eaLnBrk="0" hangingPunct="0">
              <a:defRPr sz="2000">
                <a:solidFill>
                  <a:schemeClr val="tx1"/>
                </a:solidFill>
                <a:latin typeface="Arial" charset="0"/>
                <a:ea typeface="MS PGothic" charset="0"/>
                <a:cs typeface="MS PGothic" charset="0"/>
              </a:defRPr>
            </a:lvl5pPr>
            <a:lvl6pPr marL="448606" eaLnBrk="0" fontAlgn="base" hangingPunct="0">
              <a:spcBef>
                <a:spcPct val="0"/>
              </a:spcBef>
              <a:spcAft>
                <a:spcPct val="0"/>
              </a:spcAft>
              <a:defRPr sz="2000">
                <a:solidFill>
                  <a:schemeClr val="tx1"/>
                </a:solidFill>
                <a:latin typeface="Arial" charset="0"/>
                <a:ea typeface="MS PGothic" charset="0"/>
                <a:cs typeface="MS PGothic" charset="0"/>
              </a:defRPr>
            </a:lvl6pPr>
            <a:lvl7pPr marL="897212" eaLnBrk="0" fontAlgn="base" hangingPunct="0">
              <a:spcBef>
                <a:spcPct val="0"/>
              </a:spcBef>
              <a:spcAft>
                <a:spcPct val="0"/>
              </a:spcAft>
              <a:defRPr sz="2000">
                <a:solidFill>
                  <a:schemeClr val="tx1"/>
                </a:solidFill>
                <a:latin typeface="Arial" charset="0"/>
                <a:ea typeface="MS PGothic" charset="0"/>
                <a:cs typeface="MS PGothic" charset="0"/>
              </a:defRPr>
            </a:lvl7pPr>
            <a:lvl8pPr marL="1345818" eaLnBrk="0" fontAlgn="base" hangingPunct="0">
              <a:spcBef>
                <a:spcPct val="0"/>
              </a:spcBef>
              <a:spcAft>
                <a:spcPct val="0"/>
              </a:spcAft>
              <a:defRPr sz="2000">
                <a:solidFill>
                  <a:schemeClr val="tx1"/>
                </a:solidFill>
                <a:latin typeface="Arial" charset="0"/>
                <a:ea typeface="MS PGothic" charset="0"/>
                <a:cs typeface="MS PGothic" charset="0"/>
              </a:defRPr>
            </a:lvl8pPr>
            <a:lvl9pPr marL="1794423" eaLnBrk="0" fontAlgn="base" hangingPunct="0">
              <a:spcBef>
                <a:spcPct val="0"/>
              </a:spcBef>
              <a:spcAft>
                <a:spcPct val="0"/>
              </a:spcAft>
              <a:defRPr sz="2000">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0565CC-9447-9045-BE91-4B36F774F693}" type="slidenum">
              <a:rPr kumimoji="0" lang="en-US" sz="1200" b="0" i="0" u="none" strike="noStrike" kern="1200" cap="none" spc="0" normalizeH="0" baseline="0" noProof="0">
                <a:ln>
                  <a:noFill/>
                </a:ln>
                <a:solidFill>
                  <a:prstClr val="black"/>
                </a:solidFill>
                <a:effectLst/>
                <a:uLnTx/>
                <a:uFillTx/>
                <a:latin typeface="Arial"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S PGothic"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cs typeface="MS PGothic" charset="0"/>
            </a:endParaRPr>
          </a:p>
        </p:txBody>
      </p:sp>
    </p:spTree>
    <p:extLst>
      <p:ext uri="{BB962C8B-B14F-4D97-AF65-F5344CB8AC3E}">
        <p14:creationId xmlns:p14="http://schemas.microsoft.com/office/powerpoint/2010/main" val="144261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89867" tIns="44934" rIns="89867" bIns="44934" anchor="b">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8AD8-050C-F642-87CD-3C08DDAE178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2579" name="Rectangle 2"/>
          <p:cNvSpPr txBox="1">
            <a:spLocks noGrp="1" noChangeArrowheads="1"/>
          </p:cNvSpPr>
          <p:nvPr/>
        </p:nvSpPr>
        <p:spPr bwMode="auto">
          <a:xfrm>
            <a:off x="2" y="0"/>
            <a:ext cx="2972421" cy="459074"/>
          </a:xfrm>
          <a:prstGeom prst="rect">
            <a:avLst/>
          </a:prstGeom>
          <a:noFill/>
          <a:ln w="9525">
            <a:noFill/>
            <a:miter lim="800000"/>
            <a:headEnd/>
            <a:tailEnd/>
          </a:ln>
        </p:spPr>
        <p:txBody>
          <a:bodyPr lIns="90693" tIns="45344" rIns="90693" bIns="45344">
            <a:prstTxWarp prst="textNoShape">
              <a:avLst/>
            </a:prstTxWarp>
          </a:bodyPr>
          <a:lstStyle/>
          <a:p>
            <a:pPr marL="0" marR="0" lvl="0" indent="0" algn="l" defTabSz="906474"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Launching a Healthy Homes Program</a:t>
            </a:r>
          </a:p>
        </p:txBody>
      </p:sp>
      <p:sp>
        <p:nvSpPr>
          <p:cNvPr id="152580" name="Rectangle 6"/>
          <p:cNvSpPr txBox="1">
            <a:spLocks noGrp="1" noChangeArrowheads="1"/>
          </p:cNvSpPr>
          <p:nvPr/>
        </p:nvSpPr>
        <p:spPr bwMode="auto">
          <a:xfrm>
            <a:off x="2" y="8684927"/>
            <a:ext cx="2972421" cy="459074"/>
          </a:xfrm>
          <a:prstGeom prst="rect">
            <a:avLst/>
          </a:prstGeom>
          <a:noFill/>
          <a:ln w="9525">
            <a:noFill/>
            <a:miter lim="800000"/>
            <a:headEnd/>
            <a:tailEnd/>
          </a:ln>
        </p:spPr>
        <p:txBody>
          <a:bodyPr lIns="90693" tIns="45344" rIns="90693" bIns="45344" anchor="b">
            <a:prstTxWarp prst="textNoShape">
              <a:avLst/>
            </a:prstTxWarp>
          </a:bodyPr>
          <a:lstStyle/>
          <a:p>
            <a:pPr marL="0" marR="0" lvl="0" indent="0" algn="l" defTabSz="906474"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www.healthyhomestraining.org</a:t>
            </a:r>
            <a:r>
              <a:rPr kumimoji="0" lang="en-US" sz="1200" b="0" i="0" u="none" strike="noStrike" kern="1200" cap="none" spc="0" normalizeH="0" baseline="0" noProof="0" dirty="0">
                <a:ln>
                  <a:noFill/>
                </a:ln>
                <a:solidFill>
                  <a:prstClr val="black"/>
                </a:solidFill>
                <a:effectLst/>
                <a:uLnTx/>
                <a:uFillTx/>
                <a:latin typeface="Calibri"/>
                <a:ea typeface="+mn-ea"/>
                <a:cs typeface="+mn-cs"/>
              </a:rPr>
              <a:t>/launching/</a:t>
            </a:r>
          </a:p>
        </p:txBody>
      </p:sp>
      <p:sp>
        <p:nvSpPr>
          <p:cNvPr id="152581" name="Rectangle 7"/>
          <p:cNvSpPr txBox="1">
            <a:spLocks noGrp="1" noChangeArrowheads="1"/>
          </p:cNvSpPr>
          <p:nvPr/>
        </p:nvSpPr>
        <p:spPr bwMode="auto">
          <a:xfrm>
            <a:off x="3885580" y="8684927"/>
            <a:ext cx="2972421" cy="459074"/>
          </a:xfrm>
          <a:prstGeom prst="rect">
            <a:avLst/>
          </a:prstGeom>
          <a:noFill/>
          <a:ln w="9525">
            <a:noFill/>
            <a:miter lim="800000"/>
            <a:headEnd/>
            <a:tailEnd/>
          </a:ln>
        </p:spPr>
        <p:txBody>
          <a:bodyPr lIns="90693" tIns="45344" rIns="90693" bIns="45344" anchor="b">
            <a:prstTxWarp prst="textNoShape">
              <a:avLst/>
            </a:prstTxWarp>
          </a:bodyPr>
          <a:lstStyle/>
          <a:p>
            <a:pPr marL="0" marR="0" lvl="0" indent="0" algn="r" defTabSz="906474" rtl="0" eaLnBrk="0" fontAlgn="auto" latinLnBrk="0" hangingPunct="0">
              <a:lnSpc>
                <a:spcPct val="100000"/>
              </a:lnSpc>
              <a:spcBef>
                <a:spcPts val="0"/>
              </a:spcBef>
              <a:spcAft>
                <a:spcPts val="0"/>
              </a:spcAft>
              <a:buClrTx/>
              <a:buSzTx/>
              <a:buFontTx/>
              <a:buNone/>
              <a:tabLst/>
              <a:defRPr/>
            </a:pPr>
            <a:fld id="{3B5F4B31-1A87-504B-A564-41AD2D77F71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6474" rtl="0" eaLnBrk="0" fontAlgn="auto" latinLnBrk="0" hangingPunct="0">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2582"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152583" name="Rectangle 3"/>
          <p:cNvSpPr>
            <a:spLocks noGrp="1" noChangeArrowheads="1"/>
          </p:cNvSpPr>
          <p:nvPr>
            <p:ph type="body" idx="1"/>
          </p:nvPr>
        </p:nvSpPr>
        <p:spPr>
          <a:xfrm>
            <a:off x="686421" y="4344025"/>
            <a:ext cx="5485158" cy="4116050"/>
          </a:xfrm>
          <a:solidFill>
            <a:srgbClr val="FFFFFF"/>
          </a:solidFill>
          <a:ln>
            <a:solidFill>
              <a:srgbClr val="000000"/>
            </a:solidFill>
          </a:ln>
        </p:spPr>
        <p:txBody>
          <a:bodyPr lIns="91559" tIns="45781" rIns="91559" bIns="45781"/>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afternoon, </a:t>
            </a:r>
          </a:p>
          <a:p>
            <a:endParaRPr lang="en-US" dirty="0"/>
          </a:p>
          <a:p>
            <a:r>
              <a:rPr lang="en-US" dirty="0"/>
              <a:t>Promoting</a:t>
            </a:r>
            <a:r>
              <a:rPr lang="en-US" baseline="0" dirty="0"/>
              <a:t> Evidence-Based Asthma Management: A School Nurse Workforce Initiative, is an overview of a program entitled “Teaming Up for Asthma Control.”  Principle Investigator is Dr. Benjamin Francisco.  Of note, Sherri Homan is a nurse practitioner and PhD epidemiologist for the Missouri Department of Health and Senior Services who made significant contributions after initial submission of the abstract, so her name has been added to the list of authors.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827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Results of the study are as follows: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630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44441-09AA-4144-B1BF-AE767B8D58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a:p>
        </p:txBody>
      </p:sp>
      <p:sp>
        <p:nvSpPr>
          <p:cNvPr id="191493" name="Footer Placeholder 7"/>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Dr. Ben Francisco 2008 (C)</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Good afternoon everyone. My name is Tracey Mitchell,  I am a RRT and a AE-C at the U.S. Environmental Protection Agency in Washington DC.</a:t>
            </a:r>
          </a:p>
          <a:p>
            <a:pPr marL="17145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EPA is pleased to host you today for an important and exciting webinar presentation - Demonstrating Positive Asthma Outcomes: Collecting and Analyzing Data to Make Your Case.</a:t>
            </a: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Our presenters today are Kevin Kennedy, Program Director of the Environmental Health Program at Children’s Mercy Kansas City. Mr. Kennedy has been involved in environmental health science, safe and healthy housing advocacy, and industrial hygiene chemistry consulting for over 30 years. He teaches courses in environmental health assessment and investigations, environmental measurement and sampling, building science, and safe and healthy housing. He received his Master’s Degree in Public Health from the University of Kansas Medical School. He is a Certified Indoor Environmental Consultant and previously worked as an environmental analytical chemist and research scientist.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And Ben Francisco, Associate Professor, Pulmonary Medicine &amp; Allergy University of Missouri, School of Medicine, Child Health and Director, Asthma Ready® Communities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NEED MORE BIO FOR BEN</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EPA is eager to support, and to shine a spotlight on partners, information and stories that can teach us all so much about how data is used to improve asthma care, and how to move whole systems to bring the best care we can to the people, particularly children, who most need it.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Thank you for joining this important discussion.  </a:t>
            </a:r>
            <a:r>
              <a:rPr lang="en-US" sz="1200" kern="1200" dirty="0">
                <a:solidFill>
                  <a:schemeClr val="tx1"/>
                </a:solidFill>
                <a:effectLst/>
                <a:latin typeface="+mn-lt"/>
                <a:ea typeface="+mn-ea"/>
                <a:cs typeface="+mn-cs"/>
              </a:rPr>
              <a:t> </a:t>
            </a:r>
          </a:p>
          <a:p>
            <a:pPr eaLnBrk="1" hangingPunct="1">
              <a:spcBef>
                <a:spcPct val="0"/>
              </a:spcBef>
              <a:buFont typeface="Arial" pitchFamily="34" charset="0"/>
              <a:buNone/>
              <a:defRPr/>
            </a:pPr>
            <a:endParaRPr lang="en-US" b="0" dirty="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714FF9-92CB-4E07-8EDA-786591FDBD3A}" type="slidenum">
              <a:rPr lang="en-US" altLang="en-US">
                <a:solidFill>
                  <a:prstClr val="black"/>
                </a:solidFill>
                <a:latin typeface="Calibri" panose="020F0502020204030204" pitchFamily="34" charset="0"/>
              </a:rPr>
              <a:pPr eaLnBrk="1" hangingPunct="1"/>
              <a:t>2</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69793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The aim of</a:t>
            </a:r>
            <a:r>
              <a:rPr lang="en-US" baseline="0" dirty="0">
                <a:latin typeface="Arial" pitchFamily="34" charset="0"/>
                <a:cs typeface="Arial" pitchFamily="34" charset="0"/>
              </a:rPr>
              <a:t> this study was</a:t>
            </a:r>
            <a:r>
              <a:rPr lang="en-US" dirty="0">
                <a:latin typeface="Arial" pitchFamily="34" charset="0"/>
                <a:cs typeface="Arial" pitchFamily="34" charset="0"/>
              </a:rPr>
              <a:t> to improve asthma control in school age</a:t>
            </a:r>
            <a:r>
              <a:rPr lang="en-US" baseline="0" dirty="0">
                <a:latin typeface="Arial" pitchFamily="34" charset="0"/>
                <a:cs typeface="Arial" pitchFamily="34" charset="0"/>
              </a:rPr>
              <a:t> children in Missouri through the </a:t>
            </a:r>
            <a:r>
              <a:rPr lang="en-US" dirty="0">
                <a:latin typeface="Arial" pitchFamily="34" charset="0"/>
                <a:cs typeface="Arial" pitchFamily="34" charset="0"/>
              </a:rPr>
              <a:t>develop and implementation of a highly scalable intervention to promote school nurse competency in assessing and educating students with uncontrolled asthma.  The</a:t>
            </a:r>
            <a:r>
              <a:rPr lang="en-US" baseline="0" dirty="0">
                <a:latin typeface="Arial" pitchFamily="34" charset="0"/>
                <a:cs typeface="Arial" pitchFamily="34" charset="0"/>
              </a:rPr>
              <a:t> intervention was to </a:t>
            </a:r>
            <a:r>
              <a:rPr lang="en-US" dirty="0">
                <a:latin typeface="Arial" pitchFamily="34" charset="0"/>
                <a:cs typeface="Arial" pitchFamily="34" charset="0"/>
              </a:rPr>
              <a:t>increase monitoring, self-care behaviors and family support among students with persistent asthma in elementary schools by an asthma-trained school nurse.</a:t>
            </a:r>
            <a:br>
              <a:rPr lang="en-US" dirty="0">
                <a:latin typeface="Arial" pitchFamily="34" charset="0"/>
                <a:cs typeface="Arial" pitchFamily="34" charset="0"/>
              </a:rPr>
            </a:b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86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a:p>
        </p:txBody>
      </p:sp>
      <p:sp>
        <p:nvSpPr>
          <p:cNvPr id="182276" name="Footer Placeholder 3"/>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Dr. Ben Francisco 2008 (C)</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2277" name="Slide Number Placeholder 4"/>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C03EB-3ECB-4D7D-A26A-6464DE570D3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a:p>
        </p:txBody>
      </p:sp>
      <p:sp>
        <p:nvSpPr>
          <p:cNvPr id="201732" name="Footer Placeholder 3"/>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a:ea typeface="+mn-ea"/>
                <a:cs typeface="+mn-cs"/>
              </a:rPr>
              <a:t>Dr. Ben Francisco 2008 (C)</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1733" name="Slide Number Placeholder 4"/>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A1C1E-FADE-4BDB-8DD1-45E5CE4B9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dirty="0"/>
              <a:t>The National Heart, Lung, and Blood Institute, National Asthma Education and Prevention Program releases reports of evidence-based asthma care recommendations/guidelines</a:t>
            </a:r>
            <a:r>
              <a:rPr lang="en-US" sz="1200" baseline="0" dirty="0"/>
              <a:t> called the Expert Panel Report, with EPR3 being the most recent version, released in 2007.  This outlined key components of e</a:t>
            </a:r>
            <a:r>
              <a:rPr lang="en-US" sz="1400" dirty="0">
                <a:solidFill>
                  <a:schemeClr val="tx1"/>
                </a:solidFill>
              </a:rPr>
              <a:t>ssential asthma control and management which included</a:t>
            </a:r>
            <a:r>
              <a:rPr lang="en-US" sz="1400" baseline="0" dirty="0">
                <a:solidFill>
                  <a:schemeClr val="tx1"/>
                </a:solidFill>
              </a:rPr>
              <a:t> 1) a</a:t>
            </a:r>
            <a:r>
              <a:rPr lang="en-US" sz="1200" dirty="0"/>
              <a:t>ssessment and monitoring,</a:t>
            </a:r>
            <a:r>
              <a:rPr lang="en-US" sz="1200" baseline="0" dirty="0"/>
              <a:t> 2) </a:t>
            </a:r>
            <a:r>
              <a:rPr lang="en-US" sz="1200" dirty="0"/>
              <a:t>education for self-management, 3) control of environmental factors and co-morbid conditions,</a:t>
            </a:r>
            <a:r>
              <a:rPr lang="en-US" sz="1200" baseline="0" dirty="0"/>
              <a:t> 4) </a:t>
            </a:r>
            <a:r>
              <a:rPr lang="en-US" sz="1200" dirty="0"/>
              <a:t>appropriate pharmacologic therapy.  These can</a:t>
            </a:r>
            <a:r>
              <a:rPr lang="en-US" sz="1200" baseline="0" dirty="0"/>
              <a:t> be converted into key messages for providers, patients, and families.</a:t>
            </a:r>
          </a:p>
          <a:p>
            <a:pPr algn="l"/>
            <a:endParaRPr lang="en-US" sz="1200" baseline="0" dirty="0"/>
          </a:p>
          <a:p>
            <a:pPr algn="l"/>
            <a:r>
              <a:rPr lang="en-US" dirty="0"/>
              <a:t>A second important background concept</a:t>
            </a:r>
            <a:r>
              <a:rPr lang="en-US" baseline="0" dirty="0"/>
              <a:t> is that there has been </a:t>
            </a:r>
            <a:r>
              <a:rPr lang="en-US" dirty="0"/>
              <a:t>recent appropriation in the state of Missouri which the types of providers eligible to deliver reimbursable preventive services to Medicaid participants, allowing opportunity to involve school nurses in asthma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098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Students were identified and enrolled by school nurses utilizing a checklist to identify</a:t>
            </a:r>
            <a:r>
              <a:rPr lang="en-US" baseline="0" dirty="0">
                <a:latin typeface="Arial" pitchFamily="34" charset="0"/>
                <a:cs typeface="Arial" pitchFamily="34" charset="0"/>
              </a:rPr>
              <a:t> inadequately controlled persistent asthma</a:t>
            </a:r>
            <a:r>
              <a:rPr lang="en-US" dirty="0">
                <a:latin typeface="Arial" pitchFamily="34" charset="0"/>
                <a:cs typeface="Arial" pitchFamily="34" charset="0"/>
              </a:rPr>
              <a:t>. There</a:t>
            </a:r>
            <a:r>
              <a:rPr lang="en-US" baseline="0" dirty="0">
                <a:latin typeface="Arial" pitchFamily="34" charset="0"/>
                <a:cs typeface="Arial" pitchFamily="34" charset="0"/>
              </a:rPr>
              <a:t> were a total of </a:t>
            </a:r>
            <a:r>
              <a:rPr lang="en-US" dirty="0">
                <a:latin typeface="Arial" pitchFamily="34" charset="0"/>
                <a:cs typeface="Arial" pitchFamily="34" charset="0"/>
              </a:rPr>
              <a:t>179 students in the study arm, with an additional 1600 assessments not part of the research arm.  During three encounters with each student at school, nurses assessed forced expiratory volume in one second (FEV1), impairment (</a:t>
            </a:r>
            <a:r>
              <a:rPr lang="en-US" i="1" dirty="0">
                <a:latin typeface="Arial" pitchFamily="34" charset="0"/>
                <a:cs typeface="Arial" pitchFamily="34" charset="0"/>
              </a:rPr>
              <a:t>Children's Health Survey for Asthma – Child Version</a:t>
            </a:r>
            <a:r>
              <a:rPr lang="en-US" dirty="0">
                <a:latin typeface="Arial" pitchFamily="34" charset="0"/>
                <a:cs typeface="Arial" pitchFamily="34" charset="0"/>
              </a:rPr>
              <a:t>, American Academy of Pediatrics) and adequacy of ICS inhaler technique using In-Check Dial. Students watched an animated video based on the evidenced-based program IMPACT Asthma Kids © and were sent home with materials</a:t>
            </a:r>
            <a:r>
              <a:rPr lang="en-US" baseline="0" dirty="0">
                <a:latin typeface="Arial" pitchFamily="34" charset="0"/>
                <a:cs typeface="Arial" pitchFamily="34" charset="0"/>
              </a:rPr>
              <a:t> for their family as well</a:t>
            </a:r>
            <a:r>
              <a:rPr lang="en-US" dirty="0">
                <a:latin typeface="Arial" pitchFamily="34" charset="0"/>
                <a:cs typeface="Arial" pitchFamily="34" charset="0"/>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83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a:noFill/>
          <a:ln/>
        </p:spPr>
        <p:txBody>
          <a:bodyPr/>
          <a:lstStyle/>
          <a:p>
            <a:pPr eaLnBrk="1" hangingPunct="1">
              <a:spcBef>
                <a:spcPct val="0"/>
              </a:spcBef>
            </a:pPr>
            <a:endParaRPr lang="en-US">
              <a:ea typeface="ＭＳ Ｐゴシック" pitchFamily="34" charset="-128"/>
            </a:endParaRPr>
          </a:p>
        </p:txBody>
      </p:sp>
      <p:sp>
        <p:nvSpPr>
          <p:cNvPr id="450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31D37C-B0E9-4F54-9C2E-3F88EC19BCAF}"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25078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303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FEV1 was used as</a:t>
            </a:r>
            <a:r>
              <a:rPr lang="en-US" baseline="0" dirty="0">
                <a:latin typeface="Arial" pitchFamily="34" charset="0"/>
                <a:cs typeface="Arial" pitchFamily="34" charset="0"/>
              </a:rPr>
              <a:t> the marker for airflow obstruction, measured by the handheld device the ASMA-1.  </a:t>
            </a:r>
            <a:r>
              <a:rPr lang="en-US" dirty="0">
                <a:latin typeface="Arial" pitchFamily="34" charset="0"/>
                <a:cs typeface="Arial" pitchFamily="34" charset="0"/>
              </a:rPr>
              <a:t>Pre and post mean FEV1 for students rose 12.3 percentage</a:t>
            </a:r>
            <a:r>
              <a:rPr lang="en-US" baseline="0" dirty="0">
                <a:latin typeface="Arial" pitchFamily="34" charset="0"/>
                <a:cs typeface="Arial" pitchFamily="34" charset="0"/>
              </a:rPr>
              <a:t> </a:t>
            </a:r>
            <a:r>
              <a:rPr lang="en-US" dirty="0">
                <a:latin typeface="Arial" pitchFamily="34" charset="0"/>
                <a:cs typeface="Arial" pitchFamily="34" charset="0"/>
              </a:rPr>
              <a:t>points</a:t>
            </a:r>
            <a:r>
              <a:rPr lang="en-US" baseline="0" dirty="0">
                <a:latin typeface="Arial" pitchFamily="34" charset="0"/>
                <a:cs typeface="Arial" pitchFamily="34" charset="0"/>
              </a:rPr>
              <a:t> </a:t>
            </a:r>
            <a:r>
              <a:rPr lang="en-US" dirty="0">
                <a:latin typeface="Arial" pitchFamily="34" charset="0"/>
                <a:cs typeface="Arial" pitchFamily="34" charset="0"/>
              </a:rPr>
              <a:t> (p&lt;0.0001).  </a:t>
            </a:r>
            <a:br>
              <a:rPr lang="en-US" dirty="0">
                <a:latin typeface="Arial" pitchFamily="34" charset="0"/>
                <a:cs typeface="Arial" pitchFamily="34" charset="0"/>
              </a:rPr>
            </a:br>
            <a:endParaRPr lang="en-US"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N-173</a:t>
            </a:r>
            <a:endParaRPr lang="en-US"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164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Children’s Healthy Survey for Asthma – Child Version from the American Academy of Pediatrics is a </a:t>
            </a:r>
            <a:r>
              <a:rPr lang="en-US" dirty="0"/>
              <a:t>measurement</a:t>
            </a:r>
            <a:r>
              <a:rPr lang="en-US" baseline="0" dirty="0"/>
              <a:t> </a:t>
            </a:r>
            <a:r>
              <a:rPr lang="en-US" dirty="0"/>
              <a:t>of pediatric health-related quality of life.</a:t>
            </a:r>
            <a:r>
              <a:rPr lang="en-US" baseline="0" dirty="0"/>
              <a:t>  On this survey, the student reported functional impairment was statistically significantly improved (p&lt;0.0001).  Additionally,  the</a:t>
            </a:r>
            <a:r>
              <a:rPr lang="en-US" dirty="0"/>
              <a:t> </a:t>
            </a:r>
            <a:r>
              <a:rPr lang="en-US" dirty="0">
                <a:latin typeface="Arial" pitchFamily="34" charset="0"/>
                <a:cs typeface="Arial" pitchFamily="34" charset="0"/>
              </a:rPr>
              <a:t>Child attitude / belief score (which</a:t>
            </a:r>
            <a:r>
              <a:rPr lang="en-US" baseline="0" dirty="0">
                <a:latin typeface="Arial" pitchFamily="34" charset="0"/>
                <a:cs typeface="Arial" pitchFamily="34" charset="0"/>
              </a:rPr>
              <a:t> asks about feelings of F</a:t>
            </a:r>
            <a:r>
              <a:rPr lang="en-US" sz="3100" dirty="0"/>
              <a:t>rustration, Isolation, Sadness, Anger, Embarrassment) – was statistically significantly improved (p&lt;0.0001).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194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endParaRPr lang="en-US" altLang="en-US" dirty="0"/>
          </a:p>
          <a:p>
            <a:pPr marL="173736" indent="-173736" defTabSz="912813">
              <a:spcBef>
                <a:spcPct val="0"/>
              </a:spcBef>
              <a:buFont typeface="Arial" panose="020B0604020202020204" pitchFamily="34" charset="0"/>
              <a:buChar char="•"/>
            </a:pPr>
            <a:r>
              <a:rPr lang="en-US" altLang="en-US" dirty="0"/>
              <a:t>After today’s presentations, our Q&amp;A will take place on the Discussion Forum on AsthmaCommunityNetwork.org. </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To see the discussion forum directly, please click the link that we just sent you via the chat function.</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To ask questions, you must first be a member of AsthmaCommunityNetwork.org, so please take a minute to join so that you can post questions throughout the webinar—it is a simple and quick process. </a:t>
            </a:r>
          </a:p>
          <a:p>
            <a:pPr marL="173736" indent="-173736" defTabSz="912813" eaLnBrk="1" hangingPunct="1">
              <a:spcBef>
                <a:spcPct val="0"/>
              </a:spcBef>
              <a:buFont typeface="Arial" panose="020B0604020202020204" pitchFamily="34" charset="0"/>
              <a:buChar char="•"/>
            </a:pPr>
            <a:endParaRPr lang="en-US" altLang="en-US" dirty="0"/>
          </a:p>
          <a:p>
            <a:pPr marL="173736" indent="-173736" defTabSz="912813" eaLnBrk="1" hangingPunct="1">
              <a:spcBef>
                <a:spcPct val="0"/>
              </a:spcBef>
              <a:buFont typeface="Arial" panose="020B0604020202020204" pitchFamily="34" charset="0"/>
              <a:buChar char="•"/>
            </a:pPr>
            <a:r>
              <a:rPr lang="en-US" altLang="en-US" dirty="0"/>
              <a:t>After the Q&amp;A period is closed, please visit the Discussion Forum often to see other contributions as well as to make your own!</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solidFill>
                  <a:prstClr val="black"/>
                </a:solidFill>
                <a:latin typeface="Calibri" panose="020F0502020204030204" pitchFamily="34" charset="0"/>
              </a:rPr>
              <a:pPr eaLnBrk="1" hangingPunct="1"/>
              <a:t>3</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407340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Inhaled</a:t>
            </a:r>
            <a:r>
              <a:rPr lang="en-US" baseline="0" dirty="0"/>
              <a:t> corticosteroids are integral to evidence based asthma care.  Weekly usage of inhaled corticosteroids as per student report, was statistically significantly increased, from 6.5 doses to 8.2 doses per week.</a:t>
            </a:r>
            <a:endParaRPr lang="en-US" dirty="0"/>
          </a:p>
          <a:p>
            <a:endParaRPr lang="en-US" dirty="0"/>
          </a:p>
          <a:p>
            <a:r>
              <a:rPr lang="en-US" dirty="0"/>
              <a:t>ICS usage, n138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879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It is known that inhalation technique (or </a:t>
            </a:r>
            <a:r>
              <a:rPr lang="en-US" baseline="0" dirty="0" err="1"/>
              <a:t>inspiratory</a:t>
            </a:r>
            <a:r>
              <a:rPr lang="en-US" baseline="0" dirty="0"/>
              <a:t> flow) significantly affects adequate delivery of drug deposition for inhaled medications – if t</a:t>
            </a:r>
            <a:r>
              <a:rPr lang="en-GB" sz="1200" b="0" i="0" u="none" strike="noStrike" kern="1200" baseline="0" dirty="0" err="1">
                <a:solidFill>
                  <a:schemeClr val="tx1"/>
                </a:solidFill>
                <a:effectLst>
                  <a:outerShdw blurRad="50800" dist="38100" algn="tr" rotWithShape="0">
                    <a:prstClr val="black">
                      <a:alpha val="40000"/>
                    </a:prstClr>
                  </a:outerShdw>
                </a:effectLst>
                <a:latin typeface="+mn-lt"/>
                <a:ea typeface="+mn-ea"/>
                <a:cs typeface="+mn-cs"/>
              </a:rPr>
              <a:t>oo</a:t>
            </a:r>
            <a:r>
              <a:rPr lang="en-GB" sz="1200" b="0" i="0" u="none" strike="noStrike" kern="1200" baseline="0" dirty="0">
                <a:solidFill>
                  <a:schemeClr val="tx1"/>
                </a:solidFill>
                <a:effectLst>
                  <a:outerShdw blurRad="50800" dist="38100" algn="tr" rotWithShape="0">
                    <a:prstClr val="black">
                      <a:alpha val="40000"/>
                    </a:prstClr>
                  </a:outerShdw>
                </a:effectLst>
                <a:latin typeface="+mn-lt"/>
                <a:ea typeface="+mn-ea"/>
                <a:cs typeface="+mn-cs"/>
              </a:rPr>
              <a:t> slow deposits in the mouth, if too fast deposits in the throat.</a:t>
            </a:r>
            <a:r>
              <a:rPr lang="en-US" sz="1200" b="0" i="0" u="none" strike="noStrike" kern="1200" baseline="0" dirty="0">
                <a:solidFill>
                  <a:schemeClr val="tx1"/>
                </a:solidFill>
                <a:effectLst/>
                <a:latin typeface="+mn-lt"/>
                <a:ea typeface="+mn-ea"/>
                <a:cs typeface="+mn-cs"/>
              </a:rPr>
              <a:t>  </a:t>
            </a:r>
            <a:r>
              <a:rPr lang="en-US" dirty="0">
                <a:latin typeface="Arial" pitchFamily="34" charset="0"/>
                <a:cs typeface="Arial" pitchFamily="34" charset="0"/>
              </a:rPr>
              <a:t>Inhalation technique was assessed</a:t>
            </a:r>
            <a:r>
              <a:rPr lang="en-US" baseline="0" dirty="0">
                <a:latin typeface="Arial" pitchFamily="34" charset="0"/>
                <a:cs typeface="Arial" pitchFamily="34" charset="0"/>
              </a:rPr>
              <a:t> by </a:t>
            </a:r>
            <a:r>
              <a:rPr lang="en-US" dirty="0">
                <a:latin typeface="Arial" pitchFamily="34" charset="0"/>
                <a:cs typeface="Arial" pitchFamily="34" charset="0"/>
              </a:rPr>
              <a:t>target flow via the handheld </a:t>
            </a:r>
            <a:r>
              <a:rPr lang="en-US" dirty="0"/>
              <a:t>In Check Dial®.  Coaching</a:t>
            </a:r>
            <a:r>
              <a:rPr lang="en-US" baseline="0" dirty="0"/>
              <a:t> by school nurses on correct technique with target flow for each inhaler (30L/min for MDI, 60L/min for DPI) and calculated target time by FEV1 to attain goal flow rate was completed by the nurse. </a:t>
            </a:r>
            <a:r>
              <a:rPr lang="en-US" dirty="0">
                <a:latin typeface="Arial" pitchFamily="34" charset="0"/>
                <a:cs typeface="Arial" pitchFamily="34" charset="0"/>
              </a:rPr>
              <a:t>Metered dose inhaler (MDI) technique</a:t>
            </a:r>
            <a:r>
              <a:rPr lang="en-US" baseline="0" dirty="0">
                <a:latin typeface="Arial" pitchFamily="34" charset="0"/>
                <a:cs typeface="Arial" pitchFamily="34" charset="0"/>
              </a:rPr>
              <a:t> statistically significantly improved</a:t>
            </a:r>
            <a:r>
              <a:rPr lang="en-US" dirty="0">
                <a:latin typeface="Arial" pitchFamily="34" charset="0"/>
                <a:cs typeface="Arial" pitchFamily="34" charset="0"/>
              </a:rPr>
              <a:t>, p&lt;0.0001.</a:t>
            </a:r>
            <a:r>
              <a:rPr lang="en-US" baseline="0" dirty="0">
                <a:latin typeface="Arial" pitchFamily="34" charset="0"/>
                <a:cs typeface="Arial" pitchFamily="34" charset="0"/>
              </a:rPr>
              <a:t>  There was n</a:t>
            </a:r>
            <a:r>
              <a:rPr lang="en-US" dirty="0">
                <a:latin typeface="Arial" pitchFamily="34" charset="0"/>
                <a:cs typeface="Arial" pitchFamily="34" charset="0"/>
              </a:rPr>
              <a:t>o statistically significant improvement for dry powder inhaler (DPI) technique.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Of note, an additional coaching session by the evaluation team members following the nurse’s last</a:t>
            </a:r>
            <a:r>
              <a:rPr lang="en-US" baseline="0" dirty="0">
                <a:latin typeface="Arial" pitchFamily="34" charset="0"/>
                <a:cs typeface="Arial" pitchFamily="34" charset="0"/>
              </a:rPr>
              <a:t> assessment/coaching led to an a</a:t>
            </a:r>
            <a:r>
              <a:rPr lang="en-US" dirty="0">
                <a:latin typeface="Arial" pitchFamily="34" charset="0"/>
                <a:cs typeface="Arial" pitchFamily="34" charset="0"/>
                <a:sym typeface="Wingdings" pitchFamily="2" charset="2"/>
              </a:rPr>
              <a:t>dditional improvement of 0.4sec (p&lt;0.0001).</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520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Additional findings</a:t>
            </a:r>
            <a:r>
              <a:rPr lang="en-US" baseline="0" dirty="0">
                <a:latin typeface="Arial" pitchFamily="34" charset="0"/>
                <a:cs typeface="Arial" pitchFamily="34" charset="0"/>
              </a:rPr>
              <a:t> from this study include reduction in student-reported smoke exposure.  A second important finding is that on post-participation surveys, the participants liked the program.  8</a:t>
            </a:r>
            <a:r>
              <a:rPr lang="en-US" dirty="0"/>
              <a:t>7%  of participating nurses would recommend the program to other school nurses, and 93% of parents would recommend the</a:t>
            </a:r>
            <a:r>
              <a:rPr lang="en-US" baseline="0" dirty="0"/>
              <a:t> program </a:t>
            </a:r>
            <a:r>
              <a:rPr lang="en-US" dirty="0"/>
              <a:t>to other families who have children with asthma.</a:t>
            </a:r>
            <a:endParaRPr lang="en-US" dirty="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261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Cost</a:t>
            </a:r>
            <a:r>
              <a:rPr lang="en-US" baseline="0" dirty="0">
                <a:latin typeface="Arial" pitchFamily="34" charset="0"/>
                <a:cs typeface="Arial" pitchFamily="34" charset="0"/>
              </a:rPr>
              <a:t> analysis of this intervention was completed on children in the study who were on continuous Medicaid during the study period (so that total health care costs could be assessed), with an N of 74.  These children were matched with 1,066 controls, with match criteria of age, gender, race, and pre-intervention cost strata within a $2000 cost bracket).  After accounting for the mean increase cost of Medicaid expenditures per year and the $150 the program costs per child each year, this results in a mean savings of $11,000 per year for each child enrolled in this study.</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7AD54-6CDA-4644-A241-CAC7EA687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392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3C43-23F6-4E3E-BAA8-E8A7A0BBBC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You’ve been introduced to our presenters and now please introduce yourselves by telling us</a:t>
            </a:r>
            <a:r>
              <a:rPr lang="en-US" altLang="en-US" baseline="0" dirty="0"/>
              <a:t>: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0365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D372BD2-295F-4977-8385-E915EBC88AC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0356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F6DDB-D1F5-473F-A88E-A79EDB33DB9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3599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12813">
              <a:spcBef>
                <a:spcPct val="0"/>
              </a:spcBef>
              <a:buFont typeface="Arial" panose="020B0604020202020204" pitchFamily="34" charset="0"/>
              <a:buNone/>
            </a:pPr>
            <a:r>
              <a:rPr lang="en-US" altLang="en-US" dirty="0"/>
              <a:t>Our Q&amp;A will take place on the Discussion Forum on AsthmaCommunityNetwork.org. </a:t>
            </a:r>
          </a:p>
          <a:p>
            <a:pPr marL="0" indent="0" defTabSz="912813" eaLnBrk="1" hangingPunct="1">
              <a:spcBef>
                <a:spcPct val="0"/>
              </a:spcBef>
              <a:buFont typeface="Arial" panose="020B0604020202020204" pitchFamily="34" charset="0"/>
              <a:buNone/>
            </a:pPr>
            <a:endParaRPr lang="en-US" altLang="en-US" dirty="0"/>
          </a:p>
          <a:p>
            <a:pPr marL="0" indent="0" defTabSz="912813" eaLnBrk="1" hangingPunct="1">
              <a:spcBef>
                <a:spcPct val="0"/>
              </a:spcBef>
              <a:buFont typeface="Arial" panose="020B0604020202020204" pitchFamily="34" charset="0"/>
              <a:buNone/>
            </a:pPr>
            <a:r>
              <a:rPr lang="en-US" altLang="en-US" dirty="0"/>
              <a:t>To see the discussion forum directly, please click the link that we just sent you via the chat function.</a:t>
            </a:r>
          </a:p>
          <a:p>
            <a:pPr marL="0" indent="0" defTabSz="912813" eaLnBrk="1" hangingPunct="1">
              <a:spcBef>
                <a:spcPct val="0"/>
              </a:spcBef>
              <a:buFont typeface="Arial" panose="020B0604020202020204" pitchFamily="34" charset="0"/>
              <a:buNone/>
            </a:pPr>
            <a:endParaRPr lang="en-US" altLang="en-US" dirty="0"/>
          </a:p>
          <a:p>
            <a:pPr marL="0" indent="0" defTabSz="912813" eaLnBrk="1" hangingPunct="1">
              <a:spcBef>
                <a:spcPct val="0"/>
              </a:spcBef>
              <a:buFont typeface="Arial" panose="020B0604020202020204" pitchFamily="34" charset="0"/>
              <a:buNone/>
            </a:pPr>
            <a:r>
              <a:rPr lang="en-US" altLang="en-US" dirty="0"/>
              <a:t>To ask questions, you must first be a member of AsthmaCommunityNetwork.org, so please take a minute to join so that you can post questions throughout the webinar—it is a simple and quick process. The Site Administrator will be approving memberships as they are submitted.</a:t>
            </a:r>
          </a:p>
          <a:p>
            <a:pPr marL="0" indent="0" defTabSz="912813" eaLnBrk="1" hangingPunct="1">
              <a:spcBef>
                <a:spcPct val="0"/>
              </a:spcBef>
              <a:buFont typeface="Arial" panose="020B0604020202020204" pitchFamily="34" charset="0"/>
              <a:buNone/>
            </a:pPr>
            <a:endParaRPr lang="en-US" altLang="en-US" dirty="0"/>
          </a:p>
          <a:p>
            <a:pPr marL="0" indent="0" defTabSz="912813" eaLnBrk="1" hangingPunct="1">
              <a:spcBef>
                <a:spcPct val="0"/>
              </a:spcBef>
              <a:buFont typeface="Arial" panose="020B0604020202020204" pitchFamily="34" charset="0"/>
              <a:buNone/>
            </a:pPr>
            <a:r>
              <a:rPr lang="en-US" altLang="en-US" dirty="0"/>
              <a:t>After the Q&amp;A period is closed, please visit the Discussion Forum often to see other contributions as well as to make your own!</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B643E-F7EB-4751-84D0-02001AEC24CE}" type="slidenum">
              <a:rPr lang="en-US" altLang="en-US">
                <a:solidFill>
                  <a:prstClr val="black"/>
                </a:solidFill>
                <a:latin typeface="Calibri" panose="020F0502020204030204" pitchFamily="34" charset="0"/>
              </a:rPr>
              <a:pPr eaLnBrk="1" hangingPunct="1"/>
              <a:t>109</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89412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i="1" dirty="0"/>
          </a:p>
          <a:p>
            <a:r>
              <a:rPr lang="en-US" altLang="en-US" i="1" dirty="0"/>
              <a:t>Next we’d like to get a sense for how your program is currently collecting and using data.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F6DDB-D1F5-473F-A88E-A79EDB33DB9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624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webinar, you will learn about:</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basic framework for the data you need to show positive outcomes for your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use data to help your program provide home environmental assessments for asthma and deliver asthma education in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complex data can be translated and presented to clinicians to help them improve care for their asthma patients.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best practices for reviewing data to identify high-risk individuals who would benefit from environmental care and education in settings outside the clinical arena.</a:t>
            </a:r>
          </a:p>
          <a:p>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F6DDB-D1F5-473F-A88E-A79EDB33DB95}" type="slidenum">
              <a:rPr lang="en-US" altLang="en-US">
                <a:solidFill>
                  <a:prstClr val="black"/>
                </a:solidFill>
                <a:latin typeface="Calibri" panose="020F0502020204030204" pitchFamily="34" charset="0"/>
              </a:rPr>
              <a:pPr eaLnBrk="1" hangingPunct="1"/>
              <a:t>6</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54608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a:bodyPr>
          <a:lstStyle/>
          <a:p>
            <a:pPr>
              <a:defRPr/>
            </a:pPr>
            <a:r>
              <a:rPr lang="en-US" sz="1200" dirty="0"/>
              <a:t>We know the environment plays a crucial role in asthma.</a:t>
            </a:r>
          </a:p>
          <a:p>
            <a:pPr>
              <a:defRPr/>
            </a:pPr>
            <a:endParaRPr lang="en-US" sz="1200" dirty="0"/>
          </a:p>
          <a:p>
            <a:pPr>
              <a:defRPr/>
            </a:pPr>
            <a:r>
              <a:rPr lang="en-US" sz="1200" dirty="0"/>
              <a:t>At EPA, science informs policy and forms the foundation for our program approaches </a:t>
            </a:r>
            <a:endParaRPr lang="en-US" sz="1200" baseline="0" dirty="0"/>
          </a:p>
          <a:p>
            <a:pPr>
              <a:defRPr/>
            </a:pPr>
            <a:endParaRPr 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Science tells us that</a:t>
            </a:r>
            <a:r>
              <a:rPr lang="en-US" sz="1200" baseline="0" dirty="0"/>
              <a:t> a</a:t>
            </a:r>
            <a:r>
              <a:rPr lang="en-US" sz="1200" dirty="0"/>
              <a:t>long with medical management --</a:t>
            </a:r>
            <a:r>
              <a:rPr lang="en-US" sz="1200" baseline="0" dirty="0"/>
              <a:t> there</a:t>
            </a:r>
            <a:r>
              <a:rPr lang="en-US" sz="1200" dirty="0"/>
              <a:t> is a strong evidence-base and supporting</a:t>
            </a:r>
            <a:r>
              <a:rPr lang="en-US" sz="1200" baseline="0" dirty="0"/>
              <a:t> national </a:t>
            </a:r>
            <a:r>
              <a:rPr lang="en-US" sz="1200" dirty="0"/>
              <a:t> guidelines that recognize the role of environmental triggers and their remediation</a:t>
            </a:r>
            <a:r>
              <a:rPr lang="en-US" sz="1200" baseline="0" dirty="0"/>
              <a:t> as an important part of </a:t>
            </a:r>
            <a:r>
              <a:rPr lang="en-US" sz="1200" dirty="0"/>
              <a:t>comprehensive asthma management.  We know that</a:t>
            </a:r>
            <a:r>
              <a:rPr lang="en-US" sz="1200" baseline="0" dirty="0"/>
              <a:t> eliminating common indoor triggers like tobacco smoke, pet dander, molds, cockroaches and dusts mites results in decreased symptoms and asthma episodes and improved outcomes for people with asthma.</a:t>
            </a:r>
            <a:endParaRPr lang="en-US" sz="1200" dirty="0"/>
          </a:p>
          <a:p>
            <a:pPr>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also know that home visits are a critical care component of asthma care, particularly for at-risk populations.  These families are often in crisis-mode and facing so many issues that effectively managing a child’s asthma becomes a real challenge.  Home visits provide that one-on-one time to educate families, assess their environment and remediate triggers.</a:t>
            </a:r>
          </a:p>
          <a:p>
            <a:pPr marL="0" marR="0" lvl="0" indent="0" algn="l" defTabSz="881261"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881261" rtl="0" eaLnBrk="0" fontAlgn="base" latinLnBrk="0" hangingPunct="0">
              <a:lnSpc>
                <a:spcPct val="100000"/>
              </a:lnSpc>
              <a:spcBef>
                <a:spcPct val="30000"/>
              </a:spcBef>
              <a:spcAft>
                <a:spcPct val="0"/>
              </a:spcAft>
              <a:buClrTx/>
              <a:buSzTx/>
              <a:buFontTx/>
              <a:buNone/>
              <a:tabLst/>
              <a:defRPr/>
            </a:pPr>
            <a:r>
              <a:rPr lang="en-US" dirty="0"/>
              <a:t>As the technical experts on the built environment and health, EPA has led the federal effort through non-regulatory strategies that enable communities to deliver and sustain in-home environmental asthma care, aimed at ensuring access.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5869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835699">
              <a:buFontTx/>
              <a:buNone/>
              <a:defRPr/>
            </a:pPr>
            <a:endParaRPr lang="en-US" b="1" baseline="0" dirty="0"/>
          </a:p>
          <a:p>
            <a:pPr marL="0" indent="0" defTabSz="835699">
              <a:buFontTx/>
              <a:buNone/>
              <a:defRPr/>
            </a:pPr>
            <a:r>
              <a:rPr lang="en-US" b="1" dirty="0"/>
              <a:t>How does EPA support program who are working at the state and local level?</a:t>
            </a:r>
            <a:r>
              <a:rPr lang="en-US" b="1" baseline="0" dirty="0"/>
              <a:t>  These cogs represent EPA’s 5 basic program areas that work together.  </a:t>
            </a:r>
          </a:p>
          <a:p>
            <a:pPr marL="0" indent="0" defTabSz="835699">
              <a:buFontTx/>
              <a:buNone/>
              <a:defRPr/>
            </a:pPr>
            <a:endParaRPr lang="en-US" sz="1200" b="0" i="1" baseline="0" dirty="0">
              <a:solidFill>
                <a:prstClr val="black"/>
              </a:solidFill>
            </a:endParaRPr>
          </a:p>
          <a:p>
            <a:pPr marL="342900" indent="-342900">
              <a:buFont typeface="Arial" panose="020B0604020202020204" pitchFamily="34" charset="0"/>
              <a:buChar char="•"/>
            </a:pPr>
            <a:r>
              <a:rPr lang="en-US" sz="1200" dirty="0"/>
              <a:t>First, EPA hosts learning spaces to share, learn and to connect over 1,00 asthma programs through AsthmaCommunityNetwork.org and continues to conduct national media campaigns</a:t>
            </a:r>
          </a:p>
          <a:p>
            <a:pPr marL="342900" indent="-342900">
              <a:buFont typeface="Arial" panose="020B0604020202020204" pitchFamily="34" charset="0"/>
              <a:buChar char="•"/>
            </a:pPr>
            <a:r>
              <a:rPr lang="en-US" sz="1200" dirty="0"/>
              <a:t>We provide technical assistance through cooperative agreements and partnerships</a:t>
            </a:r>
          </a:p>
          <a:p>
            <a:pPr marL="342900" indent="-342900">
              <a:buFont typeface="Arial" panose="020B0604020202020204" pitchFamily="34" charset="0"/>
              <a:buChar char="•"/>
            </a:pPr>
            <a:r>
              <a:rPr lang="en-US" sz="1200" dirty="0"/>
              <a:t>EPA recognizes and leverages excellence through our competitive National Environmental Leadership Award in Asthma Management</a:t>
            </a:r>
          </a:p>
          <a:p>
            <a:pPr marL="342900" indent="-342900">
              <a:buFont typeface="Arial" panose="020B0604020202020204" pitchFamily="34" charset="0"/>
              <a:buChar char="•"/>
            </a:pPr>
            <a:r>
              <a:rPr lang="en-US" sz="1200" dirty="0"/>
              <a:t>We work to advance policy nationally through collaboration with Asthma Disparities Working Group federal partners and advance policy locally through regional asthma summits</a:t>
            </a:r>
          </a:p>
          <a:p>
            <a:pPr marL="342900" indent="-342900">
              <a:buFont typeface="Arial" panose="020B0604020202020204" pitchFamily="34" charset="0"/>
              <a:buChar char="•"/>
            </a:pPr>
            <a:r>
              <a:rPr lang="en-US" sz="1200" dirty="0"/>
              <a:t>And finally, we synthesize and spread learning in a variety of ways, one example is through webinars like our webinar today.</a:t>
            </a:r>
          </a:p>
          <a:p>
            <a:pPr marL="171450" indent="-171450">
              <a:buFont typeface="Arial" panose="020B0604020202020204" pitchFamily="34" charset="0"/>
              <a:buChar char="•"/>
            </a:pPr>
            <a:endParaRPr lang="en-US" sz="1200" b="0" i="1" baseline="0" dirty="0">
              <a:solidFill>
                <a:prstClr val="black"/>
              </a:solidFill>
            </a:endParaRPr>
          </a:p>
          <a:p>
            <a:pPr marL="156694" indent="-156694">
              <a:buFontTx/>
              <a:buChar char="-"/>
            </a:pPr>
            <a:endParaRPr lang="en-US" dirty="0"/>
          </a:p>
          <a:p>
            <a:endParaRPr lang="en-US" dirty="0"/>
          </a:p>
          <a:p>
            <a:endParaRPr lang="en-US" dirty="0"/>
          </a:p>
          <a:p>
            <a:pPr marL="156694" indent="-156694">
              <a:buFontTx/>
              <a:buChar char="-"/>
            </a:pPr>
            <a:endParaRPr lang="en-US" dirty="0"/>
          </a:p>
        </p:txBody>
      </p:sp>
      <p:sp>
        <p:nvSpPr>
          <p:cNvPr id="4" name="Slide Number Placeholder 3"/>
          <p:cNvSpPr>
            <a:spLocks noGrp="1"/>
          </p:cNvSpPr>
          <p:nvPr>
            <p:ph type="sldNum" sz="quarter" idx="10"/>
          </p:nvPr>
        </p:nvSpPr>
        <p:spPr/>
        <p:txBody>
          <a:bodyPr/>
          <a:lstStyle/>
          <a:p>
            <a:pPr defTabSz="835699">
              <a:defRPr/>
            </a:pPr>
            <a:fld id="{B7ECA565-1CCA-48B6-A50D-C041E1CDBBDC}" type="slidenum">
              <a:rPr lang="en-US">
                <a:solidFill>
                  <a:prstClr val="black"/>
                </a:solidFill>
              </a:rPr>
              <a:pPr defTabSz="835699">
                <a:defRPr/>
              </a:pPr>
              <a:t>8</a:t>
            </a:fld>
            <a:endParaRPr lang="en-US" dirty="0">
              <a:solidFill>
                <a:prstClr val="black"/>
              </a:solidFill>
            </a:endParaRPr>
          </a:p>
        </p:txBody>
      </p:sp>
    </p:spTree>
    <p:extLst>
      <p:ext uri="{BB962C8B-B14F-4D97-AF65-F5344CB8AC3E}">
        <p14:creationId xmlns:p14="http://schemas.microsoft.com/office/powerpoint/2010/main" val="20105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normAutofit fontScale="55000" lnSpcReduction="20000"/>
          </a:bodyPr>
          <a:lstStyle/>
          <a:p>
            <a:pPr defTabSz="942289">
              <a:defRPr/>
            </a:pPr>
            <a:r>
              <a:rPr lang="en-US" dirty="0"/>
              <a:t>We’re here today to talk about one of the central</a:t>
            </a:r>
            <a:r>
              <a:rPr lang="en-US" baseline="0" dirty="0"/>
              <a:t> pieces to your program, data collection and analysis.  </a:t>
            </a:r>
          </a:p>
          <a:p>
            <a:pPr defTabSz="942289">
              <a:defRPr/>
            </a:pPr>
            <a:br>
              <a:rPr lang="en-US" baseline="0" dirty="0"/>
            </a:br>
            <a:r>
              <a:rPr lang="en-US" baseline="0" dirty="0"/>
              <a:t>We hear from many of our community based programs that this is an issue of importance to them.  Some of our programs are much further along in developing sophisticated data practices, and others are just starting out.  </a:t>
            </a:r>
            <a:endParaRPr lang="en-US" dirty="0"/>
          </a:p>
          <a:p>
            <a:r>
              <a:rPr lang="en-US" dirty="0"/>
              <a:t>For example, some stakeholders may need to gather data from published literature in order to gain traction to establish a program. </a:t>
            </a:r>
            <a:r>
              <a:rPr lang="en-US" baseline="0" dirty="0"/>
              <a:t> </a:t>
            </a:r>
            <a:r>
              <a:rPr lang="en-US" dirty="0"/>
              <a:t>Others may need data from their own program to justify continuation and/or expansion.</a:t>
            </a:r>
          </a:p>
          <a:p>
            <a:r>
              <a:rPr lang="en-US" dirty="0"/>
              <a:t> </a:t>
            </a:r>
          </a:p>
          <a:p>
            <a:r>
              <a:rPr lang="en-US" dirty="0"/>
              <a:t>Importance of how data is deployed:</a:t>
            </a:r>
          </a:p>
          <a:p>
            <a:pPr marL="0" indent="0">
              <a:buFont typeface="Arial" panose="020B0604020202020204" pitchFamily="34" charset="0"/>
              <a:buNone/>
            </a:pPr>
            <a:r>
              <a:rPr lang="en-US" dirty="0"/>
              <a:t>1) What information is important to collect?  How will the information be used? </a:t>
            </a:r>
            <a:r>
              <a:rPr lang="en-US" baseline="0" dirty="0"/>
              <a:t> </a:t>
            </a:r>
            <a:r>
              <a:rPr lang="en-US" dirty="0"/>
              <a:t>Who are the decision-makers we need to target and what data will be most compelling to them? </a:t>
            </a:r>
          </a:p>
          <a:p>
            <a:r>
              <a:rPr lang="en-US" dirty="0"/>
              <a:t>(Health Plans will want to hear about cost savings; Hospital Community Benefit Programs may want to hear about ED reductions; Medicaid may want to hear about “high utilizers” and the services provided)</a:t>
            </a:r>
          </a:p>
          <a:p>
            <a:endParaRPr lang="en-US" dirty="0"/>
          </a:p>
          <a:p>
            <a:r>
              <a:rPr lang="en-US" dirty="0"/>
              <a:t>2) Using data to build evidence base and make your case.  We have a lot of resources available on ACN about this.</a:t>
            </a:r>
          </a:p>
          <a:p>
            <a:endParaRPr lang="en-US" dirty="0"/>
          </a:p>
          <a:p>
            <a:r>
              <a:rPr lang="en-US" dirty="0"/>
              <a:t>3) Using data to develop your value prop.  </a:t>
            </a:r>
            <a:r>
              <a:rPr lang="en-US" sz="2400" b="0" dirty="0">
                <a:solidFill>
                  <a:srgbClr val="000000"/>
                </a:solidFill>
                <a:latin typeface="Arial" panose="020B0604020202020204"/>
                <a:ea typeface="Calibri" panose="020F0502020204030204" pitchFamily="34" charset="0"/>
                <a:cs typeface="Times New Roman" panose="02020603050405020304" pitchFamily="18" charset="0"/>
              </a:rPr>
              <a:t>What is a value proposition? </a:t>
            </a:r>
          </a:p>
          <a:p>
            <a:pPr algn="l">
              <a:lnSpc>
                <a:spcPct val="107000"/>
              </a:lnSpc>
              <a:defRPr/>
            </a:pPr>
            <a:r>
              <a:rPr lang="en-US" sz="2400" b="0" dirty="0"/>
              <a:t>An analysis and quantified review of the benefits, costs and value that an organization can deliver to customers/funders and other stakeholders. </a:t>
            </a:r>
            <a:r>
              <a:rPr lang="en-US" sz="2400" b="0" baseline="0" dirty="0"/>
              <a:t> </a:t>
            </a:r>
            <a:r>
              <a:rPr lang="en-US" sz="2400" b="0" dirty="0"/>
              <a:t>It is…</a:t>
            </a:r>
          </a:p>
          <a:p>
            <a:pPr marL="800046" lvl="1" indent="-342900" algn="l">
              <a:buFont typeface="Arial" panose="020B0604020202020204" pitchFamily="34" charset="0"/>
              <a:buChar char="•"/>
            </a:pPr>
            <a:r>
              <a:rPr lang="en-US" sz="2000" b="0" dirty="0"/>
              <a:t>A succinct statement (e.g., 2–4 sentences) that clearly describes the tangible results a customer gets from your program.</a:t>
            </a:r>
          </a:p>
          <a:p>
            <a:pPr marL="800046" lvl="1" indent="-342900" algn="l">
              <a:buFont typeface="Arial" panose="020B0604020202020204" pitchFamily="34" charset="0"/>
              <a:buChar char="•"/>
            </a:pPr>
            <a:r>
              <a:rPr lang="en-US" sz="2000" b="0" dirty="0"/>
              <a:t>An offer to someone in which they get more than they give up.</a:t>
            </a:r>
          </a:p>
          <a:p>
            <a:pPr marL="800046" lvl="1" indent="-342900" algn="l">
              <a:buFont typeface="Arial" panose="020B0604020202020204" pitchFamily="34" charset="0"/>
              <a:buChar char="•"/>
            </a:pPr>
            <a:r>
              <a:rPr lang="en-US" sz="2000" b="0" dirty="0"/>
              <a:t>A reason for why people should support your program.</a:t>
            </a:r>
          </a:p>
          <a:p>
            <a:pPr marL="800046" lvl="1" indent="-342900" algn="l">
              <a:buFont typeface="Arial" panose="020B0604020202020204" pitchFamily="34" charset="0"/>
              <a:buChar char="•"/>
            </a:pPr>
            <a:r>
              <a:rPr lang="en-US" sz="2000" b="0" dirty="0"/>
              <a:t>A way to draw interest and share a success story within a few words.</a:t>
            </a:r>
            <a:endParaRPr lang="en-US" b="0" dirty="0"/>
          </a:p>
          <a:p>
            <a:pPr algn="l"/>
            <a:r>
              <a:rPr lang="en-US" b="0" dirty="0"/>
              <a:t> </a:t>
            </a:r>
          </a:p>
          <a:p>
            <a:pPr algn="l"/>
            <a:r>
              <a:rPr lang="en-US" b="0" dirty="0"/>
              <a:t>4) </a:t>
            </a:r>
            <a:r>
              <a:rPr lang="en-US" dirty="0"/>
              <a:t>Moving from collecting data to showing your impact.  Given our shared goal of advocating for sustainable financing for our programs, what data can support that goal?  That is what our speakers are going to talk about today</a:t>
            </a:r>
            <a:r>
              <a:rPr lang="en-US" baseline="0" dirty="0"/>
              <a:t> using examples from their work in Missouri and with groups around the country.</a:t>
            </a:r>
            <a:endParaRPr lang="en-US" dirty="0"/>
          </a:p>
          <a:p>
            <a:r>
              <a:rPr lang="en-US" dirty="0"/>
              <a:t> </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E0607FB-4ECF-4746-99EC-1A88B2E2BF53}" type="datetime1">
              <a:rPr lang="en-US" smtClean="0"/>
              <a:t>7/30/2019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9296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7D652B0-91EC-4853-BF8D-8FEDA0FE9615}" type="datetime1">
              <a:rPr lang="en-US" smtClean="0"/>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A7AF400-ABF5-4482-B6C0-8232B70E3780}" type="slidenum">
              <a:rPr lang="en-US"/>
              <a:pPr>
                <a:defRPr/>
              </a:pPr>
              <a:t>‹#›</a:t>
            </a:fld>
            <a:endParaRPr lang="en-US" dirty="0"/>
          </a:p>
        </p:txBody>
      </p:sp>
    </p:spTree>
    <p:extLst>
      <p:ext uri="{BB962C8B-B14F-4D97-AF65-F5344CB8AC3E}">
        <p14:creationId xmlns:p14="http://schemas.microsoft.com/office/powerpoint/2010/main" val="24638360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4270398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dirty="0"/>
          </a:p>
        </p:txBody>
      </p:sp>
    </p:spTree>
    <p:extLst>
      <p:ext uri="{BB962C8B-B14F-4D97-AF65-F5344CB8AC3E}">
        <p14:creationId xmlns:p14="http://schemas.microsoft.com/office/powerpoint/2010/main" val="12219092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580847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278686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248638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7792619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2495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7492906" y="1828801"/>
            <a:ext cx="990599" cy="228599"/>
          </a:xfrm>
          <a:prstGeom prst="rect">
            <a:avLst/>
          </a:prstGeom>
        </p:spPr>
        <p:txBody>
          <a:bodyPr/>
          <a:lstStyle>
            <a:lvl1pPr>
              <a:defRPr>
                <a:latin typeface="Arial Rounded MT Bold"/>
              </a:defRPr>
            </a:lvl1pPr>
          </a:lstStyle>
          <a:p>
            <a:fld id="{FB62C671-4DBD-4011-A91E-4B935760D2FD}" type="datetimeFigureOut">
              <a:rPr lang="en-US" smtClean="0"/>
              <a:pPr/>
              <a:t>7/30/2019</a:t>
            </a:fld>
            <a:endParaRPr lang="en-US" dirty="0"/>
          </a:p>
        </p:txBody>
      </p:sp>
      <p:sp>
        <p:nvSpPr>
          <p:cNvPr id="5" name="Footer Placeholder 2"/>
          <p:cNvSpPr>
            <a:spLocks noGrp="1"/>
          </p:cNvSpPr>
          <p:nvPr>
            <p:ph type="ftr" sz="quarter" idx="11"/>
          </p:nvPr>
        </p:nvSpPr>
        <p:spPr>
          <a:xfrm rot="5400000">
            <a:off x="6231207" y="3263400"/>
            <a:ext cx="3859795" cy="228601"/>
          </a:xfrm>
          <a:prstGeom prst="rect">
            <a:avLst/>
          </a:prstGeom>
        </p:spPr>
        <p:txBody>
          <a:bodyPr/>
          <a:lstStyle/>
          <a:p>
            <a:endParaRPr lang="en-US"/>
          </a:p>
        </p:txBody>
      </p:sp>
      <p:sp>
        <p:nvSpPr>
          <p:cNvPr id="6" name="Slide Number Placeholder 3"/>
          <p:cNvSpPr>
            <a:spLocks noGrp="1"/>
          </p:cNvSpPr>
          <p:nvPr>
            <p:ph type="sldNum" sz="quarter" idx="12"/>
          </p:nvPr>
        </p:nvSpPr>
        <p:spPr>
          <a:xfrm>
            <a:off x="7764407" y="295732"/>
            <a:ext cx="628649" cy="767687"/>
          </a:xfrm>
          <a:prstGeom prst="rect">
            <a:avLst/>
          </a:prstGeom>
        </p:spPr>
        <p:txBody>
          <a:bodyPr/>
          <a:lstStyle/>
          <a:p>
            <a:fld id="{8B5803A2-3761-4DD1-AC32-AFBA5A269D2C}" type="slidenum">
              <a:rPr lang="en-US" smtClean="0"/>
              <a:t>‹#›</a:t>
            </a:fld>
            <a:endParaRPr lang="en-US"/>
          </a:p>
        </p:txBody>
      </p:sp>
    </p:spTree>
    <p:extLst>
      <p:ext uri="{BB962C8B-B14F-4D97-AF65-F5344CB8AC3E}">
        <p14:creationId xmlns:p14="http://schemas.microsoft.com/office/powerpoint/2010/main" val="3202047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8E782-89A5-4241-9AC4-1B40CA5A9DD3}" type="datetime1">
              <a:rPr lang="en-US" smtClean="0"/>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C454916-BC39-40DC-BD7D-A7D5B2E4EEC0}" type="slidenum">
              <a:rPr lang="en-US"/>
              <a:pPr>
                <a:defRPr/>
              </a:pPr>
              <a:t>‹#›</a:t>
            </a:fld>
            <a:endParaRPr lang="en-US" dirty="0"/>
          </a:p>
        </p:txBody>
      </p:sp>
    </p:spTree>
    <p:extLst>
      <p:ext uri="{BB962C8B-B14F-4D97-AF65-F5344CB8AC3E}">
        <p14:creationId xmlns:p14="http://schemas.microsoft.com/office/powerpoint/2010/main" val="14612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0DB62AB-169E-4BF9-A713-E3BD6D157016}" type="datetime1">
              <a:rPr lang="en-US" smtClean="0"/>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5AA8EC-4DAC-4955-A3A9-A109B4E36C20}" type="slidenum">
              <a:rPr lang="en-US"/>
              <a:pPr>
                <a:defRPr/>
              </a:pPr>
              <a:t>‹#›</a:t>
            </a:fld>
            <a:endParaRPr lang="en-US" dirty="0"/>
          </a:p>
        </p:txBody>
      </p:sp>
    </p:spTree>
    <p:extLst>
      <p:ext uri="{BB962C8B-B14F-4D97-AF65-F5344CB8AC3E}">
        <p14:creationId xmlns:p14="http://schemas.microsoft.com/office/powerpoint/2010/main" val="199728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9A31D8-A6AD-4FBB-B261-C28CFC55EEC4}" type="datetime1">
              <a:rPr lang="en-US" smtClean="0"/>
              <a:t>7/30/2019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FBA361C-A8DE-4737-9263-1AFACCCDEE2F}" type="slidenum">
              <a:rPr lang="en-US"/>
              <a:pPr>
                <a:defRPr/>
              </a:pPr>
              <a:t>‹#›</a:t>
            </a:fld>
            <a:endParaRPr lang="en-US" dirty="0"/>
          </a:p>
        </p:txBody>
      </p:sp>
    </p:spTree>
    <p:extLst>
      <p:ext uri="{BB962C8B-B14F-4D97-AF65-F5344CB8AC3E}">
        <p14:creationId xmlns:p14="http://schemas.microsoft.com/office/powerpoint/2010/main" val="3608420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1112574-8750-4479-99DB-C83400CFD3C8}" type="datetime1">
              <a:rPr lang="en-US" smtClean="0"/>
              <a:t>7/30/2019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5A736B1-ED40-4430-8C3D-E61E7EE0699C}" type="slidenum">
              <a:rPr lang="en-US"/>
              <a:pPr>
                <a:defRPr/>
              </a:pPr>
              <a:t>‹#›</a:t>
            </a:fld>
            <a:endParaRPr lang="en-US" dirty="0"/>
          </a:p>
        </p:txBody>
      </p:sp>
    </p:spTree>
    <p:extLst>
      <p:ext uri="{BB962C8B-B14F-4D97-AF65-F5344CB8AC3E}">
        <p14:creationId xmlns:p14="http://schemas.microsoft.com/office/powerpoint/2010/main" val="3623753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82DC1-E3C0-478F-AE3F-90EB96CDC077}" type="datetime1">
              <a:rPr lang="en-US" smtClean="0"/>
              <a:t>7/30/2019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1ECE3AE-05A6-4071-B25A-ABACF1342DBC}" type="slidenum">
              <a:rPr lang="en-US"/>
              <a:pPr>
                <a:defRPr/>
              </a:pPr>
              <a:t>‹#›</a:t>
            </a:fld>
            <a:endParaRPr lang="en-US" dirty="0"/>
          </a:p>
        </p:txBody>
      </p:sp>
    </p:spTree>
    <p:extLst>
      <p:ext uri="{BB962C8B-B14F-4D97-AF65-F5344CB8AC3E}">
        <p14:creationId xmlns:p14="http://schemas.microsoft.com/office/powerpoint/2010/main" val="30167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95FC27-627D-4898-8C76-F65AB268051A}" type="datetime1">
              <a:rPr lang="en-US" smtClean="0"/>
              <a:t>7/30/2019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2AE858F6-F066-47E9-BBF2-4F2710912D11}" type="slidenum">
              <a:rPr lang="en-US"/>
              <a:pPr>
                <a:defRPr/>
              </a:pPr>
              <a:t>‹#›</a:t>
            </a:fld>
            <a:endParaRPr lang="en-US" dirty="0"/>
          </a:p>
        </p:txBody>
      </p:sp>
    </p:spTree>
    <p:extLst>
      <p:ext uri="{BB962C8B-B14F-4D97-AF65-F5344CB8AC3E}">
        <p14:creationId xmlns:p14="http://schemas.microsoft.com/office/powerpoint/2010/main" val="3517504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F3427EB-1125-44BC-86F8-AD2B9A0C9A0D}" type="datetime1">
              <a:rPr lang="en-US" smtClean="0"/>
              <a:t>7/30/2019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38CA4E2-BDFC-45E0-98BF-A8768A01C2AE}" type="slidenum">
              <a:rPr lang="en-US"/>
              <a:pPr>
                <a:defRPr/>
              </a:pPr>
              <a:t>‹#›</a:t>
            </a:fld>
            <a:endParaRPr lang="en-US" dirty="0"/>
          </a:p>
        </p:txBody>
      </p:sp>
    </p:spTree>
    <p:extLst>
      <p:ext uri="{BB962C8B-B14F-4D97-AF65-F5344CB8AC3E}">
        <p14:creationId xmlns:p14="http://schemas.microsoft.com/office/powerpoint/2010/main" val="93390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747863B-923B-4C71-91F6-982226DE1297}" type="datetime1">
              <a:rPr lang="en-US" smtClean="0"/>
              <a:t>7/30/2019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9209D2C-680D-42C2-8758-D7D740BCA6E3}" type="slidenum">
              <a:rPr lang="en-US"/>
              <a:pPr>
                <a:defRPr/>
              </a:pPr>
              <a:t>‹#›</a:t>
            </a:fld>
            <a:endParaRPr lang="en-US" dirty="0"/>
          </a:p>
        </p:txBody>
      </p:sp>
    </p:spTree>
    <p:extLst>
      <p:ext uri="{BB962C8B-B14F-4D97-AF65-F5344CB8AC3E}">
        <p14:creationId xmlns:p14="http://schemas.microsoft.com/office/powerpoint/2010/main" val="3173684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A97784-3F96-46A8-870E-CB2B1D06B02D}" type="datetime1">
              <a:rPr lang="en-US" smtClean="0"/>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35C46D7-FC6A-42F5-8B81-7F2FD0E5CB97}" type="slidenum">
              <a:rPr lang="en-US"/>
              <a:pPr>
                <a:defRPr/>
              </a:pPr>
              <a:t>‹#›</a:t>
            </a:fld>
            <a:endParaRPr lang="en-US" dirty="0"/>
          </a:p>
        </p:txBody>
      </p:sp>
    </p:spTree>
    <p:extLst>
      <p:ext uri="{BB962C8B-B14F-4D97-AF65-F5344CB8AC3E}">
        <p14:creationId xmlns:p14="http://schemas.microsoft.com/office/powerpoint/2010/main" val="40828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76239645-8AC6-4DA5-9729-2E701293B3BF}" type="datetime1">
              <a:rPr lang="en-US" smtClean="0"/>
              <a:t>7/30/2019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3699356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59DC51-8E7B-4BDE-BC5B-1BF35AF5510B}" type="datetime1">
              <a:rPr lang="en-US" smtClean="0"/>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14D9E7-A087-4025-B270-3563AC6B0AC0}" type="slidenum">
              <a:rPr lang="en-US"/>
              <a:pPr>
                <a:defRPr/>
              </a:pPr>
              <a:t>‹#›</a:t>
            </a:fld>
            <a:endParaRPr lang="en-US" dirty="0"/>
          </a:p>
        </p:txBody>
      </p:sp>
    </p:spTree>
    <p:extLst>
      <p:ext uri="{BB962C8B-B14F-4D97-AF65-F5344CB8AC3E}">
        <p14:creationId xmlns:p14="http://schemas.microsoft.com/office/powerpoint/2010/main" val="113705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E5A4C5-6AEC-412B-85D6-20D1E6791CA3}"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44D6F-E9DD-42BC-BE73-6B58C40814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2881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a:t>Click to edit Master title style</a:t>
            </a:r>
          </a:p>
        </p:txBody>
      </p:sp>
      <p:sp>
        <p:nvSpPr>
          <p:cNvPr id="3" name="Date Placeholder 2"/>
          <p:cNvSpPr>
            <a:spLocks noGrp="1"/>
          </p:cNvSpPr>
          <p:nvPr>
            <p:ph type="dt" sz="half" idx="10"/>
          </p:nvPr>
        </p:nvSpPr>
        <p:spPr/>
        <p:txBody>
          <a:bodyPr/>
          <a:lstStyle/>
          <a:p>
            <a:fld id="{37BA0FDE-47F8-4F16-A9D2-036532CCE2D6}" type="datetime1">
              <a:rPr lang="en-US" smtClean="0">
                <a:solidFill>
                  <a:prstClr val="black">
                    <a:tint val="75000"/>
                  </a:prstClr>
                </a:solidFill>
              </a:rPr>
              <a:t>7/30/2019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44D6F-E9DD-42BC-BE73-6B58C40814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69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lIns="91387" tIns="45693" rIns="91387" bIns="45693"/>
          <a:lstStyle>
            <a:lvl1pPr marL="0" indent="0" algn="ctr">
              <a:buNone/>
              <a:defRPr sz="20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lIns="91387" tIns="45693" rIns="91387" bIns="45693"/>
          <a:lstStyle>
            <a:lvl1pPr algn="ctr">
              <a:lnSpc>
                <a:spcPts val="1999"/>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lIns="91387" tIns="45693" rIns="91387" bIns="45693"/>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p:ph type="body" sz="quarter" idx="11" hasCustomPrompt="1"/>
          </p:nvPr>
        </p:nvSpPr>
        <p:spPr>
          <a:xfrm>
            <a:off x="2286000" y="6272784"/>
            <a:ext cx="5105400" cy="18288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7" name="Text Placeholder 6"/>
          <p:cNvSpPr>
            <a:spLocks noGrp="1"/>
          </p:cNvSpPr>
          <p:nvPr>
            <p:ph type="body" sz="quarter" idx="12" hasCustomPrompt="1"/>
          </p:nvPr>
        </p:nvSpPr>
        <p:spPr>
          <a:xfrm>
            <a:off x="2286000" y="6464808"/>
            <a:ext cx="5105400" cy="22860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4273993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2727533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0902145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lIns="91387" tIns="45693" rIns="91387" bIns="45693"/>
          <a:lstStyle>
            <a:lvl1pPr marL="0" indent="0" algn="ctr">
              <a:buNone/>
              <a:defRPr sz="20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lIns="91387" tIns="45693" rIns="91387" bIns="45693"/>
          <a:lstStyle>
            <a:lvl1pPr algn="ctr">
              <a:lnSpc>
                <a:spcPts val="1999"/>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lIns="91387" tIns="45693" rIns="91387" bIns="45693"/>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66963226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lIns="91387" tIns="45693" rIns="91387" bIns="45693"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lIns="91387" tIns="45693" rIns="91387" bIns="45693"/>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3827263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7"/>
            <a:ext cx="7772400" cy="1362075"/>
          </a:xfrm>
          <a:prstGeom prst="rect">
            <a:avLst/>
          </a:prstGeom>
        </p:spPr>
        <p:txBody>
          <a:bodyPr lIns="91387" tIns="45693" rIns="91387" bIns="45693"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lIns="91387" tIns="45693" rIns="91387" bIns="45693" anchor="b"/>
          <a:lstStyle>
            <a:lvl1pPr marL="0" indent="0">
              <a:lnSpc>
                <a:spcPts val="2200"/>
              </a:lnSpc>
              <a:buNone/>
              <a:defRPr sz="2000" baseline="0">
                <a:solidFill>
                  <a:schemeClr val="bg2"/>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1737773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5" y="273050"/>
            <a:ext cx="3008313" cy="1162050"/>
          </a:xfrm>
          <a:prstGeom prst="rect">
            <a:avLst/>
          </a:prstGeom>
        </p:spPr>
        <p:txBody>
          <a:bodyPr lIns="91387" tIns="45693" rIns="91387" bIns="45693"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lIns="91387" tIns="45693" rIns="91387" bIns="45693"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5" y="1435103"/>
            <a:ext cx="3008313" cy="4356099"/>
          </a:xfrm>
          <a:prstGeom prst="rect">
            <a:avLst/>
          </a:prstGeom>
        </p:spPr>
        <p:txBody>
          <a:bodyPr lIns="91387" tIns="45693" rIns="91387" bIns="45693"/>
          <a:lstStyle>
            <a:lvl1pPr marL="0" indent="0">
              <a:buNone/>
              <a:defRPr sz="1400" baseline="0">
                <a:solidFill>
                  <a:schemeClr val="bg2"/>
                </a:solidFill>
              </a:defRPr>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lIns="91387" tIns="45693" rIns="91387" bIns="45693"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8269027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CDBD0C0-6AC9-4F30-915D-E07BB590E6BF}" type="datetime1">
              <a:rPr lang="en-US" smtClean="0"/>
              <a:t>7/30/2019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2378099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lIns="91387" tIns="45693" rIns="91387" bIns="45693"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lIns="91387" tIns="45693" rIns="91387" bIns="45693"/>
          <a:lstStyle>
            <a:lvl1pPr marL="0" indent="0">
              <a:buNone/>
              <a:defRPr sz="3200">
                <a:solidFill>
                  <a:schemeClr val="tx1"/>
                </a:solidFill>
                <a:effectLst/>
              </a:defRPr>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lIns="91387" tIns="45693" rIns="91387" bIns="45693"/>
          <a:lstStyle>
            <a:lvl1pPr marL="0" indent="0">
              <a:buNone/>
              <a:defRPr sz="1400" baseline="0">
                <a:solidFill>
                  <a:schemeClr val="bg2"/>
                </a:solidFill>
              </a:defRPr>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3918883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lIns="91387" tIns="45693" rIns="91387" bIns="45693"/>
          <a:lstStyle>
            <a:lvl1pPr marL="0" indent="0" algn="ctr">
              <a:buNone/>
              <a:defRPr sz="2800" b="1" baseline="0">
                <a:solidFill>
                  <a:schemeClr val="bg2"/>
                </a:solidFill>
                <a:effectLst/>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dirty="0"/>
              <a:t>Closing– Myriad Pro, Bold, 28pt</a:t>
            </a:r>
          </a:p>
        </p:txBody>
      </p:sp>
      <p:sp>
        <p:nvSpPr>
          <p:cNvPr id="9" name="Rectangle 8"/>
          <p:cNvSpPr/>
          <p:nvPr/>
        </p:nvSpPr>
        <p:spPr>
          <a:xfrm>
            <a:off x="1371600" y="4343402"/>
            <a:ext cx="6400800" cy="492388"/>
          </a:xfrm>
          <a:prstGeom prst="rect">
            <a:avLst/>
          </a:prstGeom>
        </p:spPr>
        <p:txBody>
          <a:bodyPr wrap="square" lIns="91387" tIns="45693" rIns="91387" bIns="45693">
            <a:spAutoFit/>
          </a:bodyPr>
          <a:lstStyle/>
          <a:p>
            <a:pPr eaLnBrk="0" hangingPunct="0"/>
            <a:r>
              <a:rPr lang="en-US" sz="1300" b="1" dirty="0">
                <a:solidFill>
                  <a:srgbClr val="FFFFFF"/>
                </a:solidFill>
              </a:rPr>
              <a:t>For more information please contact Centers for Disease Control and Prevention</a:t>
            </a:r>
          </a:p>
        </p:txBody>
      </p:sp>
      <p:sp>
        <p:nvSpPr>
          <p:cNvPr id="11" name="Rectangle 10"/>
          <p:cNvSpPr/>
          <p:nvPr/>
        </p:nvSpPr>
        <p:spPr>
          <a:xfrm>
            <a:off x="1371600" y="4706039"/>
            <a:ext cx="5943600" cy="646276"/>
          </a:xfrm>
          <a:prstGeom prst="rect">
            <a:avLst/>
          </a:prstGeom>
        </p:spPr>
        <p:txBody>
          <a:bodyPr wrap="square" lIns="91387" tIns="45693" rIns="91387" bIns="45693">
            <a:spAutoFit/>
          </a:bodyPr>
          <a:lstStyle/>
          <a:p>
            <a:pPr eaLnBrk="0" hangingPunct="0"/>
            <a:r>
              <a:rPr lang="en-US" sz="1200" b="1" dirty="0">
                <a:solidFill>
                  <a:srgbClr val="FFFFFF"/>
                </a:solidFill>
              </a:rPr>
              <a:t>1600 Clifton Road NE, Atlanta, GA 30333</a:t>
            </a:r>
          </a:p>
          <a:p>
            <a:pPr eaLnBrk="0" hangingPunct="0"/>
            <a:r>
              <a:rPr lang="en-US" sz="1200" b="1" dirty="0">
                <a:solidFill>
                  <a:srgbClr val="FFFFFF"/>
                </a:solidFill>
              </a:rPr>
              <a:t>Telephone, 1-800-CDC-INFO (232-4636)/TTY: 1-888-232-6348</a:t>
            </a:r>
          </a:p>
          <a:p>
            <a:pPr eaLnBrk="0" hangingPunct="0"/>
            <a:r>
              <a:rPr lang="en-US" sz="1200" b="1" dirty="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lIns="91387" tIns="45693" rIns="91387" bIns="45693"/>
          <a:lstStyle>
            <a:lvl1pPr>
              <a:buNone/>
              <a:defRPr sz="1000" baseline="0">
                <a:solidFill>
                  <a:schemeClr val="bg2"/>
                </a:solidFill>
              </a:defRPr>
            </a:lvl1pPr>
          </a:lstStyle>
          <a:p>
            <a:r>
              <a:rPr lang="en-US" dirty="0"/>
              <a:t>Place Descriptor Here</a:t>
            </a:r>
          </a:p>
        </p:txBody>
      </p:sp>
      <p:sp>
        <p:nvSpPr>
          <p:cNvPr id="7" name="Rectangle 6"/>
          <p:cNvSpPr/>
          <p:nvPr/>
        </p:nvSpPr>
        <p:spPr>
          <a:xfrm>
            <a:off x="1371600" y="5421873"/>
            <a:ext cx="5943600" cy="369287"/>
          </a:xfrm>
          <a:prstGeom prst="rect">
            <a:avLst/>
          </a:prstGeom>
        </p:spPr>
        <p:txBody>
          <a:bodyPr wrap="square" lIns="91387" tIns="45693" rIns="91387" bIns="45693">
            <a:spAutoFit/>
          </a:bodyPr>
          <a:lstStyle/>
          <a:p>
            <a:pPr eaLnBrk="0" hangingPunct="0"/>
            <a:r>
              <a:rPr lang="en-US" sz="900" b="1" dirty="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08304123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51750F-ADBE-47B7-A035-CB097F8DCA24}"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943861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16FF10-3BE9-4ECB-AAF3-0B0F2893BCF6}"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1501421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1B23511-F4B6-41BB-AB0B-475A62E6A62C}"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2953981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85B982E-A5A9-4EC0-877B-AF24E7DAB512}" type="datetime1">
              <a:rPr lang="en-US" smtClean="0">
                <a:solidFill>
                  <a:prstClr val="black">
                    <a:tint val="75000"/>
                  </a:prstClr>
                </a:solidFill>
              </a:rPr>
              <a:t>7/30/2019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817441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2A847CE-35EF-494D-B492-9F6D2020A2B6}" type="datetime1">
              <a:rPr lang="en-US" smtClean="0">
                <a:solidFill>
                  <a:prstClr val="black">
                    <a:tint val="75000"/>
                  </a:prstClr>
                </a:solidFill>
              </a:rPr>
              <a:t>7/30/2019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2941648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F89F6B-8835-4C78-A45B-1CE428C848D0}" type="datetime1">
              <a:rPr lang="en-US" smtClean="0">
                <a:solidFill>
                  <a:prstClr val="black">
                    <a:tint val="75000"/>
                  </a:prstClr>
                </a:solidFill>
              </a:rPr>
              <a:t>7/30/2019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2939042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80975" y="6492877"/>
            <a:ext cx="2133600" cy="365125"/>
          </a:xfrm>
        </p:spPr>
        <p:txBody>
          <a:bodyPr/>
          <a:lstStyle>
            <a:lvl1pPr algn="l">
              <a:defRPr>
                <a:solidFill>
                  <a:schemeClr val="bg1"/>
                </a:solidFill>
              </a:defRPr>
            </a:lvl1pPr>
          </a:lstStyle>
          <a:p>
            <a:fld id="{1867F81F-8D7E-440C-8909-FC1F9F4AA75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316555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CD885ED-983E-499F-B32C-09230602360F}" type="datetime1">
              <a:rPr lang="en-US" smtClean="0">
                <a:solidFill>
                  <a:prstClr val="black">
                    <a:tint val="75000"/>
                  </a:prstClr>
                </a:solidFill>
              </a:rPr>
              <a:t>7/30/2019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148014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FCE2806-711F-4690-9669-F685CA60B7D6}" type="datetime1">
              <a:rPr lang="en-US" smtClean="0"/>
              <a:t>7/30/2019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3106917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D4344AC-4C9E-45B2-8885-C34EA453CE95}" type="datetime1">
              <a:rPr lang="en-US" smtClean="0">
                <a:solidFill>
                  <a:prstClr val="black">
                    <a:tint val="75000"/>
                  </a:prstClr>
                </a:solidFill>
              </a:rPr>
              <a:t>7/30/2019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1154939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9703FF-E6E5-4951-9B4F-E3DBA524A2EB}"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3332509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E38A47-B744-4CD7-B86C-40226D77A8E3}"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3138291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3700" y="749300"/>
            <a:ext cx="6572250" cy="958850"/>
          </a:xfrm>
        </p:spPr>
        <p:txBody>
          <a:bodyPr>
            <a:normAutofit/>
          </a:bodyPr>
          <a:lstStyle>
            <a:lvl1pPr algn="l">
              <a:defRPr sz="2400" b="1" i="0">
                <a:solidFill>
                  <a:schemeClr val="tx1"/>
                </a:solidFill>
                <a:latin typeface="+mj-lt"/>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393700" y="1727201"/>
            <a:ext cx="6153150" cy="723899"/>
          </a:xfrm>
        </p:spPr>
        <p:txBody>
          <a:bodyPr lIns="91440" anchor="ctr" anchorCtr="0">
            <a:normAutofit/>
          </a:bodyPr>
          <a:lstStyle>
            <a:lvl1pPr marL="0" indent="0" algn="l">
              <a:buNone/>
              <a:defRPr sz="1800" b="0" i="0">
                <a:solidFill>
                  <a:schemeClr val="bg2"/>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p:cNvSpPr>
            <a:spLocks noGrp="1"/>
          </p:cNvSpPr>
          <p:nvPr>
            <p:ph type="body" sz="quarter" idx="10" hasCustomPrompt="1"/>
          </p:nvPr>
        </p:nvSpPr>
        <p:spPr>
          <a:xfrm>
            <a:off x="393700" y="3060700"/>
            <a:ext cx="3276600" cy="1041400"/>
          </a:xfrm>
        </p:spPr>
        <p:txBody>
          <a:bodyPr>
            <a:normAutofit/>
          </a:bodyPr>
          <a:lstStyle>
            <a:lvl1pPr>
              <a:defRPr sz="1100" baseline="0">
                <a:solidFill>
                  <a:schemeClr val="tx1"/>
                </a:solidFill>
              </a:defRPr>
            </a:lvl1pPr>
          </a:lstStyle>
          <a:p>
            <a:pPr lvl="0"/>
            <a:r>
              <a:rPr lang="en-US" dirty="0"/>
              <a:t>Click to edit Presenter Information</a:t>
            </a:r>
          </a:p>
        </p:txBody>
      </p:sp>
    </p:spTree>
    <p:extLst>
      <p:ext uri="{BB962C8B-B14F-4D97-AF65-F5344CB8AC3E}">
        <p14:creationId xmlns:p14="http://schemas.microsoft.com/office/powerpoint/2010/main" val="2046310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sz="1200">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2"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7"/>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1317A25-5ED3-4A96-A712-5E6910D21C06}" type="datetime1">
              <a:rPr lang="en-US" altLang="en-US" smtClean="0"/>
              <a:t>7/30/2019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endParaRPr lang="en-US" altLang="en-US"/>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35739588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135767925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D9FB943-130A-4F03-9174-0C7C1710FB80}"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255657587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600202"/>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6" y="1600202"/>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2B0F4C4-3828-4113-A441-5FB8215935C0}"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30718097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DFF82BEF-4FC4-4259-9328-CDDEB8194F46}" type="datetime1">
              <a:rPr lang="en-US" altLang="en-US" smtClean="0"/>
              <a:t>7/30/2019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29250752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1CD15DD-CCE5-4ADD-98BA-D3FA33F78A47}" type="datetime1">
              <a:rPr lang="en-US" altLang="en-US" smtClean="0"/>
              <a:t>7/30/2019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12821383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600200"/>
            <a:ext cx="7620000" cy="990600"/>
          </a:xfrm>
          <a:prstGeom prst="rect">
            <a:avLst/>
          </a:prstGeom>
        </p:spPr>
        <p:txBody>
          <a:bodyPr/>
          <a:lstStyle>
            <a:lvl1pPr>
              <a:defRPr>
                <a:solidFill>
                  <a:srgbClr val="026CB6"/>
                </a:solidFill>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685800" y="2667000"/>
            <a:ext cx="3810000" cy="3429000"/>
          </a:xfrm>
          <a:prstGeom prst="rect">
            <a:avLst/>
          </a:prstGeom>
        </p:spPr>
        <p:txBody>
          <a:bodyPr/>
          <a:lstStyle/>
          <a:p>
            <a:pPr lvl="0"/>
            <a:r>
              <a:rPr lang="en-US" noProof="0"/>
              <a:t>Click icon to add online image</a:t>
            </a:r>
            <a:endParaRPr lang="en-US" noProof="0" dirty="0"/>
          </a:p>
        </p:txBody>
      </p:sp>
      <p:sp>
        <p:nvSpPr>
          <p:cNvPr id="4" name="Text Placeholder 3"/>
          <p:cNvSpPr>
            <a:spLocks noGrp="1"/>
          </p:cNvSpPr>
          <p:nvPr>
            <p:ph type="body" sz="half" idx="2"/>
          </p:nvPr>
        </p:nvSpPr>
        <p:spPr>
          <a:xfrm>
            <a:off x="4648200" y="2667000"/>
            <a:ext cx="3810000"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685800" y="6248400"/>
            <a:ext cx="1905000" cy="457200"/>
          </a:xfrm>
          <a:prstGeom prst="rect">
            <a:avLst/>
          </a:prstGeom>
        </p:spPr>
        <p:txBody>
          <a:bodyPr/>
          <a:lstStyle>
            <a:lvl1pPr>
              <a:defRPr sz="1200"/>
            </a:lvl1pPr>
          </a:lstStyle>
          <a:p>
            <a:fld id="{6EBD005C-95C3-4C24-BDC2-949780BD1D80}" type="datetime1">
              <a:rPr lang="en-US" smtClean="0"/>
              <a:t>7/30/2019</a:t>
            </a:fld>
            <a:endParaRPr lang="en-US"/>
          </a:p>
        </p:txBody>
      </p:sp>
      <p:sp>
        <p:nvSpPr>
          <p:cNvPr id="7" name="Footer Placeholder 5"/>
          <p:cNvSpPr>
            <a:spLocks noGrp="1"/>
          </p:cNvSpPr>
          <p:nvPr>
            <p:ph type="ftr" sz="quarter" idx="11"/>
          </p:nvPr>
        </p:nvSpPr>
        <p:spPr>
          <a:xfrm>
            <a:off x="1905000" y="6248400"/>
            <a:ext cx="5486400" cy="457200"/>
          </a:xfrm>
          <a:prstGeom prst="rect">
            <a:avLst/>
          </a:prstGeom>
        </p:spPr>
        <p:txBody>
          <a:bodyPr/>
          <a:lstStyle>
            <a:lvl1pPr>
              <a:defRPr sz="1200"/>
            </a:lvl1pPr>
          </a:lstStyle>
          <a:p>
            <a:endParaRPr lang="en-US"/>
          </a:p>
        </p:txBody>
      </p:sp>
      <p:sp>
        <p:nvSpPr>
          <p:cNvPr id="8" name="Slide Number Placeholder 6"/>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239781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E79D71DA-1F89-4747-98A6-BE65C7DEAEA2}" type="datetime1">
              <a:rPr lang="en-US" altLang="en-US" smtClean="0"/>
              <a:t>7/30/2019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28396918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AF47AE66-0F93-4D6D-B1F6-93CCE033BF2C}"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40575208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07F00E6-BEF9-45FF-8FD9-D925B91AA59E}"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39908921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9DF8A3C-0F99-4F70-B08E-678F3421862A}"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159143201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40"/>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40"/>
            <a:ext cx="6019800" cy="5927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E338376-8A42-4D2E-B298-124534FB9BAD}"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133089992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1"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6"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A2ED1D0-2C1A-4047-B693-F15491D625CE}"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173157459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1"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6" y="1600202"/>
            <a:ext cx="3819525"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9B4C0AF8-24C9-4A38-AC45-9872DC9ACBFA}"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384977065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90"/>
            <a:ext cx="779145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AADD39A-19D7-4B20-8492-045AFE2DD5CE}"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42083137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3"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27D8955F-8325-45BA-B8F1-85642C07F4D7}" type="datetime1">
              <a:rPr lang="en-US" altLang="en-US" smtClean="0"/>
              <a:t>7/30/2019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endParaRPr lang="en-US" altLang="en-US"/>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44655435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7543504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pPr>
                <a:defRPr/>
              </a:pPr>
              <a:t>7/30/2019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2549995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C184BD7A-EE3A-4767-A2DD-AAA4B979B0B2}"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96327352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C5C6383-4922-475F-B8D2-F1FC03FB73BC}"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391999630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812C9EF-0148-4304-A600-FE0A2C073190}" type="datetime1">
              <a:rPr lang="en-US" altLang="en-US" smtClean="0"/>
              <a:t>7/30/2019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136073235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40F470D-D132-483C-A063-2472031D7625}" type="datetime1">
              <a:rPr lang="en-US" altLang="en-US" smtClean="0"/>
              <a:t>7/30/2019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264356603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D031F0E-A147-49B4-BB60-A0C135296D36}" type="datetime1">
              <a:rPr lang="en-US" altLang="en-US" smtClean="0"/>
              <a:t>7/30/2019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388157775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804D42B9-04CF-4307-99F1-814FDFB607D8}"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10570287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954E346-EAAA-451F-AB6F-349605A70CE7}"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373958091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0EEEE46D-B438-462A-8809-2D2CF9481D46}"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20289138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38"/>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38"/>
            <a:ext cx="6019800" cy="59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5C75E1E-B7DF-41BD-BDE3-5F366C677AFA}" type="datetime1">
              <a:rPr lang="en-US" altLang="en-US" smtClean="0"/>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227546509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898B391-C51B-4161-ABAA-CB075339E4E4}"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26893341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438C93-21C7-45C7-B8DF-83D7B612EBF4}" type="datetime1">
              <a:rPr lang="en-US" smtClean="0"/>
              <a:t>7/30/2019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1E3B2C2F-13EF-4B52-B45A-15BB66799BE7}" type="slidenum">
              <a:rPr lang="en-US"/>
              <a:pPr>
                <a:defRPr/>
              </a:pPr>
              <a:t>‹#›</a:t>
            </a:fld>
            <a:endParaRPr lang="en-US" dirty="0"/>
          </a:p>
        </p:txBody>
      </p:sp>
    </p:spTree>
    <p:extLst>
      <p:ext uri="{BB962C8B-B14F-4D97-AF65-F5344CB8AC3E}">
        <p14:creationId xmlns:p14="http://schemas.microsoft.com/office/powerpoint/2010/main" val="427831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9C959D4-F654-447E-A2EF-266F7D30E15F}"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227642451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88"/>
            <a:ext cx="77914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F502702B-0E46-47DA-A740-A9940B6E8E1F}" type="datetime1">
              <a:rPr lang="en-US" altLang="en-US" smtClean="0"/>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endParaRPr lang="en-US" altLang="en-US"/>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184334300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pic>
        <p:nvPicPr>
          <p:cNvPr id="5" name="Picture 8" descr="banner"/>
          <p:cNvPicPr>
            <a:picLocks noChangeAspect="1" noChangeArrowheads="1"/>
          </p:cNvPicPr>
          <p:nvPr/>
        </p:nvPicPr>
        <p:blipFill>
          <a:blip r:embed="rId2"/>
          <a:srcRect/>
          <a:stretch>
            <a:fillRect/>
          </a:stretch>
        </p:blipFill>
        <p:spPr bwMode="auto">
          <a:xfrm>
            <a:off x="-4763" y="387350"/>
            <a:ext cx="9163051" cy="776288"/>
          </a:xfrm>
          <a:prstGeom prst="rect">
            <a:avLst/>
          </a:prstGeom>
          <a:noFill/>
          <a:ln w="9525">
            <a:noFill/>
            <a:miter lim="800000"/>
            <a:headEnd/>
            <a:tailEnd/>
          </a:ln>
        </p:spPr>
      </p:pic>
      <p:sp>
        <p:nvSpPr>
          <p:cNvPr id="113667" name="Rectangle 3"/>
          <p:cNvSpPr>
            <a:spLocks noGrp="1" noChangeArrowheads="1"/>
          </p:cNvSpPr>
          <p:nvPr>
            <p:ph type="ctrTitle"/>
          </p:nvPr>
        </p:nvSpPr>
        <p:spPr>
          <a:xfrm>
            <a:off x="685800" y="2130425"/>
            <a:ext cx="7772400" cy="1470025"/>
          </a:xfrm>
        </p:spPr>
        <p:txBody>
          <a:bodyPr/>
          <a:lstStyle>
            <a:lvl1pPr>
              <a:defRPr/>
            </a:lvl1pPr>
          </a:lstStyle>
          <a:p>
            <a:pPr lvl="0"/>
            <a:r>
              <a:rPr lang="en-US" altLang="en-US" noProof="0"/>
              <a:t>Click to edit Master title style</a:t>
            </a:r>
          </a:p>
        </p:txBody>
      </p:sp>
      <p:sp>
        <p:nvSpPr>
          <p:cNvPr id="11366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00CFBB9-DA7F-4F02-9EE6-2E99A62F1405}" type="datetime1">
              <a:rPr lang="en-US" altLang="en-US"/>
              <a:pPr>
                <a:defRPr/>
              </a:pPr>
              <a:t>7/30/2019</a:t>
            </a:fld>
            <a:endParaRPr lang="en-US" altLang="en-US"/>
          </a:p>
        </p:txBody>
      </p:sp>
      <p:sp>
        <p:nvSpPr>
          <p:cNvPr id="7" name="Footer Placeholder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z="1400" smtClean="0"/>
            </a:lvl1pPr>
          </a:lstStyle>
          <a:p>
            <a:pPr>
              <a:defRPr/>
            </a:pPr>
            <a:r>
              <a:rPr lang="en-US" altLang="en-US"/>
              <a:t>APHA</a:t>
            </a:r>
          </a:p>
        </p:txBody>
      </p:sp>
      <p:sp>
        <p:nvSpPr>
          <p:cNvPr id="8" name="Rectangle 7"/>
          <p:cNvSpPr>
            <a:spLocks noGrp="1" noChangeArrowheads="1"/>
          </p:cNvSpPr>
          <p:nvPr>
            <p:ph type="sldNum" sz="quarter" idx="12"/>
          </p:nvPr>
        </p:nvSpPr>
        <p:spPr/>
        <p:txBody>
          <a:bodyPr/>
          <a:lstStyle>
            <a:lvl1pPr fontAlgn="auto">
              <a:spcAft>
                <a:spcPts val="0"/>
              </a:spcAft>
              <a:defRPr/>
            </a:lvl1pPr>
          </a:lstStyle>
          <a:p>
            <a:pPr>
              <a:defRPr/>
            </a:pPr>
            <a:fld id="{1C5D9314-9AAB-49DC-8359-F104ED69D701}" type="slidenum">
              <a:rPr lang="en-US" altLang="en-US"/>
              <a:pPr>
                <a:defRPr/>
              </a:pPr>
              <a:t>‹#›</a:t>
            </a:fld>
            <a:endParaRPr lang="en-US" altLang="en-US"/>
          </a:p>
        </p:txBody>
      </p:sp>
    </p:spTree>
    <p:extLst>
      <p:ext uri="{BB962C8B-B14F-4D97-AF65-F5344CB8AC3E}">
        <p14:creationId xmlns:p14="http://schemas.microsoft.com/office/powerpoint/2010/main" val="121848228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2"/>
          </p:nvPr>
        </p:nvSpPr>
        <p:spPr/>
        <p:txBody>
          <a:bodyPr anchor="b"/>
          <a:lstStyle>
            <a:lvl1pPr fontAlgn="auto">
              <a:spcAft>
                <a:spcPts val="0"/>
              </a:spcAft>
              <a:defRPr sz="1100"/>
            </a:lvl1pPr>
          </a:lstStyle>
          <a:p>
            <a:pPr>
              <a:defRPr/>
            </a:pPr>
            <a:fld id="{F1397245-95E7-4C91-BC23-1BE21ED145DF}" type="slidenum">
              <a:rPr lang="en-US" altLang="en-US" smtClean="0"/>
              <a:pPr>
                <a:defRPr/>
              </a:pPr>
              <a:t>‹#›</a:t>
            </a:fld>
            <a:endParaRPr lang="en-US" altLang="en-US" dirty="0"/>
          </a:p>
        </p:txBody>
      </p:sp>
    </p:spTree>
    <p:extLst>
      <p:ext uri="{BB962C8B-B14F-4D97-AF65-F5344CB8AC3E}">
        <p14:creationId xmlns:p14="http://schemas.microsoft.com/office/powerpoint/2010/main" val="313912889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6321A8FB-7D28-47F8-9427-B93CA755B507}" type="datetime1">
              <a:rPr lang="en-US" altLang="en-US"/>
              <a:pPr>
                <a:defRPr/>
              </a:pPr>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880707-B284-4C65-A4C2-64D860F05CD9}" type="slidenum">
              <a:rPr lang="en-US" altLang="en-US"/>
              <a:pPr>
                <a:defRPr/>
              </a:pPr>
              <a:t>‹#›</a:t>
            </a:fld>
            <a:endParaRPr lang="en-US" altLang="en-US"/>
          </a:p>
        </p:txBody>
      </p:sp>
    </p:spTree>
    <p:extLst>
      <p:ext uri="{BB962C8B-B14F-4D97-AF65-F5344CB8AC3E}">
        <p14:creationId xmlns:p14="http://schemas.microsoft.com/office/powerpoint/2010/main" val="203556184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3AB10B3-AACE-44FE-B6EA-4FF72F5876E2}"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ED50432A-7F56-4614-B66E-807BE50A60DB}" type="slidenum">
              <a:rPr lang="en-US" altLang="en-US"/>
              <a:pPr>
                <a:defRPr/>
              </a:pPr>
              <a:t>‹#›</a:t>
            </a:fld>
            <a:endParaRPr lang="en-US" altLang="en-US"/>
          </a:p>
        </p:txBody>
      </p:sp>
    </p:spTree>
    <p:extLst>
      <p:ext uri="{BB962C8B-B14F-4D97-AF65-F5344CB8AC3E}">
        <p14:creationId xmlns:p14="http://schemas.microsoft.com/office/powerpoint/2010/main" val="416715247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A9AE9F4-B2F7-4016-9640-99AF9B332BFA}" type="datetime1">
              <a:rPr lang="en-US" altLang="en-US"/>
              <a:pPr>
                <a:defRPr/>
              </a:pPr>
              <a:t>7/30/2019</a:t>
            </a:fld>
            <a:endParaRPr lang="en-US" altLang="en-US"/>
          </a:p>
        </p:txBody>
      </p:sp>
      <p:sp>
        <p:nvSpPr>
          <p:cNvPr id="8"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9" name="Rectangle 7"/>
          <p:cNvSpPr>
            <a:spLocks noGrp="1" noChangeArrowheads="1"/>
          </p:cNvSpPr>
          <p:nvPr>
            <p:ph type="sldNum" sz="quarter" idx="12"/>
          </p:nvPr>
        </p:nvSpPr>
        <p:spPr/>
        <p:txBody>
          <a:bodyPr/>
          <a:lstStyle>
            <a:lvl1pPr fontAlgn="auto">
              <a:spcAft>
                <a:spcPts val="0"/>
              </a:spcAft>
              <a:defRPr/>
            </a:lvl1pPr>
          </a:lstStyle>
          <a:p>
            <a:pPr>
              <a:defRPr/>
            </a:pPr>
            <a:fld id="{87AD87CE-6A9E-4678-9E8F-7B47F080317E}" type="slidenum">
              <a:rPr lang="en-US" altLang="en-US"/>
              <a:pPr>
                <a:defRPr/>
              </a:pPr>
              <a:t>‹#›</a:t>
            </a:fld>
            <a:endParaRPr lang="en-US" altLang="en-US"/>
          </a:p>
        </p:txBody>
      </p:sp>
    </p:spTree>
    <p:extLst>
      <p:ext uri="{BB962C8B-B14F-4D97-AF65-F5344CB8AC3E}">
        <p14:creationId xmlns:p14="http://schemas.microsoft.com/office/powerpoint/2010/main" val="35091422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7EA96F26-DDFC-48B6-B64D-355DC4022D59}" type="datetime1">
              <a:rPr lang="en-US" altLang="en-US"/>
              <a:pPr>
                <a:defRPr/>
              </a:pPr>
              <a:t>7/30/2019</a:t>
            </a:fld>
            <a:endParaRPr lang="en-US" altLang="en-US"/>
          </a:p>
        </p:txBody>
      </p:sp>
      <p:sp>
        <p:nvSpPr>
          <p:cNvPr id="4"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5" name="Rectangle 7"/>
          <p:cNvSpPr>
            <a:spLocks noGrp="1" noChangeArrowheads="1"/>
          </p:cNvSpPr>
          <p:nvPr>
            <p:ph type="sldNum" sz="quarter" idx="12"/>
          </p:nvPr>
        </p:nvSpPr>
        <p:spPr/>
        <p:txBody>
          <a:bodyPr/>
          <a:lstStyle>
            <a:lvl1pPr fontAlgn="auto">
              <a:spcAft>
                <a:spcPts val="0"/>
              </a:spcAft>
              <a:defRPr/>
            </a:lvl1pPr>
          </a:lstStyle>
          <a:p>
            <a:pPr>
              <a:defRPr/>
            </a:pPr>
            <a:fld id="{E9CFDA73-57B0-4776-9956-DB54AC55FD2F}" type="slidenum">
              <a:rPr lang="en-US" altLang="en-US"/>
              <a:pPr>
                <a:defRPr/>
              </a:pPr>
              <a:t>‹#›</a:t>
            </a:fld>
            <a:endParaRPr lang="en-US" altLang="en-US"/>
          </a:p>
        </p:txBody>
      </p:sp>
    </p:spTree>
    <p:extLst>
      <p:ext uri="{BB962C8B-B14F-4D97-AF65-F5344CB8AC3E}">
        <p14:creationId xmlns:p14="http://schemas.microsoft.com/office/powerpoint/2010/main" val="308569006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89D3ABA-85AB-41E2-B01D-9C8150E352A2}" type="datetime1">
              <a:rPr lang="en-US" altLang="en-US"/>
              <a:pPr>
                <a:defRPr/>
              </a:pPr>
              <a:t>7/30/2019</a:t>
            </a:fld>
            <a:endParaRPr lang="en-US" altLang="en-US"/>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4" name="Rectangle 7"/>
          <p:cNvSpPr>
            <a:spLocks noGrp="1" noChangeArrowheads="1"/>
          </p:cNvSpPr>
          <p:nvPr>
            <p:ph type="sldNum" sz="quarter" idx="12"/>
          </p:nvPr>
        </p:nvSpPr>
        <p:spPr/>
        <p:txBody>
          <a:bodyPr/>
          <a:lstStyle>
            <a:lvl1pPr fontAlgn="auto">
              <a:spcAft>
                <a:spcPts val="0"/>
              </a:spcAft>
              <a:defRPr/>
            </a:lvl1pPr>
          </a:lstStyle>
          <a:p>
            <a:pPr>
              <a:defRPr/>
            </a:pPr>
            <a:fld id="{58A0ECE8-4408-41C7-854C-7D8D0F7BA40E}" type="slidenum">
              <a:rPr lang="en-US" altLang="en-US"/>
              <a:pPr>
                <a:defRPr/>
              </a:pPr>
              <a:t>‹#›</a:t>
            </a:fld>
            <a:endParaRPr lang="en-US" altLang="en-US"/>
          </a:p>
        </p:txBody>
      </p:sp>
    </p:spTree>
    <p:extLst>
      <p:ext uri="{BB962C8B-B14F-4D97-AF65-F5344CB8AC3E}">
        <p14:creationId xmlns:p14="http://schemas.microsoft.com/office/powerpoint/2010/main" val="370915138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18B9BBC9-E6B9-496C-A010-7F80D06BDAF9}"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FBB1CAAD-AF4E-45FC-A24A-E7733C60BE29}" type="slidenum">
              <a:rPr lang="en-US" altLang="en-US"/>
              <a:pPr>
                <a:defRPr/>
              </a:pPr>
              <a:t>‹#›</a:t>
            </a:fld>
            <a:endParaRPr lang="en-US" altLang="en-US"/>
          </a:p>
        </p:txBody>
      </p:sp>
    </p:spTree>
    <p:extLst>
      <p:ext uri="{BB962C8B-B14F-4D97-AF65-F5344CB8AC3E}">
        <p14:creationId xmlns:p14="http://schemas.microsoft.com/office/powerpoint/2010/main" val="152662332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E6183896-523A-41D3-A3F7-613909C44018}" type="datetime1">
              <a:rPr lang="en-US" smtClean="0"/>
              <a:t>7/30/2019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30F61BB-992E-4079-8605-E465CCDB7087}" type="slidenum">
              <a:rPr lang="en-US"/>
              <a:pPr>
                <a:defRPr/>
              </a:pPr>
              <a:t>‹#›</a:t>
            </a:fld>
            <a:endParaRPr lang="en-US" dirty="0"/>
          </a:p>
        </p:txBody>
      </p:sp>
    </p:spTree>
    <p:extLst>
      <p:ext uri="{BB962C8B-B14F-4D97-AF65-F5344CB8AC3E}">
        <p14:creationId xmlns:p14="http://schemas.microsoft.com/office/powerpoint/2010/main" val="3055559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DC532FC-CC2D-411B-8FB5-AB76E3A007BF}"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BCE150B-71EE-4509-AF57-F40A0E38EC1E}" type="slidenum">
              <a:rPr lang="en-US" altLang="en-US"/>
              <a:pPr>
                <a:defRPr/>
              </a:pPr>
              <a:t>‹#›</a:t>
            </a:fld>
            <a:endParaRPr lang="en-US" altLang="en-US"/>
          </a:p>
        </p:txBody>
      </p:sp>
    </p:spTree>
    <p:extLst>
      <p:ext uri="{BB962C8B-B14F-4D97-AF65-F5344CB8AC3E}">
        <p14:creationId xmlns:p14="http://schemas.microsoft.com/office/powerpoint/2010/main" val="48086881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19BDB89-E831-48EC-BFDD-E47612016390}" type="datetime1">
              <a:rPr lang="en-US" altLang="en-US"/>
              <a:pPr>
                <a:defRPr/>
              </a:pPr>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CBC22EB4-3476-447E-9FF0-A1810D031D02}" type="slidenum">
              <a:rPr lang="en-US" altLang="en-US"/>
              <a:pPr>
                <a:defRPr/>
              </a:pPr>
              <a:t>‹#›</a:t>
            </a:fld>
            <a:endParaRPr lang="en-US" altLang="en-US"/>
          </a:p>
        </p:txBody>
      </p:sp>
    </p:spTree>
    <p:extLst>
      <p:ext uri="{BB962C8B-B14F-4D97-AF65-F5344CB8AC3E}">
        <p14:creationId xmlns:p14="http://schemas.microsoft.com/office/powerpoint/2010/main" val="2941589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2438" y="198438"/>
            <a:ext cx="2057400" cy="5927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238" y="198438"/>
            <a:ext cx="6019800" cy="5927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A820EDD4-7EB7-4E10-98D4-7B82A5B3210C}" type="datetime1">
              <a:rPr lang="en-US" altLang="en-US"/>
              <a:pPr>
                <a:defRPr/>
              </a:pPr>
              <a:t>7/30/2019</a:t>
            </a:fld>
            <a:endParaRPr lang="en-US" altLang="en-US"/>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6" name="Rectangle 7"/>
          <p:cNvSpPr>
            <a:spLocks noGrp="1" noChangeArrowheads="1"/>
          </p:cNvSpPr>
          <p:nvPr>
            <p:ph type="sldNum" sz="quarter" idx="12"/>
          </p:nvPr>
        </p:nvSpPr>
        <p:spPr/>
        <p:txBody>
          <a:bodyPr/>
          <a:lstStyle>
            <a:lvl1pPr fontAlgn="auto">
              <a:spcAft>
                <a:spcPts val="0"/>
              </a:spcAft>
              <a:defRPr/>
            </a:lvl1pPr>
          </a:lstStyle>
          <a:p>
            <a:pPr>
              <a:defRPr/>
            </a:pPr>
            <a:fld id="{18CAB87F-498D-40DA-910C-9FC7B91A3AAD}" type="slidenum">
              <a:rPr lang="en-US" altLang="en-US"/>
              <a:pPr>
                <a:defRPr/>
              </a:pPr>
              <a:t>‹#›</a:t>
            </a:fld>
            <a:endParaRPr lang="en-US" altLang="en-US"/>
          </a:p>
        </p:txBody>
      </p:sp>
    </p:spTree>
    <p:extLst>
      <p:ext uri="{BB962C8B-B14F-4D97-AF65-F5344CB8AC3E}">
        <p14:creationId xmlns:p14="http://schemas.microsoft.com/office/powerpoint/2010/main" val="305946237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Content Placeholder 2"/>
          <p:cNvSpPr>
            <a:spLocks noGrp="1"/>
          </p:cNvSpPr>
          <p:nvPr>
            <p:ph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BDA87A03-B863-4BD1-AA3F-C1F238A35A98}"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C6D56EC6-AFAB-4F0A-AFF8-141B996D2418}" type="slidenum">
              <a:rPr lang="en-US" altLang="en-US"/>
              <a:pPr>
                <a:defRPr/>
              </a:pPr>
              <a:t>‹#›</a:t>
            </a:fld>
            <a:endParaRPr lang="en-US" altLang="en-US"/>
          </a:p>
        </p:txBody>
      </p:sp>
    </p:spTree>
    <p:extLst>
      <p:ext uri="{BB962C8B-B14F-4D97-AF65-F5344CB8AC3E}">
        <p14:creationId xmlns:p14="http://schemas.microsoft.com/office/powerpoint/2010/main" val="334393342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7275" y="1600200"/>
            <a:ext cx="38195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3980648-C930-421C-ACA8-3511844220BF}"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756B5439-17E4-4816-928A-22C5177A5FEF}" type="slidenum">
              <a:rPr lang="en-US" altLang="en-US"/>
              <a:pPr>
                <a:defRPr/>
              </a:pPr>
              <a:t>‹#›</a:t>
            </a:fld>
            <a:endParaRPr lang="en-US" altLang="en-US"/>
          </a:p>
        </p:txBody>
      </p:sp>
    </p:spTree>
    <p:extLst>
      <p:ext uri="{BB962C8B-B14F-4D97-AF65-F5344CB8AC3E}">
        <p14:creationId xmlns:p14="http://schemas.microsoft.com/office/powerpoint/2010/main" val="372474726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30238" y="198438"/>
            <a:ext cx="8229600" cy="1111250"/>
          </a:xfrm>
        </p:spPr>
        <p:txBody>
          <a:bodyPr/>
          <a:lstStyle/>
          <a:p>
            <a:r>
              <a:rPr lang="en-US"/>
              <a:t>Click to edit Master title style</a:t>
            </a:r>
          </a:p>
        </p:txBody>
      </p:sp>
      <p:sp>
        <p:nvSpPr>
          <p:cNvPr id="3" name="Text Placeholder 2"/>
          <p:cNvSpPr>
            <a:spLocks noGrp="1"/>
          </p:cNvSpPr>
          <p:nvPr>
            <p:ph type="body" sz="half" idx="1"/>
          </p:nvPr>
        </p:nvSpPr>
        <p:spPr>
          <a:xfrm>
            <a:off x="895350" y="1600200"/>
            <a:ext cx="77914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5350" y="3938588"/>
            <a:ext cx="77914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p:spPr>
        <p:txBody>
          <a:bodyPr/>
          <a:lstStyle>
            <a:lvl1pPr fontAlgn="auto">
              <a:spcAft>
                <a:spcPts val="0"/>
              </a:spcAft>
              <a:defRPr smtClean="0"/>
            </a:lvl1pPr>
          </a:lstStyle>
          <a:p>
            <a:pPr>
              <a:defRPr/>
            </a:pPr>
            <a:fld id="{3D2F1BD8-AE95-40BB-8258-B546467BE7A9}" type="datetime1">
              <a:rPr lang="en-US" altLang="en-US"/>
              <a:pPr>
                <a:defRPr/>
              </a:pPr>
              <a:t>7/30/2019</a:t>
            </a:fld>
            <a:endParaRPr lang="en-US" altLang="en-US"/>
          </a:p>
        </p:txBody>
      </p:sp>
      <p:sp>
        <p:nvSpPr>
          <p:cNvPr id="6" name="Rectangle 6"/>
          <p:cNvSpPr>
            <a:spLocks noGrp="1" noChangeArrowheads="1"/>
          </p:cNvSpPr>
          <p:nvPr>
            <p:ph type="ftr" sz="quarter" idx="11"/>
          </p:nvPr>
        </p:nvSpPr>
        <p:spPr>
          <a:xfrm>
            <a:off x="3124200" y="6245225"/>
            <a:ext cx="2895600" cy="476250"/>
          </a:xfrm>
          <a:prstGeom prst="rect">
            <a:avLst/>
          </a:prstGeom>
        </p:spPr>
        <p:txBody>
          <a:bodyPr/>
          <a:lstStyle>
            <a:lvl1pPr fontAlgn="auto">
              <a:spcAft>
                <a:spcPts val="0"/>
              </a:spcAft>
              <a:defRPr smtClean="0"/>
            </a:lvl1pPr>
          </a:lstStyle>
          <a:p>
            <a:pPr>
              <a:defRPr/>
            </a:pPr>
            <a:r>
              <a:rPr lang="en-US" altLang="en-US"/>
              <a:t>APHA</a:t>
            </a:r>
          </a:p>
        </p:txBody>
      </p:sp>
      <p:sp>
        <p:nvSpPr>
          <p:cNvPr id="7" name="Rectangle 7"/>
          <p:cNvSpPr>
            <a:spLocks noGrp="1" noChangeArrowheads="1"/>
          </p:cNvSpPr>
          <p:nvPr>
            <p:ph type="sldNum" sz="quarter" idx="12"/>
          </p:nvPr>
        </p:nvSpPr>
        <p:spPr/>
        <p:txBody>
          <a:bodyPr/>
          <a:lstStyle>
            <a:lvl1pPr fontAlgn="auto">
              <a:spcAft>
                <a:spcPts val="0"/>
              </a:spcAft>
              <a:defRPr/>
            </a:lvl1pPr>
          </a:lstStyle>
          <a:p>
            <a:pPr>
              <a:defRPr/>
            </a:pPr>
            <a:fld id="{BC0B3F9A-41A7-442F-A2BB-06E8DCDD7343}" type="slidenum">
              <a:rPr lang="en-US" altLang="en-US"/>
              <a:pPr>
                <a:defRPr/>
              </a:pPr>
              <a:t>‹#›</a:t>
            </a:fld>
            <a:endParaRPr lang="en-US" altLang="en-US"/>
          </a:p>
        </p:txBody>
      </p:sp>
    </p:spTree>
    <p:extLst>
      <p:ext uri="{BB962C8B-B14F-4D97-AF65-F5344CB8AC3E}">
        <p14:creationId xmlns:p14="http://schemas.microsoft.com/office/powerpoint/2010/main" val="205985997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0106B4A3-4212-4E39-93DE-E053E8F69C28}"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2319059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4195111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106B4A3-4212-4E39-93DE-E053E8F69C28}"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2091629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06B4A3-4212-4E39-93DE-E053E8F69C28}" type="datetimeFigureOut">
              <a:rPr lang="en-US" smtClean="0"/>
              <a:pPr/>
              <a:t>7/30/2019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62830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59B1A4-3054-462F-9EED-915A70126C7A}" type="datetime1">
              <a:rPr lang="en-US" smtClean="0"/>
              <a:t>7/30/2019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A6D5960-EC41-409A-A31C-20E0205895BF}" type="slidenum">
              <a:rPr lang="en-US"/>
              <a:pPr>
                <a:defRPr/>
              </a:pPr>
              <a:t>‹#›</a:t>
            </a:fld>
            <a:endParaRPr lang="en-US" dirty="0"/>
          </a:p>
        </p:txBody>
      </p:sp>
    </p:spTree>
    <p:extLst>
      <p:ext uri="{BB962C8B-B14F-4D97-AF65-F5344CB8AC3E}">
        <p14:creationId xmlns:p14="http://schemas.microsoft.com/office/powerpoint/2010/main" val="30016372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106B4A3-4212-4E39-93DE-E053E8F69C28}" type="datetimeFigureOut">
              <a:rPr lang="en-US" smtClean="0"/>
              <a:pPr/>
              <a:t>7/30/2019</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1784889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106B4A3-4212-4E39-93DE-E053E8F69C28}" type="datetimeFigureOut">
              <a:rPr lang="en-US" smtClean="0"/>
              <a:pPr/>
              <a:t>7/30/2019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409468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6B4A3-4212-4E39-93DE-E053E8F69C28}" type="datetimeFigureOut">
              <a:rPr lang="en-US" smtClean="0"/>
              <a:pPr/>
              <a:t>7/30/2019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143681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106B4A3-4212-4E39-93DE-E053E8F69C28}" type="datetimeFigureOut">
              <a:rPr lang="en-US" smtClean="0"/>
              <a:pPr/>
              <a:t>7/30/2019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A3DCDF73-85D2-4237-9B32-053DBDB0C312}" type="slidenum">
              <a:rPr kumimoji="0" lang="en-US" smtClean="0"/>
              <a:pPr/>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4122017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0106B4A3-4212-4E39-93DE-E053E8F69C28}" type="datetimeFigureOut">
              <a:rPr lang="en-US" smtClean="0"/>
              <a:pPr/>
              <a:t>7/30/2019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a:p>
        </p:txBody>
      </p:sp>
      <p:sp>
        <p:nvSpPr>
          <p:cNvPr id="7" name="Slide Number Placeholder 6"/>
          <p:cNvSpPr>
            <a:spLocks noGrp="1"/>
          </p:cNvSpPr>
          <p:nvPr>
            <p:ph type="sldNum" sz="quarter" idx="12"/>
          </p:nvPr>
        </p:nvSpPr>
        <p:spPr>
          <a:xfrm>
            <a:off x="8339328" y="1170432"/>
            <a:ext cx="733864" cy="201168"/>
          </a:xfrm>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3272696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7/30/2019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40126820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06B4A3-4212-4E39-93DE-E053E8F69C28}" type="datetimeFigureOut">
              <a:rPr lang="en-US" smtClean="0"/>
              <a:pPr/>
              <a:t>7/30/2019</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3226863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p:cNvSpPr>
            <a:spLocks noGrp="1" noChangeArrowheads="1"/>
          </p:cNvSpPr>
          <p:nvPr>
            <p:ph type="sldNum" sz="quarter" idx="12"/>
          </p:nvPr>
        </p:nvSpPr>
        <p:spPr>
          <a:ln/>
        </p:spPr>
        <p:txBody>
          <a:bodyPr/>
          <a:lstStyle>
            <a:lvl1pPr>
              <a:defRPr/>
            </a:lvl1pPr>
          </a:lstStyle>
          <a:p>
            <a:pPr>
              <a:defRPr/>
            </a:pPr>
            <a:fld id="{B51D0975-4385-4474-BFF9-DB07FC5E0D10}" type="slidenum">
              <a:rPr lang="en-US" altLang="en-US"/>
              <a:pPr>
                <a:defRPr/>
              </a:pPr>
              <a:t>‹#›</a:t>
            </a:fld>
            <a:endParaRPr lang="en-US" altLang="en-US"/>
          </a:p>
        </p:txBody>
      </p:sp>
    </p:spTree>
    <p:extLst>
      <p:ext uri="{BB962C8B-B14F-4D97-AF65-F5344CB8AC3E}">
        <p14:creationId xmlns:p14="http://schemas.microsoft.com/office/powerpoint/2010/main" val="36694547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387600"/>
          </a:xfrm>
        </p:spPr>
        <p:txBody>
          <a:bodyPr anchor="b"/>
          <a:lstStyle>
            <a:lvl1pPr algn="ctr">
              <a:defRPr sz="6000" baseline="0">
                <a:solidFill>
                  <a:srgbClr val="0063A6"/>
                </a:solidFill>
              </a:defRPr>
            </a:lvl1pPr>
          </a:lstStyle>
          <a:p>
            <a:r>
              <a:rPr lang="en-US" dirty="0"/>
              <a:t>Standard Brand Template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1"/>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5208" y="5396573"/>
            <a:ext cx="713826" cy="59644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907" y="5394134"/>
            <a:ext cx="443020" cy="7221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30234" y="5394134"/>
            <a:ext cx="614725" cy="686239"/>
          </a:xfrm>
          <a:prstGeom prst="rect">
            <a:avLst/>
          </a:prstGeom>
        </p:spPr>
      </p:pic>
    </p:spTree>
    <p:extLst>
      <p:ext uri="{BB962C8B-B14F-4D97-AF65-F5344CB8AC3E}">
        <p14:creationId xmlns:p14="http://schemas.microsoft.com/office/powerpoint/2010/main" val="6009125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273347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12.jp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11.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4.png"/><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7.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8.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9.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olor bands.jpg"/>
          <p:cNvPicPr>
            <a:picLocks noChangeAspect="1"/>
          </p:cNvPicPr>
          <p:nvPr/>
        </p:nvPicPr>
        <p:blipFill>
          <a:blip r:embed="rId8" cstate="print"/>
          <a:srcRect b="74805"/>
          <a:stretch>
            <a:fillRect/>
          </a:stretch>
        </p:blipFill>
        <p:spPr>
          <a:xfrm>
            <a:off x="0" y="0"/>
            <a:ext cx="9144000" cy="1055688"/>
          </a:xfrm>
          <a:prstGeom prst="rect">
            <a:avLst/>
          </a:prstGeom>
          <a:effectLst>
            <a:outerShdw blurRad="50800" dist="38100" dir="2700000" algn="tl" rotWithShape="0">
              <a:prstClr val="black">
                <a:alpha val="40000"/>
              </a:prstClr>
            </a:outerShdw>
          </a:effectLst>
        </p:spPr>
      </p:pic>
      <p:sp>
        <p:nvSpPr>
          <p:cNvPr id="1028" name="Text Placeholder 2"/>
          <p:cNvSpPr>
            <a:spLocks noGrp="1"/>
          </p:cNvSpPr>
          <p:nvPr>
            <p:ph type="body" idx="1"/>
          </p:nvPr>
        </p:nvSpPr>
        <p:spPr bwMode="auto">
          <a:xfrm>
            <a:off x="457200" y="1284288"/>
            <a:ext cx="8229600" cy="4525962"/>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8" descr="color bands.jpg"/>
          <p:cNvPicPr>
            <a:picLocks noChangeAspect="1"/>
          </p:cNvPicPr>
          <p:nvPr/>
        </p:nvPicPr>
        <p:blipFill>
          <a:blip r:embed="rId9" cstate="print"/>
          <a:srcRect t="93622"/>
          <a:stretch>
            <a:fillRect/>
          </a:stretch>
        </p:blipFill>
        <p:spPr bwMode="auto">
          <a:xfrm>
            <a:off x="0" y="6464301"/>
            <a:ext cx="9144000" cy="393700"/>
          </a:xfrm>
          <a:prstGeom prst="rect">
            <a:avLst/>
          </a:prstGeom>
          <a:noFill/>
          <a:ln w="9525">
            <a:noFill/>
            <a:miter lim="800000"/>
            <a:headEnd/>
            <a:tailEnd/>
          </a:ln>
        </p:spPr>
      </p:pic>
      <p:sp>
        <p:nvSpPr>
          <p:cNvPr id="4" name="Date Placeholder 3"/>
          <p:cNvSpPr>
            <a:spLocks noGrp="1"/>
          </p:cNvSpPr>
          <p:nvPr>
            <p:ph type="dt" sz="half" idx="2"/>
          </p:nvPr>
        </p:nvSpPr>
        <p:spPr>
          <a:xfrm>
            <a:off x="457200" y="6443666"/>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fld id="{267C1252-C4DB-48E6-A447-7AFE4F8851D6}" type="datetime1">
              <a:rPr lang="en-US" smtClean="0"/>
              <a:t>7/30/2019</a:t>
            </a:fld>
            <a:endParaRPr lang="en-US"/>
          </a:p>
        </p:txBody>
      </p:sp>
      <p:sp>
        <p:nvSpPr>
          <p:cNvPr id="5" name="Footer Placeholder 4"/>
          <p:cNvSpPr>
            <a:spLocks noGrp="1"/>
          </p:cNvSpPr>
          <p:nvPr>
            <p:ph type="ftr" sz="quarter" idx="3"/>
          </p:nvPr>
        </p:nvSpPr>
        <p:spPr>
          <a:xfrm>
            <a:off x="3124200" y="6443666"/>
            <a:ext cx="2895600" cy="365125"/>
          </a:xfrm>
          <a:prstGeom prst="rect">
            <a:avLst/>
          </a:prstGeom>
        </p:spPr>
        <p:txBody>
          <a:bodyPr vert="horz" lIns="91429" tIns="45714" rIns="91429" bIns="45714" rtlCol="0" anchor="ctr"/>
          <a:lstStyle>
            <a:lvl1pPr algn="ctr" fontAlgn="auto">
              <a:spcBef>
                <a:spcPts val="0"/>
              </a:spcBef>
              <a:spcAft>
                <a:spcPts val="0"/>
              </a:spcAft>
              <a:defRPr sz="24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6553200" y="6443666"/>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fld id="{BCAD788D-9986-4464-ACA9-9F8E4619CF8A}" type="slidenum">
              <a:rPr lang="en-US" smtClean="0"/>
              <a:t>‹#›</a:t>
            </a:fld>
            <a:endParaRPr lang="en-US"/>
          </a:p>
        </p:txBody>
      </p:sp>
      <p:pic>
        <p:nvPicPr>
          <p:cNvPr id="9" name="Picture 8" descr="Final banner 2011.jpg"/>
          <p:cNvPicPr>
            <a:picLocks noChangeAspect="1"/>
          </p:cNvPicPr>
          <p:nvPr/>
        </p:nvPicPr>
        <p:blipFill rotWithShape="1">
          <a:blip r:embed="rId10" cstate="print"/>
          <a:srcRect l="83178" b="58862"/>
          <a:stretch/>
        </p:blipFill>
        <p:spPr>
          <a:xfrm>
            <a:off x="7605757" y="2"/>
            <a:ext cx="1538243" cy="681155"/>
          </a:xfrm>
          <a:prstGeom prst="rect">
            <a:avLst/>
          </a:prstGeom>
          <a:ln>
            <a:noFill/>
          </a:ln>
          <a:effectLst/>
        </p:spPr>
      </p:pic>
      <p:sp>
        <p:nvSpPr>
          <p:cNvPr id="1027" name="Title Placeholder 1"/>
          <p:cNvSpPr>
            <a:spLocks noGrp="1"/>
          </p:cNvSpPr>
          <p:nvPr>
            <p:ph type="title"/>
          </p:nvPr>
        </p:nvSpPr>
        <p:spPr bwMode="auto">
          <a:xfrm>
            <a:off x="457200" y="15878"/>
            <a:ext cx="8229600" cy="90646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27220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9" r:id="rId6"/>
  </p:sldLayoutIdLst>
  <p:hf hdr="0" ftr="0" dt="0"/>
  <p:txStyles>
    <p:title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p:titleStyle>
    <p:bodyStyle>
      <a:lvl1pPr marL="342860" indent="-34286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106B4A3-4212-4E39-93DE-E053E8F69C28}" type="datetimeFigureOut">
              <a:rPr lang="en-US" smtClean="0"/>
              <a:pPr/>
              <a:t>7/30/2019</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3DCDF73-85D2-4237-9B32-053DBDB0C312}" type="slidenum">
              <a:rPr kumimoji="0" lang="en-US" smtClean="0"/>
              <a:pPr/>
              <a:t>‹#›</a:t>
            </a:fld>
            <a:endParaRPr kumimoji="0" lang="en-US"/>
          </a:p>
        </p:txBody>
      </p:sp>
    </p:spTree>
    <p:extLst>
      <p:ext uri="{BB962C8B-B14F-4D97-AF65-F5344CB8AC3E}">
        <p14:creationId xmlns:p14="http://schemas.microsoft.com/office/powerpoint/2010/main" val="3852230434"/>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2">
            <a:extLst>
              <a:ext uri="{28A0092B-C50C-407E-A947-70E740481C1C}">
                <a14:useLocalDpi xmlns:a14="http://schemas.microsoft.com/office/drawing/2010/main" val="0"/>
              </a:ext>
            </a:extLst>
          </a:blip>
          <a:srcRect l="1593" r="2548"/>
          <a:stretch/>
        </p:blipFill>
        <p:spPr>
          <a:xfrm>
            <a:off x="-111760" y="0"/>
            <a:ext cx="925576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Arial Rounded Bold (headlines)</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Arial Body for sub-heads and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288043"/>
            <a:ext cx="3086100" cy="365125"/>
          </a:xfrm>
          <a:prstGeom prst="rect">
            <a:avLst/>
          </a:prstGeom>
        </p:spPr>
        <p:txBody>
          <a:bodyPr vert="horz" lIns="91440" tIns="45720" rIns="91440" bIns="45720" rtlCol="0" anchor="ctr"/>
          <a:lstStyle>
            <a:lvl1pPr algn="ctr">
              <a:defRPr sz="1200">
                <a:solidFill>
                  <a:schemeClr val="bg1"/>
                </a:solidFill>
                <a:latin typeface="Arial Rounded MT Bold"/>
              </a:defRPr>
            </a:lvl1pPr>
          </a:lstStyle>
          <a:p>
            <a:r>
              <a:rPr lang="en-US" dirty="0"/>
              <a:t>Footer</a:t>
            </a:r>
          </a:p>
        </p:txBody>
      </p:sp>
      <p:sp>
        <p:nvSpPr>
          <p:cNvPr id="6" name="Slide Number Placeholder 5"/>
          <p:cNvSpPr>
            <a:spLocks noGrp="1"/>
          </p:cNvSpPr>
          <p:nvPr>
            <p:ph type="sldNum" sz="quarter" idx="4"/>
          </p:nvPr>
        </p:nvSpPr>
        <p:spPr>
          <a:xfrm>
            <a:off x="8774206" y="5771958"/>
            <a:ext cx="369794" cy="371836"/>
          </a:xfrm>
          <a:prstGeom prst="rect">
            <a:avLst/>
          </a:prstGeom>
        </p:spPr>
        <p:txBody>
          <a:bodyPr vert="horz" lIns="91440" tIns="45720" rIns="91440" bIns="45720" rtlCol="0" anchor="ctr"/>
          <a:lstStyle>
            <a:lvl1pPr algn="ctr">
              <a:defRPr sz="1100">
                <a:solidFill>
                  <a:srgbClr val="0063A6"/>
                </a:solidFill>
                <a:latin typeface="Arial Rounded MT Bold"/>
              </a:defRPr>
            </a:lvl1pPr>
          </a:lstStyle>
          <a:p>
            <a:fld id="{5D5ACDC5-7D88-4043-A5E3-34CEDBAF337A}" type="slidenum">
              <a:rPr lang="en-US" smtClean="0"/>
              <a:pPr/>
              <a:t>‹#›</a:t>
            </a:fld>
            <a:endParaRPr lang="en-US" dirty="0"/>
          </a:p>
        </p:txBody>
      </p:sp>
    </p:spTree>
    <p:extLst>
      <p:ext uri="{BB962C8B-B14F-4D97-AF65-F5344CB8AC3E}">
        <p14:creationId xmlns:p14="http://schemas.microsoft.com/office/powerpoint/2010/main" val="373575865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4" r:id="rId10"/>
  </p:sldLayoutIdLst>
  <p:txStyles>
    <p:titleStyle>
      <a:lvl1pPr algn="l" defTabSz="914400" rtl="0" eaLnBrk="1" latinLnBrk="0" hangingPunct="1">
        <a:lnSpc>
          <a:spcPct val="90000"/>
        </a:lnSpc>
        <a:spcBef>
          <a:spcPct val="0"/>
        </a:spcBef>
        <a:buNone/>
        <a:defRPr sz="4400" kern="1200" baseline="0">
          <a:solidFill>
            <a:schemeClr val="accent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Arial Rounded MT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rial Rounded MT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rial Rounded MT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pPr>
              <a:defRPr/>
            </a:pPr>
            <a:fld id="{9604D797-E68C-4CA0-B500-9A1C51E8F6AF}" type="datetime1">
              <a:rPr lang="en-US" smtClean="0"/>
              <a:t>7/30/2019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28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pPr>
              <a:defRPr/>
            </a:pPr>
            <a:fld id="{63EE93F2-F88C-48ED-85D9-315752CB43C3}" type="slidenum">
              <a:rPr lang="en-US"/>
              <a:pPr>
                <a:defRPr/>
              </a:pPr>
              <a:t>‹#›</a:t>
            </a:fld>
            <a:endParaRPr lang="en-US" dirty="0"/>
          </a:p>
        </p:txBody>
      </p:sp>
    </p:spTree>
    <p:extLst>
      <p:ext uri="{BB962C8B-B14F-4D97-AF65-F5344CB8AC3E}">
        <p14:creationId xmlns:p14="http://schemas.microsoft.com/office/powerpoint/2010/main" val="3043060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ftr="0" dt="0"/>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Calibri" pitchFamily="34" charset="0"/>
        </a:defRPr>
      </a:lvl2pPr>
      <a:lvl3pPr algn="l" rtl="0" eaLnBrk="1" fontAlgn="base" hangingPunct="1">
        <a:spcBef>
          <a:spcPct val="0"/>
        </a:spcBef>
        <a:spcAft>
          <a:spcPct val="0"/>
        </a:spcAft>
        <a:defRPr sz="4400">
          <a:solidFill>
            <a:schemeClr val="tx1"/>
          </a:solidFill>
          <a:latin typeface="Calibri" pitchFamily="34" charset="0"/>
        </a:defRPr>
      </a:lvl3pPr>
      <a:lvl4pPr algn="l" rtl="0" eaLnBrk="1" fontAlgn="base" hangingPunct="1">
        <a:spcBef>
          <a:spcPct val="0"/>
        </a:spcBef>
        <a:spcAft>
          <a:spcPct val="0"/>
        </a:spcAft>
        <a:defRPr sz="4400">
          <a:solidFill>
            <a:schemeClr val="tx1"/>
          </a:solidFill>
          <a:latin typeface="Calibri" pitchFamily="34" charset="0"/>
        </a:defRPr>
      </a:lvl4pPr>
      <a:lvl5pPr algn="l" rtl="0" eaLnBrk="1" fontAlgn="base" hangingPunct="1">
        <a:spcBef>
          <a:spcPct val="0"/>
        </a:spcBef>
        <a:spcAft>
          <a:spcPct val="0"/>
        </a:spcAft>
        <a:defRPr sz="4400">
          <a:solidFill>
            <a:schemeClr val="tx1"/>
          </a:solidFill>
          <a:latin typeface="Calibri" pitchFamily="34" charset="0"/>
        </a:defRPr>
      </a:lvl5pPr>
      <a:lvl6pPr marL="457146" algn="l" rtl="0" eaLnBrk="1" fontAlgn="base" hangingPunct="1">
        <a:spcBef>
          <a:spcPct val="0"/>
        </a:spcBef>
        <a:spcAft>
          <a:spcPct val="0"/>
        </a:spcAft>
        <a:defRPr sz="4400">
          <a:solidFill>
            <a:schemeClr val="tx1"/>
          </a:solidFill>
          <a:latin typeface="Calibri" pitchFamily="34" charset="0"/>
        </a:defRPr>
      </a:lvl6pPr>
      <a:lvl7pPr marL="914293" algn="l" rtl="0" eaLnBrk="1" fontAlgn="base" hangingPunct="1">
        <a:spcBef>
          <a:spcPct val="0"/>
        </a:spcBef>
        <a:spcAft>
          <a:spcPct val="0"/>
        </a:spcAft>
        <a:defRPr sz="4400">
          <a:solidFill>
            <a:schemeClr val="tx1"/>
          </a:solidFill>
          <a:latin typeface="Calibri" pitchFamily="34" charset="0"/>
        </a:defRPr>
      </a:lvl7pPr>
      <a:lvl8pPr marL="1371440" algn="l" rtl="0" eaLnBrk="1" fontAlgn="base" hangingPunct="1">
        <a:spcBef>
          <a:spcPct val="0"/>
        </a:spcBef>
        <a:spcAft>
          <a:spcPct val="0"/>
        </a:spcAft>
        <a:defRPr sz="4400">
          <a:solidFill>
            <a:schemeClr val="tx1"/>
          </a:solidFill>
          <a:latin typeface="Calibri" pitchFamily="34" charset="0"/>
        </a:defRPr>
      </a:lvl8pPr>
      <a:lvl9pPr marL="1828586" algn="l" rtl="0" eaLnBrk="1" fontAlgn="base" hangingPunct="1">
        <a:spcBef>
          <a:spcPct val="0"/>
        </a:spcBef>
        <a:spcAft>
          <a:spcPct val="0"/>
        </a:spcAft>
        <a:defRPr sz="4400">
          <a:solidFill>
            <a:schemeClr val="tx1"/>
          </a:solidFill>
          <a:latin typeface="Calibri" pitchFamily="34" charset="0"/>
        </a:defRPr>
      </a:lvl9pPr>
    </p:titleStyle>
    <p:bodyStyle>
      <a:lvl1pPr marL="342860" indent="-34286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3"/>
            <a:ext cx="8229600" cy="4525963"/>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latin typeface="+mn-lt"/>
              </a:defRPr>
            </a:lvl1pPr>
          </a:lstStyle>
          <a:p>
            <a:pPr>
              <a:defRPr/>
            </a:pPr>
            <a:fld id="{6C76984F-5AB9-42A8-B75F-100E09F8FE25}" type="datetime1">
              <a:rPr lang="en-US" smtClean="0"/>
              <a:t>7/30/2019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latin typeface="+mn-lt"/>
              </a:defRPr>
            </a:lvl1pPr>
          </a:lstStyle>
          <a:p>
            <a:pPr>
              <a:defRPr/>
            </a:pPr>
            <a:fld id="{0CCB83FE-D3DA-432C-882F-BA7B09018A2B}" type="slidenum">
              <a:rPr lang="en-US"/>
              <a:pPr>
                <a:defRPr/>
              </a:pPr>
              <a:t>‹#›</a:t>
            </a:fld>
            <a:endParaRPr lang="en-US" dirty="0"/>
          </a:p>
        </p:txBody>
      </p:sp>
    </p:spTree>
    <p:extLst>
      <p:ext uri="{BB962C8B-B14F-4D97-AF65-F5344CB8AC3E}">
        <p14:creationId xmlns:p14="http://schemas.microsoft.com/office/powerpoint/2010/main" val="26499406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146" rtl="0" eaLnBrk="1" fontAlgn="base" hangingPunct="1">
        <a:spcBef>
          <a:spcPct val="0"/>
        </a:spcBef>
        <a:spcAft>
          <a:spcPct val="0"/>
        </a:spcAft>
        <a:defRPr sz="4400" kern="1200">
          <a:solidFill>
            <a:schemeClr val="tx1"/>
          </a:solidFill>
          <a:latin typeface="+mj-lt"/>
          <a:ea typeface="+mj-ea"/>
          <a:cs typeface="+mj-cs"/>
        </a:defRPr>
      </a:lvl1pPr>
      <a:lvl2pPr algn="ctr" defTabSz="457146" rtl="0" eaLnBrk="1" fontAlgn="base" hangingPunct="1">
        <a:spcBef>
          <a:spcPct val="0"/>
        </a:spcBef>
        <a:spcAft>
          <a:spcPct val="0"/>
        </a:spcAft>
        <a:defRPr sz="4400">
          <a:solidFill>
            <a:schemeClr val="tx1"/>
          </a:solidFill>
          <a:latin typeface="Calibri" pitchFamily="34" charset="0"/>
        </a:defRPr>
      </a:lvl2pPr>
      <a:lvl3pPr algn="ctr" defTabSz="457146" rtl="0" eaLnBrk="1" fontAlgn="base" hangingPunct="1">
        <a:spcBef>
          <a:spcPct val="0"/>
        </a:spcBef>
        <a:spcAft>
          <a:spcPct val="0"/>
        </a:spcAft>
        <a:defRPr sz="4400">
          <a:solidFill>
            <a:schemeClr val="tx1"/>
          </a:solidFill>
          <a:latin typeface="Calibri" pitchFamily="34" charset="0"/>
        </a:defRPr>
      </a:lvl3pPr>
      <a:lvl4pPr algn="ctr" defTabSz="457146" rtl="0" eaLnBrk="1" fontAlgn="base" hangingPunct="1">
        <a:spcBef>
          <a:spcPct val="0"/>
        </a:spcBef>
        <a:spcAft>
          <a:spcPct val="0"/>
        </a:spcAft>
        <a:defRPr sz="4400">
          <a:solidFill>
            <a:schemeClr val="tx1"/>
          </a:solidFill>
          <a:latin typeface="Calibri" pitchFamily="34" charset="0"/>
        </a:defRPr>
      </a:lvl4pPr>
      <a:lvl5pPr algn="ctr" defTabSz="457146" rtl="0" eaLnBrk="1" fontAlgn="base" hangingPunct="1">
        <a:spcBef>
          <a:spcPct val="0"/>
        </a:spcBef>
        <a:spcAft>
          <a:spcPct val="0"/>
        </a:spcAft>
        <a:defRPr sz="4400">
          <a:solidFill>
            <a:schemeClr val="tx1"/>
          </a:solidFill>
          <a:latin typeface="Calibri" pitchFamily="34" charset="0"/>
        </a:defRPr>
      </a:lvl5pPr>
      <a:lvl6pPr marL="457146" algn="ctr" defTabSz="457146" rtl="0" eaLnBrk="1" fontAlgn="base" hangingPunct="1">
        <a:spcBef>
          <a:spcPct val="0"/>
        </a:spcBef>
        <a:spcAft>
          <a:spcPct val="0"/>
        </a:spcAft>
        <a:defRPr sz="4400">
          <a:solidFill>
            <a:schemeClr val="tx1"/>
          </a:solidFill>
          <a:latin typeface="Calibri" pitchFamily="34" charset="0"/>
        </a:defRPr>
      </a:lvl6pPr>
      <a:lvl7pPr marL="914293" algn="ctr" defTabSz="457146" rtl="0" eaLnBrk="1" fontAlgn="base" hangingPunct="1">
        <a:spcBef>
          <a:spcPct val="0"/>
        </a:spcBef>
        <a:spcAft>
          <a:spcPct val="0"/>
        </a:spcAft>
        <a:defRPr sz="4400">
          <a:solidFill>
            <a:schemeClr val="tx1"/>
          </a:solidFill>
          <a:latin typeface="Calibri" pitchFamily="34" charset="0"/>
        </a:defRPr>
      </a:lvl7pPr>
      <a:lvl8pPr marL="1371440" algn="ctr" defTabSz="457146" rtl="0" eaLnBrk="1" fontAlgn="base" hangingPunct="1">
        <a:spcBef>
          <a:spcPct val="0"/>
        </a:spcBef>
        <a:spcAft>
          <a:spcPct val="0"/>
        </a:spcAft>
        <a:defRPr sz="4400">
          <a:solidFill>
            <a:schemeClr val="tx1"/>
          </a:solidFill>
          <a:latin typeface="Calibri" pitchFamily="34" charset="0"/>
        </a:defRPr>
      </a:lvl8pPr>
      <a:lvl9pPr marL="1828586" algn="ctr" defTabSz="457146" rtl="0" eaLnBrk="1" fontAlgn="base" hangingPunct="1">
        <a:spcBef>
          <a:spcPct val="0"/>
        </a:spcBef>
        <a:spcAft>
          <a:spcPct val="0"/>
        </a:spcAft>
        <a:defRPr sz="4400">
          <a:solidFill>
            <a:schemeClr val="tx1"/>
          </a:solidFill>
          <a:latin typeface="Calibri" pitchFamily="34" charset="0"/>
        </a:defRPr>
      </a:lvl9pPr>
    </p:titleStyle>
    <p:bodyStyle>
      <a:lvl1pPr marL="342860" indent="-342860" algn="l" defTabSz="457146"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63" indent="-285717" algn="l" defTabSz="457146"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67" indent="-228573" algn="l" defTabSz="457146"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13" indent="-228573" algn="l" defTabSz="457146"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59" indent="-228573" algn="l" defTabSz="457146"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29" tIns="45714" rIns="91429" bIns="45714" rtlCol="0" anchor="ctr"/>
          <a:lstStyle>
            <a:lvl1pPr algn="l" fontAlgn="auto">
              <a:spcBef>
                <a:spcPts val="0"/>
              </a:spcBef>
              <a:spcAft>
                <a:spcPts val="0"/>
              </a:spcAft>
              <a:defRPr sz="1200">
                <a:solidFill>
                  <a:schemeClr val="tx1">
                    <a:tint val="75000"/>
                  </a:schemeClr>
                </a:solidFill>
              </a:defRPr>
            </a:lvl1pPr>
          </a:lstStyle>
          <a:p>
            <a:fld id="{42051941-386F-45AD-9DB6-891EC31B3F9E}" type="datetime1">
              <a:rPr lang="en-US" smtClean="0">
                <a:solidFill>
                  <a:prstClr val="black">
                    <a:tint val="75000"/>
                  </a:prstClr>
                </a:solidFill>
                <a:latin typeface="Calibri"/>
              </a:rPr>
              <a:t>7/30/2019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9" tIns="45714" rIns="91429" bIns="45714" rtlCol="0" anchor="ctr"/>
          <a:lstStyle>
            <a:lvl1pPr algn="ctr" fontAlgn="auto">
              <a:spcBef>
                <a:spcPts val="0"/>
              </a:spcBef>
              <a:spcAft>
                <a:spcPts val="0"/>
              </a:spcAft>
              <a:defRPr sz="28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9" tIns="45714" rIns="91429" bIns="45714" rtlCol="0" anchor="ctr"/>
          <a:lstStyle>
            <a:lvl1pPr algn="r" fontAlgn="auto">
              <a:spcBef>
                <a:spcPts val="0"/>
              </a:spcBef>
              <a:spcAft>
                <a:spcPts val="0"/>
              </a:spcAft>
              <a:defRPr sz="1200">
                <a:solidFill>
                  <a:schemeClr val="tx1">
                    <a:tint val="75000"/>
                  </a:schemeClr>
                </a:solidFill>
              </a:defRPr>
            </a:lvl1pPr>
          </a:lstStyle>
          <a:p>
            <a:fld id="{62144D6F-E9DD-42BC-BE73-6B58C40814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pic>
        <p:nvPicPr>
          <p:cNvPr id="7" name="Picture 6" descr="Final banner 2011.jpg"/>
          <p:cNvPicPr>
            <a:picLocks noChangeAspect="1"/>
          </p:cNvPicPr>
          <p:nvPr/>
        </p:nvPicPr>
        <p:blipFill>
          <a:blip r:embed="rId4" cstate="print"/>
          <a:stretch>
            <a:fillRect/>
          </a:stretch>
        </p:blipFill>
        <p:spPr>
          <a:xfrm>
            <a:off x="2" y="704036"/>
            <a:ext cx="9144001" cy="1655520"/>
          </a:xfrm>
          <a:prstGeom prst="rect">
            <a:avLst/>
          </a:prstGeom>
          <a:ln>
            <a:noFill/>
          </a:ln>
          <a:effectLst>
            <a:outerShdw blurRad="76200" dist="50800" dir="2700000" sx="101000" sy="101000" algn="tl" rotWithShape="0">
              <a:srgbClr val="333333">
                <a:alpha val="36000"/>
              </a:srgbClr>
            </a:outerShdw>
          </a:effectLst>
        </p:spPr>
      </p:pic>
    </p:spTree>
    <p:extLst>
      <p:ext uri="{BB962C8B-B14F-4D97-AF65-F5344CB8AC3E}">
        <p14:creationId xmlns:p14="http://schemas.microsoft.com/office/powerpoint/2010/main" val="328527596"/>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3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ransition>
    <p:fade/>
  </p:transition>
  <p:hf hdr="0" ftr="0" dt="0"/>
  <p:txStyles>
    <p:titleStyle>
      <a:lvl1pPr algn="ctr" defTabSz="913865" rtl="0" eaLnBrk="1" latinLnBrk="0" hangingPunct="1">
        <a:spcBef>
          <a:spcPct val="0"/>
        </a:spcBef>
        <a:buNone/>
        <a:defRPr sz="4400" kern="1200">
          <a:solidFill>
            <a:schemeClr val="tx1"/>
          </a:solidFill>
          <a:latin typeface="+mj-lt"/>
          <a:ea typeface="+mj-ea"/>
          <a:cs typeface="+mj-cs"/>
        </a:defRPr>
      </a:lvl1pPr>
    </p:titleStyle>
    <p:bodyStyle>
      <a:lvl1pPr marL="342699" indent="-342699" algn="l" defTabSz="9138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15" indent="-285582" algn="l" defTabSz="9138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33" indent="-228465" algn="l" defTabSz="9138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64"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97"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130"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64"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96"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27"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65" rtl="0" eaLnBrk="1" latinLnBrk="0" hangingPunct="1">
        <a:defRPr sz="1800" kern="1200">
          <a:solidFill>
            <a:schemeClr val="tx1"/>
          </a:solidFill>
          <a:latin typeface="+mn-lt"/>
          <a:ea typeface="+mn-ea"/>
          <a:cs typeface="+mn-cs"/>
        </a:defRPr>
      </a:lvl1pPr>
      <a:lvl2pPr marL="456933" algn="l" defTabSz="913865" rtl="0" eaLnBrk="1" latinLnBrk="0" hangingPunct="1">
        <a:defRPr sz="1800" kern="1200">
          <a:solidFill>
            <a:schemeClr val="tx1"/>
          </a:solidFill>
          <a:latin typeface="+mn-lt"/>
          <a:ea typeface="+mn-ea"/>
          <a:cs typeface="+mn-cs"/>
        </a:defRPr>
      </a:lvl2pPr>
      <a:lvl3pPr marL="913865" algn="l" defTabSz="913865" rtl="0" eaLnBrk="1" latinLnBrk="0" hangingPunct="1">
        <a:defRPr sz="1800" kern="1200">
          <a:solidFill>
            <a:schemeClr val="tx1"/>
          </a:solidFill>
          <a:latin typeface="+mn-lt"/>
          <a:ea typeface="+mn-ea"/>
          <a:cs typeface="+mn-cs"/>
        </a:defRPr>
      </a:lvl3pPr>
      <a:lvl4pPr marL="1370799" algn="l" defTabSz="913865" rtl="0" eaLnBrk="1" latinLnBrk="0" hangingPunct="1">
        <a:defRPr sz="1800" kern="1200">
          <a:solidFill>
            <a:schemeClr val="tx1"/>
          </a:solidFill>
          <a:latin typeface="+mn-lt"/>
          <a:ea typeface="+mn-ea"/>
          <a:cs typeface="+mn-cs"/>
        </a:defRPr>
      </a:lvl4pPr>
      <a:lvl5pPr marL="1827731" algn="l" defTabSz="913865" rtl="0" eaLnBrk="1" latinLnBrk="0" hangingPunct="1">
        <a:defRPr sz="1800" kern="1200">
          <a:solidFill>
            <a:schemeClr val="tx1"/>
          </a:solidFill>
          <a:latin typeface="+mn-lt"/>
          <a:ea typeface="+mn-ea"/>
          <a:cs typeface="+mn-cs"/>
        </a:defRPr>
      </a:lvl5pPr>
      <a:lvl6pPr marL="2284665" algn="l" defTabSz="913865" rtl="0" eaLnBrk="1" latinLnBrk="0" hangingPunct="1">
        <a:defRPr sz="1800" kern="1200">
          <a:solidFill>
            <a:schemeClr val="tx1"/>
          </a:solidFill>
          <a:latin typeface="+mn-lt"/>
          <a:ea typeface="+mn-ea"/>
          <a:cs typeface="+mn-cs"/>
        </a:defRPr>
      </a:lvl6pPr>
      <a:lvl7pPr marL="2741596" algn="l" defTabSz="913865" rtl="0" eaLnBrk="1" latinLnBrk="0" hangingPunct="1">
        <a:defRPr sz="1800" kern="1200">
          <a:solidFill>
            <a:schemeClr val="tx1"/>
          </a:solidFill>
          <a:latin typeface="+mn-lt"/>
          <a:ea typeface="+mn-ea"/>
          <a:cs typeface="+mn-cs"/>
        </a:defRPr>
      </a:lvl7pPr>
      <a:lvl8pPr marL="3198530" algn="l" defTabSz="913865" rtl="0" eaLnBrk="1" latinLnBrk="0" hangingPunct="1">
        <a:defRPr sz="1800" kern="1200">
          <a:solidFill>
            <a:schemeClr val="tx1"/>
          </a:solidFill>
          <a:latin typeface="+mn-lt"/>
          <a:ea typeface="+mn-ea"/>
          <a:cs typeface="+mn-cs"/>
        </a:defRPr>
      </a:lvl8pPr>
      <a:lvl9pPr marL="3655460" algn="l" defTabSz="9138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D1F1EE-49B1-4990-9A33-339ADAF78440}" type="datetime1">
              <a:rPr lang="en-US" smtClean="0">
                <a:solidFill>
                  <a:prstClr val="black">
                    <a:tint val="75000"/>
                  </a:prstClr>
                </a:solidFill>
              </a:rPr>
              <a:t>7/30/2019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5591647-0CFB-43B2-A55D-D21C585851A2}" type="slidenum">
              <a:rPr lang="en-US" altLang="en-US"/>
              <a:pPr/>
              <a:t>‹#›</a:t>
            </a:fld>
            <a:endParaRPr lang="en-US" altLang="en-US" dirty="0"/>
          </a:p>
        </p:txBody>
      </p:sp>
      <p:sp>
        <p:nvSpPr>
          <p:cNvPr id="1031" name="Title Placeholder 1"/>
          <p:cNvSpPr txBox="1">
            <a:spLocks/>
          </p:cNvSpPr>
          <p:nvPr/>
        </p:nvSpPr>
        <p:spPr bwMode="auto">
          <a:xfrm>
            <a:off x="457200" y="274638"/>
            <a:ext cx="8229600" cy="1143000"/>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dirty="0">
                <a:solidFill>
                  <a:prstClr val="black"/>
                </a:solidFill>
                <a:latin typeface="Calibri" pitchFamily="34" charset="0"/>
              </a:rPr>
              <a:t>Click to edit Master title style</a:t>
            </a:r>
          </a:p>
        </p:txBody>
      </p:sp>
      <p:sp>
        <p:nvSpPr>
          <p:cNvPr id="1032" name="Text Placeholder 2"/>
          <p:cNvSpPr txBox="1">
            <a:spLocks/>
          </p:cNvSpPr>
          <p:nvPr/>
        </p:nvSpPr>
        <p:spPr bwMode="auto">
          <a:xfrm>
            <a:off x="457200" y="1600202"/>
            <a:ext cx="8229600" cy="4525963"/>
          </a:xfrm>
          <a:prstGeom prst="rect">
            <a:avLst/>
          </a:prstGeom>
          <a:noFill/>
          <a:ln>
            <a:noFill/>
          </a:ln>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defRPr/>
            </a:pPr>
            <a:r>
              <a:rPr lang="en-US" sz="3200" dirty="0">
                <a:solidFill>
                  <a:prstClr val="black"/>
                </a:solidFill>
                <a:latin typeface="Calibri" pitchFamily="34" charset="0"/>
              </a:rPr>
              <a:t>Click to edit Master text styles</a:t>
            </a:r>
          </a:p>
          <a:p>
            <a:pPr lvl="1">
              <a:spcBef>
                <a:spcPct val="20000"/>
              </a:spcBef>
              <a:buFont typeface="Arial" charset="0"/>
              <a:buChar char="–"/>
              <a:defRPr/>
            </a:pPr>
            <a:r>
              <a:rPr lang="en-US" sz="2800" dirty="0">
                <a:solidFill>
                  <a:prstClr val="black"/>
                </a:solidFill>
                <a:latin typeface="Calibri" pitchFamily="34" charset="0"/>
              </a:rPr>
              <a:t>Second level</a:t>
            </a:r>
          </a:p>
          <a:p>
            <a:pPr lvl="2">
              <a:spcBef>
                <a:spcPct val="20000"/>
              </a:spcBef>
              <a:buFont typeface="Arial" charset="0"/>
              <a:buChar char="•"/>
              <a:defRPr/>
            </a:pPr>
            <a:r>
              <a:rPr lang="en-US" sz="2400" dirty="0">
                <a:solidFill>
                  <a:prstClr val="black"/>
                </a:solidFill>
                <a:latin typeface="Calibri" pitchFamily="34" charset="0"/>
              </a:rPr>
              <a:t>Third level</a:t>
            </a:r>
          </a:p>
          <a:p>
            <a:pPr lvl="3">
              <a:spcBef>
                <a:spcPct val="20000"/>
              </a:spcBef>
              <a:buFont typeface="Arial" charset="0"/>
              <a:buChar char="–"/>
              <a:defRPr/>
            </a:pPr>
            <a:r>
              <a:rPr lang="en-US" sz="2000" dirty="0">
                <a:solidFill>
                  <a:prstClr val="black"/>
                </a:solidFill>
                <a:latin typeface="Calibri" pitchFamily="34" charset="0"/>
              </a:rPr>
              <a:t>Fourth level</a:t>
            </a:r>
          </a:p>
          <a:p>
            <a:pPr lvl="4">
              <a:spcBef>
                <a:spcPct val="20000"/>
              </a:spcBef>
              <a:buFont typeface="Arial" charset="0"/>
              <a:buChar char="»"/>
              <a:defRPr/>
            </a:pPr>
            <a:r>
              <a:rPr lang="en-US" sz="2000" dirty="0">
                <a:solidFill>
                  <a:prstClr val="black"/>
                </a:solidFill>
                <a:latin typeface="Calibri" pitchFamily="34" charset="0"/>
              </a:rPr>
              <a:t>Fifth level</a:t>
            </a:r>
          </a:p>
        </p:txBody>
      </p:sp>
      <p:sp>
        <p:nvSpPr>
          <p:cNvPr id="9" name="Date Placeholder 3"/>
          <p:cNvSpPr txBox="1">
            <a:spLocks/>
          </p:cNvSpPr>
          <p:nvPr/>
        </p:nvSpPr>
        <p:spPr>
          <a:xfrm>
            <a:off x="457200" y="6356352"/>
            <a:ext cx="21336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sz="1200">
                <a:solidFill>
                  <a:prstClr val="black">
                    <a:tint val="75000"/>
                  </a:prstClr>
                </a:solidFill>
              </a:rPr>
              <a:pPr>
                <a:defRPr/>
              </a:pPr>
              <a:t>7/30/2019</a:t>
            </a:fld>
            <a:endParaRPr lang="en-US" sz="1200" dirty="0">
              <a:solidFill>
                <a:prstClr val="black">
                  <a:tint val="75000"/>
                </a:prstClr>
              </a:solidFill>
            </a:endParaRPr>
          </a:p>
        </p:txBody>
      </p:sp>
      <p:sp>
        <p:nvSpPr>
          <p:cNvPr id="10" name="Slide Number Placeholder 5"/>
          <p:cNvSpPr txBox="1">
            <a:spLocks/>
          </p:cNvSpPr>
          <p:nvPr/>
        </p:nvSpPr>
        <p:spPr>
          <a:xfrm>
            <a:off x="6553200" y="6356352"/>
            <a:ext cx="21336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1FB04D-6B72-4960-A624-3CC81CF2DAB8}" type="slidenum">
              <a:rPr lang="en-US" altLang="en-US" sz="1200">
                <a:solidFill>
                  <a:srgbClr val="898989"/>
                </a:solidFill>
                <a:latin typeface="Calibri" panose="020F0502020204030204" pitchFamily="34" charset="0"/>
              </a:rPr>
              <a:pPr algn="r" eaLnBrk="1" hangingPunct="1"/>
              <a:t>‹#›</a:t>
            </a:fld>
            <a:endParaRPr lang="en-US" altLang="en-US" sz="1200" dirty="0">
              <a:solidFill>
                <a:srgbClr val="898989"/>
              </a:solidFill>
              <a:latin typeface="Calibri" panose="020F0502020204030204" pitchFamily="34" charset="0"/>
            </a:endParaRPr>
          </a:p>
        </p:txBody>
      </p:sp>
      <p:pic>
        <p:nvPicPr>
          <p:cNvPr id="1035" name="Picture 7" descr="EPA-slide-bg.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98427"/>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p:nvSpPr>
        <p:spPr>
          <a:xfrm>
            <a:off x="184150" y="6492877"/>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B81BA1-B2DD-4BD1-96D8-710BB5CB0F9F}" type="slidenum">
              <a:rPr lang="en-US" altLang="en-US" sz="1400">
                <a:solidFill>
                  <a:prstClr val="white"/>
                </a:solidFill>
                <a:latin typeface="Calibri" panose="020F0502020204030204" pitchFamily="34" charset="0"/>
              </a:rPr>
              <a:pPr eaLnBrk="1" hangingPunct="1"/>
              <a:t>‹#›</a:t>
            </a:fld>
            <a:endParaRPr lang="en-US" altLang="en-US" sz="14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2187291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sz="1200">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2"/>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13796639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p:hf hdr="0" ftr="0" dt="0"/>
  <p:txStyles>
    <p:titleStyle>
      <a:lvl1pPr algn="ctr" rtl="0" eaLnBrk="1" fontAlgn="base" hangingPunct="1">
        <a:spcBef>
          <a:spcPct val="0"/>
        </a:spcBef>
        <a:spcAft>
          <a:spcPct val="0"/>
        </a:spcAft>
        <a:defRPr sz="3600" b="1">
          <a:solidFill>
            <a:schemeClr val="bg1"/>
          </a:solidFill>
          <a:latin typeface="+mj-lt"/>
          <a:ea typeface="+mj-ea"/>
          <a:cs typeface="+mj-cs"/>
        </a:defRPr>
      </a:lvl1pPr>
      <a:lvl2pPr algn="ctr" rtl="0" eaLnBrk="1" fontAlgn="base" hangingPunct="1">
        <a:spcBef>
          <a:spcPct val="0"/>
        </a:spcBef>
        <a:spcAft>
          <a:spcPct val="0"/>
        </a:spcAft>
        <a:defRPr sz="3600" b="1">
          <a:solidFill>
            <a:schemeClr val="bg1"/>
          </a:solidFill>
          <a:latin typeface="Arial" charset="0"/>
          <a:cs typeface="Arial" charset="0"/>
        </a:defRPr>
      </a:lvl2pPr>
      <a:lvl3pPr algn="ctr" rtl="0" eaLnBrk="1" fontAlgn="base" hangingPunct="1">
        <a:spcBef>
          <a:spcPct val="0"/>
        </a:spcBef>
        <a:spcAft>
          <a:spcPct val="0"/>
        </a:spcAft>
        <a:defRPr sz="3600" b="1">
          <a:solidFill>
            <a:schemeClr val="bg1"/>
          </a:solidFill>
          <a:latin typeface="Arial" charset="0"/>
          <a:cs typeface="Arial" charset="0"/>
        </a:defRPr>
      </a:lvl3pPr>
      <a:lvl4pPr algn="ctr" rtl="0" eaLnBrk="1" fontAlgn="base" hangingPunct="1">
        <a:spcBef>
          <a:spcPct val="0"/>
        </a:spcBef>
        <a:spcAft>
          <a:spcPct val="0"/>
        </a:spcAft>
        <a:defRPr sz="3600" b="1">
          <a:solidFill>
            <a:schemeClr val="bg1"/>
          </a:solidFill>
          <a:latin typeface="Arial" charset="0"/>
          <a:cs typeface="Arial" charset="0"/>
        </a:defRPr>
      </a:lvl4pPr>
      <a:lvl5pPr algn="ctr" rtl="0" eaLnBrk="1" fontAlgn="base" hangingPunct="1">
        <a:spcBef>
          <a:spcPct val="0"/>
        </a:spcBef>
        <a:spcAft>
          <a:spcPct val="0"/>
        </a:spcAft>
        <a:defRPr sz="3600" b="1">
          <a:solidFill>
            <a:schemeClr val="bg1"/>
          </a:solidFill>
          <a:latin typeface="Arial" charset="0"/>
          <a:cs typeface="Arial" charset="0"/>
        </a:defRPr>
      </a:lvl5pPr>
      <a:lvl6pPr marL="457200" algn="ctr" rtl="0" eaLnBrk="1" fontAlgn="base" hangingPunct="1">
        <a:spcBef>
          <a:spcPct val="0"/>
        </a:spcBef>
        <a:spcAft>
          <a:spcPct val="0"/>
        </a:spcAft>
        <a:defRPr sz="3600" b="1">
          <a:solidFill>
            <a:schemeClr val="bg1"/>
          </a:solidFill>
          <a:latin typeface="Arial" charset="0"/>
          <a:cs typeface="Arial" charset="0"/>
        </a:defRPr>
      </a:lvl6pPr>
      <a:lvl7pPr marL="914400" algn="ctr" rtl="0" eaLnBrk="1" fontAlgn="base" hangingPunct="1">
        <a:spcBef>
          <a:spcPct val="0"/>
        </a:spcBef>
        <a:spcAft>
          <a:spcPct val="0"/>
        </a:spcAft>
        <a:defRPr sz="3600" b="1">
          <a:solidFill>
            <a:schemeClr val="bg1"/>
          </a:solidFill>
          <a:latin typeface="Arial" charset="0"/>
          <a:cs typeface="Arial" charset="0"/>
        </a:defRPr>
      </a:lvl7pPr>
      <a:lvl8pPr marL="1371600" algn="ctr" rtl="0" eaLnBrk="1" fontAlgn="base" hangingPunct="1">
        <a:spcBef>
          <a:spcPct val="0"/>
        </a:spcBef>
        <a:spcAft>
          <a:spcPct val="0"/>
        </a:spcAft>
        <a:defRPr sz="3600" b="1">
          <a:solidFill>
            <a:schemeClr val="bg1"/>
          </a:solidFill>
          <a:latin typeface="Arial" charset="0"/>
          <a:cs typeface="Arial" charset="0"/>
        </a:defRPr>
      </a:lvl8pPr>
      <a:lvl9pPr marL="1828800" algn="ctr" rtl="0" eaLnBrk="1" fontAlgn="base" hangingPunct="1">
        <a:spcBef>
          <a:spcPct val="0"/>
        </a:spcBef>
        <a:spcAft>
          <a:spcPct val="0"/>
        </a:spcAft>
        <a:defRPr sz="36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0"/>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32321291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ransition/>
  <p:hf hdr="0" ftr="0" dt="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chemeClr val="bg1"/>
          </a:solidFill>
          <a:latin typeface="Arial" charset="0"/>
          <a:cs typeface="Arial" charset="0"/>
        </a:defRPr>
      </a:lvl6pPr>
      <a:lvl7pPr marL="914400" algn="ctr" rtl="0" fontAlgn="base">
        <a:spcBef>
          <a:spcPct val="0"/>
        </a:spcBef>
        <a:spcAft>
          <a:spcPct val="0"/>
        </a:spcAft>
        <a:defRPr sz="3600" b="1">
          <a:solidFill>
            <a:schemeClr val="bg1"/>
          </a:solidFill>
          <a:latin typeface="Arial" charset="0"/>
          <a:cs typeface="Arial" charset="0"/>
        </a:defRPr>
      </a:lvl7pPr>
      <a:lvl8pPr marL="1371600" algn="ctr" rtl="0" fontAlgn="base">
        <a:spcBef>
          <a:spcPct val="0"/>
        </a:spcBef>
        <a:spcAft>
          <a:spcPct val="0"/>
        </a:spcAft>
        <a:defRPr sz="3600" b="1">
          <a:solidFill>
            <a:schemeClr val="bg1"/>
          </a:solidFill>
          <a:latin typeface="Arial" charset="0"/>
          <a:cs typeface="Arial" charset="0"/>
        </a:defRPr>
      </a:lvl8pPr>
      <a:lvl9pPr marL="1828800" algn="ctr" rtl="0" fontAlgn="base">
        <a:spcBef>
          <a:spcPct val="0"/>
        </a:spcBef>
        <a:spcAft>
          <a:spcPct val="0"/>
        </a:spcAft>
        <a:defRPr sz="36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58288" cy="1423988"/>
          </a:xfrm>
          <a:prstGeom prst="rect">
            <a:avLst/>
          </a:prstGeom>
          <a:solidFill>
            <a:srgbClr val="006699"/>
          </a:solidFill>
          <a:ln>
            <a:noFill/>
          </a:ln>
          <a:effec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eaLnBrk="1" fontAlgn="base" hangingPunct="1">
              <a:spcBef>
                <a:spcPct val="50000"/>
              </a:spcBef>
              <a:spcAft>
                <a:spcPct val="0"/>
              </a:spcAft>
              <a:defRPr/>
            </a:pPr>
            <a:endParaRPr lang="en-US" altLang="en-US">
              <a:solidFill>
                <a:srgbClr val="000000"/>
              </a:solidFill>
            </a:endParaRPr>
          </a:p>
        </p:txBody>
      </p:sp>
      <p:sp>
        <p:nvSpPr>
          <p:cNvPr id="1027" name="Rectangle 3"/>
          <p:cNvSpPr>
            <a:spLocks noGrp="1" noChangeArrowheads="1"/>
          </p:cNvSpPr>
          <p:nvPr>
            <p:ph type="title"/>
          </p:nvPr>
        </p:nvSpPr>
        <p:spPr bwMode="auto">
          <a:xfrm>
            <a:off x="630238" y="198438"/>
            <a:ext cx="8229600" cy="1111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95350" y="1600200"/>
            <a:ext cx="77914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7" name="Rectangle 7"/>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100">
                <a:solidFill>
                  <a:srgbClr val="000000"/>
                </a:solidFill>
                <a:latin typeface="+mn-lt"/>
                <a:cs typeface="+mn-cs"/>
              </a:defRPr>
            </a:lvl1pPr>
          </a:lstStyle>
          <a:p>
            <a:pPr fontAlgn="base">
              <a:spcAft>
                <a:spcPct val="0"/>
              </a:spcAft>
              <a:defRPr/>
            </a:pPr>
            <a:fld id="{178109FF-85D6-4B73-9D25-7B9FBB9A93DD}" type="slidenum">
              <a:rPr lang="en-US" altLang="en-US" smtClean="0"/>
              <a:pPr fontAlgn="base">
                <a:spcAft>
                  <a:spcPct val="0"/>
                </a:spcAft>
                <a:defRPr/>
              </a:pPr>
              <a:t>‹#›</a:t>
            </a:fld>
            <a:endParaRPr lang="en-US" altLang="en-US" dirty="0"/>
          </a:p>
        </p:txBody>
      </p:sp>
    </p:spTree>
    <p:extLst>
      <p:ext uri="{BB962C8B-B14F-4D97-AF65-F5344CB8AC3E}">
        <p14:creationId xmlns:p14="http://schemas.microsoft.com/office/powerpoint/2010/main" val="26175418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p:hf hdr="0" ftr="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chemeClr val="bg1"/>
          </a:solidFill>
          <a:latin typeface="Arial" charset="0"/>
          <a:cs typeface="Arial" charset="0"/>
        </a:defRPr>
      </a:lvl6pPr>
      <a:lvl7pPr marL="914400" algn="ctr" rtl="0" fontAlgn="base">
        <a:spcBef>
          <a:spcPct val="0"/>
        </a:spcBef>
        <a:spcAft>
          <a:spcPct val="0"/>
        </a:spcAft>
        <a:defRPr sz="3600" b="1">
          <a:solidFill>
            <a:schemeClr val="bg1"/>
          </a:solidFill>
          <a:latin typeface="Arial" charset="0"/>
          <a:cs typeface="Arial" charset="0"/>
        </a:defRPr>
      </a:lvl7pPr>
      <a:lvl8pPr marL="1371600" algn="ctr" rtl="0" fontAlgn="base">
        <a:spcBef>
          <a:spcPct val="0"/>
        </a:spcBef>
        <a:spcAft>
          <a:spcPct val="0"/>
        </a:spcAft>
        <a:defRPr sz="3600" b="1">
          <a:solidFill>
            <a:schemeClr val="bg1"/>
          </a:solidFill>
          <a:latin typeface="Arial" charset="0"/>
          <a:cs typeface="Arial" charset="0"/>
        </a:defRPr>
      </a:lvl8pPr>
      <a:lvl9pPr marL="1828800" algn="ctr" rtl="0" fontAlgn="base">
        <a:spcBef>
          <a:spcPct val="0"/>
        </a:spcBef>
        <a:spcAft>
          <a:spcPct val="0"/>
        </a:spcAft>
        <a:defRPr sz="36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8.xml"/></Relationships>
</file>

<file path=ppt/slides/_rels/slide100.xml.rels><?xml version="1.0" encoding="UTF-8" standalone="yes"?>
<Relationships xmlns="http://schemas.openxmlformats.org/package/2006/relationships"><Relationship Id="rId2" Type="http://schemas.openxmlformats.org/officeDocument/2006/relationships/hyperlink" Target="http://appdev.cares.missouri.edu/cgi-bin/ARC/ACM.py" TargetMode="External"/><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asthmaready.org/" TargetMode="External"/><Relationship Id="rId1" Type="http://schemas.openxmlformats.org/officeDocument/2006/relationships/slideLayout" Target="../slideLayouts/slideLayout8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8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emf"/><Relationship Id="rId9" Type="http://schemas.openxmlformats.org/officeDocument/2006/relationships/image" Target="../media/image110.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9.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9.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99.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07.xml"/><Relationship Id="rId4" Type="http://schemas.openxmlformats.org/officeDocument/2006/relationships/hyperlink" Target="http://www.thecommunityguide.org/asthma/rrchildren.html" TargetMode="Externa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0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www.nchh.org/Resources/HealthcareFinancing/CaseStudiesandResources.aspx" TargetMode="External"/><Relationship Id="rId1" Type="http://schemas.openxmlformats.org/officeDocument/2006/relationships/slideLayout" Target="../slideLayouts/slideLayout99.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8.xml"/><Relationship Id="rId1" Type="http://schemas.openxmlformats.org/officeDocument/2006/relationships/tags" Target="../tags/tag1.xml"/><Relationship Id="rId4" Type="http://schemas.openxmlformats.org/officeDocument/2006/relationships/hyperlink" Target="mailto:kkennedy@cmh.ed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7.xml"/></Relationships>
</file>

<file path=ppt/slides/_rels/slide52.xml.rels><?xml version="1.0" encoding="UTF-8" standalone="yes"?>
<Relationships xmlns="http://schemas.openxmlformats.org/package/2006/relationships"><Relationship Id="rId2" Type="http://schemas.openxmlformats.org/officeDocument/2006/relationships/hyperlink" Target="https://ssir.org/articles/entry/collective_impact" TargetMode="External"/><Relationship Id="rId1" Type="http://schemas.openxmlformats.org/officeDocument/2006/relationships/slideLayout" Target="../slideLayouts/slideLayout8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2.xml"/><Relationship Id="rId4" Type="http://schemas.openxmlformats.org/officeDocument/2006/relationships/hyperlink" Target="http://www.pediatrics.org/cgi/content/abstract/111/3/503"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2.jpeg"/><Relationship Id="rId2" Type="http://schemas.openxmlformats.org/officeDocument/2006/relationships/slideLayout" Target="../slideLayouts/slideLayout86.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oleObject" Target="../embeddings/oleObject1.bin"/><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hyperlink" Target="http://asthma.esgn.tv/school_nurse_visit" TargetMode="External"/><Relationship Id="rId2" Type="http://schemas.openxmlformats.org/officeDocument/2006/relationships/notesSlide" Target="../notesSlides/notesSlide27.xml"/><Relationship Id="rId1" Type="http://schemas.openxmlformats.org/officeDocument/2006/relationships/slideLayout" Target="../slideLayouts/slideLayout86.xml"/><Relationship Id="rId6" Type="http://schemas.openxmlformats.org/officeDocument/2006/relationships/image" Target="../media/image64.png"/><Relationship Id="rId5" Type="http://schemas.openxmlformats.org/officeDocument/2006/relationships/image" Target="../media/image55.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87.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87.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87.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87.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hyperlink" Target="http://www.cdc.gov/pcd/issues/2017/17_0003.htm" TargetMode="External"/><Relationship Id="rId2" Type="http://schemas.openxmlformats.org/officeDocument/2006/relationships/image" Target="../media/image70.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hyperlink" Target="http://www.nhlbi.nih.gov/health-pro/guidelines/current/asthma-guideline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hyperlink" Target="https://www.thecommunityguide.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87.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86.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7.xml"/><Relationship Id="rId6" Type="http://schemas.openxmlformats.org/officeDocument/2006/relationships/image" Target="../media/image72.png"/><Relationship Id="rId5" Type="http://schemas.openxmlformats.org/officeDocument/2006/relationships/image" Target="../media/image55.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87.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hyperlink" Target="http://mediasuite.multicastmedia.com/player.php?v=al80y67g" TargetMode="External"/><Relationship Id="rId2" Type="http://schemas.openxmlformats.org/officeDocument/2006/relationships/notesSlide" Target="../notesSlides/notesSlide39.xml"/><Relationship Id="rId1" Type="http://schemas.openxmlformats.org/officeDocument/2006/relationships/slideLayout" Target="../slideLayouts/slideLayout86.xml"/><Relationship Id="rId5" Type="http://schemas.openxmlformats.org/officeDocument/2006/relationships/image" Target="../media/image55.png"/><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2" Type="http://schemas.openxmlformats.org/officeDocument/2006/relationships/hyperlink" Target="https://www.ncbi.nlm.nih.gov/pmc/articles/PMC4018371/" TargetMode="External"/><Relationship Id="rId1" Type="http://schemas.openxmlformats.org/officeDocument/2006/relationships/slideLayout" Target="../slideLayouts/slideLayout87.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fs2.formsite.com/openform/form30/index.html" TargetMode="External"/><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2.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ahrq.gov/learning-health-systems/index.html" TargetMode="Externa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86.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hyperlink" Target="https://www.youtube.com/watch?v=VAMaHP-tEwk"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9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7.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5CDC4-F1FA-4A24-AEE8-4D5EA61F2C01}"/>
              </a:ext>
            </a:extLst>
          </p:cNvPr>
          <p:cNvPicPr>
            <a:picLocks noChangeAspect="1"/>
          </p:cNvPicPr>
          <p:nvPr/>
        </p:nvPicPr>
        <p:blipFill rotWithShape="1">
          <a:blip r:embed="rId3">
            <a:extLst>
              <a:ext uri="{28A0092B-C50C-407E-A947-70E740481C1C}">
                <a14:useLocalDpi xmlns:a14="http://schemas.microsoft.com/office/drawing/2010/main" val="0"/>
              </a:ext>
            </a:extLst>
          </a:blip>
          <a:srcRect l="5600" r="5600"/>
          <a:stretch/>
        </p:blipFill>
        <p:spPr>
          <a:xfrm>
            <a:off x="-1" y="0"/>
            <a:ext cx="9144001" cy="6864927"/>
          </a:xfrm>
          <a:prstGeom prst="rect">
            <a:avLst/>
          </a:prstGeom>
        </p:spPr>
      </p:pic>
      <p:sp>
        <p:nvSpPr>
          <p:cNvPr id="2" name="Title 1">
            <a:extLst>
              <a:ext uri="{FF2B5EF4-FFF2-40B4-BE49-F238E27FC236}">
                <a16:creationId xmlns:a16="http://schemas.microsoft.com/office/drawing/2014/main" id="{F5D7E3B1-56FE-4B01-B7BB-9CCBC8AD3C11}"/>
              </a:ext>
            </a:extLst>
          </p:cNvPr>
          <p:cNvSpPr>
            <a:spLocks noGrp="1"/>
          </p:cNvSpPr>
          <p:nvPr>
            <p:ph type="ctrTitle"/>
          </p:nvPr>
        </p:nvSpPr>
        <p:spPr>
          <a:xfrm>
            <a:off x="223024" y="4616605"/>
            <a:ext cx="8742556" cy="1356024"/>
          </a:xfrm>
          <a:solidFill>
            <a:schemeClr val="bg1">
              <a:lumMod val="95000"/>
              <a:alpha val="91000"/>
            </a:schemeClr>
          </a:solidFill>
        </p:spPr>
        <p:txBody>
          <a:bodyPr/>
          <a:lstStyle/>
          <a:p>
            <a:pPr algn="ctr">
              <a:spcBef>
                <a:spcPts val="0"/>
              </a:spcBef>
              <a:spcAft>
                <a:spcPts val="0"/>
              </a:spcAft>
            </a:pPr>
            <a:r>
              <a:rPr lang="en-US" sz="2800" dirty="0">
                <a:solidFill>
                  <a:schemeClr val="tx1"/>
                </a:solidFill>
              </a:rPr>
              <a:t>Demonstrating Positive Asthma Outcomes: Collecting and Analyzing Data to Make Your Case</a:t>
            </a:r>
            <a:endParaRPr lang="en-US" sz="3600" dirty="0"/>
          </a:p>
        </p:txBody>
      </p:sp>
      <p:sp>
        <p:nvSpPr>
          <p:cNvPr id="4" name="Slide Number Placeholder 3">
            <a:extLst>
              <a:ext uri="{FF2B5EF4-FFF2-40B4-BE49-F238E27FC236}">
                <a16:creationId xmlns:a16="http://schemas.microsoft.com/office/drawing/2014/main" id="{F7FE6E4F-C886-4658-ABE7-EBFEC0DE9402}"/>
              </a:ext>
            </a:extLst>
          </p:cNvPr>
          <p:cNvSpPr>
            <a:spLocks noGrp="1"/>
          </p:cNvSpPr>
          <p:nvPr>
            <p:ph type="sldNum" sz="quarter" idx="12"/>
          </p:nvPr>
        </p:nvSpPr>
        <p:spPr/>
        <p:txBody>
          <a:bodyPr/>
          <a:lstStyle/>
          <a:p>
            <a:fld id="{A9B12B9F-16A6-4AAF-95EF-5DA37D5EF978}" type="slidenum">
              <a:rPr lang="en-US" altLang="en-US" smtClean="0"/>
              <a:pPr/>
              <a:t>1</a:t>
            </a:fld>
            <a:endParaRPr lang="en-US" altLang="en-US" dirty="0"/>
          </a:p>
        </p:txBody>
      </p:sp>
      <p:sp>
        <p:nvSpPr>
          <p:cNvPr id="7" name="Rectangle 6">
            <a:extLst>
              <a:ext uri="{FF2B5EF4-FFF2-40B4-BE49-F238E27FC236}">
                <a16:creationId xmlns:a16="http://schemas.microsoft.com/office/drawing/2014/main" id="{DC89316E-25B7-42C1-A345-876F442B4F66}"/>
              </a:ext>
            </a:extLst>
          </p:cNvPr>
          <p:cNvSpPr>
            <a:spLocks noChangeArrowheads="1"/>
          </p:cNvSpPr>
          <p:nvPr/>
        </p:nvSpPr>
        <p:spPr bwMode="auto">
          <a:xfrm>
            <a:off x="2654666" y="5972629"/>
            <a:ext cx="3879272" cy="707886"/>
          </a:xfrm>
          <a:prstGeom prst="rect">
            <a:avLst/>
          </a:prstGeom>
          <a:solidFill>
            <a:schemeClr val="bg1">
              <a:lumMod val="95000"/>
              <a:alpha val="91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latin typeface="Arial" panose="020B0604020202020204" pitchFamily="34" charset="0"/>
                <a:cs typeface="Arial" panose="020B0604020202020204" pitchFamily="34" charset="0"/>
              </a:rPr>
              <a:t>Phone Number: </a:t>
            </a:r>
            <a:r>
              <a:rPr lang="en-US" altLang="en-US" sz="2000" dirty="0">
                <a:latin typeface="Arial" panose="020B0604020202020204" pitchFamily="34" charset="0"/>
                <a:cs typeface="Arial" panose="020B0604020202020204" pitchFamily="34" charset="0"/>
              </a:rPr>
              <a:t>866-527-8921</a:t>
            </a:r>
          </a:p>
          <a:p>
            <a:pPr algn="ctr" eaLnBrk="1" hangingPunct="1">
              <a:spcBef>
                <a:spcPct val="0"/>
              </a:spcBef>
              <a:buFontTx/>
              <a:buNone/>
            </a:pPr>
            <a:r>
              <a:rPr lang="en-US" altLang="en-US" sz="2000" b="1" dirty="0">
                <a:latin typeface="Arial" panose="020B0604020202020204" pitchFamily="34" charset="0"/>
                <a:cs typeface="Arial" panose="020B0604020202020204" pitchFamily="34" charset="0"/>
              </a:rPr>
              <a:t>Conference ID: </a:t>
            </a:r>
            <a:r>
              <a:rPr lang="en-US" altLang="en-US" sz="2000" dirty="0">
                <a:latin typeface="Arial" panose="020B0604020202020204" pitchFamily="34" charset="0"/>
                <a:cs typeface="Arial" panose="020B0604020202020204" pitchFamily="34" charset="0"/>
              </a:rPr>
              <a:t>9228608</a:t>
            </a:r>
            <a:endParaRPr lang="en-US" altLang="en-US" sz="20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87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278" y="505977"/>
            <a:ext cx="8721092" cy="2202496"/>
          </a:xfrm>
        </p:spPr>
        <p:txBody>
          <a:bodyPr>
            <a:noAutofit/>
          </a:bodyPr>
          <a:lstStyle/>
          <a:p>
            <a:r>
              <a:rPr lang="en-US" sz="4000" dirty="0">
                <a:solidFill>
                  <a:srgbClr val="56224C"/>
                </a:solidFill>
                <a:latin typeface="Arial Rounded MT Bold"/>
                <a:cs typeface="Arial Rounded MT Bold"/>
              </a:rPr>
              <a:t>Using</a:t>
            </a:r>
            <a:r>
              <a:rPr lang="en-US" sz="4000" dirty="0">
                <a:solidFill>
                  <a:srgbClr val="56224C"/>
                </a:solidFill>
                <a:effectLst/>
                <a:latin typeface="Arial Rounded MT Bold"/>
                <a:cs typeface="Arial Rounded MT Bold"/>
              </a:rPr>
              <a:t> Data in Asthma Home Environmental Assessment Programs </a:t>
            </a:r>
          </a:p>
        </p:txBody>
      </p:sp>
      <p:sp>
        <p:nvSpPr>
          <p:cNvPr id="3" name="Subtitle 2"/>
          <p:cNvSpPr>
            <a:spLocks noGrp="1"/>
          </p:cNvSpPr>
          <p:nvPr>
            <p:ph type="subTitle" idx="1"/>
          </p:nvPr>
        </p:nvSpPr>
        <p:spPr>
          <a:xfrm>
            <a:off x="1347410" y="3424118"/>
            <a:ext cx="6400800" cy="1273430"/>
          </a:xfrm>
        </p:spPr>
        <p:txBody>
          <a:bodyPr>
            <a:noAutofit/>
          </a:bodyPr>
          <a:lstStyle/>
          <a:p>
            <a:r>
              <a:rPr lang="en-US" sz="3600" b="1" dirty="0">
                <a:solidFill>
                  <a:srgbClr val="56224C"/>
                </a:solidFill>
                <a:latin typeface="Calibri"/>
                <a:cs typeface="Calibri"/>
              </a:rPr>
              <a:t>Kevin Kennedy, M.P.H., CIEC</a:t>
            </a:r>
          </a:p>
          <a:p>
            <a:r>
              <a:rPr lang="en-US" sz="2800" b="1" dirty="0">
                <a:solidFill>
                  <a:srgbClr val="56224C"/>
                </a:solidFill>
                <a:latin typeface="Calibri"/>
                <a:cs typeface="Calibri"/>
              </a:rPr>
              <a:t>Program Director, Environmental Health</a:t>
            </a:r>
          </a:p>
        </p:txBody>
      </p:sp>
      <p:sp>
        <p:nvSpPr>
          <p:cNvPr id="6" name="Subtitle 2">
            <a:extLst>
              <a:ext uri="{FF2B5EF4-FFF2-40B4-BE49-F238E27FC236}">
                <a16:creationId xmlns:a16="http://schemas.microsoft.com/office/drawing/2014/main" id="{F7E63073-4DFE-8842-A4AB-0D36AA1E16C2}"/>
              </a:ext>
            </a:extLst>
          </p:cNvPr>
          <p:cNvSpPr txBox="1">
            <a:spLocks/>
          </p:cNvSpPr>
          <p:nvPr/>
        </p:nvSpPr>
        <p:spPr>
          <a:xfrm>
            <a:off x="93310" y="5182685"/>
            <a:ext cx="2508422" cy="936336"/>
          </a:xfrm>
          <a:prstGeom prst="rect">
            <a:avLst/>
          </a:prstGeom>
          <a:noFill/>
        </p:spPr>
        <p:txBody>
          <a:bodyPr>
            <a:noAutofit/>
          </a:bodyPr>
          <a:lstStyle>
            <a:lvl1pPr marL="0" indent="0" algn="ctr" rtl="0" eaLnBrk="0" fontAlgn="base" hangingPunct="0">
              <a:spcBef>
                <a:spcPct val="20000"/>
              </a:spcBef>
              <a:spcAft>
                <a:spcPct val="0"/>
              </a:spcAft>
              <a:buFont typeface="Arial" charset="0"/>
              <a:buNone/>
              <a:defRPr sz="3200" b="0" kern="1200" baseline="0">
                <a:solidFill>
                  <a:srgbClr val="034B87"/>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1400" b="1"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rPr>
              <a:t>2015 Winner—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1400" b="1"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rPr>
              <a:t>HUD Secretary’s Award </a:t>
            </a: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1400" b="1"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rPr>
              <a:t>for Healthy Homes</a:t>
            </a:r>
          </a:p>
        </p:txBody>
      </p:sp>
      <p:pic>
        <p:nvPicPr>
          <p:cNvPr id="7" name="Picture 6">
            <a:extLst>
              <a:ext uri="{FF2B5EF4-FFF2-40B4-BE49-F238E27FC236}">
                <a16:creationId xmlns:a16="http://schemas.microsoft.com/office/drawing/2014/main" id="{EF40368B-0C53-B049-BCD4-BFAD0C98A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29" y="5037997"/>
            <a:ext cx="426308" cy="426308"/>
          </a:xfrm>
          <a:prstGeom prst="rect">
            <a:avLst/>
          </a:prstGeom>
        </p:spPr>
      </p:pic>
    </p:spTree>
    <p:extLst>
      <p:ext uri="{BB962C8B-B14F-4D97-AF65-F5344CB8AC3E}">
        <p14:creationId xmlns:p14="http://schemas.microsoft.com/office/powerpoint/2010/main" val="22841663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Asthma Control Dashboard</a:t>
            </a:r>
            <a:br>
              <a:rPr lang="en-US" dirty="0"/>
            </a:br>
            <a:r>
              <a:rPr lang="en-US" sz="2700" u="sng" dirty="0">
                <a:hlinkClick r:id="rId2"/>
              </a:rPr>
              <a:t>appdev.cares.missouri.edu/cgi-bin/ARC/ACM.py</a:t>
            </a:r>
            <a:r>
              <a:rPr lang="en-US" sz="2700" dirty="0"/>
              <a:t> </a:t>
            </a:r>
            <a:br>
              <a:rPr lang="en-US" dirty="0"/>
            </a:br>
            <a:r>
              <a:rPr lang="en-US" sz="1200" dirty="0"/>
              <a:t>(Patient 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52998801"/>
              </p:ext>
            </p:extLst>
          </p:nvPr>
        </p:nvGraphicFramePr>
        <p:xfrm>
          <a:off x="457200" y="1568376"/>
          <a:ext cx="8229600" cy="4851400"/>
        </p:xfrm>
        <a:graphic>
          <a:graphicData uri="http://schemas.openxmlformats.org/drawingml/2006/table">
            <a:tbl>
              <a:tblPr firstRow="1" bandRow="1">
                <a:tableStyleId>{5C22544A-7EE6-4342-B048-85BDC9FD1C3A}</a:tableStyleId>
              </a:tblPr>
              <a:tblGrid>
                <a:gridCol w="304800">
                  <a:extLst>
                    <a:ext uri="{9D8B030D-6E8A-4147-A177-3AD203B41FA5}">
                      <a16:colId xmlns:a16="http://schemas.microsoft.com/office/drawing/2014/main" val="20000"/>
                    </a:ext>
                  </a:extLst>
                </a:gridCol>
                <a:gridCol w="29870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rowSpan="6">
                  <a:txBody>
                    <a:bodyPr/>
                    <a:lstStyle/>
                    <a:p>
                      <a:pPr algn="ctr"/>
                      <a:r>
                        <a:rPr lang="en-US" sz="1400" b="1" dirty="0">
                          <a:solidFill>
                            <a:schemeClr val="tx1"/>
                          </a:solidFill>
                        </a:rPr>
                        <a:t>Past 90 days</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600" b="1" dirty="0">
                          <a:solidFill>
                            <a:schemeClr val="tx1"/>
                          </a:solidFill>
                        </a:rPr>
                        <a:t>Indicator</a:t>
                      </a:r>
                      <a:r>
                        <a:rPr lang="en-US" sz="1600" b="1" baseline="0" dirty="0">
                          <a:solidFill>
                            <a:schemeClr val="tx1"/>
                          </a:solidFill>
                        </a:rPr>
                        <a:t> / Measure</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Well Controlled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chemeClr val="tx1"/>
                          </a:solidFill>
                        </a:rPr>
                        <a:t>Not Well Controlled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600" b="1" dirty="0">
                          <a:solidFill>
                            <a:schemeClr val="tx1"/>
                          </a:solidFill>
                        </a:rPr>
                        <a:t>Very Poorly Controlled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Inhaled</a:t>
                      </a:r>
                      <a:r>
                        <a:rPr lang="en-US" sz="1600" baseline="0" dirty="0">
                          <a:solidFill>
                            <a:schemeClr val="tx1"/>
                          </a:solidFill>
                        </a:rPr>
                        <a:t> Corticosteroid</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Low / 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Sub-therapeutic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Inhalation Technique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Good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Inadequate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600" b="1" dirty="0">
                          <a:solidFill>
                            <a:schemeClr val="tx1"/>
                          </a:solidFill>
                        </a:rPr>
                        <a:t>Poor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SABA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&lt; 3 /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chemeClr val="tx1"/>
                          </a:solidFill>
                        </a:rPr>
                        <a:t>&gt; 3 /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High doses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vMerge="1">
                  <a:txBody>
                    <a:bodyPr/>
                    <a:lstStyle/>
                    <a:p>
                      <a:endParaRPr lang="en-US" sz="1600" baseline="-25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FEV</a:t>
                      </a:r>
                      <a:r>
                        <a:rPr lang="en-US" sz="1600" baseline="-250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Font typeface="Wingdings"/>
                        <a:buNone/>
                      </a:pPr>
                      <a:r>
                        <a:rPr lang="en-US" sz="1400" b="1" dirty="0">
                          <a:solidFill>
                            <a:schemeClr val="tx1"/>
                          </a:solidFill>
                        </a:rPr>
                        <a:t>&gt; 80% of personal best</a:t>
                      </a:r>
                    </a:p>
                    <a:p>
                      <a:pPr algn="ctr">
                        <a:buFont typeface="Wingdings"/>
                        <a:buNone/>
                      </a:pPr>
                      <a:r>
                        <a:rPr lang="en-US" sz="1400" b="1" dirty="0">
                          <a:solidFill>
                            <a:schemeClr val="tx1"/>
                          </a:solidFill>
                        </a:rPr>
                        <a:t>Or </a:t>
                      </a:r>
                    </a:p>
                    <a:p>
                      <a:pPr algn="ctr">
                        <a:buFont typeface="Wingdings"/>
                        <a:buNone/>
                      </a:pPr>
                      <a:r>
                        <a:rPr lang="en-US" sz="1400" b="1" dirty="0">
                          <a:solidFill>
                            <a:schemeClr val="tx1"/>
                          </a:solidFill>
                        </a:rPr>
                        <a:t>% Predicted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600" b="1" dirty="0">
                        <a:solidFill>
                          <a:schemeClr val="tx1"/>
                        </a:solidFill>
                      </a:endParaRPr>
                    </a:p>
                    <a:p>
                      <a:pPr algn="ctr"/>
                      <a:r>
                        <a:rPr lang="en-US" sz="1600" b="1" dirty="0">
                          <a:solidFill>
                            <a:schemeClr val="tx1"/>
                          </a:solidFill>
                        </a:rPr>
                        <a:t>60%</a:t>
                      </a:r>
                      <a:r>
                        <a:rPr lang="en-US" sz="1600" b="1" baseline="0" dirty="0">
                          <a:solidFill>
                            <a:schemeClr val="tx1"/>
                          </a:solidFill>
                        </a:rPr>
                        <a:t> - 80%</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1" dirty="0">
                        <a:solidFill>
                          <a:schemeClr val="tx1"/>
                        </a:solidFill>
                      </a:endParaRPr>
                    </a:p>
                    <a:p>
                      <a:pPr algn="ctr"/>
                      <a:r>
                        <a:rPr lang="en-US" sz="1600" b="1" dirty="0">
                          <a:solidFill>
                            <a:schemeClr val="tx1"/>
                          </a:solidFill>
                        </a:rPr>
                        <a:t>&lt;</a:t>
                      </a:r>
                      <a:r>
                        <a:rPr lang="en-US" sz="1600" b="1" baseline="0" dirty="0">
                          <a:solidFill>
                            <a:schemeClr val="tx1"/>
                          </a:solidFill>
                        </a:rPr>
                        <a:t> 60%</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Impairment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Some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600" b="1" dirty="0">
                          <a:solidFill>
                            <a:schemeClr val="tx1"/>
                          </a:solidFill>
                        </a:rPr>
                        <a:t>Lots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rowSpan="3">
                  <a:txBody>
                    <a:bodyPr/>
                    <a:lstStyle/>
                    <a:p>
                      <a:pPr algn="ctr"/>
                      <a:r>
                        <a:rPr lang="en-US" sz="1400" b="1" dirty="0">
                          <a:solidFill>
                            <a:schemeClr val="tx1"/>
                          </a:solidFill>
                        </a:rPr>
                        <a:t>Past 3 years</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dirty="0">
                          <a:solidFill>
                            <a:schemeClr val="tx1"/>
                          </a:solidFill>
                        </a:rPr>
                        <a:t>Oral Steroid</a:t>
                      </a:r>
                      <a:r>
                        <a:rPr lang="en-US" sz="1600" baseline="0" dirty="0">
                          <a:solidFill>
                            <a:schemeClr val="tx1"/>
                          </a:solidFill>
                        </a:rPr>
                        <a:t> Burst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0 - 1 /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2 - 3 /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&gt; 3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Acute Care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0 - 1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2 - 6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&gt; 6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370840">
                <a:tc v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a:solidFill>
                            <a:schemeClr val="tx1"/>
                          </a:solidFill>
                        </a:rPr>
                        <a:t>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&lt; 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120% - 200%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dirty="0">
                          <a:solidFill>
                            <a:schemeClr val="tx1"/>
                          </a:solidFill>
                        </a:rPr>
                        <a:t>&gt; 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370840">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r>
                        <a:rPr lang="en-US" sz="1400" b="1" dirty="0">
                          <a:solidFill>
                            <a:schemeClr val="tx1"/>
                          </a:solidFill>
                        </a:rPr>
                        <a:t>Summary: </a:t>
                      </a:r>
                      <a:r>
                        <a:rPr lang="en-US" sz="1400" dirty="0">
                          <a:solidFill>
                            <a:schemeClr val="tx1"/>
                          </a:solidFill>
                        </a:rPr>
                        <a:t>This child demonstrates very poorly</a:t>
                      </a:r>
                      <a:r>
                        <a:rPr lang="en-US" sz="1400" baseline="0" dirty="0">
                          <a:solidFill>
                            <a:schemeClr val="tx1"/>
                          </a:solidFill>
                        </a:rPr>
                        <a:t> controlled asthma with possession of sub-therapeutic amounts of ICS, more than 3 oral steroid bursts, more than 6 days of acute care for asthma and very high cost of care. </a:t>
                      </a:r>
                      <a:r>
                        <a:rPr lang="en-US" sz="1400" b="1" baseline="0" dirty="0">
                          <a:solidFill>
                            <a:schemeClr val="tx1"/>
                          </a:solidFill>
                        </a:rPr>
                        <a:t>Recommendation: </a:t>
                      </a:r>
                      <a:r>
                        <a:rPr lang="en-US" sz="1400" baseline="0" dirty="0">
                          <a:solidFill>
                            <a:schemeClr val="tx1"/>
                          </a:solidFill>
                        </a:rPr>
                        <a:t>Additional clinical encounters, 98960 (ACE) and home trigger reduction.</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Environmental Interventions</a:t>
            </a:r>
          </a:p>
        </p:txBody>
      </p:sp>
      <p:pic>
        <p:nvPicPr>
          <p:cNvPr id="4" name="Content Placeholder 3" descr="PPT21E.png"/>
          <p:cNvPicPr>
            <a:picLocks noGrp="1" noChangeAspect="1"/>
          </p:cNvPicPr>
          <p:nvPr>
            <p:ph idx="1"/>
          </p:nvPr>
        </p:nvPicPr>
        <p:blipFill>
          <a:blip r:embed="rId2"/>
          <a:stretch>
            <a:fillRect/>
          </a:stretch>
        </p:blipFill>
        <p:spPr>
          <a:xfrm>
            <a:off x="1968891" y="1774825"/>
            <a:ext cx="5206218" cy="4625975"/>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normAutofit/>
          </a:bodyPr>
          <a:lstStyle/>
          <a:p>
            <a:pPr algn="ctr"/>
            <a:r>
              <a:rPr lang="en-US" sz="3600" dirty="0"/>
              <a:t>Clinical Provider Asthma Panel Report</a:t>
            </a:r>
            <a:r>
              <a:rPr lang="en-US" dirty="0"/>
              <a:t> </a:t>
            </a:r>
          </a:p>
        </p:txBody>
      </p:sp>
      <p:pic>
        <p:nvPicPr>
          <p:cNvPr id="4" name="Content Placeholder 3"/>
          <p:cNvPicPr>
            <a:picLocks noGrp="1" noChangeAspect="1"/>
          </p:cNvPicPr>
          <p:nvPr>
            <p:ph idx="1"/>
          </p:nvPr>
        </p:nvPicPr>
        <p:blipFill>
          <a:blip r:embed="rId2"/>
          <a:stretch>
            <a:fillRect/>
          </a:stretch>
        </p:blipFill>
        <p:spPr>
          <a:xfrm>
            <a:off x="990600" y="1435448"/>
            <a:ext cx="7010400" cy="5499037"/>
          </a:xfrm>
          <a:prstGeom prst="rect">
            <a:avLst/>
          </a:prstGeom>
        </p:spPr>
      </p:pic>
    </p:spTree>
    <p:extLst>
      <p:ext uri="{BB962C8B-B14F-4D97-AF65-F5344CB8AC3E}">
        <p14:creationId xmlns:p14="http://schemas.microsoft.com/office/powerpoint/2010/main" val="1980633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Clinical Provider Asthma Panel Report</a:t>
            </a:r>
            <a:r>
              <a:rPr lang="en-US" dirty="0"/>
              <a:t> </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47661" y="1447800"/>
            <a:ext cx="8315339" cy="5437845"/>
          </a:xfrm>
          <a:prstGeom prst="rect">
            <a:avLst/>
          </a:prstGeom>
        </p:spPr>
      </p:pic>
    </p:spTree>
    <p:extLst>
      <p:ext uri="{BB962C8B-B14F-4D97-AF65-F5344CB8AC3E}">
        <p14:creationId xmlns:p14="http://schemas.microsoft.com/office/powerpoint/2010/main" val="5458678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33001" y="-381000"/>
            <a:ext cx="3791799" cy="1444605"/>
          </a:xfrm>
        </p:spPr>
        <p:txBody>
          <a:bodyPr>
            <a:noAutofit/>
          </a:bodyPr>
          <a:lstStyle/>
          <a:p>
            <a:r>
              <a:rPr lang="en-US" sz="7200" b="1" dirty="0">
                <a:solidFill>
                  <a:srgbClr val="29651F"/>
                </a:solidFill>
              </a:rPr>
              <a:t>$</a:t>
            </a:r>
            <a:r>
              <a:rPr lang="en-US" sz="4800" dirty="0" err="1">
                <a:solidFill>
                  <a:srgbClr val="29651F"/>
                </a:solidFill>
              </a:rPr>
              <a:t>umming</a:t>
            </a:r>
            <a:r>
              <a:rPr lang="en-US" sz="4800" dirty="0">
                <a:solidFill>
                  <a:srgbClr val="29651F"/>
                </a:solidFill>
              </a:rPr>
              <a:t> Up</a:t>
            </a:r>
          </a:p>
        </p:txBody>
      </p:sp>
      <p:sp>
        <p:nvSpPr>
          <p:cNvPr id="4" name="Text Placeholder 3"/>
          <p:cNvSpPr>
            <a:spLocks noGrp="1"/>
          </p:cNvSpPr>
          <p:nvPr>
            <p:ph type="body" sz="half" idx="2"/>
          </p:nvPr>
        </p:nvSpPr>
        <p:spPr>
          <a:xfrm>
            <a:off x="3048000" y="1600200"/>
            <a:ext cx="5943600" cy="5029200"/>
          </a:xfrm>
        </p:spPr>
        <p:txBody>
          <a:bodyPr>
            <a:normAutofit/>
          </a:bodyPr>
          <a:lstStyle/>
          <a:p>
            <a:pPr marL="457200" indent="-457200">
              <a:buFont typeface="Wingdings" panose="05000000000000000000" pitchFamily="2" charset="2"/>
              <a:buChar char="§"/>
            </a:pPr>
            <a:r>
              <a:rPr lang="en-US" sz="3200" dirty="0">
                <a:solidFill>
                  <a:schemeClr val="bg1"/>
                </a:solidFill>
              </a:rPr>
              <a:t>Better care (EPR3-compliant)</a:t>
            </a:r>
          </a:p>
          <a:p>
            <a:pPr marL="457200" indent="-457200">
              <a:buFont typeface="Wingdings" panose="05000000000000000000" pitchFamily="2" charset="2"/>
              <a:buChar char="§"/>
            </a:pPr>
            <a:r>
              <a:rPr lang="en-US" sz="3200" dirty="0">
                <a:solidFill>
                  <a:schemeClr val="bg1"/>
                </a:solidFill>
              </a:rPr>
              <a:t>Better outcomes for our patients</a:t>
            </a:r>
          </a:p>
          <a:p>
            <a:pPr marL="457200" indent="-457200">
              <a:buFont typeface="Wingdings" panose="05000000000000000000" pitchFamily="2" charset="2"/>
              <a:buChar char="§"/>
            </a:pPr>
            <a:r>
              <a:rPr lang="en-US" sz="3200" dirty="0">
                <a:solidFill>
                  <a:schemeClr val="bg1"/>
                </a:solidFill>
              </a:rPr>
              <a:t>Greater professional satisfaction</a:t>
            </a:r>
          </a:p>
          <a:p>
            <a:pPr marL="457200" indent="-457200">
              <a:buFont typeface="Wingdings" panose="05000000000000000000" pitchFamily="2" charset="2"/>
              <a:buChar char="§"/>
            </a:pPr>
            <a:r>
              <a:rPr lang="en-US" sz="3200" dirty="0">
                <a:solidFill>
                  <a:schemeClr val="bg1"/>
                </a:solidFill>
              </a:rPr>
              <a:t>Increased clinical revenue</a:t>
            </a:r>
          </a:p>
          <a:p>
            <a:pPr marL="457200" indent="-457200">
              <a:buFont typeface="Wingdings" panose="05000000000000000000" pitchFamily="2" charset="2"/>
              <a:buChar char="§"/>
            </a:pPr>
            <a:r>
              <a:rPr lang="en-US" sz="3200" dirty="0">
                <a:solidFill>
                  <a:schemeClr val="bg1"/>
                </a:solidFill>
              </a:rPr>
              <a:t>Lower insurer costs</a:t>
            </a:r>
          </a:p>
          <a:p>
            <a:pPr marL="457200" indent="-457200">
              <a:buFont typeface="Wingdings" panose="05000000000000000000" pitchFamily="2" charset="2"/>
              <a:buChar char="§"/>
            </a:pPr>
            <a:r>
              <a:rPr lang="en-US" sz="3200" dirty="0">
                <a:solidFill>
                  <a:schemeClr val="bg1"/>
                </a:solidFill>
              </a:rPr>
              <a:t>Lower total health care costs</a:t>
            </a:r>
          </a:p>
          <a:p>
            <a:pPr marL="457200" indent="-457200">
              <a:buFont typeface="Wingdings" panose="05000000000000000000" pitchFamily="2" charset="2"/>
              <a:buChar char="§"/>
            </a:pPr>
            <a:endParaRPr lang="en-US" sz="3200" dirty="0"/>
          </a:p>
        </p:txBody>
      </p:sp>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rcRect l="5000" r="5000"/>
          <a:stretch>
            <a:fillRect/>
          </a:stretch>
        </p:blipFill>
        <p:spPr>
          <a:xfrm>
            <a:off x="609600" y="2133600"/>
            <a:ext cx="1600617" cy="1778463"/>
          </a:xfrm>
        </p:spPr>
      </p:pic>
    </p:spTree>
    <p:extLst>
      <p:ext uri="{BB962C8B-B14F-4D97-AF65-F5344CB8AC3E}">
        <p14:creationId xmlns:p14="http://schemas.microsoft.com/office/powerpoint/2010/main" val="90415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hlinkClick r:id="rId2"/>
              </a:rPr>
              <a:t>www.asthmaready.org</a:t>
            </a:r>
            <a:r>
              <a:rPr lang="en-US" dirty="0"/>
              <a:t> </a:t>
            </a:r>
          </a:p>
        </p:txBody>
      </p:sp>
      <p:pic>
        <p:nvPicPr>
          <p:cNvPr id="2050" name="Picture 1" descr="image001"/>
          <p:cNvPicPr>
            <a:picLocks noChangeAspect="1" noChangeArrowheads="1"/>
          </p:cNvPicPr>
          <p:nvPr/>
        </p:nvPicPr>
        <p:blipFill>
          <a:blip r:embed="rId3"/>
          <a:srcRect/>
          <a:stretch>
            <a:fillRect/>
          </a:stretch>
        </p:blipFill>
        <p:spPr bwMode="auto">
          <a:xfrm>
            <a:off x="1424830" y="1528186"/>
            <a:ext cx="6294339" cy="63246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95000"/>
                </a:prstClr>
              </a:solidFill>
              <a:effectLst/>
              <a:uLnTx/>
              <a:uFillTx/>
              <a:latin typeface="Corbel"/>
              <a:ea typeface="+mn-ea"/>
              <a:cs typeface="+mn-cs"/>
            </a:endParaRPr>
          </a:p>
        </p:txBody>
      </p:sp>
      <p:pic>
        <p:nvPicPr>
          <p:cNvPr id="7168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053" y="0"/>
            <a:ext cx="9696247" cy="6858000"/>
          </a:xfrm>
        </p:spPr>
      </p:pic>
    </p:spTree>
    <p:extLst>
      <p:ext uri="{BB962C8B-B14F-4D97-AF65-F5344CB8AC3E}">
        <p14:creationId xmlns:p14="http://schemas.microsoft.com/office/powerpoint/2010/main" val="14353889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863" y="1143000"/>
            <a:ext cx="4632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133600"/>
            <a:ext cx="24114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352800"/>
            <a:ext cx="1782763" cy="169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0663" y="34925"/>
            <a:ext cx="1235075"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8600"/>
            <a:ext cx="35464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2209800"/>
            <a:ext cx="4764088" cy="98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9450" y="3657600"/>
            <a:ext cx="442595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a:xfrm>
            <a:off x="1818141" y="6286080"/>
            <a:ext cx="5507719" cy="27432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tint val="95000"/>
                  </a:prstClr>
                </a:solidFill>
                <a:effectLst/>
                <a:uLnTx/>
                <a:uFillTx/>
                <a:latin typeface="Corbel"/>
                <a:ea typeface="+mn-ea"/>
                <a:cs typeface="+mn-cs"/>
              </a:rPr>
              <a:t>Thank you!</a:t>
            </a:r>
          </a:p>
        </p:txBody>
      </p:sp>
    </p:spTree>
    <p:extLst>
      <p:ext uri="{BB962C8B-B14F-4D97-AF65-F5344CB8AC3E}">
        <p14:creationId xmlns:p14="http://schemas.microsoft.com/office/powerpoint/2010/main" val="18884498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Polling Question 3</a:t>
            </a:r>
          </a:p>
        </p:txBody>
      </p:sp>
      <p:sp>
        <p:nvSpPr>
          <p:cNvPr id="6" name="Content Placeholder 2"/>
          <p:cNvSpPr>
            <a:spLocks noGrp="1"/>
          </p:cNvSpPr>
          <p:nvPr>
            <p:ph idx="1"/>
          </p:nvPr>
        </p:nvSpPr>
        <p:spPr>
          <a:xfrm>
            <a:off x="871214" y="1408729"/>
            <a:ext cx="7566966" cy="4550470"/>
          </a:xfrm>
        </p:spPr>
        <p:txBody>
          <a:bodyPr/>
          <a:lstStyle/>
          <a:p>
            <a:pPr marL="0" indent="0">
              <a:buNone/>
              <a:defRPr/>
            </a:pPr>
            <a:r>
              <a:rPr lang="en-US" sz="2400" b="1" dirty="0">
                <a:latin typeface="Arial" panose="020B0604020202020204" pitchFamily="34" charset="0"/>
                <a:cs typeface="Arial" panose="020B0604020202020204" pitchFamily="34" charset="0"/>
              </a:rPr>
              <a:t>Based on what you heard from our speakers, what will you do next to use data to improve asthma control?</a:t>
            </a:r>
            <a:endParaRPr lang="en-US" sz="2400" dirty="0">
              <a:latin typeface="Arial" panose="020B0604020202020204" pitchFamily="34" charset="0"/>
              <a:cs typeface="Arial" panose="020B0604020202020204" pitchFamily="34" charset="0"/>
            </a:endParaRPr>
          </a:p>
          <a:p>
            <a:pPr marL="457200" lvl="2" indent="-457200" defTabSz="1828800">
              <a:buFont typeface="+mj-lt"/>
              <a:buAutoNum type="arabicPeriod"/>
              <a:tabLst>
                <a:tab pos="1828800" algn="l"/>
              </a:tabLst>
            </a:pPr>
            <a:r>
              <a:rPr lang="en-US" sz="2100" dirty="0">
                <a:latin typeface="Arial" panose="020B0604020202020204" pitchFamily="34" charset="0"/>
                <a:cs typeface="Arial" panose="020B0604020202020204" pitchFamily="34" charset="0"/>
              </a:rPr>
              <a:t>Work within my program to better collect and analyze data.</a:t>
            </a:r>
          </a:p>
          <a:p>
            <a:pPr marL="457200" lvl="2" indent="-457200" defTabSz="1828800">
              <a:buFont typeface="+mj-lt"/>
              <a:buAutoNum type="arabicPeriod"/>
              <a:tabLst>
                <a:tab pos="1828800" algn="l"/>
              </a:tabLst>
            </a:pPr>
            <a:r>
              <a:rPr lang="en-US" sz="2100" dirty="0">
                <a:latin typeface="Arial" panose="020B0604020202020204" pitchFamily="34" charset="0"/>
                <a:cs typeface="Arial" panose="020B0604020202020204" pitchFamily="34" charset="0"/>
              </a:rPr>
              <a:t>Work with partners in my community to gain access to other asthma data (e.g. hospitals, payers, schools, etc.).</a:t>
            </a:r>
          </a:p>
          <a:p>
            <a:pPr marL="457200" lvl="2" indent="-457200" defTabSz="1828800">
              <a:buFont typeface="+mj-lt"/>
              <a:buAutoNum type="arabicPeriod"/>
              <a:tabLst>
                <a:tab pos="1828800" algn="l"/>
              </a:tabLst>
            </a:pPr>
            <a:r>
              <a:rPr lang="en-US" sz="2100" dirty="0">
                <a:latin typeface="Arial" panose="020B0604020202020204" pitchFamily="34" charset="0"/>
                <a:cs typeface="Arial" panose="020B0604020202020204" pitchFamily="34" charset="0"/>
              </a:rPr>
              <a:t>Learn more about data by accessing resources on </a:t>
            </a:r>
            <a:r>
              <a:rPr lang="en-US" altLang="en-US" sz="2100" b="1" dirty="0">
                <a:solidFill>
                  <a:srgbClr val="2F517F"/>
                </a:solidFill>
                <a:latin typeface="Arial" panose="020B0604020202020204" pitchFamily="34" charset="0"/>
                <a:cs typeface="Arial" panose="020B0604020202020204" pitchFamily="34" charset="0"/>
              </a:rPr>
              <a:t>AsthmaCommunityNetwork.org</a:t>
            </a:r>
            <a:r>
              <a:rPr lang="en-US" altLang="en-US" sz="2100" dirty="0">
                <a:solidFill>
                  <a:srgbClr val="2F517F"/>
                </a:solidFill>
                <a:latin typeface="Arial" panose="020B0604020202020204" pitchFamily="34" charset="0"/>
                <a:cs typeface="Arial" panose="020B0604020202020204" pitchFamily="34" charset="0"/>
              </a:rPr>
              <a:t>.</a:t>
            </a:r>
          </a:p>
          <a:p>
            <a:pPr marL="457200" lvl="2" indent="-457200" defTabSz="1828800">
              <a:buFont typeface="+mj-lt"/>
              <a:buAutoNum type="arabicPeriod"/>
              <a:tabLst>
                <a:tab pos="1828800" algn="l"/>
              </a:tabLst>
            </a:pPr>
            <a:r>
              <a:rPr lang="en-US" sz="2100" dirty="0">
                <a:latin typeface="Arial" panose="020B0604020202020204" pitchFamily="34" charset="0"/>
                <a:cs typeface="Arial" panose="020B0604020202020204" pitchFamily="34" charset="0"/>
              </a:rPr>
              <a:t>Other</a:t>
            </a:r>
          </a:p>
        </p:txBody>
      </p:sp>
      <p:sp>
        <p:nvSpPr>
          <p:cNvPr id="2" name="Slide Number Placeholder 1">
            <a:extLst>
              <a:ext uri="{FF2B5EF4-FFF2-40B4-BE49-F238E27FC236}">
                <a16:creationId xmlns:a16="http://schemas.microsoft.com/office/drawing/2014/main" id="{52DDE0EE-E557-49F7-9538-C86A3428A6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D788D-9986-4464-ACA9-9F8E4619CF8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E5B0022-4BBE-4CB2-AFF1-264E37FEF8D9}"/>
              </a:ext>
            </a:extLst>
          </p:cNvPr>
          <p:cNvSpPr txBox="1"/>
          <p:nvPr/>
        </p:nvSpPr>
        <p:spPr>
          <a:xfrm>
            <a:off x="40981" y="6538980"/>
            <a:ext cx="326935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mn-cs"/>
              </a:rPr>
              <a:t>Indoor Air Quality (IAQ)</a:t>
            </a:r>
          </a:p>
        </p:txBody>
      </p:sp>
    </p:spTree>
    <p:extLst>
      <p:ext uri="{BB962C8B-B14F-4D97-AF65-F5344CB8AC3E}">
        <p14:creationId xmlns:p14="http://schemas.microsoft.com/office/powerpoint/2010/main" val="24683082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a:spcBef>
                <a:spcPct val="20000"/>
              </a:spcBef>
              <a:defRPr/>
            </a:pPr>
            <a:r>
              <a:rPr lang="en-US" dirty="0">
                <a:solidFill>
                  <a:prstClr val="black"/>
                </a:solidFill>
                <a:latin typeface="Calibri"/>
              </a:rPr>
              <a:t> </a:t>
            </a:r>
          </a:p>
          <a:p>
            <a:pPr>
              <a:spcBef>
                <a:spcPct val="20000"/>
              </a:spcBef>
              <a:defRPr/>
            </a:pPr>
            <a:endParaRPr lang="en-US" dirty="0">
              <a:solidFill>
                <a:prstClr val="black">
                  <a:tint val="75000"/>
                </a:prstClr>
              </a:solidFill>
              <a:latin typeface="Calibri"/>
            </a:endParaRPr>
          </a:p>
        </p:txBody>
      </p:sp>
      <p:sp>
        <p:nvSpPr>
          <p:cNvPr id="10243" name="Subtitle 2"/>
          <p:cNvSpPr txBox="1">
            <a:spLocks/>
          </p:cNvSpPr>
          <p:nvPr/>
        </p:nvSpPr>
        <p:spPr bwMode="auto">
          <a:xfrm>
            <a:off x="214314" y="1219200"/>
            <a:ext cx="8524872" cy="47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Immediately after the webinar, join us in the </a:t>
            </a:r>
            <a:r>
              <a:rPr lang="en-US" altLang="en-US" sz="1800" b="1" dirty="0">
                <a:solidFill>
                  <a:srgbClr val="2F517F"/>
                </a:solidFill>
                <a:latin typeface="Arial" panose="020B0604020202020204" pitchFamily="34" charset="0"/>
                <a:cs typeface="Arial" panose="020B0604020202020204" pitchFamily="34" charset="0"/>
              </a:rPr>
              <a:t>AsthmaCommunityNetwork.org Discussion Forum </a:t>
            </a:r>
            <a:r>
              <a:rPr lang="en-US" altLang="en-US" sz="1800" b="1" dirty="0">
                <a:solidFill>
                  <a:prstClr val="black"/>
                </a:solidFill>
                <a:latin typeface="Arial" panose="020B0604020202020204" pitchFamily="34" charset="0"/>
                <a:cs typeface="Arial" panose="020B0604020202020204" pitchFamily="34" charset="0"/>
              </a:rPr>
              <a:t>for a live online Q&amp;A Session:</a:t>
            </a:r>
          </a:p>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	4:00 p.m. – 4:30 p.m. EDT </a:t>
            </a:r>
          </a:p>
          <a:p>
            <a:pPr eaLnBrk="1" hangingPunct="1">
              <a:lnSpc>
                <a:spcPts val="2200"/>
              </a:lnSpc>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lnSpc>
                <a:spcPts val="2200"/>
              </a:lnSpc>
              <a:buNone/>
            </a:pPr>
            <a:r>
              <a:rPr lang="en-US" altLang="en-US" sz="1800" dirty="0">
                <a:solidFill>
                  <a:prstClr val="black"/>
                </a:solidFill>
                <a:latin typeface="Arial" panose="020B0604020202020204" pitchFamily="34" charset="0"/>
                <a:cs typeface="Arial" panose="020B0604020202020204" pitchFamily="34" charset="0"/>
              </a:rPr>
              <a:t>To post a question in the </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dirty="0">
                <a:solidFill>
                  <a:prstClr val="black"/>
                </a:solidFill>
                <a:latin typeface="Arial" panose="020B0604020202020204" pitchFamily="34" charset="0"/>
                <a:cs typeface="Arial" panose="020B0604020202020204" pitchFamily="34" charset="0"/>
              </a:rPr>
              <a:t>, follow these directions: </a:t>
            </a:r>
          </a:p>
          <a:p>
            <a:pPr eaLnBrk="1" hangingPunct="1">
              <a:lnSpc>
                <a:spcPts val="2000"/>
              </a:lnSpc>
              <a:spcBef>
                <a:spcPts val="600"/>
              </a:spcBef>
              <a:buFont typeface="Arial" panose="020B0604020202020204" pitchFamily="34" charset="0"/>
              <a:buAutoNum type="arabicPeriod"/>
            </a:pPr>
            <a:r>
              <a:rPr lang="en-US" altLang="en-US" sz="1800" dirty="0">
                <a:solidFill>
                  <a:prstClr val="black"/>
                </a:solidFill>
                <a:latin typeface="Arial" panose="020B0604020202020204" pitchFamily="34" charset="0"/>
                <a:cs typeface="Arial" panose="020B0604020202020204" pitchFamily="34" charset="0"/>
              </a:rPr>
              <a:t>If you are a Network member, log in to your </a:t>
            </a:r>
            <a:r>
              <a:rPr lang="en-US" altLang="en-US" sz="1800" b="1" dirty="0">
                <a:solidFill>
                  <a:srgbClr val="2F517F"/>
                </a:solidFill>
                <a:latin typeface="Arial" panose="020B0604020202020204" pitchFamily="34" charset="0"/>
                <a:cs typeface="Arial" panose="020B0604020202020204" pitchFamily="34" charset="0"/>
              </a:rPr>
              <a:t>AsthmaCommunityNetwork.org</a:t>
            </a:r>
            <a:r>
              <a:rPr lang="en-US" altLang="en-US" sz="1800" dirty="0">
                <a:solidFill>
                  <a:srgbClr val="2F517F"/>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account. </a:t>
            </a: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r>
              <a:rPr lang="en-US" altLang="en-US" sz="1800" dirty="0">
                <a:solidFill>
                  <a:prstClr val="black"/>
                </a:solidFill>
                <a:latin typeface="Arial" panose="020B0604020202020204" pitchFamily="34" charset="0"/>
                <a:cs typeface="Arial" panose="020B0604020202020204" pitchFamily="34" charset="0"/>
              </a:rPr>
              <a:t>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on the home page.</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Live Online Q&amp;A for 7/30/19 Webinar</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Add New Forum Topic</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to post your question.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Enter your question and click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Save</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at the bottom of the page. </a:t>
            </a:r>
          </a:p>
        </p:txBody>
      </p:sp>
      <p:sp>
        <p:nvSpPr>
          <p:cNvPr id="10" name="Title 1"/>
          <p:cNvSpPr txBox="1">
            <a:spLocks/>
          </p:cNvSpPr>
          <p:nvPr/>
        </p:nvSpPr>
        <p:spPr>
          <a:xfrm>
            <a:off x="404814" y="0"/>
            <a:ext cx="8229600" cy="1219200"/>
          </a:xfrm>
          <a:prstGeom prst="rect">
            <a:avLst/>
          </a:prstGeom>
        </p:spPr>
        <p:txBody>
          <a:bodyPr anchor="ctr">
            <a:normAutofit fontScale="25000" lnSpcReduction="20000"/>
          </a:bodyPr>
          <a:lstStyle/>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Question &amp; Answer Session on </a:t>
            </a:r>
          </a:p>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AsthmaCommunityNetwork.org Discussion Forum </a:t>
            </a:r>
            <a:r>
              <a:rPr lang="en-US" sz="4400" dirty="0">
                <a:solidFill>
                  <a:schemeClr val="bg1"/>
                </a:solidFill>
                <a:latin typeface="Calibri"/>
              </a:rPr>
              <a:t> </a:t>
            </a:r>
            <a:br>
              <a:rPr lang="en-US" sz="4400" dirty="0">
                <a:solidFill>
                  <a:schemeClr val="bg1"/>
                </a:solidFill>
                <a:latin typeface="Calibri"/>
              </a:rPr>
            </a:br>
            <a:endParaRPr lang="en-US" sz="4400" dirty="0">
              <a:solidFill>
                <a:schemeClr val="bg1"/>
              </a:solidFill>
              <a:latin typeface="Calibri"/>
            </a:endParaRPr>
          </a:p>
        </p:txBody>
      </p:sp>
      <p:sp>
        <p:nvSpPr>
          <p:cNvPr id="11" name="TextBox 10"/>
          <p:cNvSpPr txBox="1">
            <a:spLocks noChangeArrowheads="1"/>
          </p:cNvSpPr>
          <p:nvPr/>
        </p:nvSpPr>
        <p:spPr bwMode="auto">
          <a:xfrm>
            <a:off x="571501" y="3536085"/>
            <a:ext cx="7896225" cy="831850"/>
          </a:xfrm>
          <a:prstGeom prst="rect">
            <a:avLst/>
          </a:prstGeom>
          <a:solidFill>
            <a:schemeClr val="bg1">
              <a:lumMod val="95000"/>
            </a:schemeClr>
          </a:solidFill>
          <a:ln w="15875">
            <a:solidFill>
              <a:srgbClr val="2F517F"/>
            </a:solidFill>
            <a:miter lim="800000"/>
            <a:headEnd/>
            <a:tailEnd/>
          </a:ln>
        </p:spPr>
        <p:txBody>
          <a:bodyPr>
            <a:spAutoFit/>
          </a:bodyPr>
          <a:lstStyle/>
          <a:p>
            <a:pPr>
              <a:defRPr/>
            </a:pPr>
            <a:r>
              <a:rPr lang="en-US" sz="1600" b="1" dirty="0">
                <a:solidFill>
                  <a:prstClr val="black"/>
                </a:solidFill>
                <a:latin typeface="Arial" panose="020B0604020202020204" pitchFamily="34" charset="0"/>
                <a:cs typeface="Arial" pitchFamily="34" charset="0"/>
              </a:rPr>
              <a:t>Not a member? </a:t>
            </a:r>
            <a:r>
              <a:rPr lang="en-US" sz="1600" dirty="0">
                <a:solidFill>
                  <a:prstClr val="black"/>
                </a:solidFill>
                <a:latin typeface="Arial" panose="020B0604020202020204" pitchFamily="34" charset="0"/>
                <a:cs typeface="Arial" pitchFamily="34" charset="0"/>
              </a:rPr>
              <a:t>Create an account at </a:t>
            </a:r>
            <a:r>
              <a:rPr lang="en-US" sz="1600" b="1" dirty="0">
                <a:solidFill>
                  <a:srgbClr val="2F517F"/>
                </a:solidFill>
                <a:latin typeface="Arial" panose="020B0604020202020204" pitchFamily="34" charset="0"/>
                <a:cs typeface="Arial" pitchFamily="34" charset="0"/>
              </a:rPr>
              <a:t>AsthmaCommunityNetwork.org</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by clicking the “</a:t>
            </a:r>
            <a:r>
              <a:rPr lang="en-US" sz="1600" b="1" dirty="0">
                <a:solidFill>
                  <a:srgbClr val="2F517F"/>
                </a:solidFill>
                <a:latin typeface="Arial" panose="020B0604020202020204" pitchFamily="34" charset="0"/>
                <a:cs typeface="Arial" pitchFamily="34" charset="0"/>
              </a:rPr>
              <a:t>Join Now</a:t>
            </a:r>
            <a:r>
              <a:rPr lang="en-US" sz="1600" dirty="0">
                <a:latin typeface="Arial" panose="020B0604020202020204" pitchFamily="34" charset="0"/>
                <a:cs typeface="Arial" pitchFamily="34" charset="0"/>
              </a:rPr>
              <a:t>”</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link at the left side of the page. Your account will be approved momentarily, and you can begin posting questions. </a:t>
            </a:r>
          </a:p>
        </p:txBody>
      </p:sp>
      <p:sp>
        <p:nvSpPr>
          <p:cNvPr id="2" name="Slide Number Placeholder 1">
            <a:extLst>
              <a:ext uri="{FF2B5EF4-FFF2-40B4-BE49-F238E27FC236}">
                <a16:creationId xmlns:a16="http://schemas.microsoft.com/office/drawing/2014/main" id="{D3C343D0-20B0-4AC4-B62F-B7146BB81E94}"/>
              </a:ext>
            </a:extLst>
          </p:cNvPr>
          <p:cNvSpPr>
            <a:spLocks noGrp="1"/>
          </p:cNvSpPr>
          <p:nvPr>
            <p:ph type="sldNum" sz="quarter" idx="12"/>
          </p:nvPr>
        </p:nvSpPr>
        <p:spPr/>
        <p:txBody>
          <a:bodyPr/>
          <a:lstStyle/>
          <a:p>
            <a:fld id="{BCAD788D-9986-4464-ACA9-9F8E4619CF8A}" type="slidenum">
              <a:rPr lang="en-US" smtClean="0"/>
              <a:t>109</a:t>
            </a:fld>
            <a:endParaRPr lang="en-US"/>
          </a:p>
        </p:txBody>
      </p:sp>
      <p:sp>
        <p:nvSpPr>
          <p:cNvPr id="7" name="TextBox 6">
            <a:extLst>
              <a:ext uri="{FF2B5EF4-FFF2-40B4-BE49-F238E27FC236}">
                <a16:creationId xmlns:a16="http://schemas.microsoft.com/office/drawing/2014/main" id="{FFBDD903-7807-4329-B665-27E306155C81}"/>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287836451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618" y="3270086"/>
            <a:ext cx="3389886"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Calibri"/>
              </a:rPr>
              <a:t>It’s about Jeremy.</a:t>
            </a:r>
          </a:p>
        </p:txBody>
      </p:sp>
      <p:pic>
        <p:nvPicPr>
          <p:cNvPr id="7" name="Picture 6" descr="729.jp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959900" y="2634691"/>
            <a:ext cx="3792179" cy="2795083"/>
          </a:xfrm>
          <a:prstGeom prst="rect">
            <a:avLst/>
          </a:prstGeom>
        </p:spPr>
      </p:pic>
      <p:sp>
        <p:nvSpPr>
          <p:cNvPr id="8" name="TextBox 7"/>
          <p:cNvSpPr txBox="1"/>
          <p:nvPr/>
        </p:nvSpPr>
        <p:spPr>
          <a:xfrm>
            <a:off x="125848" y="501993"/>
            <a:ext cx="88894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AB4398">
                    <a:lumMod val="50000"/>
                  </a:srgbClr>
                </a:solidFill>
                <a:effectLst/>
                <a:uLnTx/>
                <a:uFillTx/>
                <a:latin typeface="Arial Rounded MT Bold"/>
                <a:ea typeface="+mn-ea"/>
                <a:cs typeface="Arial Rounded MT Bold"/>
              </a:rPr>
              <a:t>The business case and data analysis is about helping people get better.</a:t>
            </a:r>
          </a:p>
        </p:txBody>
      </p:sp>
    </p:spTree>
    <p:extLst>
      <p:ext uri="{BB962C8B-B14F-4D97-AF65-F5344CB8AC3E}">
        <p14:creationId xmlns:p14="http://schemas.microsoft.com/office/powerpoint/2010/main" val="15411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1612" y="1648471"/>
            <a:ext cx="8199579" cy="5006607"/>
            <a:chOff x="922817" y="1813083"/>
            <a:chExt cx="8199579" cy="5006607"/>
          </a:xfrm>
        </p:grpSpPr>
        <p:pic>
          <p:nvPicPr>
            <p:cNvPr id="4" name="Picture 3" descr="From NGA HealthInvestmentsThatPayOff.jpg"/>
            <p:cNvPicPr>
              <a:picLocks noChangeAspect="1"/>
            </p:cNvPicPr>
            <p:nvPr/>
          </p:nvPicPr>
          <p:blipFill rotWithShape="1">
            <a:blip r:embed="rId2" cstate="print">
              <a:extLst>
                <a:ext uri="{28A0092B-C50C-407E-A947-70E740481C1C}">
                  <a14:useLocalDpi xmlns:a14="http://schemas.microsoft.com/office/drawing/2010/main"/>
                </a:ext>
              </a:extLst>
            </a:blip>
            <a:srcRect l="9502" t="7946" r="9338"/>
            <a:stretch/>
          </p:blipFill>
          <p:spPr>
            <a:xfrm>
              <a:off x="922817" y="1813083"/>
              <a:ext cx="8199579" cy="5006607"/>
            </a:xfrm>
            <a:prstGeom prst="rect">
              <a:avLst/>
            </a:prstGeom>
          </p:spPr>
        </p:pic>
        <p:sp>
          <p:nvSpPr>
            <p:cNvPr id="6" name="TextBox 5">
              <a:extLst>
                <a:ext uri="{FF2B5EF4-FFF2-40B4-BE49-F238E27FC236}">
                  <a16:creationId xmlns:a16="http://schemas.microsoft.com/office/drawing/2014/main" id="{970BEA74-4104-A74B-85A1-B90B670FA09B}"/>
                </a:ext>
              </a:extLst>
            </p:cNvPr>
            <p:cNvSpPr txBox="1">
              <a:spLocks noChangeArrowheads="1"/>
            </p:cNvSpPr>
            <p:nvPr/>
          </p:nvSpPr>
          <p:spPr bwMode="auto">
            <a:xfrm>
              <a:off x="2844602" y="2236966"/>
              <a:ext cx="4187567" cy="287848"/>
            </a:xfrm>
            <a:prstGeom prst="rect">
              <a:avLst/>
            </a:prstGeom>
            <a:solidFill>
              <a:srgbClr val="6A88C3"/>
            </a:solidFill>
            <a:ln w="9525">
              <a:noFill/>
              <a:miter lim="800000"/>
              <a:headEnd/>
              <a:tailEnd/>
            </a:ln>
          </p:spPr>
          <p:txBody>
            <a:bodyPr wrap="square" lIns="61544" tIns="30772" rIns="61544" bIns="30772">
              <a:spAutoFit/>
            </a:bodyPr>
            <a:lstStyle/>
            <a:p>
              <a:pPr marL="0" marR="0" lvl="0" indent="0" algn="ctr" defTabSz="914400" rtl="0" eaLnBrk="1" fontAlgn="auto" latinLnBrk="0" hangingPunct="1">
                <a:lnSpc>
                  <a:spcPct val="90000"/>
                </a:lnSpc>
                <a:spcBef>
                  <a:spcPts val="0"/>
                </a:spcBef>
                <a:spcAft>
                  <a:spcPts val="0"/>
                </a:spcAft>
                <a:buClr>
                  <a:prstClr val="black"/>
                </a:buClr>
                <a:buSzTx/>
                <a:buFontTx/>
                <a:buNone/>
                <a:tabLst/>
                <a:defRPr/>
              </a:pPr>
              <a:r>
                <a:rPr kumimoji="0" lang="en-US" sz="1600" b="1" i="0" u="none" strike="noStrike" kern="1200" cap="none" spc="0" normalizeH="0" baseline="0" noProof="0">
                  <a:ln>
                    <a:noFill/>
                  </a:ln>
                  <a:solidFill>
                    <a:srgbClr val="44546A">
                      <a:lumMod val="50000"/>
                    </a:srgbClr>
                  </a:solidFill>
                  <a:effectLst/>
                  <a:uLnTx/>
                  <a:uFillTx/>
                  <a:latin typeface="Arial"/>
                  <a:ea typeface="+mn-ea"/>
                  <a:cs typeface="+mn-cs"/>
                </a:rPr>
                <a:t>Health Care Provider Strategies</a:t>
              </a:r>
            </a:p>
          </p:txBody>
        </p:sp>
        <p:sp>
          <p:nvSpPr>
            <p:cNvPr id="7" name="TextBox 6">
              <a:extLst>
                <a:ext uri="{FF2B5EF4-FFF2-40B4-BE49-F238E27FC236}">
                  <a16:creationId xmlns:a16="http://schemas.microsoft.com/office/drawing/2014/main" id="{2DE9AB3B-A2C0-3346-A941-CDAB8B2D7C4A}"/>
                </a:ext>
              </a:extLst>
            </p:cNvPr>
            <p:cNvSpPr txBox="1">
              <a:spLocks noChangeArrowheads="1"/>
            </p:cNvSpPr>
            <p:nvPr/>
          </p:nvSpPr>
          <p:spPr bwMode="auto">
            <a:xfrm>
              <a:off x="3608144" y="3697787"/>
              <a:ext cx="2848625" cy="273741"/>
            </a:xfrm>
            <a:prstGeom prst="rect">
              <a:avLst/>
            </a:prstGeom>
            <a:solidFill>
              <a:srgbClr val="8DA2D1"/>
            </a:solidFill>
            <a:ln w="9525">
              <a:noFill/>
              <a:miter lim="800000"/>
              <a:headEnd/>
              <a:tailEnd/>
            </a:ln>
          </p:spPr>
          <p:txBody>
            <a:bodyPr wrap="square" lIns="61544" tIns="30772" rIns="61544" bIns="30772">
              <a:spAutoFit/>
            </a:bodyPr>
            <a:lstStyle/>
            <a:p>
              <a:pPr marL="0" marR="0" lvl="0" indent="0" algn="ctr" defTabSz="914400" rtl="0" eaLnBrk="1" fontAlgn="auto" latinLnBrk="0" hangingPunct="1">
                <a:lnSpc>
                  <a:spcPct val="90000"/>
                </a:lnSpc>
                <a:spcBef>
                  <a:spcPts val="0"/>
                </a:spcBef>
                <a:spcAft>
                  <a:spcPts val="0"/>
                </a:spcAft>
                <a:buClr>
                  <a:prstClr val="black"/>
                </a:buClr>
                <a:buSzTx/>
                <a:buFontTx/>
                <a:buNone/>
                <a:tabLst/>
                <a:defRPr/>
              </a:pPr>
              <a:r>
                <a:rPr kumimoji="0" lang="en-US" sz="1500" b="1" i="0" u="none" strike="noStrike" kern="1200" cap="none" spc="0" normalizeH="0" baseline="0" noProof="0" dirty="0">
                  <a:ln>
                    <a:noFill/>
                  </a:ln>
                  <a:solidFill>
                    <a:srgbClr val="44546A">
                      <a:lumMod val="50000"/>
                    </a:srgbClr>
                  </a:solidFill>
                  <a:effectLst/>
                  <a:uLnTx/>
                  <a:uFillTx/>
                  <a:latin typeface="Arial"/>
                  <a:ea typeface="+mn-ea"/>
                  <a:cs typeface="+mn-cs"/>
                </a:rPr>
                <a:t>Self-management Education</a:t>
              </a:r>
            </a:p>
          </p:txBody>
        </p:sp>
        <p:sp>
          <p:nvSpPr>
            <p:cNvPr id="8" name="TextBox 7">
              <a:extLst>
                <a:ext uri="{FF2B5EF4-FFF2-40B4-BE49-F238E27FC236}">
                  <a16:creationId xmlns:a16="http://schemas.microsoft.com/office/drawing/2014/main" id="{366A70A9-7255-924C-86D2-EC6D6EC50CA8}"/>
                </a:ext>
              </a:extLst>
            </p:cNvPr>
            <p:cNvSpPr txBox="1">
              <a:spLocks noChangeArrowheads="1"/>
            </p:cNvSpPr>
            <p:nvPr/>
          </p:nvSpPr>
          <p:spPr bwMode="auto">
            <a:xfrm>
              <a:off x="4111630" y="4812631"/>
              <a:ext cx="1864221" cy="1045791"/>
            </a:xfrm>
            <a:prstGeom prst="rect">
              <a:avLst/>
            </a:prstGeom>
            <a:solidFill>
              <a:srgbClr val="ABBEDE"/>
            </a:solidFill>
            <a:ln w="9525">
              <a:noFill/>
              <a:miter lim="800000"/>
              <a:headEnd/>
              <a:tailEnd/>
            </a:ln>
          </p:spPr>
          <p:txBody>
            <a:bodyPr wrap="square" lIns="61544" tIns="30772" rIns="61544" bIns="30772">
              <a:noAutofit/>
            </a:bodyPr>
            <a:lstStyle/>
            <a:p>
              <a:pPr marL="0" marR="0" lvl="0" indent="0" algn="ctr" defTabSz="914400" rtl="0" eaLnBrk="1" fontAlgn="auto" latinLnBrk="0" hangingPunct="1">
                <a:lnSpc>
                  <a:spcPct val="90000"/>
                </a:lnSpc>
                <a:spcBef>
                  <a:spcPts val="0"/>
                </a:spcBef>
                <a:spcAft>
                  <a:spcPts val="0"/>
                </a:spcAft>
                <a:buClr>
                  <a:prstClr val="black"/>
                </a:buClr>
                <a:buSzTx/>
                <a:buFontTx/>
                <a:buNone/>
                <a:tabLst/>
                <a:defRPr/>
              </a:pPr>
              <a:r>
                <a:rPr kumimoji="0" lang="en-US" sz="1500" b="1" i="0" u="none" strike="noStrike" kern="1200" cap="none" spc="0" normalizeH="0" baseline="0" noProof="0">
                  <a:ln>
                    <a:noFill/>
                  </a:ln>
                  <a:solidFill>
                    <a:srgbClr val="44546A">
                      <a:lumMod val="50000"/>
                    </a:srgbClr>
                  </a:solidFill>
                  <a:effectLst/>
                  <a:uLnTx/>
                  <a:uFillTx/>
                  <a:latin typeface="Arial"/>
                  <a:ea typeface="+mn-ea"/>
                  <a:cs typeface="+mn-cs"/>
                </a:rPr>
                <a:t>Home visits when not controlled by other strategies</a:t>
              </a:r>
            </a:p>
          </p:txBody>
        </p:sp>
      </p:grpSp>
      <p:pic>
        <p:nvPicPr>
          <p:cNvPr id="3" name="Picture 2" descr="Title Page from NGA HealthInvestmentsThatPayOff-2.jpg"/>
          <p:cNvPicPr>
            <a:picLocks noChangeAspect="1"/>
          </p:cNvPicPr>
          <p:nvPr/>
        </p:nvPicPr>
        <p:blipFill rotWithShape="1">
          <a:blip r:embed="rId3" cstate="print">
            <a:extLst>
              <a:ext uri="{28A0092B-C50C-407E-A947-70E740481C1C}">
                <a14:useLocalDpi xmlns:a14="http://schemas.microsoft.com/office/drawing/2010/main"/>
              </a:ext>
            </a:extLst>
          </a:blip>
          <a:srcRect b="58057"/>
          <a:stretch/>
        </p:blipFill>
        <p:spPr>
          <a:xfrm>
            <a:off x="1146129" y="137674"/>
            <a:ext cx="7276605" cy="1013079"/>
          </a:xfrm>
          <a:prstGeom prst="rect">
            <a:avLst/>
          </a:prstGeom>
        </p:spPr>
      </p:pic>
      <p:sp>
        <p:nvSpPr>
          <p:cNvPr id="5" name="TextBox 4">
            <a:extLst>
              <a:ext uri="{FF2B5EF4-FFF2-40B4-BE49-F238E27FC236}">
                <a16:creationId xmlns:a16="http://schemas.microsoft.com/office/drawing/2014/main" id="{ED0809A5-5031-194D-88A3-AD78F799442B}"/>
              </a:ext>
            </a:extLst>
          </p:cNvPr>
          <p:cNvSpPr txBox="1">
            <a:spLocks noChangeArrowheads="1"/>
          </p:cNvSpPr>
          <p:nvPr/>
        </p:nvSpPr>
        <p:spPr bwMode="auto">
          <a:xfrm>
            <a:off x="6856345" y="4380863"/>
            <a:ext cx="2287655" cy="2056537"/>
          </a:xfrm>
          <a:prstGeom prst="rect">
            <a:avLst/>
          </a:prstGeom>
          <a:solidFill>
            <a:schemeClr val="bg1"/>
          </a:solidFill>
          <a:ln w="9525">
            <a:noFill/>
            <a:miter lim="800000"/>
            <a:headEnd/>
            <a:tailEnd/>
          </a:ln>
        </p:spPr>
        <p:txBody>
          <a:bodyPr wrap="square" lIns="61544" tIns="30772" rIns="61544" bIns="30772">
            <a:spAutoFit/>
          </a:bodyPr>
          <a:lstStyle/>
          <a:p>
            <a:pPr marL="0" marR="0" lvl="0" indent="0" algn="l" defTabSz="914400" rtl="0" eaLnBrk="1" fontAlgn="auto" latinLnBrk="0" hangingPunct="1">
              <a:lnSpc>
                <a:spcPct val="90000"/>
              </a:lnSpc>
              <a:spcBef>
                <a:spcPts val="0"/>
              </a:spcBef>
              <a:spcAft>
                <a:spcPts val="0"/>
              </a:spcAft>
              <a:buClr>
                <a:prstClr val="black"/>
              </a:buClr>
              <a:buSzTx/>
              <a:buFontTx/>
              <a:buNone/>
              <a:tabLst/>
              <a:defRPr/>
            </a:pPr>
            <a:r>
              <a:rPr kumimoji="0" lang="en-US" sz="2400" b="1" i="0" u="none" strike="noStrike" kern="1200" cap="none" spc="0" normalizeH="0" baseline="0" noProof="0" dirty="0">
                <a:ln>
                  <a:noFill/>
                </a:ln>
                <a:solidFill>
                  <a:srgbClr val="222A35"/>
                </a:solidFill>
                <a:effectLst/>
                <a:uLnTx/>
                <a:uFillTx/>
                <a:latin typeface="Calibri" panose="020F0502020204030204" pitchFamily="34" charset="0"/>
                <a:ea typeface="+mn-ea"/>
                <a:cs typeface="Calibri" panose="020F0502020204030204" pitchFamily="34" charset="0"/>
              </a:rPr>
              <a:t>“Asthma self-management strategies should be targeted to the intensity of patient’s needs.”</a:t>
            </a:r>
          </a:p>
        </p:txBody>
      </p:sp>
      <p:sp>
        <p:nvSpPr>
          <p:cNvPr id="9" name="TextBox 8">
            <a:extLst>
              <a:ext uri="{FF2B5EF4-FFF2-40B4-BE49-F238E27FC236}">
                <a16:creationId xmlns:a16="http://schemas.microsoft.com/office/drawing/2014/main" id="{446395AD-C340-A847-AF25-6F7047279DD7}"/>
              </a:ext>
            </a:extLst>
          </p:cNvPr>
          <p:cNvSpPr txBox="1">
            <a:spLocks noChangeArrowheads="1"/>
          </p:cNvSpPr>
          <p:nvPr/>
        </p:nvSpPr>
        <p:spPr bwMode="auto">
          <a:xfrm>
            <a:off x="3247879" y="918231"/>
            <a:ext cx="5821475" cy="726942"/>
          </a:xfrm>
          <a:prstGeom prst="rect">
            <a:avLst/>
          </a:prstGeom>
          <a:noFill/>
          <a:ln w="9525">
            <a:noFill/>
            <a:miter lim="800000"/>
            <a:headEnd/>
            <a:tailEnd/>
          </a:ln>
        </p:spPr>
        <p:txBody>
          <a:bodyPr wrap="square" lIns="61544" tIns="30772" rIns="61544" bIns="30772">
            <a:spAutoFit/>
          </a:bodyPr>
          <a:lstStyle/>
          <a:p>
            <a:pPr marL="0" marR="0" lvl="0" indent="0" algn="l" defTabSz="914400" rtl="0" eaLnBrk="1" fontAlgn="auto" latinLnBrk="0" hangingPunct="1">
              <a:lnSpc>
                <a:spcPct val="90000"/>
              </a:lnSpc>
              <a:spcBef>
                <a:spcPts val="0"/>
              </a:spcBef>
              <a:spcAft>
                <a:spcPts val="0"/>
              </a:spcAft>
              <a:buClr>
                <a:prstClr val="black"/>
              </a:buClr>
              <a:buSzTx/>
              <a:buFontTx/>
              <a:buNone/>
              <a:tabLst/>
              <a:defRPr/>
            </a:pPr>
            <a:r>
              <a:rPr kumimoji="0" lang="en-US" sz="2400" b="1" i="0" u="none" strike="noStrike" kern="1200" cap="none" spc="0" normalizeH="0" baseline="0" noProof="0" dirty="0">
                <a:ln>
                  <a:noFill/>
                </a:ln>
                <a:solidFill>
                  <a:srgbClr val="222A35"/>
                </a:solidFill>
                <a:effectLst/>
                <a:uLnTx/>
                <a:uFillTx/>
                <a:latin typeface="Calibri" panose="020F0502020204030204" pitchFamily="34" charset="0"/>
                <a:ea typeface="+mn-ea"/>
                <a:cs typeface="Calibri" panose="020F0502020204030204" pitchFamily="34" charset="0"/>
              </a:rPr>
              <a:t>Health Investments That Pay Off: </a:t>
            </a:r>
            <a:br>
              <a:rPr kumimoji="0" lang="en-US" sz="2400" b="1" i="0" u="none" strike="noStrike" kern="1200" cap="none" spc="0" normalizeH="0" baseline="0" noProof="0" dirty="0">
                <a:ln>
                  <a:noFill/>
                </a:ln>
                <a:solidFill>
                  <a:srgbClr val="222A35"/>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dirty="0">
                <a:ln>
                  <a:noFill/>
                </a:ln>
                <a:solidFill>
                  <a:srgbClr val="222A35"/>
                </a:solidFill>
                <a:effectLst/>
                <a:uLnTx/>
                <a:uFillTx/>
                <a:latin typeface="Calibri" panose="020F0502020204030204" pitchFamily="34" charset="0"/>
                <a:ea typeface="+mn-ea"/>
                <a:cs typeface="Calibri" panose="020F0502020204030204" pitchFamily="34" charset="0"/>
              </a:rPr>
              <a:t>Strategies for Addressing Asthma in Children</a:t>
            </a:r>
          </a:p>
        </p:txBody>
      </p:sp>
      <p:sp>
        <p:nvSpPr>
          <p:cNvPr id="10" name="TextBox 9">
            <a:extLst>
              <a:ext uri="{FF2B5EF4-FFF2-40B4-BE49-F238E27FC236}">
                <a16:creationId xmlns:a16="http://schemas.microsoft.com/office/drawing/2014/main" id="{ED0809A5-5031-194D-88A3-AD78F799442B}"/>
              </a:ext>
            </a:extLst>
          </p:cNvPr>
          <p:cNvSpPr txBox="1">
            <a:spLocks noChangeArrowheads="1"/>
          </p:cNvSpPr>
          <p:nvPr/>
        </p:nvSpPr>
        <p:spPr bwMode="auto">
          <a:xfrm>
            <a:off x="11761" y="3716443"/>
            <a:ext cx="3100436" cy="1521775"/>
          </a:xfrm>
          <a:prstGeom prst="rect">
            <a:avLst/>
          </a:prstGeom>
          <a:noFill/>
          <a:ln w="9525">
            <a:noFill/>
            <a:miter lim="800000"/>
            <a:headEnd/>
            <a:tailEnd/>
          </a:ln>
        </p:spPr>
        <p:txBody>
          <a:bodyPr wrap="square" lIns="61544" tIns="30772" rIns="61544" bIns="30772">
            <a:spAutoFit/>
          </a:bodyPr>
          <a:lstStyle/>
          <a:p>
            <a:pPr marL="0" marR="0" lvl="0" indent="0" algn="l" defTabSz="914400" rtl="0" eaLnBrk="1" fontAlgn="auto" latinLnBrk="0" hangingPunct="1">
              <a:lnSpc>
                <a:spcPct val="90000"/>
              </a:lnSpc>
              <a:spcBef>
                <a:spcPts val="0"/>
              </a:spcBef>
              <a:spcAft>
                <a:spcPts val="0"/>
              </a:spcAft>
              <a:buClr>
                <a:prstClr val="black"/>
              </a:buClr>
              <a:buSzTx/>
              <a:buFontTx/>
              <a:buNone/>
              <a:tabLst/>
              <a:defRPr/>
            </a:pPr>
            <a:r>
              <a:rPr kumimoji="0" lang="en-US" sz="2100" b="1" i="0" u="none" strike="noStrike" kern="1200" cap="none" spc="0" normalizeH="0" baseline="0" noProof="0" dirty="0">
                <a:ln>
                  <a:noFill/>
                </a:ln>
                <a:solidFill>
                  <a:srgbClr val="0C1D31"/>
                </a:solidFill>
                <a:effectLst/>
                <a:uLnTx/>
                <a:uFillTx/>
                <a:latin typeface="Calibri"/>
                <a:ea typeface="+mn-ea"/>
                <a:cs typeface="+mn-cs"/>
              </a:rPr>
              <a:t>National Governor’s Association white </a:t>
            </a:r>
            <a:r>
              <a:rPr lang="en-US" sz="2100" b="1" dirty="0">
                <a:solidFill>
                  <a:srgbClr val="0C1D31"/>
                </a:solidFill>
                <a:latin typeface="Calibri"/>
              </a:rPr>
              <a:t>p</a:t>
            </a:r>
            <a:r>
              <a:rPr kumimoji="0" lang="en-US" sz="2100" b="1" i="0" u="none" strike="noStrike" kern="1200" cap="none" spc="0" normalizeH="0" baseline="0" noProof="0" dirty="0" err="1">
                <a:ln>
                  <a:noFill/>
                </a:ln>
                <a:solidFill>
                  <a:srgbClr val="0C1D31"/>
                </a:solidFill>
                <a:effectLst/>
                <a:uLnTx/>
                <a:uFillTx/>
                <a:latin typeface="Calibri"/>
                <a:ea typeface="+mn-ea"/>
                <a:cs typeface="+mn-cs"/>
              </a:rPr>
              <a:t>aper</a:t>
            </a:r>
            <a:r>
              <a:rPr kumimoji="0" lang="en-US" sz="2100" b="1" i="0" u="none" strike="noStrike" kern="1200" cap="none" spc="0" normalizeH="0" baseline="0" noProof="0" dirty="0">
                <a:ln>
                  <a:noFill/>
                </a:ln>
                <a:solidFill>
                  <a:srgbClr val="0C1D31"/>
                </a:solidFill>
                <a:effectLst/>
                <a:uLnTx/>
                <a:uFillTx/>
                <a:latin typeface="Calibri"/>
                <a:ea typeface="+mn-ea"/>
                <a:cs typeface="+mn-cs"/>
              </a:rPr>
              <a:t> recommends investing in home visits for asthma patients.</a:t>
            </a:r>
          </a:p>
        </p:txBody>
      </p:sp>
    </p:spTree>
    <p:extLst>
      <p:ext uri="{BB962C8B-B14F-4D97-AF65-F5344CB8AC3E}">
        <p14:creationId xmlns:p14="http://schemas.microsoft.com/office/powerpoint/2010/main" val="2143865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10" y="363941"/>
            <a:ext cx="8229600" cy="1185125"/>
          </a:xfrm>
        </p:spPr>
        <p:txBody>
          <a:bodyPr>
            <a:noAutofit/>
          </a:bodyPr>
          <a:lstStyle/>
          <a:p>
            <a:pPr algn="ctr"/>
            <a:r>
              <a:rPr lang="en-US" sz="3200" dirty="0">
                <a:solidFill>
                  <a:schemeClr val="accent2">
                    <a:lumMod val="50000"/>
                  </a:schemeClr>
                </a:solidFill>
                <a:latin typeface="Arial Rounded MT Bold"/>
              </a:rPr>
              <a:t>How do we evaluate whether our asthma care efforts are helping patients?</a:t>
            </a:r>
            <a:endParaRPr lang="en-US" sz="3200" dirty="0">
              <a:solidFill>
                <a:schemeClr val="accent2">
                  <a:lumMod val="50000"/>
                </a:schemeClr>
              </a:solidFill>
              <a:effectLst/>
              <a:latin typeface="Arial Rounded MT Bold"/>
            </a:endParaRPr>
          </a:p>
        </p:txBody>
      </p:sp>
      <p:sp>
        <p:nvSpPr>
          <p:cNvPr id="3" name="Content Placeholder 2"/>
          <p:cNvSpPr>
            <a:spLocks noGrp="1"/>
          </p:cNvSpPr>
          <p:nvPr>
            <p:ph idx="1"/>
          </p:nvPr>
        </p:nvSpPr>
        <p:spPr>
          <a:xfrm>
            <a:off x="469487" y="1694879"/>
            <a:ext cx="8317407" cy="4231998"/>
          </a:xfrm>
        </p:spPr>
        <p:txBody>
          <a:bodyPr>
            <a:normAutofit lnSpcReduction="10000"/>
          </a:bodyPr>
          <a:lstStyle/>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What matters?</a:t>
            </a: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1. Keys to program development—what do you want to show?</a:t>
            </a: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Program impact—patient outcomes, financial outcomes.</a:t>
            </a:r>
          </a:p>
          <a:p>
            <a:pPr marL="274320" lvl="1" indent="0">
              <a:lnSpc>
                <a:spcPct val="100000"/>
              </a:lnSpc>
              <a:spcBef>
                <a:spcPts val="0"/>
              </a:spcBef>
              <a:spcAft>
                <a:spcPts val="0"/>
              </a:spcAft>
              <a:buNone/>
            </a:pPr>
            <a:endParaRPr lang="en-US" dirty="0">
              <a:solidFill>
                <a:schemeClr val="accent2">
                  <a:lumMod val="50000"/>
                </a:schemeClr>
              </a:solidFill>
              <a:latin typeface="Calibri"/>
              <a:cs typeface="Calibri"/>
            </a:endParaRP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2. What has the greatest impact on asthma care costs?</a:t>
            </a: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Hospitalizations, emergency department (ED) visits, urgent care, medications for some.</a:t>
            </a:r>
          </a:p>
          <a:p>
            <a:pPr marL="274320" lvl="1" indent="0">
              <a:lnSpc>
                <a:spcPct val="100000"/>
              </a:lnSpc>
              <a:spcBef>
                <a:spcPts val="0"/>
              </a:spcBef>
              <a:spcAft>
                <a:spcPts val="0"/>
              </a:spcAft>
              <a:buNone/>
            </a:pPr>
            <a:endParaRPr lang="en-US" i="1" dirty="0">
              <a:solidFill>
                <a:schemeClr val="accent2">
                  <a:lumMod val="50000"/>
                </a:schemeClr>
              </a:solidFill>
              <a:latin typeface="Calibri"/>
              <a:cs typeface="Calibri"/>
            </a:endParaRP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3. To measure impact, calculate return on investment (ROI).</a:t>
            </a:r>
          </a:p>
          <a:p>
            <a:pPr marL="274320" lvl="1" indent="0">
              <a:lnSpc>
                <a:spcPct val="100000"/>
              </a:lnSpc>
              <a:spcBef>
                <a:spcPts val="0"/>
              </a:spcBef>
              <a:spcAft>
                <a:spcPts val="0"/>
              </a:spcAft>
              <a:buNone/>
            </a:pPr>
            <a:r>
              <a:rPr lang="en-US" dirty="0">
                <a:solidFill>
                  <a:schemeClr val="accent2">
                    <a:lumMod val="50000"/>
                  </a:schemeClr>
                </a:solidFill>
                <a:latin typeface="Calibri"/>
                <a:cs typeface="Calibri"/>
              </a:rPr>
              <a:t>ROI = input or investment vs. savings and health improvement</a:t>
            </a:r>
          </a:p>
          <a:p>
            <a:pPr marL="274320" lvl="1" indent="0">
              <a:lnSpc>
                <a:spcPct val="100000"/>
              </a:lnSpc>
              <a:spcBef>
                <a:spcPts val="0"/>
              </a:spcBef>
              <a:spcAft>
                <a:spcPts val="0"/>
              </a:spcAft>
              <a:buNone/>
            </a:pPr>
            <a:endParaRPr lang="en-US" dirty="0">
              <a:solidFill>
                <a:schemeClr val="accent2">
                  <a:lumMod val="50000"/>
                </a:schemeClr>
              </a:solidFill>
              <a:latin typeface="Calibri"/>
              <a:cs typeface="Calibri"/>
            </a:endParaRPr>
          </a:p>
          <a:p>
            <a:pPr marL="274320" lvl="1" indent="0">
              <a:lnSpc>
                <a:spcPct val="100000"/>
              </a:lnSpc>
              <a:spcBef>
                <a:spcPts val="0"/>
              </a:spcBef>
              <a:spcAft>
                <a:spcPts val="0"/>
              </a:spcAft>
              <a:buNone/>
            </a:pPr>
            <a:r>
              <a:rPr lang="en-US" i="1" dirty="0">
                <a:solidFill>
                  <a:schemeClr val="accent2">
                    <a:lumMod val="50000"/>
                  </a:schemeClr>
                </a:solidFill>
                <a:latin typeface="Calibri"/>
                <a:cs typeface="Calibri"/>
              </a:rPr>
              <a:t>Can we utilize pilot projects to build a home visit model?</a:t>
            </a:r>
          </a:p>
        </p:txBody>
      </p:sp>
    </p:spTree>
    <p:extLst>
      <p:ext uri="{BB962C8B-B14F-4D97-AF65-F5344CB8AC3E}">
        <p14:creationId xmlns:p14="http://schemas.microsoft.com/office/powerpoint/2010/main" val="244732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56224C"/>
                </a:solidFill>
                <a:latin typeface="Arial Rounded MT Bold"/>
              </a:rPr>
              <a:t>To evaluate impact, use ROI.</a:t>
            </a:r>
            <a:endParaRPr lang="en-US" sz="4000" dirty="0">
              <a:solidFill>
                <a:srgbClr val="56224C"/>
              </a:solidFill>
              <a:effectLst/>
              <a:latin typeface="Arial Rounded MT Bold"/>
            </a:endParaRPr>
          </a:p>
        </p:txBody>
      </p:sp>
      <p:sp>
        <p:nvSpPr>
          <p:cNvPr id="3" name="Content Placeholder 2"/>
          <p:cNvSpPr>
            <a:spLocks noGrp="1"/>
          </p:cNvSpPr>
          <p:nvPr>
            <p:ph idx="1"/>
          </p:nvPr>
        </p:nvSpPr>
        <p:spPr>
          <a:xfrm>
            <a:off x="628650" y="1825625"/>
            <a:ext cx="7886700" cy="2797175"/>
          </a:xfrm>
        </p:spPr>
        <p:txBody>
          <a:bodyPr>
            <a:normAutofit/>
          </a:bodyPr>
          <a:lstStyle/>
          <a:p>
            <a:pPr marL="0" indent="0">
              <a:buNone/>
            </a:pPr>
            <a:r>
              <a:rPr lang="en-US" sz="3600" dirty="0">
                <a:solidFill>
                  <a:srgbClr val="56224C"/>
                </a:solidFill>
                <a:latin typeface="Calibri"/>
                <a:cs typeface="Calibri"/>
              </a:rPr>
              <a:t>“Return on investment” (ROI) is a process of using data about health care service costs for implementing a program compared to the savings from the impact the program has on the patients served. </a:t>
            </a:r>
          </a:p>
        </p:txBody>
      </p:sp>
    </p:spTree>
    <p:extLst>
      <p:ext uri="{BB962C8B-B14F-4D97-AF65-F5344CB8AC3E}">
        <p14:creationId xmlns:p14="http://schemas.microsoft.com/office/powerpoint/2010/main" val="2441762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172720"/>
            <a:ext cx="8229600" cy="853440"/>
          </a:xfrm>
        </p:spPr>
        <p:txBody>
          <a:bodyPr/>
          <a:lstStyle/>
          <a:p>
            <a:pPr algn="ctr"/>
            <a:r>
              <a:rPr lang="en-US" dirty="0">
                <a:solidFill>
                  <a:srgbClr val="56224C"/>
                </a:solidFill>
                <a:effectLst/>
                <a:latin typeface="Arial Rounded MT Bold"/>
              </a:rPr>
              <a:t>Why ROI?</a:t>
            </a:r>
          </a:p>
        </p:txBody>
      </p:sp>
      <p:sp>
        <p:nvSpPr>
          <p:cNvPr id="3" name="Content Placeholder 2"/>
          <p:cNvSpPr>
            <a:spLocks noGrp="1"/>
          </p:cNvSpPr>
          <p:nvPr>
            <p:ph idx="1"/>
          </p:nvPr>
        </p:nvSpPr>
        <p:spPr>
          <a:xfrm>
            <a:off x="304800" y="1254760"/>
            <a:ext cx="8503920" cy="4597400"/>
          </a:xfrm>
        </p:spPr>
        <p:txBody>
          <a:bodyPr>
            <a:normAutofit/>
          </a:bodyPr>
          <a:lstStyle/>
          <a:p>
            <a:r>
              <a:rPr lang="en-US" sz="3200" dirty="0">
                <a:solidFill>
                  <a:srgbClr val="56224C"/>
                </a:solidFill>
                <a:latin typeface="Calibri"/>
                <a:cs typeface="Calibri"/>
              </a:rPr>
              <a:t>It helps with identifying the population served, cost drivers and opportunities to improve quality while decreasing expenses. </a:t>
            </a:r>
          </a:p>
          <a:p>
            <a:r>
              <a:rPr lang="en-US" sz="3200" dirty="0">
                <a:solidFill>
                  <a:srgbClr val="56224C"/>
                </a:solidFill>
                <a:latin typeface="Calibri"/>
                <a:cs typeface="Calibri"/>
              </a:rPr>
              <a:t>It is useful for program design, resource allocation and funding, and monitoring and evaluation.</a:t>
            </a:r>
          </a:p>
          <a:p>
            <a:r>
              <a:rPr lang="en-US" sz="3200" dirty="0">
                <a:solidFill>
                  <a:srgbClr val="56224C"/>
                </a:solidFill>
                <a:latin typeface="Calibri"/>
                <a:cs typeface="Calibri"/>
              </a:rPr>
              <a:t>It uses data and its analysis to move from what you believe a program is doing to computing its real impact.</a:t>
            </a:r>
          </a:p>
        </p:txBody>
      </p:sp>
    </p:spTree>
    <p:extLst>
      <p:ext uri="{BB962C8B-B14F-4D97-AF65-F5344CB8AC3E}">
        <p14:creationId xmlns:p14="http://schemas.microsoft.com/office/powerpoint/2010/main" val="4048260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89" y="172720"/>
            <a:ext cx="8900884" cy="853440"/>
          </a:xfrm>
        </p:spPr>
        <p:txBody>
          <a:bodyPr>
            <a:normAutofit fontScale="90000"/>
          </a:bodyPr>
          <a:lstStyle/>
          <a:p>
            <a:pPr algn="ctr"/>
            <a:r>
              <a:rPr lang="en-US" sz="3600" dirty="0">
                <a:solidFill>
                  <a:srgbClr val="56224C"/>
                </a:solidFill>
                <a:effectLst/>
                <a:latin typeface="Arial Rounded MT Bold"/>
              </a:rPr>
              <a:t>What data do we need for </a:t>
            </a:r>
            <a:r>
              <a:rPr lang="en-US" sz="3600" dirty="0">
                <a:solidFill>
                  <a:srgbClr val="56224C"/>
                </a:solidFill>
                <a:latin typeface="Arial Rounded MT Bold"/>
              </a:rPr>
              <a:t>evaluate ROI</a:t>
            </a:r>
            <a:r>
              <a:rPr lang="en-US" sz="3600" dirty="0">
                <a:solidFill>
                  <a:srgbClr val="56224C"/>
                </a:solidFill>
                <a:effectLst/>
                <a:latin typeface="Arial Rounded MT Bold"/>
              </a:rPr>
              <a:t>?</a:t>
            </a:r>
          </a:p>
        </p:txBody>
      </p:sp>
      <p:sp>
        <p:nvSpPr>
          <p:cNvPr id="3" name="Content Placeholder 2"/>
          <p:cNvSpPr>
            <a:spLocks noGrp="1"/>
          </p:cNvSpPr>
          <p:nvPr>
            <p:ph idx="1"/>
          </p:nvPr>
        </p:nvSpPr>
        <p:spPr>
          <a:xfrm>
            <a:off x="462147" y="1208184"/>
            <a:ext cx="3755515" cy="4597400"/>
          </a:xfrm>
        </p:spPr>
        <p:txBody>
          <a:bodyPr/>
          <a:lstStyle/>
          <a:p>
            <a:r>
              <a:rPr lang="en-US" sz="2800" dirty="0">
                <a:solidFill>
                  <a:srgbClr val="56224C"/>
                </a:solidFill>
                <a:latin typeface="Calibri"/>
                <a:cs typeface="Calibri"/>
              </a:rPr>
              <a:t>Size of </a:t>
            </a:r>
            <a:r>
              <a:rPr lang="en-US" sz="2800" u="sng" dirty="0">
                <a:solidFill>
                  <a:srgbClr val="56224C"/>
                </a:solidFill>
                <a:latin typeface="Calibri"/>
                <a:cs typeface="Calibri"/>
              </a:rPr>
              <a:t>target</a:t>
            </a:r>
            <a:r>
              <a:rPr lang="en-US" sz="2800" dirty="0">
                <a:solidFill>
                  <a:srgbClr val="56224C"/>
                </a:solidFill>
                <a:latin typeface="Calibri"/>
                <a:cs typeface="Calibri"/>
              </a:rPr>
              <a:t> population</a:t>
            </a:r>
          </a:p>
          <a:p>
            <a:r>
              <a:rPr lang="en-US" sz="2800" dirty="0">
                <a:solidFill>
                  <a:srgbClr val="56224C"/>
                </a:solidFill>
                <a:latin typeface="Calibri"/>
                <a:cs typeface="Calibri"/>
              </a:rPr>
              <a:t>Risk stratification</a:t>
            </a:r>
          </a:p>
          <a:p>
            <a:r>
              <a:rPr lang="en-US" sz="2800" dirty="0">
                <a:solidFill>
                  <a:srgbClr val="56224C"/>
                </a:solidFill>
                <a:latin typeface="Calibri"/>
                <a:cs typeface="Calibri"/>
              </a:rPr>
              <a:t>Enrollment rate</a:t>
            </a:r>
          </a:p>
          <a:p>
            <a:r>
              <a:rPr lang="en-US" sz="2800" dirty="0">
                <a:solidFill>
                  <a:srgbClr val="56224C"/>
                </a:solidFill>
                <a:latin typeface="Calibri"/>
                <a:cs typeface="Calibri"/>
              </a:rPr>
              <a:t>Duration of program pilot</a:t>
            </a:r>
          </a:p>
          <a:p>
            <a:r>
              <a:rPr lang="en-US" sz="2800" dirty="0">
                <a:solidFill>
                  <a:srgbClr val="56224C"/>
                </a:solidFill>
                <a:latin typeface="Calibri"/>
                <a:cs typeface="Calibri"/>
              </a:rPr>
              <a:t>Baseline costs</a:t>
            </a:r>
          </a:p>
          <a:p>
            <a:pPr lvl="1"/>
            <a:r>
              <a:rPr lang="en-US" sz="2400" dirty="0">
                <a:solidFill>
                  <a:srgbClr val="56224C"/>
                </a:solidFill>
                <a:latin typeface="Calibri"/>
                <a:cs typeface="Calibri"/>
              </a:rPr>
              <a:t>Existing services</a:t>
            </a:r>
          </a:p>
          <a:p>
            <a:pPr lvl="1"/>
            <a:r>
              <a:rPr lang="en-US" sz="2400" dirty="0">
                <a:solidFill>
                  <a:srgbClr val="56224C"/>
                </a:solidFill>
                <a:latin typeface="Calibri"/>
                <a:cs typeface="Calibri"/>
              </a:rPr>
              <a:t>New program services</a:t>
            </a:r>
          </a:p>
          <a:p>
            <a:endParaRPr lang="en-US" sz="2800" dirty="0">
              <a:solidFill>
                <a:srgbClr val="56224C"/>
              </a:solidFill>
              <a:latin typeface="Calibri"/>
              <a:cs typeface="Calibri"/>
            </a:endParaRPr>
          </a:p>
        </p:txBody>
      </p:sp>
      <p:sp>
        <p:nvSpPr>
          <p:cNvPr id="4" name="Content Placeholder 2"/>
          <p:cNvSpPr txBox="1">
            <a:spLocks/>
          </p:cNvSpPr>
          <p:nvPr/>
        </p:nvSpPr>
        <p:spPr>
          <a:xfrm>
            <a:off x="3915704" y="1156356"/>
            <a:ext cx="5103358" cy="4597400"/>
          </a:xfrm>
          <a:prstGeom prst="rect">
            <a:avLst/>
          </a:prstGeom>
        </p:spPr>
        <p:txBody>
          <a:bodyPr/>
          <a:lstStyle>
            <a:lvl1pPr marL="342900" marR="0" indent="-342900" algn="l" defTabSz="914400" rtl="0" eaLnBrk="1" fontAlgn="base" latinLnBrk="0" hangingPunct="1">
              <a:lnSpc>
                <a:spcPct val="114000"/>
              </a:lnSpc>
              <a:spcBef>
                <a:spcPts val="1200"/>
              </a:spcBef>
              <a:spcAft>
                <a:spcPct val="0"/>
              </a:spcAft>
              <a:buClrTx/>
              <a:buSzTx/>
              <a:buFont typeface="Arial" charset="0"/>
              <a:buChar char="•"/>
              <a:tabLst/>
              <a:defRPr sz="3200" kern="1200" baseline="0">
                <a:solidFill>
                  <a:srgbClr val="034B87"/>
                </a:solidFill>
                <a:latin typeface="Calibri"/>
                <a:ea typeface="+mn-ea"/>
                <a:cs typeface="+mn-cs"/>
              </a:defRPr>
            </a:lvl1pPr>
            <a:lvl2pPr marL="742950" indent="-285750" algn="l" rtl="0" eaLnBrk="0" fontAlgn="base" hangingPunct="0">
              <a:lnSpc>
                <a:spcPct val="114000"/>
              </a:lnSpc>
              <a:spcBef>
                <a:spcPts val="1200"/>
              </a:spcBef>
              <a:spcAft>
                <a:spcPct val="0"/>
              </a:spcAft>
              <a:buFont typeface="Arial" charset="0"/>
              <a:buChar char="–"/>
              <a:defRPr sz="2800" kern="1200">
                <a:solidFill>
                  <a:srgbClr val="034B87"/>
                </a:solidFill>
                <a:latin typeface="Calibri"/>
                <a:ea typeface="ＭＳ Ｐゴシック" charset="-128"/>
                <a:cs typeface="+mn-cs"/>
              </a:defRPr>
            </a:lvl2pPr>
            <a:lvl3pPr marL="1143000" indent="-228600" algn="l" rtl="0" eaLnBrk="0" fontAlgn="base" hangingPunct="0">
              <a:lnSpc>
                <a:spcPct val="114000"/>
              </a:lnSpc>
              <a:spcBef>
                <a:spcPts val="1200"/>
              </a:spcBef>
              <a:spcAft>
                <a:spcPct val="0"/>
              </a:spcAft>
              <a:buFont typeface="Arial" charset="0"/>
              <a:buChar char="•"/>
              <a:defRPr sz="2400" kern="1200">
                <a:solidFill>
                  <a:srgbClr val="034B87"/>
                </a:solidFill>
                <a:latin typeface="Calibri"/>
                <a:ea typeface="ＭＳ Ｐゴシック" charset="-128"/>
                <a:cs typeface="+mn-cs"/>
              </a:defRPr>
            </a:lvl3pPr>
            <a:lvl4pPr marL="1600200" indent="-228600" algn="l" rtl="0" eaLnBrk="0" fontAlgn="base" hangingPunct="0">
              <a:lnSpc>
                <a:spcPct val="114000"/>
              </a:lnSpc>
              <a:spcBef>
                <a:spcPts val="1200"/>
              </a:spcBef>
              <a:spcAft>
                <a:spcPct val="0"/>
              </a:spcAft>
              <a:buFont typeface="Arial" charset="0"/>
              <a:buChar char="–"/>
              <a:defRPr sz="2000" kern="1200">
                <a:solidFill>
                  <a:srgbClr val="034B87"/>
                </a:solidFill>
                <a:latin typeface="Calibri"/>
                <a:ea typeface="ＭＳ Ｐゴシック" charset="-128"/>
                <a:cs typeface="+mn-cs"/>
              </a:defRPr>
            </a:lvl4pPr>
            <a:lvl5pPr marL="2057400" indent="-228600" algn="l" rtl="0" eaLnBrk="0" fontAlgn="base" hangingPunct="0">
              <a:lnSpc>
                <a:spcPct val="114000"/>
              </a:lnSpc>
              <a:spcBef>
                <a:spcPts val="1200"/>
              </a:spcBef>
              <a:spcAft>
                <a:spcPct val="0"/>
              </a:spcAft>
              <a:buFont typeface="Arial" charset="0"/>
              <a:buChar char="»"/>
              <a:defRPr sz="1800" kern="1200">
                <a:solidFill>
                  <a:srgbClr val="034B87"/>
                </a:solidFill>
                <a:latin typeface="Calibri"/>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14000"/>
              </a:lnSpc>
              <a:spcBef>
                <a:spcPts val="12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Data types:</a:t>
            </a:r>
          </a:p>
          <a:p>
            <a:pPr marL="742950" marR="0" lvl="1" indent="-285750" algn="l" defTabSz="914400" rtl="0" eaLnBrk="0" fontAlgn="base" latinLnBrk="0" hangingPunct="0">
              <a:lnSpc>
                <a:spcPct val="114000"/>
              </a:lnSpc>
              <a:spcBef>
                <a:spcPts val="12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6224C"/>
                </a:solidFill>
                <a:effectLst/>
                <a:uLnTx/>
                <a:uFillTx/>
                <a:latin typeface="Calibri"/>
                <a:ea typeface="ＭＳ Ｐゴシック" charset="-128"/>
                <a:cs typeface="Calibri"/>
              </a:rPr>
              <a:t>Health utilization</a:t>
            </a:r>
          </a:p>
          <a:p>
            <a:pPr marL="1143000" marR="0" lvl="2" indent="-228600" algn="l" defTabSz="914400" rtl="0" eaLnBrk="0" fontAlgn="base" latinLnBrk="0" hangingPunct="0">
              <a:lnSpc>
                <a:spcPct val="114000"/>
              </a:lnSpc>
              <a:spcBef>
                <a:spcPts val="120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56224C"/>
                </a:solidFill>
                <a:effectLst/>
                <a:uLnTx/>
                <a:uFillTx/>
                <a:latin typeface="Calibri"/>
                <a:ea typeface="ＭＳ Ｐゴシック" charset="-128"/>
                <a:cs typeface="Calibri"/>
              </a:rPr>
              <a:t>Hospital, ED, medications, procedures</a:t>
            </a:r>
          </a:p>
          <a:p>
            <a:pPr marL="742950" marR="0" lvl="1" indent="-285750" algn="l" defTabSz="914400" rtl="0" eaLnBrk="0" fontAlgn="base" latinLnBrk="0" hangingPunct="0">
              <a:lnSpc>
                <a:spcPct val="114000"/>
              </a:lnSpc>
              <a:spcBef>
                <a:spcPts val="12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6224C"/>
                </a:solidFill>
                <a:effectLst/>
                <a:uLnTx/>
                <a:uFillTx/>
                <a:latin typeface="Calibri"/>
                <a:ea typeface="ＭＳ Ｐゴシック" charset="-128"/>
                <a:cs typeface="Calibri"/>
              </a:rPr>
              <a:t>Staff labor</a:t>
            </a:r>
          </a:p>
          <a:p>
            <a:pPr marL="742950" marR="0" lvl="1" indent="-285750" algn="l" defTabSz="914400" rtl="0" eaLnBrk="0" fontAlgn="base" latinLnBrk="0" hangingPunct="0">
              <a:lnSpc>
                <a:spcPct val="114000"/>
              </a:lnSpc>
              <a:spcBef>
                <a:spcPts val="12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6224C"/>
                </a:solidFill>
                <a:effectLst/>
                <a:uLnTx/>
                <a:uFillTx/>
                <a:latin typeface="Calibri"/>
                <a:ea typeface="ＭＳ Ｐゴシック" charset="-128"/>
                <a:cs typeface="Calibri"/>
              </a:rPr>
              <a:t>Cost of education materials</a:t>
            </a:r>
          </a:p>
          <a:p>
            <a:pPr marL="742950" marR="0" lvl="1" indent="-285750" algn="l" defTabSz="914400" rtl="0" eaLnBrk="0" fontAlgn="base" latinLnBrk="0" hangingPunct="0">
              <a:lnSpc>
                <a:spcPct val="114000"/>
              </a:lnSpc>
              <a:spcBef>
                <a:spcPts val="12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6224C"/>
                </a:solidFill>
                <a:effectLst/>
                <a:uLnTx/>
                <a:uFillTx/>
                <a:latin typeface="Calibri"/>
                <a:ea typeface="ＭＳ Ｐゴシック" charset="-128"/>
                <a:cs typeface="Calibri"/>
              </a:rPr>
              <a:t>Cost of home </a:t>
            </a:r>
            <a:r>
              <a:rPr lang="en-US" dirty="0">
                <a:solidFill>
                  <a:srgbClr val="56224C"/>
                </a:solidFill>
                <a:cs typeface="Calibri"/>
              </a:rPr>
              <a:t>i</a:t>
            </a:r>
            <a:r>
              <a:rPr kumimoji="0" lang="en-US" sz="2800" b="0" i="0" u="none" strike="noStrike" kern="1200" cap="none" spc="0" normalizeH="0" baseline="0" noProof="0" dirty="0" err="1">
                <a:ln>
                  <a:noFill/>
                </a:ln>
                <a:solidFill>
                  <a:srgbClr val="56224C"/>
                </a:solidFill>
                <a:effectLst/>
                <a:uLnTx/>
                <a:uFillTx/>
                <a:latin typeface="Calibri"/>
                <a:ea typeface="ＭＳ Ｐゴシック" charset="-128"/>
                <a:cs typeface="Calibri"/>
              </a:rPr>
              <a:t>nterventions</a:t>
            </a:r>
            <a:endParaRPr kumimoji="0" lang="en-US" sz="2800" b="0" i="0" u="none" strike="noStrike" kern="1200" cap="none" spc="0" normalizeH="0" baseline="0" noProof="0" dirty="0">
              <a:ln>
                <a:noFill/>
              </a:ln>
              <a:solidFill>
                <a:srgbClr val="56224C"/>
              </a:solidFill>
              <a:effectLst/>
              <a:uLnTx/>
              <a:uFillTx/>
              <a:latin typeface="Calibri"/>
              <a:ea typeface="ＭＳ Ｐゴシック" charset="-128"/>
              <a:cs typeface="Calibri"/>
            </a:endParaRPr>
          </a:p>
          <a:p>
            <a:pPr marL="742950" marR="0" lvl="1" indent="-285750" algn="l" defTabSz="914400" rtl="0" eaLnBrk="0" fontAlgn="base" latinLnBrk="0" hangingPunct="0">
              <a:lnSpc>
                <a:spcPct val="114000"/>
              </a:lnSpc>
              <a:spcBef>
                <a:spcPts val="1200"/>
              </a:spcBef>
              <a:spcAft>
                <a:spcPct val="0"/>
              </a:spcAft>
              <a:buClrTx/>
              <a:buSzTx/>
              <a:buFont typeface="Arial" charset="0"/>
              <a:buChar char="–"/>
              <a:tabLst/>
              <a:defRPr/>
            </a:pPr>
            <a:endParaRPr kumimoji="0" lang="en-US" sz="2400" b="0" i="0" u="none" strike="noStrike" kern="1200" cap="none" spc="0" normalizeH="0" baseline="0" noProof="0" dirty="0">
              <a:ln>
                <a:noFill/>
              </a:ln>
              <a:solidFill>
                <a:srgbClr val="56224C"/>
              </a:solidFill>
              <a:effectLst/>
              <a:uLnTx/>
              <a:uFillTx/>
              <a:latin typeface="Calibri"/>
              <a:ea typeface="ＭＳ Ｐゴシック" charset="-128"/>
              <a:cs typeface="Calibri"/>
            </a:endParaRPr>
          </a:p>
        </p:txBody>
      </p:sp>
    </p:spTree>
    <p:extLst>
      <p:ext uri="{BB962C8B-B14F-4D97-AF65-F5344CB8AC3E}">
        <p14:creationId xmlns:p14="http://schemas.microsoft.com/office/powerpoint/2010/main" val="204315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8650" y="6325863"/>
            <a:ext cx="6476951" cy="4001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6224C"/>
                </a:solidFill>
                <a:effectLst/>
                <a:uLnTx/>
                <a:uFillTx/>
                <a:latin typeface="Calibri"/>
                <a:ea typeface="+mn-ea"/>
                <a:cs typeface="+mn-cs"/>
              </a:rPr>
              <a:t>www.chcsroihealthhomes.org/welcome.aspx</a:t>
            </a:r>
          </a:p>
        </p:txBody>
      </p:sp>
      <p:pic>
        <p:nvPicPr>
          <p:cNvPr id="3" name="Picture 2" descr="ROI Introduction Pag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7680" y="215424"/>
            <a:ext cx="5821680" cy="6052528"/>
          </a:xfrm>
          <a:prstGeom prst="rect">
            <a:avLst/>
          </a:prstGeom>
        </p:spPr>
      </p:pic>
      <p:sp>
        <p:nvSpPr>
          <p:cNvPr id="5" name="Content Placeholder 2"/>
          <p:cNvSpPr txBox="1">
            <a:spLocks/>
          </p:cNvSpPr>
          <p:nvPr/>
        </p:nvSpPr>
        <p:spPr>
          <a:xfrm>
            <a:off x="213360" y="340361"/>
            <a:ext cx="2763520" cy="3828637"/>
          </a:xfrm>
          <a:prstGeom prst="rect">
            <a:avLst/>
          </a:prstGeom>
        </p:spPr>
        <p:txBody>
          <a:bodyPr/>
          <a:lstStyle>
            <a:lvl1pPr marL="342900" marR="0" indent="-342900" algn="l" defTabSz="914400" rtl="0" eaLnBrk="1" fontAlgn="base" latinLnBrk="0" hangingPunct="1">
              <a:lnSpc>
                <a:spcPct val="114000"/>
              </a:lnSpc>
              <a:spcBef>
                <a:spcPts val="1200"/>
              </a:spcBef>
              <a:spcAft>
                <a:spcPct val="0"/>
              </a:spcAft>
              <a:buClrTx/>
              <a:buSzTx/>
              <a:buFont typeface="Arial" charset="0"/>
              <a:buChar char="•"/>
              <a:tabLst/>
              <a:defRPr sz="3200" kern="1200" baseline="0">
                <a:solidFill>
                  <a:srgbClr val="034B87"/>
                </a:solidFill>
                <a:latin typeface="Calibri"/>
                <a:ea typeface="+mn-ea"/>
                <a:cs typeface="+mn-cs"/>
              </a:defRPr>
            </a:lvl1pPr>
            <a:lvl2pPr marL="742950" indent="-285750" algn="l" rtl="0" eaLnBrk="0" fontAlgn="base" hangingPunct="0">
              <a:lnSpc>
                <a:spcPct val="114000"/>
              </a:lnSpc>
              <a:spcBef>
                <a:spcPts val="1200"/>
              </a:spcBef>
              <a:spcAft>
                <a:spcPct val="0"/>
              </a:spcAft>
              <a:buFont typeface="Arial" charset="0"/>
              <a:buChar char="–"/>
              <a:defRPr sz="2800" kern="1200">
                <a:solidFill>
                  <a:srgbClr val="034B87"/>
                </a:solidFill>
                <a:latin typeface="Calibri"/>
                <a:ea typeface="ＭＳ Ｐゴシック" charset="-128"/>
                <a:cs typeface="+mn-cs"/>
              </a:defRPr>
            </a:lvl2pPr>
            <a:lvl3pPr marL="1143000" indent="-228600" algn="l" rtl="0" eaLnBrk="0" fontAlgn="base" hangingPunct="0">
              <a:lnSpc>
                <a:spcPct val="114000"/>
              </a:lnSpc>
              <a:spcBef>
                <a:spcPts val="1200"/>
              </a:spcBef>
              <a:spcAft>
                <a:spcPct val="0"/>
              </a:spcAft>
              <a:buFont typeface="Arial" charset="0"/>
              <a:buChar char="•"/>
              <a:defRPr sz="2400" kern="1200">
                <a:solidFill>
                  <a:srgbClr val="034B87"/>
                </a:solidFill>
                <a:latin typeface="Calibri"/>
                <a:ea typeface="ＭＳ Ｐゴシック" charset="-128"/>
                <a:cs typeface="+mn-cs"/>
              </a:defRPr>
            </a:lvl3pPr>
            <a:lvl4pPr marL="1600200" indent="-228600" algn="l" rtl="0" eaLnBrk="0" fontAlgn="base" hangingPunct="0">
              <a:lnSpc>
                <a:spcPct val="114000"/>
              </a:lnSpc>
              <a:spcBef>
                <a:spcPts val="1200"/>
              </a:spcBef>
              <a:spcAft>
                <a:spcPct val="0"/>
              </a:spcAft>
              <a:buFont typeface="Arial" charset="0"/>
              <a:buChar char="–"/>
              <a:defRPr sz="2000" kern="1200">
                <a:solidFill>
                  <a:srgbClr val="034B87"/>
                </a:solidFill>
                <a:latin typeface="Calibri"/>
                <a:ea typeface="ＭＳ Ｐゴシック" charset="-128"/>
                <a:cs typeface="+mn-cs"/>
              </a:defRPr>
            </a:lvl4pPr>
            <a:lvl5pPr marL="2057400" indent="-228600" algn="l" rtl="0" eaLnBrk="0" fontAlgn="base" hangingPunct="0">
              <a:lnSpc>
                <a:spcPct val="114000"/>
              </a:lnSpc>
              <a:spcBef>
                <a:spcPts val="1200"/>
              </a:spcBef>
              <a:spcAft>
                <a:spcPct val="0"/>
              </a:spcAft>
              <a:buFont typeface="Arial" charset="0"/>
              <a:buChar char="»"/>
              <a:defRPr sz="1800" kern="1200">
                <a:solidFill>
                  <a:srgbClr val="034B87"/>
                </a:solidFill>
                <a:latin typeface="Calibri"/>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14000"/>
              </a:lnSpc>
              <a:spcBef>
                <a:spcPts val="1200"/>
              </a:spcBef>
              <a:spcAft>
                <a:spcPct val="0"/>
              </a:spcAft>
              <a:buClrTx/>
              <a:buSzTx/>
              <a:buFont typeface="Arial" charset="0"/>
              <a:buNone/>
              <a:tabLst/>
              <a:defRPr/>
            </a:pPr>
            <a:r>
              <a:rPr kumimoji="0" lang="en-US" sz="2800" b="0" i="0" u="none" strike="noStrike" kern="1200" cap="none" spc="0" normalizeH="0" baseline="0" noProof="0" dirty="0">
                <a:ln>
                  <a:noFill/>
                </a:ln>
                <a:solidFill>
                  <a:srgbClr val="56224C"/>
                </a:solidFill>
                <a:effectLst/>
                <a:uLnTx/>
                <a:uFillTx/>
                <a:latin typeface="Arial Rounded MT Bold"/>
                <a:ea typeface="+mn-ea"/>
                <a:cs typeface="+mn-cs"/>
              </a:rPr>
              <a:t>Center for Health Care Strategies provides a  web-based interactive ROI calculator.</a:t>
            </a:r>
          </a:p>
        </p:txBody>
      </p:sp>
    </p:spTree>
    <p:extLst>
      <p:ext uri="{BB962C8B-B14F-4D97-AF65-F5344CB8AC3E}">
        <p14:creationId xmlns:p14="http://schemas.microsoft.com/office/powerpoint/2010/main" val="3538960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4413" y="6188559"/>
            <a:ext cx="6040704" cy="4001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75D97"/>
                </a:solidFill>
                <a:effectLst/>
                <a:uLnTx/>
                <a:uFillTx/>
                <a:latin typeface="Calibri"/>
                <a:ea typeface="+mn-ea"/>
                <a:cs typeface="+mn-cs"/>
              </a:rPr>
              <a:t>www.chcsroihealthhomes.org/</a:t>
            </a:r>
            <a:r>
              <a:rPr lang="en-US" sz="2000" dirty="0">
                <a:solidFill>
                  <a:srgbClr val="075D97"/>
                </a:solidFill>
                <a:latin typeface="Calibri"/>
              </a:rPr>
              <a:t>w</a:t>
            </a:r>
            <a:r>
              <a:rPr kumimoji="0" lang="en-US" sz="2000" b="0" i="0" u="none" strike="noStrike" kern="1200" cap="none" spc="0" normalizeH="0" baseline="0" noProof="0" dirty="0">
                <a:ln>
                  <a:noFill/>
                </a:ln>
                <a:solidFill>
                  <a:srgbClr val="075D97"/>
                </a:solidFill>
                <a:effectLst/>
                <a:uLnTx/>
                <a:uFillTx/>
                <a:latin typeface="Calibri"/>
                <a:ea typeface="+mn-ea"/>
                <a:cs typeface="+mn-cs"/>
              </a:rPr>
              <a:t>elcome.aspx</a:t>
            </a:r>
          </a:p>
        </p:txBody>
      </p:sp>
      <p:pic>
        <p:nvPicPr>
          <p:cNvPr id="5" name="Picture 4" descr="ROI Pg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6560" y="181594"/>
            <a:ext cx="6118624" cy="5944886"/>
          </a:xfrm>
          <a:prstGeom prst="rect">
            <a:avLst/>
          </a:prstGeom>
        </p:spPr>
      </p:pic>
      <p:pic>
        <p:nvPicPr>
          <p:cNvPr id="6" name="Picture 5" descr="ROI Pg3 blank.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3672" y="233680"/>
            <a:ext cx="6750043" cy="5862320"/>
          </a:xfrm>
          <a:prstGeom prst="rect">
            <a:avLst/>
          </a:prstGeom>
        </p:spPr>
      </p:pic>
      <p:pic>
        <p:nvPicPr>
          <p:cNvPr id="7" name="Picture 6" descr="ROI Pg7 blank.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68880" y="396240"/>
            <a:ext cx="6501767" cy="5711230"/>
          </a:xfrm>
          <a:prstGeom prst="rect">
            <a:avLst/>
          </a:prstGeom>
        </p:spPr>
      </p:pic>
    </p:spTree>
    <p:extLst>
      <p:ext uri="{BB962C8B-B14F-4D97-AF65-F5344CB8AC3E}">
        <p14:creationId xmlns:p14="http://schemas.microsoft.com/office/powerpoint/2010/main" val="9622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4499" y="6222885"/>
            <a:ext cx="5983500" cy="4001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75D97"/>
                </a:solidFill>
                <a:effectLst/>
                <a:uLnTx/>
                <a:uFillTx/>
                <a:latin typeface="Calibri"/>
                <a:ea typeface="+mn-ea"/>
                <a:cs typeface="+mn-cs"/>
              </a:rPr>
              <a:t>www.chcsroihealthhomes.org/welcome.aspx</a:t>
            </a:r>
          </a:p>
        </p:txBody>
      </p:sp>
      <p:pic>
        <p:nvPicPr>
          <p:cNvPr id="2" name="Picture 1" descr="ROI Pg16 ROI Analysis Summary-no costs applied page 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326" y="233679"/>
            <a:ext cx="7828073" cy="5963321"/>
          </a:xfrm>
          <a:prstGeom prst="rect">
            <a:avLst/>
          </a:prstGeom>
        </p:spPr>
      </p:pic>
    </p:spTree>
    <p:extLst>
      <p:ext uri="{BB962C8B-B14F-4D97-AF65-F5344CB8AC3E}">
        <p14:creationId xmlns:p14="http://schemas.microsoft.com/office/powerpoint/2010/main" val="696860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079" y="2450197"/>
            <a:ext cx="8605838" cy="1844712"/>
          </a:xfrm>
          <a:solidFill>
            <a:schemeClr val="bg1">
              <a:lumMod val="95000"/>
            </a:schemeClr>
          </a:solidFill>
          <a:ln w="15875">
            <a:solidFill>
              <a:srgbClr val="2F517F"/>
            </a:solidFill>
          </a:ln>
        </p:spPr>
        <p:txBody>
          <a:bodyPr rtlCol="0" anchor="ctr" anchorCtr="0">
            <a:normAutofit fontScale="92500" lnSpcReduction="10000"/>
          </a:bodyPr>
          <a:lstStyle/>
          <a:p>
            <a:pPr algn="l" eaLnBrk="1" fontAlgn="auto" hangingPunct="1">
              <a:spcAft>
                <a:spcPts val="0"/>
              </a:spcAft>
              <a:defRPr/>
            </a:pPr>
            <a:r>
              <a:rPr lang="en-US" sz="1600" b="1" dirty="0">
                <a:solidFill>
                  <a:srgbClr val="2F517F"/>
                </a:solidFill>
                <a:latin typeface="Arial" pitchFamily="34" charset="0"/>
                <a:cs typeface="Arial" pitchFamily="34" charset="0"/>
              </a:rPr>
              <a:t>Moderator</a:t>
            </a:r>
            <a:r>
              <a:rPr lang="en-US" sz="1600" dirty="0">
                <a:solidFill>
                  <a:schemeClr val="tx1"/>
                </a:solidFill>
                <a:latin typeface="Arial" pitchFamily="34" charset="0"/>
                <a:cs typeface="Arial" pitchFamily="34" charset="0"/>
              </a:rPr>
              <a:t> </a:t>
            </a:r>
          </a:p>
          <a:p>
            <a:pPr marL="285750" indent="-28575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Tracey Mitchell, RRT, AE-C, </a:t>
            </a:r>
            <a:r>
              <a:rPr lang="en-US" sz="1600" dirty="0">
                <a:solidFill>
                  <a:schemeClr val="tx1"/>
                </a:solidFill>
                <a:latin typeface="Arial" pitchFamily="34" charset="0"/>
                <a:cs typeface="Arial" pitchFamily="34" charset="0"/>
              </a:rPr>
              <a:t>U.S. Environmental Protection Agency, Washington D.C.</a:t>
            </a:r>
          </a:p>
          <a:p>
            <a:pPr algn="l" eaLnBrk="1" fontAlgn="auto" hangingPunct="1">
              <a:spcBef>
                <a:spcPts val="600"/>
              </a:spcBef>
              <a:spcAft>
                <a:spcPts val="0"/>
              </a:spcAft>
              <a:defRPr/>
            </a:pPr>
            <a:r>
              <a:rPr lang="en-US" sz="1600" b="1" dirty="0">
                <a:solidFill>
                  <a:srgbClr val="2F517F"/>
                </a:solidFill>
                <a:latin typeface="Arial" pitchFamily="34" charset="0"/>
                <a:cs typeface="Arial" pitchFamily="34" charset="0"/>
              </a:rPr>
              <a:t>Presenters</a:t>
            </a:r>
            <a:r>
              <a:rPr lang="en-US" sz="1600" dirty="0">
                <a:solidFill>
                  <a:schemeClr val="tx1"/>
                </a:solidFill>
                <a:latin typeface="Arial" pitchFamily="34" charset="0"/>
                <a:cs typeface="Arial" pitchFamily="34" charset="0"/>
              </a:rPr>
              <a:t> </a:t>
            </a:r>
          </a:p>
          <a:p>
            <a:pPr marL="342900" indent="-342900" algn="l" fontAlgn="auto">
              <a:spcAft>
                <a:spcPts val="600"/>
              </a:spcAft>
              <a:buFont typeface="Arial" panose="020B0604020202020204" pitchFamily="34" charset="0"/>
              <a:buChar char="•"/>
              <a:defRPr/>
            </a:pPr>
            <a:r>
              <a:rPr lang="en-US" sz="1600" b="1" dirty="0">
                <a:solidFill>
                  <a:schemeClr val="tx1"/>
                </a:solidFill>
                <a:latin typeface="Arial" pitchFamily="34" charset="0"/>
                <a:cs typeface="Arial" pitchFamily="34" charset="0"/>
              </a:rPr>
              <a:t>Kevin Kennedy,</a:t>
            </a:r>
            <a:r>
              <a:rPr lang="en-US" sz="1600"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M.P.H., CIEC, </a:t>
            </a:r>
            <a:r>
              <a:rPr lang="en-US" sz="1600" dirty="0">
                <a:solidFill>
                  <a:schemeClr val="tx1"/>
                </a:solidFill>
                <a:latin typeface="Arial" pitchFamily="34" charset="0"/>
                <a:cs typeface="Arial" pitchFamily="34" charset="0"/>
              </a:rPr>
              <a:t>Program Director for the Environmental Health Program Children's Mercy Kansas City, Missouri</a:t>
            </a:r>
          </a:p>
          <a:p>
            <a:pPr marL="342900" indent="-342900" algn="l" fontAlgn="auto">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Ben Francisco, Ph.D., PNP, AE-C, </a:t>
            </a:r>
            <a:r>
              <a:rPr lang="en-US" sz="1600" dirty="0">
                <a:solidFill>
                  <a:schemeClr val="tx1"/>
                </a:solidFill>
                <a:latin typeface="Arial" pitchFamily="34" charset="0"/>
                <a:cs typeface="Arial" pitchFamily="34" charset="0"/>
              </a:rPr>
              <a:t>Associate Teaching Professor, Pediatric Pulmonary Medicine and Allergy, University of Missouri Health Care, Columbia, Missouri</a:t>
            </a:r>
          </a:p>
        </p:txBody>
      </p:sp>
      <p:sp>
        <p:nvSpPr>
          <p:cNvPr id="4" name="Title 1"/>
          <p:cNvSpPr txBox="1">
            <a:spLocks/>
          </p:cNvSpPr>
          <p:nvPr/>
        </p:nvSpPr>
        <p:spPr>
          <a:xfrm>
            <a:off x="61470" y="122789"/>
            <a:ext cx="9021056" cy="826604"/>
          </a:xfrm>
          <a:prstGeom prst="rect">
            <a:avLst/>
          </a:prstGeom>
        </p:spPr>
        <p:txBody>
          <a:bodyPr anchor="ctr">
            <a:noAutofit/>
          </a:bodyPr>
          <a:lstStyle/>
          <a:p>
            <a:pPr algn="ctr" fontAlgn="auto">
              <a:spcAft>
                <a:spcPts val="0"/>
              </a:spcAft>
              <a:defRPr/>
            </a:pPr>
            <a:r>
              <a:rPr lang="en-US" sz="2800" b="1" dirty="0">
                <a:solidFill>
                  <a:schemeClr val="bg1"/>
                </a:solidFill>
                <a:cs typeface="Arial" panose="020B0604020202020204" pitchFamily="34" charset="0"/>
              </a:rPr>
              <a:t>Welcome to the Webinar</a:t>
            </a:r>
          </a:p>
        </p:txBody>
      </p:sp>
      <p:sp>
        <p:nvSpPr>
          <p:cNvPr id="7" name="Subtitle 2"/>
          <p:cNvSpPr txBox="1">
            <a:spLocks/>
          </p:cNvSpPr>
          <p:nvPr/>
        </p:nvSpPr>
        <p:spPr>
          <a:xfrm>
            <a:off x="382776" y="4487414"/>
            <a:ext cx="8378445" cy="974972"/>
          </a:xfrm>
          <a:prstGeom prst="rect">
            <a:avLst/>
          </a:prstGeom>
        </p:spPr>
        <p:txBody>
          <a:bodyPr>
            <a:normAutofit/>
          </a:bodyPr>
          <a:lstStyle/>
          <a:p>
            <a:pPr algn="ctr" fontAlgn="auto">
              <a:spcBef>
                <a:spcPct val="20000"/>
              </a:spcBef>
              <a:spcAft>
                <a:spcPts val="0"/>
              </a:spcAft>
              <a:defRPr/>
            </a:pPr>
            <a:r>
              <a:rPr lang="en-US" b="1" dirty="0">
                <a:solidFill>
                  <a:prstClr val="black"/>
                </a:solidFill>
                <a:cs typeface="Arial" pitchFamily="34" charset="0"/>
              </a:rPr>
              <a:t>Tuesday, July 30, 2019   </a:t>
            </a:r>
            <a:br>
              <a:rPr lang="en-US" dirty="0">
                <a:solidFill>
                  <a:prstClr val="black"/>
                </a:solidFill>
                <a:cs typeface="Arial" pitchFamily="34" charset="0"/>
              </a:rPr>
            </a:br>
            <a:r>
              <a:rPr lang="en-US" dirty="0">
                <a:solidFill>
                  <a:prstClr val="black"/>
                </a:solidFill>
                <a:cs typeface="Arial" pitchFamily="34" charset="0"/>
              </a:rPr>
              <a:t>Webinar: 3:00 p.m. – 4:00 p.m. EDT</a:t>
            </a:r>
            <a:br>
              <a:rPr lang="en-US" dirty="0">
                <a:solidFill>
                  <a:prstClr val="black"/>
                </a:solidFill>
                <a:cs typeface="Arial" pitchFamily="34" charset="0"/>
              </a:rPr>
            </a:br>
            <a:r>
              <a:rPr lang="en-US" dirty="0">
                <a:solidFill>
                  <a:prstClr val="black"/>
                </a:solidFill>
                <a:cs typeface="Arial" pitchFamily="34" charset="0"/>
              </a:rPr>
              <a:t>Live Online Q&amp;A: 4:00 p.m. – 4:30 p.m. EDT</a:t>
            </a:r>
            <a:endParaRPr lang="en-US" dirty="0">
              <a:solidFill>
                <a:prstClr val="black">
                  <a:tint val="75000"/>
                </a:prstClr>
              </a:solidFill>
              <a:cs typeface="Arial" pitchFamily="34" charset="0"/>
            </a:endParaRPr>
          </a:p>
        </p:txBody>
      </p:sp>
      <p:sp>
        <p:nvSpPr>
          <p:cNvPr id="8" name="Rectangle 7"/>
          <p:cNvSpPr>
            <a:spLocks noChangeArrowheads="1"/>
          </p:cNvSpPr>
          <p:nvPr/>
        </p:nvSpPr>
        <p:spPr bwMode="auto">
          <a:xfrm>
            <a:off x="438148" y="5613779"/>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Phone Number: </a:t>
            </a:r>
            <a:r>
              <a:rPr lang="en-US" altLang="en-US" sz="1800" dirty="0">
                <a:latin typeface="Arial" panose="020B0604020202020204" pitchFamily="34" charset="0"/>
                <a:cs typeface="Arial" panose="020B0604020202020204" pitchFamily="34" charset="0"/>
              </a:rPr>
              <a:t>866-527-8921</a:t>
            </a:r>
          </a:p>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Conference ID: </a:t>
            </a:r>
            <a:r>
              <a:rPr lang="en-US" altLang="en-US" sz="1800" dirty="0">
                <a:latin typeface="Arial" panose="020B0604020202020204" pitchFamily="34" charset="0"/>
                <a:cs typeface="Arial" panose="020B0604020202020204" pitchFamily="34" charset="0"/>
              </a:rPr>
              <a:t>9228608</a:t>
            </a:r>
          </a:p>
        </p:txBody>
      </p:sp>
      <p:sp>
        <p:nvSpPr>
          <p:cNvPr id="9" name="Title 1">
            <a:extLst>
              <a:ext uri="{FF2B5EF4-FFF2-40B4-BE49-F238E27FC236}">
                <a16:creationId xmlns:a16="http://schemas.microsoft.com/office/drawing/2014/main" id="{2D6B8C40-F60F-4F36-99CD-5CF0A8B091A1}"/>
              </a:ext>
            </a:extLst>
          </p:cNvPr>
          <p:cNvSpPr txBox="1">
            <a:spLocks/>
          </p:cNvSpPr>
          <p:nvPr/>
        </p:nvSpPr>
        <p:spPr>
          <a:xfrm>
            <a:off x="-65460" y="1395614"/>
            <a:ext cx="9274917" cy="826604"/>
          </a:xfrm>
          <a:prstGeom prst="rect">
            <a:avLst/>
          </a:prstGeom>
        </p:spPr>
        <p:txBody>
          <a:bodyPr anchor="ctr">
            <a:noAutofit/>
          </a:bodyPr>
          <a:lstStyle/>
          <a:p>
            <a:pPr algn="ctr">
              <a:defRPr/>
            </a:pPr>
            <a:r>
              <a:rPr lang="en-US" sz="2800" b="1" dirty="0">
                <a:solidFill>
                  <a:prstClr val="black"/>
                </a:solidFill>
                <a:latin typeface="Arial" panose="020B0604020202020204" pitchFamily="34" charset="0"/>
                <a:cs typeface="Arial" pitchFamily="34" charset="0"/>
              </a:rPr>
              <a:t>Demonstrating Positive Asthma Outcomes: Collecting and Analyzing Data to Make Your Case </a:t>
            </a:r>
          </a:p>
        </p:txBody>
      </p:sp>
    </p:spTree>
    <p:extLst>
      <p:ext uri="{BB962C8B-B14F-4D97-AF65-F5344CB8AC3E}">
        <p14:creationId xmlns:p14="http://schemas.microsoft.com/office/powerpoint/2010/main" val="14395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ont Page from Economic Evidence for US Asthma Self-Management Education and Home-Based Interventions-3.jpg"/>
          <p:cNvPicPr>
            <a:picLocks noChangeAspect="1"/>
          </p:cNvPicPr>
          <p:nvPr/>
        </p:nvPicPr>
        <p:blipFill rotWithShape="1">
          <a:blip r:embed="rId2" cstate="print">
            <a:extLst>
              <a:ext uri="{28A0092B-C50C-407E-A947-70E740481C1C}">
                <a14:useLocalDpi xmlns:a14="http://schemas.microsoft.com/office/drawing/2010/main"/>
              </a:ext>
            </a:extLst>
          </a:blip>
          <a:srcRect l="6939" t="14676" r="6139"/>
          <a:stretch/>
        </p:blipFill>
        <p:spPr>
          <a:xfrm>
            <a:off x="1666239" y="1178560"/>
            <a:ext cx="5912473" cy="1564640"/>
          </a:xfrm>
          <a:prstGeom prst="rect">
            <a:avLst/>
          </a:prstGeom>
          <a:ln w="12700">
            <a:noFill/>
          </a:ln>
        </p:spPr>
      </p:pic>
      <p:pic>
        <p:nvPicPr>
          <p:cNvPr id="6" name="Picture 5" descr="Table from Economic Evidence for US Asthma Self-Management Education and Home-Based Interventions-4.jpg"/>
          <p:cNvPicPr>
            <a:picLocks noChangeAspect="1"/>
          </p:cNvPicPr>
          <p:nvPr/>
        </p:nvPicPr>
        <p:blipFill rotWithShape="1">
          <a:blip r:embed="rId3" cstate="print">
            <a:extLst>
              <a:ext uri="{28A0092B-C50C-407E-A947-70E740481C1C}">
                <a14:useLocalDpi xmlns:a14="http://schemas.microsoft.com/office/drawing/2010/main"/>
              </a:ext>
            </a:extLst>
          </a:blip>
          <a:srcRect t="5398"/>
          <a:stretch/>
        </p:blipFill>
        <p:spPr>
          <a:xfrm>
            <a:off x="2227358" y="2600960"/>
            <a:ext cx="5003181" cy="3561650"/>
          </a:xfrm>
          <a:prstGeom prst="rect">
            <a:avLst/>
          </a:prstGeom>
        </p:spPr>
      </p:pic>
      <p:sp>
        <p:nvSpPr>
          <p:cNvPr id="5" name="Content Placeholder 2"/>
          <p:cNvSpPr txBox="1">
            <a:spLocks/>
          </p:cNvSpPr>
          <p:nvPr/>
        </p:nvSpPr>
        <p:spPr>
          <a:xfrm>
            <a:off x="239044" y="124089"/>
            <a:ext cx="6311046" cy="1123602"/>
          </a:xfrm>
          <a:prstGeom prst="rect">
            <a:avLst/>
          </a:prstGeom>
        </p:spPr>
        <p:txBody>
          <a:bodyPr/>
          <a:lstStyle>
            <a:lvl1pPr marL="342900" marR="0" indent="-342900" algn="l" defTabSz="914400" rtl="0" eaLnBrk="1" fontAlgn="base" latinLnBrk="0" hangingPunct="1">
              <a:lnSpc>
                <a:spcPct val="114000"/>
              </a:lnSpc>
              <a:spcBef>
                <a:spcPts val="1200"/>
              </a:spcBef>
              <a:spcAft>
                <a:spcPct val="0"/>
              </a:spcAft>
              <a:buClrTx/>
              <a:buSzTx/>
              <a:buFont typeface="Arial" charset="0"/>
              <a:buChar char="•"/>
              <a:tabLst/>
              <a:defRPr sz="3200" kern="1200" baseline="0">
                <a:solidFill>
                  <a:srgbClr val="034B87"/>
                </a:solidFill>
                <a:latin typeface="Calibri"/>
                <a:ea typeface="+mn-ea"/>
                <a:cs typeface="+mn-cs"/>
              </a:defRPr>
            </a:lvl1pPr>
            <a:lvl2pPr marL="742950" indent="-285750" algn="l" rtl="0" eaLnBrk="0" fontAlgn="base" hangingPunct="0">
              <a:lnSpc>
                <a:spcPct val="114000"/>
              </a:lnSpc>
              <a:spcBef>
                <a:spcPts val="1200"/>
              </a:spcBef>
              <a:spcAft>
                <a:spcPct val="0"/>
              </a:spcAft>
              <a:buFont typeface="Arial" charset="0"/>
              <a:buChar char="–"/>
              <a:defRPr sz="2800" kern="1200">
                <a:solidFill>
                  <a:srgbClr val="034B87"/>
                </a:solidFill>
                <a:latin typeface="Calibri"/>
                <a:ea typeface="ＭＳ Ｐゴシック" charset="-128"/>
                <a:cs typeface="+mn-cs"/>
              </a:defRPr>
            </a:lvl2pPr>
            <a:lvl3pPr marL="1143000" indent="-228600" algn="l" rtl="0" eaLnBrk="0" fontAlgn="base" hangingPunct="0">
              <a:lnSpc>
                <a:spcPct val="114000"/>
              </a:lnSpc>
              <a:spcBef>
                <a:spcPts val="1200"/>
              </a:spcBef>
              <a:spcAft>
                <a:spcPct val="0"/>
              </a:spcAft>
              <a:buFont typeface="Arial" charset="0"/>
              <a:buChar char="•"/>
              <a:defRPr sz="2400" kern="1200">
                <a:solidFill>
                  <a:srgbClr val="034B87"/>
                </a:solidFill>
                <a:latin typeface="Calibri"/>
                <a:ea typeface="ＭＳ Ｐゴシック" charset="-128"/>
                <a:cs typeface="+mn-cs"/>
              </a:defRPr>
            </a:lvl3pPr>
            <a:lvl4pPr marL="1600200" indent="-228600" algn="l" rtl="0" eaLnBrk="0" fontAlgn="base" hangingPunct="0">
              <a:lnSpc>
                <a:spcPct val="114000"/>
              </a:lnSpc>
              <a:spcBef>
                <a:spcPts val="1200"/>
              </a:spcBef>
              <a:spcAft>
                <a:spcPct val="0"/>
              </a:spcAft>
              <a:buFont typeface="Arial" charset="0"/>
              <a:buChar char="–"/>
              <a:defRPr sz="2000" kern="1200">
                <a:solidFill>
                  <a:srgbClr val="034B87"/>
                </a:solidFill>
                <a:latin typeface="Calibri"/>
                <a:ea typeface="ＭＳ Ｐゴシック" charset="-128"/>
                <a:cs typeface="+mn-cs"/>
              </a:defRPr>
            </a:lvl4pPr>
            <a:lvl5pPr marL="2057400" indent="-228600" algn="l" rtl="0" eaLnBrk="0" fontAlgn="base" hangingPunct="0">
              <a:lnSpc>
                <a:spcPct val="114000"/>
              </a:lnSpc>
              <a:spcBef>
                <a:spcPts val="1200"/>
              </a:spcBef>
              <a:spcAft>
                <a:spcPct val="0"/>
              </a:spcAft>
              <a:buFont typeface="Arial" charset="0"/>
              <a:buChar char="»"/>
              <a:defRPr sz="1800" kern="1200">
                <a:solidFill>
                  <a:srgbClr val="034B87"/>
                </a:solidFill>
                <a:latin typeface="Calibri"/>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14000"/>
              </a:lnSpc>
              <a:spcBef>
                <a:spcPts val="1200"/>
              </a:spcBef>
              <a:spcAft>
                <a:spcPct val="0"/>
              </a:spcAft>
              <a:buClrTx/>
              <a:buSzTx/>
              <a:buFont typeface="Arial" charset="0"/>
              <a:buNone/>
              <a:tabLst/>
              <a:defRPr/>
            </a:pPr>
            <a:r>
              <a:rPr kumimoji="0" lang="en-US" sz="2400" b="1" i="0" u="none" strike="noStrike" kern="1200" cap="none" spc="0" normalizeH="0" baseline="0" noProof="0" dirty="0">
                <a:ln>
                  <a:noFill/>
                </a:ln>
                <a:solidFill>
                  <a:srgbClr val="56224C"/>
                </a:solidFill>
                <a:effectLst/>
                <a:uLnTx/>
                <a:uFillTx/>
                <a:latin typeface="Arial Rounded MT Bold"/>
                <a:ea typeface="+mn-ea"/>
                <a:cs typeface="+mn-cs"/>
              </a:rPr>
              <a:t>Detailed summaries of programs and reported ROIs are available.</a:t>
            </a:r>
          </a:p>
        </p:txBody>
      </p:sp>
      <p:sp>
        <p:nvSpPr>
          <p:cNvPr id="7" name="TextBox 6"/>
          <p:cNvSpPr txBox="1"/>
          <p:nvPr/>
        </p:nvSpPr>
        <p:spPr>
          <a:xfrm>
            <a:off x="1134174" y="6144621"/>
            <a:ext cx="69387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224C"/>
                </a:solidFill>
                <a:effectLst/>
                <a:uLnTx/>
                <a:uFillTx/>
                <a:latin typeface="Calibri"/>
                <a:ea typeface="+mn-ea"/>
                <a:cs typeface="+mn-cs"/>
              </a:rPr>
              <a:t>Hsu, et. al., Economic Evidence for US Asthma Self-Management Education and Home-Based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224C"/>
                </a:solidFill>
                <a:effectLst/>
                <a:uLnTx/>
                <a:uFillTx/>
                <a:latin typeface="Calibri"/>
                <a:ea typeface="+mn-ea"/>
                <a:cs typeface="+mn-cs"/>
              </a:rPr>
              <a:t>Interventions, 2016, J Allergy and Clinical Immunology in Practice 4 (6), 1123-1134.</a:t>
            </a:r>
          </a:p>
        </p:txBody>
      </p:sp>
    </p:spTree>
    <p:extLst>
      <p:ext uri="{BB962C8B-B14F-4D97-AF65-F5344CB8AC3E}">
        <p14:creationId xmlns:p14="http://schemas.microsoft.com/office/powerpoint/2010/main" val="479830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201" y="6131300"/>
            <a:ext cx="873344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Arial Rounded MT Bold"/>
                <a:ea typeface="+mn-ea"/>
                <a:cs typeface="+mn-cs"/>
              </a:rPr>
              <a:t>Hsu, et. al., Economic Evidence for US Asthma Self-Management Education and Home-Based Interventions, 2016, J Allergy and Clinical Immunology in Practice 4 (6), 1123-1134.</a:t>
            </a:r>
          </a:p>
        </p:txBody>
      </p:sp>
      <p:sp>
        <p:nvSpPr>
          <p:cNvPr id="5" name="Content Placeholder 2"/>
          <p:cNvSpPr>
            <a:spLocks noGrp="1"/>
          </p:cNvSpPr>
          <p:nvPr>
            <p:ph idx="1"/>
          </p:nvPr>
        </p:nvSpPr>
        <p:spPr>
          <a:xfrm>
            <a:off x="822878" y="2148227"/>
            <a:ext cx="8014789" cy="3757063"/>
          </a:xfrm>
        </p:spPr>
        <p:txBody>
          <a:bodyPr>
            <a:normAutofit lnSpcReduction="10000"/>
          </a:bodyPr>
          <a:lstStyle/>
          <a:p>
            <a:r>
              <a:rPr lang="en-US" sz="2400" dirty="0">
                <a:solidFill>
                  <a:srgbClr val="56224C"/>
                </a:solidFill>
              </a:rPr>
              <a:t>42 programs identified: Nine outpatient ASME programs and 17 home-based intervention programs reported ROI data.</a:t>
            </a:r>
          </a:p>
          <a:p>
            <a:r>
              <a:rPr lang="en-US" sz="2400" dirty="0">
                <a:solidFill>
                  <a:srgbClr val="56224C"/>
                </a:solidFill>
              </a:rPr>
              <a:t>Most programs were associated with a positive ROI.</a:t>
            </a:r>
          </a:p>
          <a:p>
            <a:r>
              <a:rPr lang="en-US" sz="2400" dirty="0">
                <a:solidFill>
                  <a:srgbClr val="56224C"/>
                </a:solidFill>
              </a:rPr>
              <a:t>A few programs observed positive ROIs only among selected populations (e.g., higher health care utilization).</a:t>
            </a:r>
          </a:p>
          <a:p>
            <a:r>
              <a:rPr lang="en-US" sz="2400" dirty="0">
                <a:solidFill>
                  <a:srgbClr val="56224C"/>
                </a:solidFill>
              </a:rPr>
              <a:t>Interpretation limited by heterogeneous ROI calculations.</a:t>
            </a:r>
          </a:p>
        </p:txBody>
      </p:sp>
      <p:sp>
        <p:nvSpPr>
          <p:cNvPr id="6" name="Content Placeholder 2"/>
          <p:cNvSpPr txBox="1">
            <a:spLocks/>
          </p:cNvSpPr>
          <p:nvPr/>
        </p:nvSpPr>
        <p:spPr>
          <a:xfrm>
            <a:off x="0" y="573630"/>
            <a:ext cx="8968529" cy="1003746"/>
          </a:xfrm>
          <a:prstGeom prst="rect">
            <a:avLst/>
          </a:prstGeom>
        </p:spPr>
        <p:txBody>
          <a:bodyPr/>
          <a:lstStyle>
            <a:lvl1pPr marL="342900" marR="0" indent="-342900" algn="l" defTabSz="914400" rtl="0" eaLnBrk="1" fontAlgn="base" latinLnBrk="0" hangingPunct="1">
              <a:lnSpc>
                <a:spcPct val="114000"/>
              </a:lnSpc>
              <a:spcBef>
                <a:spcPts val="1200"/>
              </a:spcBef>
              <a:spcAft>
                <a:spcPct val="0"/>
              </a:spcAft>
              <a:buClrTx/>
              <a:buSzTx/>
              <a:buFont typeface="Arial" charset="0"/>
              <a:buChar char="•"/>
              <a:tabLst/>
              <a:defRPr sz="3200" kern="1200" baseline="0">
                <a:solidFill>
                  <a:srgbClr val="034B87"/>
                </a:solidFill>
                <a:latin typeface="Calibri"/>
                <a:ea typeface="+mn-ea"/>
                <a:cs typeface="+mn-cs"/>
              </a:defRPr>
            </a:lvl1pPr>
            <a:lvl2pPr marL="742950" indent="-285750" algn="l" rtl="0" eaLnBrk="0" fontAlgn="base" hangingPunct="0">
              <a:lnSpc>
                <a:spcPct val="114000"/>
              </a:lnSpc>
              <a:spcBef>
                <a:spcPts val="1200"/>
              </a:spcBef>
              <a:spcAft>
                <a:spcPct val="0"/>
              </a:spcAft>
              <a:buFont typeface="Arial" charset="0"/>
              <a:buChar char="–"/>
              <a:defRPr sz="2800" kern="1200">
                <a:solidFill>
                  <a:srgbClr val="034B87"/>
                </a:solidFill>
                <a:latin typeface="Calibri"/>
                <a:ea typeface="ＭＳ Ｐゴシック" charset="-128"/>
                <a:cs typeface="+mn-cs"/>
              </a:defRPr>
            </a:lvl2pPr>
            <a:lvl3pPr marL="1143000" indent="-228600" algn="l" rtl="0" eaLnBrk="0" fontAlgn="base" hangingPunct="0">
              <a:lnSpc>
                <a:spcPct val="114000"/>
              </a:lnSpc>
              <a:spcBef>
                <a:spcPts val="1200"/>
              </a:spcBef>
              <a:spcAft>
                <a:spcPct val="0"/>
              </a:spcAft>
              <a:buFont typeface="Arial" charset="0"/>
              <a:buChar char="•"/>
              <a:defRPr sz="2400" kern="1200">
                <a:solidFill>
                  <a:srgbClr val="034B87"/>
                </a:solidFill>
                <a:latin typeface="Calibri"/>
                <a:ea typeface="ＭＳ Ｐゴシック" charset="-128"/>
                <a:cs typeface="+mn-cs"/>
              </a:defRPr>
            </a:lvl3pPr>
            <a:lvl4pPr marL="1600200" indent="-228600" algn="l" rtl="0" eaLnBrk="0" fontAlgn="base" hangingPunct="0">
              <a:lnSpc>
                <a:spcPct val="114000"/>
              </a:lnSpc>
              <a:spcBef>
                <a:spcPts val="1200"/>
              </a:spcBef>
              <a:spcAft>
                <a:spcPct val="0"/>
              </a:spcAft>
              <a:buFont typeface="Arial" charset="0"/>
              <a:buChar char="–"/>
              <a:defRPr sz="2000" kern="1200">
                <a:solidFill>
                  <a:srgbClr val="034B87"/>
                </a:solidFill>
                <a:latin typeface="Calibri"/>
                <a:ea typeface="ＭＳ Ｐゴシック" charset="-128"/>
                <a:cs typeface="+mn-cs"/>
              </a:defRPr>
            </a:lvl4pPr>
            <a:lvl5pPr marL="2057400" indent="-228600" algn="l" rtl="0" eaLnBrk="0" fontAlgn="base" hangingPunct="0">
              <a:lnSpc>
                <a:spcPct val="114000"/>
              </a:lnSpc>
              <a:spcBef>
                <a:spcPts val="1200"/>
              </a:spcBef>
              <a:spcAft>
                <a:spcPct val="0"/>
              </a:spcAft>
              <a:buFont typeface="Arial" charset="0"/>
              <a:buChar char="»"/>
              <a:defRPr sz="1800" kern="1200">
                <a:solidFill>
                  <a:srgbClr val="034B87"/>
                </a:solidFill>
                <a:latin typeface="Calibri"/>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14000"/>
              </a:lnSpc>
              <a:spcBef>
                <a:spcPts val="1200"/>
              </a:spcBef>
              <a:spcAft>
                <a:spcPct val="0"/>
              </a:spcAft>
              <a:buClrTx/>
              <a:buSzTx/>
              <a:buFont typeface="Arial" charset="0"/>
              <a:buNone/>
              <a:tabLst/>
              <a:defRPr/>
            </a:pPr>
            <a:r>
              <a:rPr kumimoji="0" lang="en-US" sz="2800" b="1" i="0" u="none" strike="noStrike" kern="1200" cap="none" spc="0" normalizeH="0" baseline="0" noProof="0" dirty="0">
                <a:ln>
                  <a:noFill/>
                </a:ln>
                <a:solidFill>
                  <a:srgbClr val="AB4398">
                    <a:lumMod val="50000"/>
                  </a:srgbClr>
                </a:solidFill>
                <a:effectLst/>
                <a:uLnTx/>
                <a:uFillTx/>
                <a:latin typeface="Arial Rounded MT Bold"/>
                <a:ea typeface="+mn-ea"/>
                <a:cs typeface="+mn-cs"/>
              </a:rPr>
              <a:t>Many asthma care programs included home visits and showed significant ROI</a:t>
            </a:r>
            <a:r>
              <a:rPr lang="en-US" sz="2800" b="1" dirty="0">
                <a:solidFill>
                  <a:srgbClr val="AB4398">
                    <a:lumMod val="50000"/>
                  </a:srgbClr>
                </a:solidFill>
                <a:latin typeface="Arial Rounded MT Bold"/>
              </a:rPr>
              <a:t>.</a:t>
            </a:r>
            <a:endParaRPr kumimoji="0" lang="en-US" sz="2800" b="1" i="0" u="none" strike="noStrike" kern="1200" cap="none" spc="0" normalizeH="0" baseline="0" noProof="0" dirty="0">
              <a:ln>
                <a:noFill/>
              </a:ln>
              <a:solidFill>
                <a:srgbClr val="AB4398">
                  <a:lumMod val="50000"/>
                </a:srgbClr>
              </a:solidFill>
              <a:effectLst/>
              <a:uLnTx/>
              <a:uFillTx/>
              <a:latin typeface="Arial Rounded MT Bold"/>
              <a:ea typeface="+mn-ea"/>
              <a:cs typeface="+mn-cs"/>
            </a:endParaRPr>
          </a:p>
        </p:txBody>
      </p:sp>
    </p:spTree>
    <p:extLst>
      <p:ext uri="{BB962C8B-B14F-4D97-AF65-F5344CB8AC3E}">
        <p14:creationId xmlns:p14="http://schemas.microsoft.com/office/powerpoint/2010/main" val="345468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5605" y="6119336"/>
            <a:ext cx="729092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A40"/>
                </a:solidFill>
                <a:effectLst/>
                <a:uLnTx/>
                <a:uFillTx/>
                <a:latin typeface="Calibri"/>
                <a:ea typeface="+mn-ea"/>
                <a:cs typeface="Calibri"/>
              </a:rPr>
              <a:t>Hsu, et. al., Economic Evidence for US Asthma Self-Management Education and Home-Based Interventions, 2016, J Allergy and Clinical Immunology in Practice 4 (6), 1123-1134.</a:t>
            </a:r>
          </a:p>
        </p:txBody>
      </p:sp>
      <p:pic>
        <p:nvPicPr>
          <p:cNvPr id="3" name="Picture 2" descr="Pages from Economic Evidence for US Asthma Self-Management Education and Home-Based Interventions_Page_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6076" y="136086"/>
            <a:ext cx="8890276" cy="6010317"/>
          </a:xfrm>
          <a:prstGeom prst="rect">
            <a:avLst/>
          </a:prstGeom>
        </p:spPr>
      </p:pic>
      <p:pic>
        <p:nvPicPr>
          <p:cNvPr id="6" name="Picture 5" descr="Pages from Economic Evidence for US Asthma Self-Management Education and Home-Based Interventions_Page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1771" y="427968"/>
            <a:ext cx="7525149" cy="4217371"/>
          </a:xfrm>
          <a:prstGeom prst="rect">
            <a:avLst/>
          </a:prstGeom>
          <a:ln w="15875">
            <a:solidFill>
              <a:schemeClr val="tx2"/>
            </a:solidFill>
          </a:ln>
        </p:spPr>
      </p:pic>
      <p:pic>
        <p:nvPicPr>
          <p:cNvPr id="5" name="Picture 4" descr="Pages from Economic Evidence for US Asthma Self-Management Education and Home-Based Interventions_Page_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7220" y="1102850"/>
            <a:ext cx="7324128" cy="4849444"/>
          </a:xfrm>
          <a:prstGeom prst="rect">
            <a:avLst/>
          </a:prstGeom>
          <a:ln w="15875">
            <a:solidFill>
              <a:schemeClr val="tx2"/>
            </a:solidFill>
          </a:ln>
        </p:spPr>
      </p:pic>
    </p:spTree>
    <p:extLst>
      <p:ext uri="{BB962C8B-B14F-4D97-AF65-F5344CB8AC3E}">
        <p14:creationId xmlns:p14="http://schemas.microsoft.com/office/powerpoint/2010/main" val="103872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2776" y="6140427"/>
            <a:ext cx="729092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Calibri"/>
                <a:ea typeface="+mn-ea"/>
                <a:cs typeface="Calibri"/>
              </a:rPr>
              <a:t>Hsu, et. al., Economic Evidence for US Asthma Self-Management Education and Home-Based Interventions, 2016, J Allergy and Clinical Immunology in Practice 4 (6), 1123-1134.</a:t>
            </a:r>
          </a:p>
        </p:txBody>
      </p:sp>
      <p:pic>
        <p:nvPicPr>
          <p:cNvPr id="2" name="Picture 1" descr="Pages from Economic Evidence for US Asthma Self-Management Education and Home-Based Interventions_Page_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880" y="335280"/>
            <a:ext cx="8822495" cy="5516880"/>
          </a:xfrm>
          <a:prstGeom prst="rect">
            <a:avLst/>
          </a:prstGeom>
        </p:spPr>
      </p:pic>
      <p:pic>
        <p:nvPicPr>
          <p:cNvPr id="5" name="Picture 4" descr="Pages from Economic Evidence for US Asthma Self-Management Education and Home-Based Interventions_Page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1441" y="85209"/>
            <a:ext cx="6921216" cy="6097369"/>
          </a:xfrm>
          <a:prstGeom prst="rect">
            <a:avLst/>
          </a:prstGeom>
          <a:ln w="15875">
            <a:solidFill>
              <a:schemeClr val="tx2"/>
            </a:solidFill>
          </a:ln>
        </p:spPr>
      </p:pic>
    </p:spTree>
    <p:extLst>
      <p:ext uri="{BB962C8B-B14F-4D97-AF65-F5344CB8AC3E}">
        <p14:creationId xmlns:p14="http://schemas.microsoft.com/office/powerpoint/2010/main" val="99715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5042644"/>
            <a:ext cx="4162643"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A40"/>
                </a:solidFill>
                <a:effectLst/>
                <a:uLnTx/>
                <a:uFillTx/>
                <a:latin typeface="Calibri"/>
                <a:ea typeface="+mn-ea"/>
                <a:cs typeface="+mn-cs"/>
              </a:rPr>
              <a:t>Hsu, et. al., Economic Evidence for US Asthma Self-Management Education and Home-Based Interventions, 2016, J Allergy and Clinical Immunology in Practice 4 (6), 1123-1134.</a:t>
            </a:r>
          </a:p>
        </p:txBody>
      </p:sp>
      <p:grpSp>
        <p:nvGrpSpPr>
          <p:cNvPr id="3" name="Group 2"/>
          <p:cNvGrpSpPr/>
          <p:nvPr/>
        </p:nvGrpSpPr>
        <p:grpSpPr>
          <a:xfrm>
            <a:off x="-100230" y="2710394"/>
            <a:ext cx="9263737" cy="2133958"/>
            <a:chOff x="-100230" y="499890"/>
            <a:chExt cx="9263737" cy="2133958"/>
          </a:xfrm>
        </p:grpSpPr>
        <p:pic>
          <p:nvPicPr>
            <p:cNvPr id="2" name="Picture 1" descr="CMH Page from Economic Evidence for US Asthma Self-Management Education and Home-Based Interventions-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230" y="1043624"/>
              <a:ext cx="9238186" cy="1590224"/>
            </a:xfrm>
            <a:prstGeom prst="rect">
              <a:avLst/>
            </a:prstGeom>
            <a:ln w="15875">
              <a:solidFill>
                <a:schemeClr val="tx2"/>
              </a:solidFill>
            </a:ln>
          </p:spPr>
        </p:pic>
        <p:pic>
          <p:nvPicPr>
            <p:cNvPr id="5" name="Picture 4" descr="Pages from Economic Evidence for US Asthma Self-Management Education and Home-Based Interventions_Page_2.jpg"/>
            <p:cNvPicPr>
              <a:picLocks noChangeAspect="1"/>
            </p:cNvPicPr>
            <p:nvPr/>
          </p:nvPicPr>
          <p:blipFill rotWithShape="1">
            <a:blip r:embed="rId3" cstate="print">
              <a:extLst>
                <a:ext uri="{28A0092B-C50C-407E-A947-70E740481C1C}">
                  <a14:useLocalDpi xmlns:a14="http://schemas.microsoft.com/office/drawing/2010/main"/>
                </a:ext>
              </a:extLst>
            </a:blip>
            <a:srcRect b="90519"/>
            <a:stretch/>
          </p:blipFill>
          <p:spPr>
            <a:xfrm>
              <a:off x="-55641" y="499890"/>
              <a:ext cx="9219148" cy="546590"/>
            </a:xfrm>
            <a:prstGeom prst="rect">
              <a:avLst/>
            </a:prstGeom>
          </p:spPr>
        </p:pic>
      </p:grpSp>
      <p:pic>
        <p:nvPicPr>
          <p:cNvPr id="6" name="Picture 5" descr="Front Page from Economic Evidence for US Asthma Self-Management Education and Home-Based Interventions-3.jpg"/>
          <p:cNvPicPr>
            <a:picLocks noChangeAspect="1"/>
          </p:cNvPicPr>
          <p:nvPr/>
        </p:nvPicPr>
        <p:blipFill rotWithShape="1">
          <a:blip r:embed="rId4" cstate="print">
            <a:extLst>
              <a:ext uri="{28A0092B-C50C-407E-A947-70E740481C1C}">
                <a14:useLocalDpi xmlns:a14="http://schemas.microsoft.com/office/drawing/2010/main"/>
              </a:ext>
            </a:extLst>
          </a:blip>
          <a:srcRect l="6939" t="14676" r="6139"/>
          <a:stretch/>
        </p:blipFill>
        <p:spPr>
          <a:xfrm>
            <a:off x="2289456" y="1213814"/>
            <a:ext cx="5912473" cy="1564640"/>
          </a:xfrm>
          <a:prstGeom prst="rect">
            <a:avLst/>
          </a:prstGeom>
          <a:ln w="12700">
            <a:noFill/>
          </a:ln>
        </p:spPr>
      </p:pic>
      <p:sp>
        <p:nvSpPr>
          <p:cNvPr id="7" name="Rectangle 2"/>
          <p:cNvSpPr>
            <a:spLocks noGrp="1" noChangeArrowheads="1"/>
          </p:cNvSpPr>
          <p:nvPr>
            <p:ph type="title"/>
          </p:nvPr>
        </p:nvSpPr>
        <p:spPr>
          <a:xfrm>
            <a:off x="0" y="71519"/>
            <a:ext cx="9137956" cy="1051507"/>
          </a:xfrm>
        </p:spPr>
        <p:txBody>
          <a:bodyPr>
            <a:noAutofit/>
          </a:bodyPr>
          <a:lstStyle/>
          <a:p>
            <a:pPr eaLnBrk="1" hangingPunct="1"/>
            <a:r>
              <a:rPr lang="en-US" sz="2700" dirty="0">
                <a:solidFill>
                  <a:schemeClr val="accent2">
                    <a:lumMod val="50000"/>
                  </a:schemeClr>
                </a:solidFill>
                <a:effectLst/>
                <a:ea typeface="MS PGothic" charset="0"/>
                <a:cs typeface="MS PGothic" charset="0"/>
              </a:rPr>
              <a:t>Children’s Mercy Hospital (CMH) Program 2001–2010</a:t>
            </a:r>
          </a:p>
        </p:txBody>
      </p:sp>
      <p:grpSp>
        <p:nvGrpSpPr>
          <p:cNvPr id="11" name="Group 10"/>
          <p:cNvGrpSpPr/>
          <p:nvPr/>
        </p:nvGrpSpPr>
        <p:grpSpPr>
          <a:xfrm>
            <a:off x="4280233" y="2445715"/>
            <a:ext cx="4271347" cy="3621037"/>
            <a:chOff x="6338036" y="2862794"/>
            <a:chExt cx="2977871" cy="2133958"/>
          </a:xfrm>
        </p:grpSpPr>
        <p:pic>
          <p:nvPicPr>
            <p:cNvPr id="9" name="Picture 8" descr="CMH Page from Economic Evidence for US Asthma Self-Management Education and Home-Based Interventions-2.jpg"/>
            <p:cNvPicPr>
              <a:picLocks noChangeAspect="1"/>
            </p:cNvPicPr>
            <p:nvPr/>
          </p:nvPicPr>
          <p:blipFill rotWithShape="1">
            <a:blip r:embed="rId2" cstate="print">
              <a:extLst>
                <a:ext uri="{28A0092B-C50C-407E-A947-70E740481C1C}">
                  <a14:useLocalDpi xmlns:a14="http://schemas.microsoft.com/office/drawing/2010/main"/>
                </a:ext>
              </a:extLst>
            </a:blip>
            <a:srcRect l="68042"/>
            <a:stretch/>
          </p:blipFill>
          <p:spPr>
            <a:xfrm>
              <a:off x="6338036" y="3406528"/>
              <a:ext cx="2952319" cy="1590224"/>
            </a:xfrm>
            <a:prstGeom prst="rect">
              <a:avLst/>
            </a:prstGeom>
            <a:ln w="15875">
              <a:solidFill>
                <a:schemeClr val="tx2"/>
              </a:solidFill>
            </a:ln>
          </p:spPr>
        </p:pic>
        <p:pic>
          <p:nvPicPr>
            <p:cNvPr id="10" name="Picture 9" descr="Pages from Economic Evidence for US Asthma Self-Management Education and Home-Based Interventions_Page_2.jpg"/>
            <p:cNvPicPr>
              <a:picLocks noChangeAspect="1"/>
            </p:cNvPicPr>
            <p:nvPr/>
          </p:nvPicPr>
          <p:blipFill rotWithShape="1">
            <a:blip r:embed="rId3" cstate="print">
              <a:extLst>
                <a:ext uri="{28A0092B-C50C-407E-A947-70E740481C1C}">
                  <a14:useLocalDpi xmlns:a14="http://schemas.microsoft.com/office/drawing/2010/main"/>
                </a:ext>
              </a:extLst>
            </a:blip>
            <a:srcRect l="67699" b="90519"/>
            <a:stretch/>
          </p:blipFill>
          <p:spPr>
            <a:xfrm>
              <a:off x="6338037" y="2862794"/>
              <a:ext cx="2977870" cy="546590"/>
            </a:xfrm>
            <a:prstGeom prst="rect">
              <a:avLst/>
            </a:prstGeom>
          </p:spPr>
        </p:pic>
      </p:grpSp>
    </p:spTree>
    <p:extLst>
      <p:ext uri="{BB962C8B-B14F-4D97-AF65-F5344CB8AC3E}">
        <p14:creationId xmlns:p14="http://schemas.microsoft.com/office/powerpoint/2010/main" val="40542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6099" y="6144631"/>
            <a:ext cx="663662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Calibri"/>
                <a:ea typeface="+mn-ea"/>
                <a:cs typeface="Calibri"/>
              </a:rPr>
              <a:t>Hanson, et. al., Developing a risk stratification model for predicting future health care use in asthmatic children, 2016, Annals of Allergy, Asthma &amp; Immunology, 116(1), 26–30.</a:t>
            </a:r>
          </a:p>
        </p:txBody>
      </p:sp>
      <p:sp>
        <p:nvSpPr>
          <p:cNvPr id="2" name="Title 1"/>
          <p:cNvSpPr>
            <a:spLocks noGrp="1"/>
          </p:cNvSpPr>
          <p:nvPr>
            <p:ph type="title"/>
          </p:nvPr>
        </p:nvSpPr>
        <p:spPr>
          <a:xfrm>
            <a:off x="-93306" y="208550"/>
            <a:ext cx="9237306" cy="561111"/>
          </a:xfrm>
        </p:spPr>
        <p:txBody>
          <a:bodyPr>
            <a:normAutofit/>
          </a:bodyPr>
          <a:lstStyle/>
          <a:p>
            <a:pPr algn="ctr"/>
            <a:r>
              <a:rPr lang="en-US" sz="2800" dirty="0">
                <a:solidFill>
                  <a:srgbClr val="56224C"/>
                </a:solidFill>
                <a:effectLst/>
                <a:latin typeface="Arial Rounded MT Bold"/>
              </a:rPr>
              <a:t>Predicting Health Care Use in Children With </a:t>
            </a:r>
            <a:r>
              <a:rPr lang="en-US" sz="2800" dirty="0">
                <a:solidFill>
                  <a:srgbClr val="56224C"/>
                </a:solidFill>
                <a:latin typeface="Arial Rounded MT Bold"/>
              </a:rPr>
              <a:t>A</a:t>
            </a:r>
            <a:r>
              <a:rPr lang="en-US" sz="2800" dirty="0">
                <a:solidFill>
                  <a:srgbClr val="56224C"/>
                </a:solidFill>
                <a:effectLst/>
                <a:latin typeface="Arial Rounded MT Bold"/>
              </a:rPr>
              <a:t>sthma</a:t>
            </a:r>
          </a:p>
        </p:txBody>
      </p:sp>
      <p:pic>
        <p:nvPicPr>
          <p:cNvPr id="5" name="Picture 4" descr="Hanson et al. 2016 Model for Predicting healthcare use in asthmatic children_Page_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710" y="2448278"/>
            <a:ext cx="8249167" cy="3683357"/>
          </a:xfrm>
          <a:prstGeom prst="rect">
            <a:avLst/>
          </a:prstGeom>
        </p:spPr>
      </p:pic>
      <p:sp>
        <p:nvSpPr>
          <p:cNvPr id="7" name="object 3"/>
          <p:cNvSpPr txBox="1"/>
          <p:nvPr/>
        </p:nvSpPr>
        <p:spPr>
          <a:xfrm>
            <a:off x="1848764" y="880315"/>
            <a:ext cx="6105330" cy="1477328"/>
          </a:xfrm>
          <a:prstGeom prst="rect">
            <a:avLst/>
          </a:prstGeom>
        </p:spPr>
        <p:txBody>
          <a:bodyPr vert="horz" wrap="square" lIns="0" tIns="0" rIns="0" bIns="0" rtlCol="0">
            <a:spAutoFit/>
          </a:bodyPr>
          <a:lstStyle/>
          <a:p>
            <a:pPr marL="355600" marR="0" lvl="0" indent="-342900" algn="l" defTabSz="914400" rtl="0" eaLnBrk="1" fontAlgn="auto" latinLnBrk="0" hangingPunct="1">
              <a:lnSpc>
                <a:spcPct val="100000"/>
              </a:lnSpc>
              <a:spcBef>
                <a:spcPts val="0"/>
              </a:spcBef>
              <a:spcAft>
                <a:spcPts val="0"/>
              </a:spcAft>
              <a:buClrTx/>
              <a:buSzTx/>
              <a:buFont typeface="Arial"/>
              <a:buChar char="•"/>
              <a:tabLst>
                <a:tab pos="356235" algn="l"/>
              </a:tabLst>
              <a:defRPr/>
            </a:pPr>
            <a:r>
              <a:rPr kumimoji="0" lang="en-US" sz="2400" b="0" i="0" u="none" strike="noStrike" kern="1200" cap="none" spc="-20" normalizeH="0" baseline="0" noProof="0" dirty="0">
                <a:ln>
                  <a:noFill/>
                </a:ln>
                <a:solidFill>
                  <a:srgbClr val="222A35"/>
                </a:solidFill>
                <a:effectLst/>
                <a:uLnTx/>
                <a:uFillTx/>
                <a:latin typeface="Calibri"/>
                <a:ea typeface="+mn-ea"/>
                <a:cs typeface="Calibri"/>
              </a:rPr>
              <a:t>Data from 2009</a:t>
            </a:r>
            <a:r>
              <a:rPr kumimoji="0" lang="mr-IN" sz="2400" b="0" i="0" u="none" strike="noStrike" kern="1200" cap="none" spc="-20" normalizeH="0" baseline="0" noProof="0" dirty="0">
                <a:ln>
                  <a:noFill/>
                </a:ln>
                <a:solidFill>
                  <a:srgbClr val="222A35"/>
                </a:solidFill>
                <a:effectLst/>
                <a:uLnTx/>
                <a:uFillTx/>
                <a:latin typeface="Calibri"/>
                <a:ea typeface="+mn-ea"/>
                <a:cs typeface="Calibri"/>
              </a:rPr>
              <a:t>–</a:t>
            </a:r>
            <a:r>
              <a:rPr kumimoji="0" lang="en-US" sz="2400" b="0" i="0" u="none" strike="noStrike" kern="1200" cap="none" spc="-20" normalizeH="0" baseline="0" noProof="0" dirty="0">
                <a:ln>
                  <a:noFill/>
                </a:ln>
                <a:solidFill>
                  <a:srgbClr val="222A35"/>
                </a:solidFill>
                <a:effectLst/>
                <a:uLnTx/>
                <a:uFillTx/>
                <a:latin typeface="Calibri"/>
                <a:ea typeface="+mn-ea"/>
                <a:cs typeface="Calibri"/>
              </a:rPr>
              <a:t>2013</a:t>
            </a: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6235" algn="l"/>
              </a:tabLst>
              <a:defRPr/>
            </a:pPr>
            <a:r>
              <a:rPr kumimoji="0" lang="en-US" sz="2400" b="0" i="0" u="none" strike="noStrike" kern="1200" cap="none" spc="-20" normalizeH="0" baseline="0" noProof="0" dirty="0">
                <a:ln>
                  <a:noFill/>
                </a:ln>
                <a:solidFill>
                  <a:srgbClr val="222A35"/>
                </a:solidFill>
                <a:effectLst/>
                <a:uLnTx/>
                <a:uFillTx/>
                <a:latin typeface="Calibri"/>
                <a:ea typeface="+mn-ea"/>
                <a:cs typeface="Calibri"/>
              </a:rPr>
              <a:t>28,047 outpatient visits identified</a:t>
            </a: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6235" algn="l"/>
              </a:tabLst>
              <a:defRPr/>
            </a:pPr>
            <a:r>
              <a:rPr kumimoji="0" lang="en-US" sz="2400" b="0" i="0" u="none" strike="noStrike" kern="1200" cap="none" spc="-20" normalizeH="0" baseline="0" noProof="0" dirty="0">
                <a:ln>
                  <a:noFill/>
                </a:ln>
                <a:solidFill>
                  <a:srgbClr val="222A35"/>
                </a:solidFill>
                <a:effectLst/>
                <a:uLnTx/>
                <a:uFillTx/>
                <a:latin typeface="Calibri"/>
                <a:ea typeface="+mn-ea"/>
                <a:cs typeface="Calibri"/>
              </a:rPr>
              <a:t>Representing 10,785 patients</a:t>
            </a: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6235" algn="l"/>
              </a:tabLst>
              <a:defRPr/>
            </a:pPr>
            <a:r>
              <a:rPr kumimoji="0" lang="en-US" sz="2400" b="0" i="0" u="none" strike="noStrike" kern="1200" cap="none" spc="-10" normalizeH="0" baseline="0" noProof="0" dirty="0">
                <a:ln>
                  <a:noFill/>
                </a:ln>
                <a:solidFill>
                  <a:srgbClr val="222A35"/>
                </a:solidFill>
                <a:effectLst/>
                <a:uLnTx/>
                <a:uFillTx/>
                <a:latin typeface="Calibri"/>
                <a:ea typeface="+mn-ea"/>
                <a:cs typeface="Calibri"/>
              </a:rPr>
              <a:t>55% ED visits, 25% urgent care, 20% inpatient</a:t>
            </a:r>
          </a:p>
        </p:txBody>
      </p:sp>
    </p:spTree>
    <p:extLst>
      <p:ext uri="{BB962C8B-B14F-4D97-AF65-F5344CB8AC3E}">
        <p14:creationId xmlns:p14="http://schemas.microsoft.com/office/powerpoint/2010/main" val="2440262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3431" y="6129870"/>
            <a:ext cx="66596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Calibri"/>
                <a:ea typeface="+mn-ea"/>
                <a:cs typeface="Calibri"/>
              </a:rPr>
              <a:t>Hanson, et. al., Developing a risk stratification model for predicting future health care use in asthmatic children, 2016, Annals of Allergy, Asthma &amp; Immunology, 116(1), 26–30.</a:t>
            </a:r>
          </a:p>
        </p:txBody>
      </p:sp>
      <p:sp>
        <p:nvSpPr>
          <p:cNvPr id="2" name="Title 1"/>
          <p:cNvSpPr>
            <a:spLocks noGrp="1"/>
          </p:cNvSpPr>
          <p:nvPr>
            <p:ph type="title"/>
          </p:nvPr>
        </p:nvSpPr>
        <p:spPr>
          <a:xfrm>
            <a:off x="157341" y="298345"/>
            <a:ext cx="8889726" cy="819233"/>
          </a:xfrm>
        </p:spPr>
        <p:txBody>
          <a:bodyPr>
            <a:normAutofit/>
          </a:bodyPr>
          <a:lstStyle/>
          <a:p>
            <a:r>
              <a:rPr lang="en-US" sz="2400" dirty="0">
                <a:solidFill>
                  <a:srgbClr val="56224C"/>
                </a:solidFill>
                <a:effectLst/>
                <a:latin typeface="Arial Rounded MT Bold"/>
              </a:rPr>
              <a:t>Probability of Future Health </a:t>
            </a:r>
            <a:r>
              <a:rPr lang="en-US" sz="2400" dirty="0">
                <a:solidFill>
                  <a:srgbClr val="56224C"/>
                </a:solidFill>
                <a:latin typeface="Arial Rounded MT Bold"/>
              </a:rPr>
              <a:t>C</a:t>
            </a:r>
            <a:r>
              <a:rPr lang="en-US" sz="2400" dirty="0">
                <a:solidFill>
                  <a:srgbClr val="56224C"/>
                </a:solidFill>
                <a:effectLst/>
                <a:latin typeface="Arial Rounded MT Bold"/>
              </a:rPr>
              <a:t>are </a:t>
            </a:r>
            <a:r>
              <a:rPr lang="en-US" sz="2400" dirty="0">
                <a:solidFill>
                  <a:srgbClr val="56224C"/>
                </a:solidFill>
                <a:latin typeface="Arial Rounded MT Bold"/>
              </a:rPr>
              <a:t>N</a:t>
            </a:r>
            <a:r>
              <a:rPr lang="en-US" sz="2400" dirty="0">
                <a:solidFill>
                  <a:srgbClr val="56224C"/>
                </a:solidFill>
                <a:effectLst/>
                <a:latin typeface="Arial Rounded MT Bold"/>
              </a:rPr>
              <a:t>eed for Asthma Patients</a:t>
            </a:r>
            <a:br>
              <a:rPr lang="en-US" sz="2400" dirty="0">
                <a:solidFill>
                  <a:srgbClr val="56224C"/>
                </a:solidFill>
                <a:effectLst/>
                <a:latin typeface="Arial Rounded MT Bold"/>
              </a:rPr>
            </a:br>
            <a:endParaRPr lang="en-US" sz="2400" dirty="0">
              <a:solidFill>
                <a:srgbClr val="56224C"/>
              </a:solidFill>
              <a:effectLst/>
              <a:latin typeface="Arial Rounded MT Bold"/>
            </a:endParaRPr>
          </a:p>
        </p:txBody>
      </p:sp>
      <p:pic>
        <p:nvPicPr>
          <p:cNvPr id="6" name="Picture 5" descr="pred_facute.tif"/>
          <p:cNvPicPr/>
          <p:nvPr/>
        </p:nvPicPr>
        <p:blipFill rotWithShape="1">
          <a:blip r:embed="rId2" cstate="print">
            <a:extLst>
              <a:ext uri="{28A0092B-C50C-407E-A947-70E740481C1C}">
                <a14:useLocalDpi xmlns:a14="http://schemas.microsoft.com/office/drawing/2010/main"/>
              </a:ext>
            </a:extLst>
          </a:blip>
          <a:srcRect b="6540"/>
          <a:stretch/>
        </p:blipFill>
        <p:spPr>
          <a:xfrm>
            <a:off x="624696" y="1239401"/>
            <a:ext cx="7945684" cy="4673843"/>
          </a:xfrm>
          <a:prstGeom prst="rect">
            <a:avLst/>
          </a:prstGeom>
        </p:spPr>
      </p:pic>
    </p:spTree>
    <p:extLst>
      <p:ext uri="{BB962C8B-B14F-4D97-AF65-F5344CB8AC3E}">
        <p14:creationId xmlns:p14="http://schemas.microsoft.com/office/powerpoint/2010/main" val="2304428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45" y="15491"/>
            <a:ext cx="8456795" cy="1660909"/>
          </a:xfrm>
        </p:spPr>
        <p:txBody>
          <a:bodyPr anchor="t">
            <a:normAutofit fontScale="90000"/>
          </a:bodyPr>
          <a:lstStyle/>
          <a:p>
            <a:pPr algn="l" fontAlgn="base">
              <a:lnSpc>
                <a:spcPct val="100000"/>
              </a:lnSpc>
              <a:spcAft>
                <a:spcPct val="0"/>
              </a:spcAft>
            </a:pPr>
            <a:r>
              <a:rPr kumimoji="0" lang="en-US" sz="2900" b="1" i="0" u="sng" strike="noStrike" cap="none" normalizeH="0" baseline="0" dirty="0">
                <a:ln>
                  <a:noFill/>
                </a:ln>
                <a:solidFill>
                  <a:srgbClr val="56224C"/>
                </a:solidFill>
                <a:effectLst/>
                <a:latin typeface="Calibri" pitchFamily="34" charset="0"/>
                <a:ea typeface="Calibri" pitchFamily="34" charset="0"/>
                <a:cs typeface="Arial Rounded MT Bold"/>
              </a:rPr>
              <a:t>In 2016, Established the High-Risk Asthma Protocol (HRAP)</a:t>
            </a:r>
            <a:r>
              <a:rPr kumimoji="0" lang="en-US" sz="2900" b="1" i="0" u="none" strike="noStrike" cap="none" normalizeH="0" baseline="0" dirty="0">
                <a:ln>
                  <a:noFill/>
                </a:ln>
                <a:solidFill>
                  <a:srgbClr val="56224C"/>
                </a:solidFill>
                <a:effectLst/>
                <a:latin typeface="Calibri" pitchFamily="34" charset="0"/>
                <a:ea typeface="Calibri" pitchFamily="34" charset="0"/>
                <a:cs typeface="Arial Rounded MT Bold"/>
              </a:rPr>
              <a:t>:</a:t>
            </a:r>
            <a:br>
              <a:rPr kumimoji="0" lang="en-US" sz="2900" b="1" i="0" u="none" strike="noStrike" cap="none" normalizeH="0" baseline="0" dirty="0">
                <a:ln>
                  <a:noFill/>
                </a:ln>
                <a:solidFill>
                  <a:srgbClr val="56224C"/>
                </a:solidFill>
                <a:effectLst/>
                <a:latin typeface="Calibri" pitchFamily="34" charset="0"/>
                <a:ea typeface="Calibri" pitchFamily="34" charset="0"/>
                <a:cs typeface="Arial Rounded MT Bold"/>
              </a:rPr>
            </a:br>
            <a:r>
              <a:rPr kumimoji="0" lang="en-US" sz="2200" b="0" i="0" u="none" strike="noStrike" cap="none" normalizeH="0" baseline="0" dirty="0">
                <a:ln>
                  <a:noFill/>
                </a:ln>
                <a:solidFill>
                  <a:srgbClr val="56224C"/>
                </a:solidFill>
                <a:effectLst/>
                <a:latin typeface="Calibri" pitchFamily="34" charset="0"/>
                <a:ea typeface="Calibri" pitchFamily="34" charset="0"/>
                <a:cs typeface="Arial Rounded MT Bold"/>
              </a:rPr>
              <a:t>Provide consistency of care in the screening and evaluation of patients with asthma who are classified as high risk and ensuring they receive coordinated care involving comprehensive resources associated with improved outcomes.</a:t>
            </a:r>
            <a:endParaRPr lang="en-US" sz="4900" dirty="0">
              <a:solidFill>
                <a:srgbClr val="56224C"/>
              </a:solidFill>
            </a:endParaRPr>
          </a:p>
        </p:txBody>
      </p:sp>
      <p:sp>
        <p:nvSpPr>
          <p:cNvPr id="5" name="Text Placeholder 4"/>
          <p:cNvSpPr>
            <a:spLocks noGrp="1"/>
          </p:cNvSpPr>
          <p:nvPr>
            <p:ph type="body" idx="1"/>
          </p:nvPr>
        </p:nvSpPr>
        <p:spPr>
          <a:xfrm>
            <a:off x="325120" y="1553073"/>
            <a:ext cx="4040188" cy="639762"/>
          </a:xfrm>
        </p:spPr>
        <p:txBody>
          <a:bodyPr/>
          <a:lstStyle/>
          <a:p>
            <a:r>
              <a:rPr lang="en-US" sz="3200" u="sng" dirty="0">
                <a:solidFill>
                  <a:srgbClr val="56224C"/>
                </a:solidFill>
                <a:latin typeface="Calibri"/>
                <a:cs typeface="Calibri"/>
              </a:rPr>
              <a:t>Elements</a:t>
            </a:r>
          </a:p>
        </p:txBody>
      </p:sp>
      <p:sp>
        <p:nvSpPr>
          <p:cNvPr id="6" name="Content Placeholder 5"/>
          <p:cNvSpPr>
            <a:spLocks noGrp="1"/>
          </p:cNvSpPr>
          <p:nvPr>
            <p:ph sz="half" idx="2"/>
          </p:nvPr>
        </p:nvSpPr>
        <p:spPr>
          <a:xfrm>
            <a:off x="325120" y="2192834"/>
            <a:ext cx="4040188" cy="4356511"/>
          </a:xfrm>
          <a:solidFill>
            <a:schemeClr val="bg1"/>
          </a:solidFill>
        </p:spPr>
        <p:txBody>
          <a:bodyPr>
            <a:normAutofit/>
          </a:bodyPr>
          <a:lstStyle/>
          <a:p>
            <a:r>
              <a:rPr lang="en-US" dirty="0">
                <a:solidFill>
                  <a:srgbClr val="56224C"/>
                </a:solidFill>
                <a:latin typeface="Calibri"/>
                <a:cs typeface="Calibri"/>
              </a:rPr>
              <a:t>Education</a:t>
            </a:r>
          </a:p>
          <a:p>
            <a:r>
              <a:rPr lang="en-US" dirty="0">
                <a:solidFill>
                  <a:srgbClr val="56224C"/>
                </a:solidFill>
                <a:latin typeface="Calibri"/>
                <a:cs typeface="Calibri"/>
              </a:rPr>
              <a:t>Inpatient consults offered</a:t>
            </a:r>
          </a:p>
          <a:p>
            <a:pPr lvl="1"/>
            <a:r>
              <a:rPr lang="en-US" dirty="0">
                <a:solidFill>
                  <a:srgbClr val="56224C"/>
                </a:solidFill>
                <a:latin typeface="Calibri"/>
                <a:cs typeface="Calibri"/>
              </a:rPr>
              <a:t>Guidelines-based asthma action plan</a:t>
            </a:r>
          </a:p>
          <a:p>
            <a:pPr lvl="1"/>
            <a:r>
              <a:rPr lang="en-US" b="1" i="1" dirty="0">
                <a:solidFill>
                  <a:srgbClr val="56224C"/>
                </a:solidFill>
                <a:latin typeface="Calibri"/>
                <a:cs typeface="Calibri"/>
              </a:rPr>
              <a:t>Environmental health referral</a:t>
            </a:r>
          </a:p>
          <a:p>
            <a:pPr lvl="1"/>
            <a:r>
              <a:rPr lang="en-US" dirty="0">
                <a:solidFill>
                  <a:srgbClr val="56224C"/>
                </a:solidFill>
                <a:latin typeface="Calibri"/>
                <a:cs typeface="Calibri"/>
              </a:rPr>
              <a:t>Social work</a:t>
            </a:r>
          </a:p>
          <a:p>
            <a:pPr lvl="1"/>
            <a:r>
              <a:rPr lang="en-US" dirty="0">
                <a:solidFill>
                  <a:srgbClr val="56224C"/>
                </a:solidFill>
                <a:latin typeface="Calibri"/>
                <a:cs typeface="Calibri"/>
              </a:rPr>
              <a:t>Screen for complications of steroid use</a:t>
            </a:r>
          </a:p>
          <a:p>
            <a:pPr lvl="1"/>
            <a:r>
              <a:rPr lang="en-US" dirty="0">
                <a:solidFill>
                  <a:srgbClr val="56224C"/>
                </a:solidFill>
                <a:latin typeface="Calibri"/>
                <a:cs typeface="Calibri"/>
              </a:rPr>
              <a:t>Contact PCP</a:t>
            </a:r>
          </a:p>
          <a:p>
            <a:endParaRPr lang="en-US" dirty="0">
              <a:solidFill>
                <a:srgbClr val="56224C"/>
              </a:solidFill>
              <a:latin typeface="Calibri"/>
              <a:cs typeface="Calibri"/>
            </a:endParaRPr>
          </a:p>
        </p:txBody>
      </p:sp>
      <p:sp>
        <p:nvSpPr>
          <p:cNvPr id="7" name="Text Placeholder 6"/>
          <p:cNvSpPr>
            <a:spLocks noGrp="1"/>
          </p:cNvSpPr>
          <p:nvPr>
            <p:ph type="body" sz="quarter" idx="3"/>
          </p:nvPr>
        </p:nvSpPr>
        <p:spPr>
          <a:xfrm>
            <a:off x="4324802" y="1553073"/>
            <a:ext cx="4041775" cy="639762"/>
          </a:xfrm>
        </p:spPr>
        <p:txBody>
          <a:bodyPr>
            <a:normAutofit/>
          </a:bodyPr>
          <a:lstStyle/>
          <a:p>
            <a:r>
              <a:rPr lang="en-US" sz="3200" u="sng" dirty="0">
                <a:solidFill>
                  <a:srgbClr val="56224C"/>
                </a:solidFill>
                <a:latin typeface="Calibri"/>
                <a:cs typeface="Calibri"/>
              </a:rPr>
              <a:t>Outpatient Elements</a:t>
            </a:r>
          </a:p>
        </p:txBody>
      </p:sp>
      <p:sp>
        <p:nvSpPr>
          <p:cNvPr id="8" name="Content Placeholder 7"/>
          <p:cNvSpPr>
            <a:spLocks noGrp="1"/>
          </p:cNvSpPr>
          <p:nvPr>
            <p:ph sz="quarter" idx="4"/>
          </p:nvPr>
        </p:nvSpPr>
        <p:spPr>
          <a:xfrm>
            <a:off x="4335869" y="2192834"/>
            <a:ext cx="4319986" cy="4368269"/>
          </a:xfrm>
          <a:solidFill>
            <a:schemeClr val="bg1"/>
          </a:solidFill>
        </p:spPr>
        <p:txBody>
          <a:bodyPr>
            <a:normAutofit lnSpcReduction="10000"/>
          </a:bodyPr>
          <a:lstStyle/>
          <a:p>
            <a:r>
              <a:rPr lang="en-US" dirty="0">
                <a:solidFill>
                  <a:srgbClr val="56224C"/>
                </a:solidFill>
                <a:latin typeface="Calibri"/>
                <a:cs typeface="Calibri"/>
              </a:rPr>
              <a:t>Education</a:t>
            </a:r>
          </a:p>
          <a:p>
            <a:r>
              <a:rPr lang="en-US" dirty="0" err="1">
                <a:solidFill>
                  <a:srgbClr val="56224C"/>
                </a:solidFill>
                <a:latin typeface="Calibri"/>
                <a:cs typeface="Calibri"/>
              </a:rPr>
              <a:t>Spirometry</a:t>
            </a:r>
            <a:endParaRPr lang="en-US" dirty="0">
              <a:solidFill>
                <a:srgbClr val="56224C"/>
              </a:solidFill>
              <a:latin typeface="Calibri"/>
              <a:cs typeface="Calibri"/>
            </a:endParaRPr>
          </a:p>
          <a:p>
            <a:r>
              <a:rPr lang="en-US" dirty="0">
                <a:solidFill>
                  <a:srgbClr val="56224C"/>
                </a:solidFill>
                <a:latin typeface="Calibri"/>
                <a:cs typeface="Calibri"/>
              </a:rPr>
              <a:t>Exhaled nitric oxide</a:t>
            </a:r>
          </a:p>
          <a:p>
            <a:r>
              <a:rPr lang="en-US" dirty="0">
                <a:solidFill>
                  <a:srgbClr val="56224C"/>
                </a:solidFill>
                <a:latin typeface="Calibri"/>
                <a:cs typeface="Calibri"/>
              </a:rPr>
              <a:t>Asthma Control Test (ACT)</a:t>
            </a:r>
          </a:p>
          <a:p>
            <a:r>
              <a:rPr lang="en-US" dirty="0">
                <a:solidFill>
                  <a:srgbClr val="56224C"/>
                </a:solidFill>
                <a:latin typeface="Calibri"/>
                <a:cs typeface="Calibri"/>
              </a:rPr>
              <a:t>Allergy testing</a:t>
            </a:r>
          </a:p>
          <a:p>
            <a:r>
              <a:rPr lang="en-US" dirty="0">
                <a:solidFill>
                  <a:srgbClr val="56224C"/>
                </a:solidFill>
                <a:latin typeface="Calibri"/>
                <a:cs typeface="Calibri"/>
              </a:rPr>
              <a:t>Environmental assessment</a:t>
            </a:r>
          </a:p>
          <a:p>
            <a:r>
              <a:rPr lang="en-US" dirty="0">
                <a:solidFill>
                  <a:srgbClr val="56224C"/>
                </a:solidFill>
                <a:latin typeface="Calibri"/>
                <a:cs typeface="Calibri"/>
              </a:rPr>
              <a:t>Social work</a:t>
            </a:r>
          </a:p>
          <a:p>
            <a:pPr lvl="1"/>
            <a:r>
              <a:rPr lang="en-US" dirty="0">
                <a:solidFill>
                  <a:srgbClr val="56224C"/>
                </a:solidFill>
                <a:latin typeface="Calibri"/>
                <a:cs typeface="Calibri"/>
              </a:rPr>
              <a:t>Depression and adherence screening</a:t>
            </a:r>
          </a:p>
          <a:p>
            <a:pPr lvl="1"/>
            <a:r>
              <a:rPr lang="en-US" dirty="0">
                <a:solidFill>
                  <a:srgbClr val="56224C"/>
                </a:solidFill>
                <a:latin typeface="Calibri"/>
                <a:cs typeface="Calibri"/>
              </a:rPr>
              <a:t>Case management</a:t>
            </a:r>
          </a:p>
        </p:txBody>
      </p:sp>
    </p:spTree>
    <p:extLst>
      <p:ext uri="{BB962C8B-B14F-4D97-AF65-F5344CB8AC3E}">
        <p14:creationId xmlns:p14="http://schemas.microsoft.com/office/powerpoint/2010/main" val="3193255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7676" y="304037"/>
            <a:ext cx="7950200" cy="762000"/>
          </a:xfrm>
        </p:spPr>
        <p:txBody>
          <a:bodyPr/>
          <a:lstStyle/>
          <a:p>
            <a:pPr algn="ctr"/>
            <a:r>
              <a:rPr lang="en-US" sz="3200" dirty="0">
                <a:solidFill>
                  <a:srgbClr val="56224C"/>
                </a:solidFill>
                <a:effectLst/>
                <a:latin typeface="Arial Rounded MT Bold"/>
              </a:rPr>
              <a:t>CMH Asthma Risk Stratification</a:t>
            </a:r>
          </a:p>
        </p:txBody>
      </p:sp>
      <p:sp>
        <p:nvSpPr>
          <p:cNvPr id="21507" name="Rectangle 3"/>
          <p:cNvSpPr>
            <a:spLocks/>
          </p:cNvSpPr>
          <p:nvPr/>
        </p:nvSpPr>
        <p:spPr bwMode="auto">
          <a:xfrm>
            <a:off x="905433" y="1256391"/>
            <a:ext cx="7890210" cy="4782449"/>
          </a:xfrm>
          <a:prstGeom prst="rect">
            <a:avLst/>
          </a:prstGeom>
          <a:noFill/>
          <a:ln w="9525">
            <a:noFill/>
            <a:miter lim="800000"/>
            <a:headEnd/>
            <a:tailEnd/>
          </a:ln>
        </p:spPr>
        <p:txBody>
          <a:bodyPr/>
          <a:lstStyle/>
          <a:p>
            <a:pPr marL="342900" marR="0" lvl="0" indent="-342900" algn="l" defTabSz="914400" rtl="0" eaLnBrk="0" fontAlgn="auto" latinLnBrk="0" hangingPunct="0">
              <a:lnSpc>
                <a:spcPct val="9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56224C"/>
                </a:solidFill>
                <a:effectLst/>
                <a:uLnTx/>
                <a:uFillTx/>
                <a:latin typeface="Calibri"/>
                <a:ea typeface="+mn-ea"/>
                <a:cs typeface="Calibri"/>
              </a:rPr>
              <a:t>3 components to determine risk</a:t>
            </a:r>
            <a:r>
              <a:rPr kumimoji="0" lang="en-US" sz="3200" b="0" i="0" u="none" strike="noStrike" kern="1200" cap="none" spc="0" normalizeH="0" baseline="0" noProof="0" dirty="0">
                <a:ln>
                  <a:noFill/>
                </a:ln>
                <a:solidFill>
                  <a:srgbClr val="56224C"/>
                </a:solidFill>
                <a:effectLst/>
                <a:uLnTx/>
                <a:uFillTx/>
                <a:latin typeface="Calibri"/>
                <a:ea typeface="+mn-ea"/>
                <a:cs typeface="Calibri"/>
              </a:rPr>
              <a:t>:</a:t>
            </a:r>
          </a:p>
          <a:p>
            <a:pPr marL="914400" lvl="1" indent="-457200" eaLnBrk="0" fontAlgn="auto" hangingPunct="0">
              <a:lnSpc>
                <a:spcPct val="90000"/>
              </a:lnSpc>
              <a:spcBef>
                <a:spcPct val="20000"/>
              </a:spcBef>
              <a:spcAft>
                <a:spcPts val="0"/>
              </a:spcAft>
              <a:buFont typeface="Arial" panose="020B0604020202020204" pitchFamily="34" charset="0"/>
              <a:buChar char="•"/>
              <a:defRPr/>
            </a:pPr>
            <a:r>
              <a:rPr kumimoji="0" lang="en-US" sz="2800" b="0" i="0" u="sng" strike="noStrike" kern="1200" cap="none" spc="0" normalizeH="0" baseline="0" noProof="0" dirty="0">
                <a:ln>
                  <a:noFill/>
                </a:ln>
                <a:solidFill>
                  <a:srgbClr val="56224C"/>
                </a:solidFill>
                <a:effectLst/>
                <a:uLnTx/>
                <a:uFillTx/>
                <a:latin typeface="Calibri"/>
                <a:ea typeface="+mn-ea"/>
                <a:cs typeface="Calibri"/>
              </a:rPr>
              <a:t>Past</a:t>
            </a:r>
            <a:r>
              <a:rPr kumimoji="0" lang="en-US" sz="2800" b="0" i="0" strike="noStrike" kern="1200" cap="none" spc="0" normalizeH="0" baseline="0" noProof="0" dirty="0">
                <a:ln>
                  <a:noFill/>
                </a:ln>
                <a:solidFill>
                  <a:srgbClr val="56224C"/>
                </a:solidFill>
                <a:effectLst/>
                <a:uLnTx/>
                <a:uFillTx/>
                <a:latin typeface="Calibri"/>
                <a:ea typeface="+mn-ea"/>
                <a:cs typeface="Calibri"/>
              </a:rPr>
              <a:t>: Health</a:t>
            </a:r>
            <a:r>
              <a:rPr kumimoji="0" lang="en-US" sz="2800" b="0" i="0" u="none" strike="noStrike" kern="1200" cap="none" spc="0" normalizeH="0" baseline="0" noProof="0" dirty="0">
                <a:ln>
                  <a:noFill/>
                </a:ln>
                <a:solidFill>
                  <a:srgbClr val="56224C"/>
                </a:solidFill>
                <a:effectLst/>
                <a:uLnTx/>
                <a:uFillTx/>
                <a:latin typeface="Calibri"/>
                <a:ea typeface="+mn-ea"/>
                <a:cs typeface="Calibri"/>
              </a:rPr>
              <a:t> care utilization</a:t>
            </a:r>
          </a:p>
          <a:p>
            <a:pPr marL="1200150" marR="0" lvl="2" indent="-285750" algn="l" defTabSz="914400" rtl="0" eaLnBrk="1" fontAlgn="auto" latinLnBrk="0" hangingPunct="1">
              <a:lnSpc>
                <a:spcPct val="9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ED visits, hospital PICU, urgent </a:t>
            </a:r>
            <a:r>
              <a:rPr lang="en-US" sz="2800" dirty="0">
                <a:solidFill>
                  <a:srgbClr val="56224C"/>
                </a:solidFill>
                <a:latin typeface="Calibri"/>
                <a:cs typeface="Calibri"/>
              </a:rPr>
              <a:t>c</a:t>
            </a:r>
            <a:r>
              <a:rPr kumimoji="0" lang="en-US" sz="2800" b="0" i="0" u="none" strike="noStrike" kern="1200" cap="none" spc="0" normalizeH="0" baseline="0" noProof="0" dirty="0">
                <a:ln>
                  <a:noFill/>
                </a:ln>
                <a:solidFill>
                  <a:srgbClr val="56224C"/>
                </a:solidFill>
                <a:effectLst/>
                <a:uLnTx/>
                <a:uFillTx/>
                <a:latin typeface="Calibri"/>
                <a:ea typeface="+mn-ea"/>
                <a:cs typeface="Calibri"/>
              </a:rPr>
              <a:t>are visits</a:t>
            </a:r>
          </a:p>
          <a:p>
            <a:pPr marL="914400" lvl="1" indent="-457200" eaLnBrk="0" fontAlgn="auto" hangingPunct="0">
              <a:lnSpc>
                <a:spcPct val="90000"/>
              </a:lnSpc>
              <a:spcBef>
                <a:spcPct val="20000"/>
              </a:spcBef>
              <a:spcAft>
                <a:spcPts val="0"/>
              </a:spcAft>
              <a:buFont typeface="Arial" panose="020B0604020202020204" pitchFamily="34" charset="0"/>
              <a:buChar char="•"/>
              <a:defRPr/>
            </a:pPr>
            <a:r>
              <a:rPr kumimoji="0" lang="en-US" sz="2800" b="0" i="0" u="sng" strike="noStrike" kern="1200" cap="none" spc="0" normalizeH="0" baseline="0" noProof="0" dirty="0">
                <a:ln>
                  <a:noFill/>
                </a:ln>
                <a:solidFill>
                  <a:srgbClr val="56224C"/>
                </a:solidFill>
                <a:effectLst/>
                <a:uLnTx/>
                <a:uFillTx/>
                <a:latin typeface="Calibri"/>
                <a:ea typeface="+mn-ea"/>
                <a:cs typeface="Calibri"/>
              </a:rPr>
              <a:t>Current</a:t>
            </a:r>
            <a:r>
              <a:rPr kumimoji="0" lang="en-US" sz="2800" b="0" i="0" strike="noStrike" kern="1200" cap="none" spc="0" normalizeH="0" baseline="0" noProof="0" dirty="0">
                <a:ln>
                  <a:noFill/>
                </a:ln>
                <a:solidFill>
                  <a:srgbClr val="56224C"/>
                </a:solidFill>
                <a:effectLst/>
                <a:uLnTx/>
                <a:uFillTx/>
                <a:latin typeface="Calibri"/>
                <a:ea typeface="+mn-ea"/>
                <a:cs typeface="Calibri"/>
              </a:rPr>
              <a:t>: </a:t>
            </a:r>
            <a:r>
              <a:rPr kumimoji="0" lang="en-US" sz="2800" b="0" i="0" u="none" strike="noStrike" kern="1200" cap="none" spc="0" normalizeH="0" baseline="0" noProof="0" dirty="0">
                <a:ln>
                  <a:noFill/>
                </a:ln>
                <a:solidFill>
                  <a:srgbClr val="56224C"/>
                </a:solidFill>
                <a:effectLst/>
                <a:uLnTx/>
                <a:uFillTx/>
                <a:latin typeface="Calibri"/>
                <a:ea typeface="+mn-ea"/>
                <a:cs typeface="Calibri"/>
              </a:rPr>
              <a:t>Asthma status</a:t>
            </a:r>
          </a:p>
          <a:p>
            <a:pPr marL="1200150" marR="0" lvl="2" indent="-285750" algn="l" defTabSz="914400" rtl="0" eaLnBrk="1" fontAlgn="auto" latinLnBrk="0" hangingPunct="1">
              <a:lnSpc>
                <a:spcPct val="9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Asthma Control Test (ACT score)</a:t>
            </a:r>
            <a:endParaRPr kumimoji="0" lang="en-US" sz="2000" b="0" i="0" u="none" strike="noStrike" kern="1200" cap="none" spc="0" normalizeH="0" baseline="0" noProof="0" dirty="0">
              <a:ln>
                <a:noFill/>
              </a:ln>
              <a:solidFill>
                <a:srgbClr val="56224C"/>
              </a:solidFill>
              <a:effectLst/>
              <a:uLnTx/>
              <a:uFillTx/>
              <a:latin typeface="Calibri"/>
              <a:ea typeface="+mn-ea"/>
              <a:cs typeface="Calibri"/>
            </a:endParaRPr>
          </a:p>
          <a:p>
            <a:pPr marL="914400" lvl="1" indent="-457200" eaLnBrk="0" fontAlgn="auto" hangingPunct="0">
              <a:lnSpc>
                <a:spcPct val="90000"/>
              </a:lnSpc>
              <a:spcBef>
                <a:spcPct val="20000"/>
              </a:spcBef>
              <a:spcAft>
                <a:spcPts val="0"/>
              </a:spcAft>
              <a:buFont typeface="Arial" panose="020B0604020202020204" pitchFamily="34" charset="0"/>
              <a:buChar char="•"/>
              <a:defRPr/>
            </a:pPr>
            <a:r>
              <a:rPr kumimoji="0" lang="en-US" sz="2800" b="0" i="0" u="sng" strike="noStrike" kern="1200" cap="none" spc="0" normalizeH="0" baseline="0" noProof="0" dirty="0">
                <a:ln>
                  <a:noFill/>
                </a:ln>
                <a:solidFill>
                  <a:srgbClr val="56224C"/>
                </a:solidFill>
                <a:effectLst/>
                <a:uLnTx/>
                <a:uFillTx/>
                <a:latin typeface="Calibri"/>
                <a:ea typeface="+mn-ea"/>
                <a:cs typeface="Calibri"/>
              </a:rPr>
              <a:t>Recent</a:t>
            </a:r>
            <a:r>
              <a:rPr lang="en-US" sz="2800" dirty="0">
                <a:solidFill>
                  <a:srgbClr val="56224C"/>
                </a:solidFill>
                <a:latin typeface="Calibri"/>
                <a:cs typeface="Calibri"/>
              </a:rPr>
              <a:t>: Environmental</a:t>
            </a:r>
            <a:r>
              <a:rPr kumimoji="0" lang="en-US" sz="2800" b="0" i="0" u="none" strike="noStrike" kern="1200" cap="none" spc="0" normalizeH="0" baseline="0" noProof="0" dirty="0">
                <a:ln>
                  <a:noFill/>
                </a:ln>
                <a:solidFill>
                  <a:srgbClr val="56224C"/>
                </a:solidFill>
                <a:effectLst/>
                <a:uLnTx/>
                <a:uFillTx/>
                <a:latin typeface="Calibri"/>
                <a:ea typeface="+mn-ea"/>
                <a:cs typeface="Calibri"/>
              </a:rPr>
              <a:t> exposure</a:t>
            </a:r>
          </a:p>
          <a:p>
            <a:pPr marL="1200150" marR="0" lvl="2" indent="-285750" algn="l" defTabSz="914400" rtl="0" eaLnBrk="1" fontAlgn="auto" latinLnBrk="0" hangingPunct="1">
              <a:lnSpc>
                <a:spcPct val="9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Tell us </a:t>
            </a:r>
            <a:r>
              <a:rPr lang="en-US" sz="2800" dirty="0">
                <a:solidFill>
                  <a:srgbClr val="56224C"/>
                </a:solidFill>
                <a:latin typeface="Calibri"/>
                <a:cs typeface="Calibri"/>
              </a:rPr>
              <a:t>a</a:t>
            </a:r>
            <a:r>
              <a:rPr kumimoji="0" lang="en-US" sz="2800" b="0" i="0" u="none" strike="noStrike" kern="1200" cap="none" spc="0" normalizeH="0" baseline="0" noProof="0" dirty="0">
                <a:ln>
                  <a:noFill/>
                </a:ln>
                <a:solidFill>
                  <a:srgbClr val="56224C"/>
                </a:solidFill>
                <a:effectLst/>
                <a:uLnTx/>
                <a:uFillTx/>
                <a:latin typeface="Calibri"/>
                <a:ea typeface="+mn-ea"/>
                <a:cs typeface="Calibri"/>
              </a:rPr>
              <a:t>bout </a:t>
            </a:r>
            <a:r>
              <a:rPr lang="en-US" sz="2800" dirty="0">
                <a:solidFill>
                  <a:srgbClr val="56224C"/>
                </a:solidFill>
                <a:latin typeface="Calibri"/>
                <a:cs typeface="Calibri"/>
              </a:rPr>
              <a:t>y</a:t>
            </a:r>
            <a:r>
              <a:rPr kumimoji="0" lang="en-US" sz="2800" b="0" i="0" u="none" strike="noStrike" kern="1200" cap="none" spc="0" normalizeH="0" baseline="0" noProof="0" dirty="0">
                <a:ln>
                  <a:noFill/>
                </a:ln>
                <a:solidFill>
                  <a:srgbClr val="56224C"/>
                </a:solidFill>
                <a:effectLst/>
                <a:uLnTx/>
                <a:uFillTx/>
                <a:latin typeface="Calibri"/>
                <a:ea typeface="+mn-ea"/>
                <a:cs typeface="Calibri"/>
              </a:rPr>
              <a:t>our </a:t>
            </a:r>
            <a:r>
              <a:rPr lang="en-US" sz="2800" dirty="0">
                <a:solidFill>
                  <a:srgbClr val="56224C"/>
                </a:solidFill>
                <a:latin typeface="Calibri"/>
                <a:cs typeface="Calibri"/>
              </a:rPr>
              <a:t>h</a:t>
            </a:r>
            <a:r>
              <a:rPr kumimoji="0" lang="en-US" sz="2800" b="0" i="0" u="none" strike="noStrike" kern="1200" cap="none" spc="0" normalizeH="0" baseline="0" noProof="0" dirty="0" err="1">
                <a:ln>
                  <a:noFill/>
                </a:ln>
                <a:solidFill>
                  <a:srgbClr val="56224C"/>
                </a:solidFill>
                <a:effectLst/>
                <a:uLnTx/>
                <a:uFillTx/>
                <a:latin typeface="Calibri"/>
                <a:ea typeface="+mn-ea"/>
                <a:cs typeface="Calibri"/>
              </a:rPr>
              <a:t>ome</a:t>
            </a:r>
            <a:r>
              <a:rPr kumimoji="0" lang="en-US" sz="2800" b="0" i="0" u="none" strike="noStrike" kern="1200" cap="none" spc="0" normalizeH="0" baseline="0" noProof="0" dirty="0">
                <a:ln>
                  <a:noFill/>
                </a:ln>
                <a:solidFill>
                  <a:srgbClr val="56224C"/>
                </a:solidFill>
                <a:effectLst/>
                <a:uLnTx/>
                <a:uFillTx/>
                <a:latin typeface="Calibri"/>
                <a:ea typeface="+mn-ea"/>
                <a:cs typeface="Calibri"/>
              </a:rPr>
              <a:t>.</a:t>
            </a:r>
          </a:p>
          <a:p>
            <a:pPr marL="1200150" marR="0" lvl="2" indent="-285750" algn="l" defTabSz="914400" rtl="0" eaLnBrk="1" fontAlgn="auto" latinLnBrk="0" hangingPunct="1">
              <a:lnSpc>
                <a:spcPct val="90000"/>
              </a:lnSpc>
              <a:spcBef>
                <a:spcPct val="20000"/>
              </a:spcBef>
              <a:spcAft>
                <a:spcPts val="0"/>
              </a:spcAft>
              <a:buClrTx/>
              <a:buSzTx/>
              <a:buFontTx/>
              <a:buChar char="–"/>
              <a:tabLst/>
              <a:defRPr/>
            </a:pPr>
            <a:endParaRPr kumimoji="0" lang="en-US" sz="2800" b="0" i="0" u="none" strike="noStrike" kern="1200" cap="none" spc="0" normalizeH="0" baseline="0" noProof="0" dirty="0">
              <a:ln>
                <a:noFill/>
              </a:ln>
              <a:solidFill>
                <a:srgbClr val="56224C"/>
              </a:solidFill>
              <a:effectLst/>
              <a:uLnTx/>
              <a:uFillTx/>
              <a:latin typeface="Calibri"/>
              <a:ea typeface="+mn-ea"/>
              <a:cs typeface="Calibri"/>
            </a:endParaRPr>
          </a:p>
          <a:p>
            <a:pPr marL="742950" marR="0" lvl="1" indent="-285750" algn="l" defTabSz="914400" rtl="0" eaLnBrk="0" fontAlgn="auto" latinLnBrk="0" hangingPunct="0">
              <a:lnSpc>
                <a:spcPct val="9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Determine </a:t>
            </a:r>
            <a:r>
              <a:rPr kumimoji="0" lang="en-US" sz="2800" b="0" i="0" u="sng" strike="noStrike" kern="1200" cap="none" spc="0" normalizeH="0" baseline="0" noProof="0" dirty="0">
                <a:ln>
                  <a:noFill/>
                </a:ln>
                <a:solidFill>
                  <a:srgbClr val="56224C"/>
                </a:solidFill>
                <a:effectLst/>
                <a:uLnTx/>
                <a:uFillTx/>
                <a:latin typeface="Calibri"/>
                <a:ea typeface="+mn-ea"/>
                <a:cs typeface="Calibri"/>
              </a:rPr>
              <a:t>Total Asthma Risk.</a:t>
            </a:r>
          </a:p>
        </p:txBody>
      </p:sp>
    </p:spTree>
    <p:extLst>
      <p:ext uri="{BB962C8B-B14F-4D97-AF65-F5344CB8AC3E}">
        <p14:creationId xmlns:p14="http://schemas.microsoft.com/office/powerpoint/2010/main" val="10203909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105747" y="109269"/>
            <a:ext cx="9249747" cy="983329"/>
          </a:xfrm>
        </p:spPr>
        <p:txBody>
          <a:bodyPr/>
          <a:lstStyle/>
          <a:p>
            <a:pPr algn="ctr"/>
            <a:r>
              <a:rPr lang="en-US" sz="3600" dirty="0">
                <a:solidFill>
                  <a:srgbClr val="56224C"/>
                </a:solidFill>
                <a:effectLst/>
                <a:latin typeface="Arial Rounded MT Bold"/>
              </a:rPr>
              <a:t>Stratify Service for Efficiency</a:t>
            </a:r>
          </a:p>
        </p:txBody>
      </p:sp>
      <p:sp>
        <p:nvSpPr>
          <p:cNvPr id="910339" name="Rectangle 3"/>
          <p:cNvSpPr>
            <a:spLocks noGrp="1" noChangeArrowheads="1"/>
          </p:cNvSpPr>
          <p:nvPr>
            <p:ph type="body" idx="1"/>
          </p:nvPr>
        </p:nvSpPr>
        <p:spPr>
          <a:xfrm>
            <a:off x="407808" y="944733"/>
            <a:ext cx="8644752" cy="5122526"/>
          </a:xfrm>
          <a:solidFill>
            <a:schemeClr val="bg1"/>
          </a:solidFill>
        </p:spPr>
        <p:txBody>
          <a:bodyPr>
            <a:noAutofit/>
          </a:bodyPr>
          <a:lstStyle/>
          <a:p>
            <a:pPr>
              <a:lnSpc>
                <a:spcPct val="90000"/>
              </a:lnSpc>
            </a:pPr>
            <a:r>
              <a:rPr lang="en-US" sz="3200" dirty="0">
                <a:solidFill>
                  <a:srgbClr val="56224C"/>
                </a:solidFill>
                <a:latin typeface="Calibri"/>
                <a:cs typeface="Calibri"/>
              </a:rPr>
              <a:t>Divide home-assessment services into levels based on Total Asthma Risk.</a:t>
            </a:r>
          </a:p>
          <a:p>
            <a:pPr lvl="1">
              <a:lnSpc>
                <a:spcPct val="90000"/>
              </a:lnSpc>
            </a:pPr>
            <a:r>
              <a:rPr lang="en-US" sz="2800" dirty="0">
                <a:solidFill>
                  <a:srgbClr val="56224C"/>
                </a:solidFill>
                <a:latin typeface="Calibri"/>
                <a:cs typeface="Calibri"/>
              </a:rPr>
              <a:t>~75% are lower risk patients needing basic assessment services.</a:t>
            </a:r>
          </a:p>
          <a:p>
            <a:pPr lvl="2">
              <a:lnSpc>
                <a:spcPct val="90000"/>
              </a:lnSpc>
            </a:pPr>
            <a:r>
              <a:rPr lang="en-US" sz="2400" dirty="0">
                <a:solidFill>
                  <a:srgbClr val="56224C"/>
                </a:solidFill>
                <a:latin typeface="Calibri"/>
                <a:cs typeface="Calibri"/>
              </a:rPr>
              <a:t>Visual assessment and in-home education </a:t>
            </a:r>
          </a:p>
          <a:p>
            <a:pPr lvl="2">
              <a:lnSpc>
                <a:spcPct val="90000"/>
              </a:lnSpc>
            </a:pPr>
            <a:r>
              <a:rPr lang="en-US" sz="2400" dirty="0">
                <a:solidFill>
                  <a:srgbClr val="56224C"/>
                </a:solidFill>
                <a:latin typeface="Calibri"/>
                <a:cs typeface="Calibri"/>
              </a:rPr>
              <a:t>Assessment reporting with issues and actions</a:t>
            </a:r>
          </a:p>
          <a:p>
            <a:pPr lvl="2">
              <a:lnSpc>
                <a:spcPct val="90000"/>
              </a:lnSpc>
            </a:pPr>
            <a:r>
              <a:rPr lang="en-US" sz="2400" dirty="0">
                <a:solidFill>
                  <a:srgbClr val="56224C"/>
                </a:solidFill>
                <a:latin typeface="Calibri"/>
                <a:cs typeface="Calibri"/>
              </a:rPr>
              <a:t>Follow-up and case management</a:t>
            </a:r>
          </a:p>
          <a:p>
            <a:pPr lvl="1">
              <a:lnSpc>
                <a:spcPct val="90000"/>
              </a:lnSpc>
            </a:pPr>
            <a:r>
              <a:rPr lang="en-US" sz="2800" dirty="0">
                <a:solidFill>
                  <a:srgbClr val="56224C"/>
                </a:solidFill>
                <a:latin typeface="Calibri"/>
                <a:cs typeface="Calibri"/>
              </a:rPr>
              <a:t>~25% are higher risk patients needing advanced assessment services.</a:t>
            </a:r>
          </a:p>
          <a:p>
            <a:pPr lvl="2">
              <a:lnSpc>
                <a:spcPct val="90000"/>
              </a:lnSpc>
            </a:pPr>
            <a:r>
              <a:rPr lang="en-US" sz="2400" dirty="0">
                <a:solidFill>
                  <a:srgbClr val="56224C"/>
                </a:solidFill>
                <a:latin typeface="Calibri"/>
                <a:cs typeface="Calibri"/>
              </a:rPr>
              <a:t>Basic services, plus…</a:t>
            </a:r>
          </a:p>
          <a:p>
            <a:pPr lvl="2">
              <a:lnSpc>
                <a:spcPct val="90000"/>
              </a:lnSpc>
            </a:pPr>
            <a:r>
              <a:rPr lang="en-US" sz="2400" dirty="0">
                <a:solidFill>
                  <a:srgbClr val="56224C"/>
                </a:solidFill>
                <a:latin typeface="Calibri"/>
                <a:cs typeface="Calibri"/>
              </a:rPr>
              <a:t>Deeper environmental investigation</a:t>
            </a:r>
          </a:p>
          <a:p>
            <a:pPr lvl="2">
              <a:lnSpc>
                <a:spcPct val="90000"/>
              </a:lnSpc>
            </a:pPr>
            <a:r>
              <a:rPr lang="en-US" sz="2400" dirty="0">
                <a:solidFill>
                  <a:srgbClr val="56224C"/>
                </a:solidFill>
                <a:latin typeface="Calibri"/>
                <a:cs typeface="Calibri"/>
              </a:rPr>
              <a:t>Environmental measurement and sampling</a:t>
            </a:r>
          </a:p>
        </p:txBody>
      </p:sp>
      <p:sp>
        <p:nvSpPr>
          <p:cNvPr id="4" name="TextBox 3"/>
          <p:cNvSpPr txBox="1"/>
          <p:nvPr/>
        </p:nvSpPr>
        <p:spPr>
          <a:xfrm>
            <a:off x="1371154" y="6087485"/>
            <a:ext cx="6201572" cy="781752"/>
          </a:xfrm>
          <a:prstGeom prst="rect">
            <a:avLst/>
          </a:prstGeom>
          <a:solidFill>
            <a:schemeClr val="bg1"/>
          </a:solidFill>
        </p:spPr>
        <p:txBody>
          <a:bodyPr wrap="square" rtlCol="0">
            <a:spAutoFit/>
          </a:bodyPr>
          <a:lstStyle/>
          <a:p>
            <a:pPr marL="257203" marR="0" lvl="0" algn="l" defTabSz="914400" rtl="0" eaLnBrk="1" fontAlgn="auto" latinLnBrk="0" hangingPunct="1">
              <a:lnSpc>
                <a:spcPct val="100000"/>
              </a:lnSpc>
              <a:spcBef>
                <a:spcPct val="20000"/>
              </a:spcBef>
              <a:spcAft>
                <a:spcPts val="0"/>
              </a:spcAft>
              <a:buClrTx/>
              <a:buSzTx/>
              <a:buFontTx/>
              <a:buNone/>
              <a:tabLst/>
              <a:defRPr/>
            </a:pPr>
            <a:r>
              <a:rPr kumimoji="0" lang="en-US" sz="1400" b="0"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rPr>
              <a:t>Kennedy et al. 2019. “The Role of Home Environments in Allergic Disease.” </a:t>
            </a:r>
            <a:r>
              <a:rPr kumimoji="0" lang="en-US" sz="1400" b="0" i="1"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rPr>
              <a:t>Clinical Reviews in Allergy and Immunology</a:t>
            </a:r>
            <a:r>
              <a:rPr lang="en-US" sz="1400" dirty="0">
                <a:solidFill>
                  <a:srgbClr val="0063A6">
                    <a:lumMod val="50000"/>
                  </a:srgbClr>
                </a:solidFill>
                <a:latin typeface="Calibri" panose="020F0502020204030204" pitchFamily="34" charset="0"/>
                <a:cs typeface="Calibri" panose="020F0502020204030204" pitchFamily="34" charset="0"/>
              </a:rPr>
              <a:t>.</a:t>
            </a:r>
            <a:endParaRPr kumimoji="0" lang="en-US" sz="1400" b="0"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endParaRPr>
          </a:p>
          <a:p>
            <a:pPr marL="257203" marR="0" lvl="0" indent="-257203" algn="l" defTabSz="914400" rtl="0" eaLnBrk="1" fontAlgn="auto" latinLnBrk="0" hangingPunct="1">
              <a:lnSpc>
                <a:spcPct val="100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rgbClr val="0063A6">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89481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a:spcBef>
                <a:spcPct val="20000"/>
              </a:spcBef>
              <a:defRPr/>
            </a:pPr>
            <a:r>
              <a:rPr lang="en-US" dirty="0">
                <a:solidFill>
                  <a:prstClr val="black"/>
                </a:solidFill>
                <a:latin typeface="Calibri"/>
              </a:rPr>
              <a:t> </a:t>
            </a:r>
          </a:p>
          <a:p>
            <a:pPr>
              <a:spcBef>
                <a:spcPct val="20000"/>
              </a:spcBef>
              <a:defRPr/>
            </a:pPr>
            <a:endParaRPr lang="en-US" dirty="0">
              <a:solidFill>
                <a:prstClr val="black">
                  <a:tint val="75000"/>
                </a:prstClr>
              </a:solidFill>
              <a:latin typeface="Calibri"/>
            </a:endParaRPr>
          </a:p>
        </p:txBody>
      </p:sp>
      <p:sp>
        <p:nvSpPr>
          <p:cNvPr id="10243" name="Subtitle 2"/>
          <p:cNvSpPr txBox="1">
            <a:spLocks/>
          </p:cNvSpPr>
          <p:nvPr/>
        </p:nvSpPr>
        <p:spPr bwMode="auto">
          <a:xfrm>
            <a:off x="214314" y="1219200"/>
            <a:ext cx="8524872" cy="471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Immediately after the webinar, join us in the </a:t>
            </a:r>
            <a:r>
              <a:rPr lang="en-US" altLang="en-US" sz="1800" b="1" dirty="0">
                <a:solidFill>
                  <a:srgbClr val="2F517F"/>
                </a:solidFill>
                <a:latin typeface="Arial" panose="020B0604020202020204" pitchFamily="34" charset="0"/>
                <a:cs typeface="Arial" panose="020B0604020202020204" pitchFamily="34" charset="0"/>
              </a:rPr>
              <a:t>AsthmaCommunityNetwork.org Discussion Forum </a:t>
            </a:r>
            <a:r>
              <a:rPr lang="en-US" altLang="en-US" sz="1800" b="1" dirty="0">
                <a:solidFill>
                  <a:prstClr val="black"/>
                </a:solidFill>
                <a:latin typeface="Arial" panose="020B0604020202020204" pitchFamily="34" charset="0"/>
                <a:cs typeface="Arial" panose="020B0604020202020204" pitchFamily="34" charset="0"/>
              </a:rPr>
              <a:t>for a live online Q&amp;A Session:</a:t>
            </a:r>
          </a:p>
          <a:p>
            <a:pPr algn="ctr" eaLnBrk="1" hangingPunct="1">
              <a:lnSpc>
                <a:spcPts val="2200"/>
              </a:lnSpc>
              <a:buNone/>
            </a:pPr>
            <a:r>
              <a:rPr lang="en-US" altLang="en-US" sz="1800" b="1" dirty="0">
                <a:solidFill>
                  <a:prstClr val="black"/>
                </a:solidFill>
                <a:latin typeface="Arial" panose="020B0604020202020204" pitchFamily="34" charset="0"/>
                <a:cs typeface="Arial" panose="020B0604020202020204" pitchFamily="34" charset="0"/>
              </a:rPr>
              <a:t>	4:00 p.m. – 4:30 p.m. EDT </a:t>
            </a:r>
          </a:p>
          <a:p>
            <a:pPr eaLnBrk="1" hangingPunct="1">
              <a:lnSpc>
                <a:spcPts val="2200"/>
              </a:lnSpc>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lnSpc>
                <a:spcPts val="2200"/>
              </a:lnSpc>
              <a:buNone/>
            </a:pPr>
            <a:r>
              <a:rPr lang="en-US" altLang="en-US" sz="1800" dirty="0">
                <a:solidFill>
                  <a:prstClr val="black"/>
                </a:solidFill>
                <a:latin typeface="Arial" panose="020B0604020202020204" pitchFamily="34" charset="0"/>
                <a:cs typeface="Arial" panose="020B0604020202020204" pitchFamily="34" charset="0"/>
              </a:rPr>
              <a:t>To post a question in the </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dirty="0">
                <a:solidFill>
                  <a:prstClr val="black"/>
                </a:solidFill>
                <a:latin typeface="Arial" panose="020B0604020202020204" pitchFamily="34" charset="0"/>
                <a:cs typeface="Arial" panose="020B0604020202020204" pitchFamily="34" charset="0"/>
              </a:rPr>
              <a:t>, follow these directions: </a:t>
            </a:r>
          </a:p>
          <a:p>
            <a:pPr eaLnBrk="1" hangingPunct="1">
              <a:lnSpc>
                <a:spcPts val="2000"/>
              </a:lnSpc>
              <a:spcBef>
                <a:spcPts val="600"/>
              </a:spcBef>
              <a:buFont typeface="Arial" panose="020B0604020202020204" pitchFamily="34" charset="0"/>
              <a:buAutoNum type="arabicPeriod"/>
            </a:pPr>
            <a:r>
              <a:rPr lang="en-US" altLang="en-US" sz="1800" dirty="0">
                <a:solidFill>
                  <a:prstClr val="black"/>
                </a:solidFill>
                <a:latin typeface="Arial" panose="020B0604020202020204" pitchFamily="34" charset="0"/>
                <a:cs typeface="Arial" panose="020B0604020202020204" pitchFamily="34" charset="0"/>
              </a:rPr>
              <a:t>If you are a Network member, log in to your </a:t>
            </a:r>
            <a:r>
              <a:rPr lang="en-US" altLang="en-US" sz="1800" b="1" dirty="0">
                <a:solidFill>
                  <a:srgbClr val="2F517F"/>
                </a:solidFill>
                <a:latin typeface="Arial" panose="020B0604020202020204" pitchFamily="34" charset="0"/>
                <a:cs typeface="Arial" panose="020B0604020202020204" pitchFamily="34" charset="0"/>
              </a:rPr>
              <a:t>AsthmaCommunityNetwork.org</a:t>
            </a:r>
            <a:r>
              <a:rPr lang="en-US" altLang="en-US" sz="1800" dirty="0">
                <a:solidFill>
                  <a:srgbClr val="2F517F"/>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account. </a:t>
            </a: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endParaRPr lang="en-US" altLang="en-US" sz="1800" dirty="0">
              <a:solidFill>
                <a:prstClr val="black"/>
              </a:solidFill>
              <a:latin typeface="Arial" panose="020B0604020202020204" pitchFamily="34" charset="0"/>
              <a:cs typeface="Arial" panose="020B0604020202020204" pitchFamily="34" charset="0"/>
            </a:endParaRPr>
          </a:p>
          <a:p>
            <a:pPr eaLnBrk="1" hangingPunct="1">
              <a:spcBef>
                <a:spcPts val="600"/>
              </a:spcBef>
              <a:buNone/>
            </a:pPr>
            <a:r>
              <a:rPr lang="en-US" altLang="en-US" sz="1800" dirty="0">
                <a:solidFill>
                  <a:prstClr val="black"/>
                </a:solidFill>
                <a:latin typeface="Arial" panose="020B0604020202020204" pitchFamily="34" charset="0"/>
                <a:cs typeface="Arial" panose="020B0604020202020204" pitchFamily="34" charset="0"/>
              </a:rPr>
              <a:t>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Discussion Forum</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on the home page.</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Live Online Q&amp;A for 7/30/19 Webinar</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Click on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Add New Forum Topic</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link to post your question. </a:t>
            </a:r>
          </a:p>
          <a:p>
            <a:pPr eaLnBrk="1" hangingPunct="1">
              <a:lnSpc>
                <a:spcPts val="2000"/>
              </a:lnSpc>
              <a:spcBef>
                <a:spcPts val="600"/>
              </a:spcBef>
              <a:buFont typeface="Arial" panose="020B0604020202020204" pitchFamily="34" charset="0"/>
              <a:buAutoNum type="arabicPeriod" startAt="2"/>
            </a:pPr>
            <a:r>
              <a:rPr lang="en-US" altLang="en-US" sz="1800" dirty="0">
                <a:solidFill>
                  <a:prstClr val="black"/>
                </a:solidFill>
                <a:latin typeface="Arial" panose="020B0604020202020204" pitchFamily="34" charset="0"/>
                <a:cs typeface="Arial" panose="020B0604020202020204" pitchFamily="34" charset="0"/>
              </a:rPr>
              <a:t>Enter your question and click the </a:t>
            </a:r>
            <a:r>
              <a:rPr lang="en-US" altLang="en-US" sz="1800" b="1" dirty="0">
                <a:solidFill>
                  <a:prstClr val="black"/>
                </a:solidFill>
                <a:latin typeface="Arial" panose="020B0604020202020204" pitchFamily="34" charset="0"/>
                <a:cs typeface="Arial" panose="020B0604020202020204" pitchFamily="34" charset="0"/>
              </a:rPr>
              <a:t>“</a:t>
            </a:r>
            <a:r>
              <a:rPr lang="en-US" altLang="en-US" sz="1800" b="1" dirty="0">
                <a:solidFill>
                  <a:srgbClr val="2F517F"/>
                </a:solidFill>
                <a:latin typeface="Arial" panose="020B0604020202020204" pitchFamily="34" charset="0"/>
                <a:cs typeface="Arial" panose="020B0604020202020204" pitchFamily="34" charset="0"/>
              </a:rPr>
              <a:t>Save</a:t>
            </a:r>
            <a:r>
              <a:rPr lang="en-US" altLang="en-US" sz="1800" b="1" dirty="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button at the bottom of the page. </a:t>
            </a:r>
          </a:p>
        </p:txBody>
      </p:sp>
      <p:sp>
        <p:nvSpPr>
          <p:cNvPr id="10" name="Title 1"/>
          <p:cNvSpPr txBox="1">
            <a:spLocks/>
          </p:cNvSpPr>
          <p:nvPr/>
        </p:nvSpPr>
        <p:spPr>
          <a:xfrm>
            <a:off x="404814" y="0"/>
            <a:ext cx="8229600" cy="1219200"/>
          </a:xfrm>
          <a:prstGeom prst="rect">
            <a:avLst/>
          </a:prstGeom>
        </p:spPr>
        <p:txBody>
          <a:bodyPr anchor="ctr">
            <a:normAutofit fontScale="25000" lnSpcReduction="20000"/>
          </a:bodyPr>
          <a:lstStyle/>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Question &amp; Answer Session on </a:t>
            </a:r>
          </a:p>
          <a:p>
            <a:pPr algn="ctr">
              <a:lnSpc>
                <a:spcPct val="120000"/>
              </a:lnSpc>
              <a:defRPr/>
            </a:pPr>
            <a:r>
              <a:rPr lang="en-US" sz="8500" b="1" dirty="0">
                <a:solidFill>
                  <a:schemeClr val="bg1"/>
                </a:solidFill>
                <a:latin typeface="Arial" panose="020B0604020202020204" pitchFamily="34" charset="0"/>
                <a:cs typeface="Arial" panose="020B0604020202020204" pitchFamily="34" charset="0"/>
              </a:rPr>
              <a:t>AsthmaCommunityNetwork.org Discussion Forum </a:t>
            </a:r>
            <a:r>
              <a:rPr lang="en-US" sz="4400" dirty="0">
                <a:solidFill>
                  <a:schemeClr val="bg1"/>
                </a:solidFill>
                <a:latin typeface="Calibri"/>
              </a:rPr>
              <a:t> </a:t>
            </a:r>
            <a:br>
              <a:rPr lang="en-US" sz="4400" dirty="0">
                <a:solidFill>
                  <a:schemeClr val="bg1"/>
                </a:solidFill>
                <a:latin typeface="Calibri"/>
              </a:rPr>
            </a:br>
            <a:endParaRPr lang="en-US" sz="4400" dirty="0">
              <a:solidFill>
                <a:schemeClr val="bg1"/>
              </a:solidFill>
              <a:latin typeface="Calibri"/>
            </a:endParaRPr>
          </a:p>
        </p:txBody>
      </p:sp>
      <p:sp>
        <p:nvSpPr>
          <p:cNvPr id="11" name="TextBox 10"/>
          <p:cNvSpPr txBox="1">
            <a:spLocks noChangeArrowheads="1"/>
          </p:cNvSpPr>
          <p:nvPr/>
        </p:nvSpPr>
        <p:spPr bwMode="auto">
          <a:xfrm>
            <a:off x="571501" y="3536085"/>
            <a:ext cx="7896225" cy="831850"/>
          </a:xfrm>
          <a:prstGeom prst="rect">
            <a:avLst/>
          </a:prstGeom>
          <a:solidFill>
            <a:schemeClr val="bg1">
              <a:lumMod val="95000"/>
            </a:schemeClr>
          </a:solidFill>
          <a:ln w="15875">
            <a:solidFill>
              <a:srgbClr val="2F517F"/>
            </a:solidFill>
            <a:miter lim="800000"/>
            <a:headEnd/>
            <a:tailEnd/>
          </a:ln>
        </p:spPr>
        <p:txBody>
          <a:bodyPr>
            <a:spAutoFit/>
          </a:bodyPr>
          <a:lstStyle/>
          <a:p>
            <a:pPr>
              <a:defRPr/>
            </a:pPr>
            <a:r>
              <a:rPr lang="en-US" sz="1600" b="1" dirty="0">
                <a:solidFill>
                  <a:prstClr val="black"/>
                </a:solidFill>
                <a:latin typeface="Arial" panose="020B0604020202020204" pitchFamily="34" charset="0"/>
                <a:cs typeface="Arial" pitchFamily="34" charset="0"/>
              </a:rPr>
              <a:t>Not a member? </a:t>
            </a:r>
            <a:r>
              <a:rPr lang="en-US" sz="1600" dirty="0">
                <a:solidFill>
                  <a:prstClr val="black"/>
                </a:solidFill>
                <a:latin typeface="Arial" panose="020B0604020202020204" pitchFamily="34" charset="0"/>
                <a:cs typeface="Arial" pitchFamily="34" charset="0"/>
              </a:rPr>
              <a:t>Create an account at </a:t>
            </a:r>
            <a:r>
              <a:rPr lang="en-US" sz="1600" b="1" dirty="0">
                <a:solidFill>
                  <a:srgbClr val="2F517F"/>
                </a:solidFill>
                <a:latin typeface="Arial" panose="020B0604020202020204" pitchFamily="34" charset="0"/>
                <a:cs typeface="Arial" pitchFamily="34" charset="0"/>
              </a:rPr>
              <a:t>AsthmaCommunityNetwork.org</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by clicking the “</a:t>
            </a:r>
            <a:r>
              <a:rPr lang="en-US" sz="1600" b="1" dirty="0">
                <a:solidFill>
                  <a:srgbClr val="2F517F"/>
                </a:solidFill>
                <a:latin typeface="Arial" panose="020B0604020202020204" pitchFamily="34" charset="0"/>
                <a:cs typeface="Arial" pitchFamily="34" charset="0"/>
              </a:rPr>
              <a:t>Join Now</a:t>
            </a:r>
            <a:r>
              <a:rPr lang="en-US" sz="1600" dirty="0">
                <a:latin typeface="Arial" panose="020B0604020202020204" pitchFamily="34" charset="0"/>
                <a:cs typeface="Arial" pitchFamily="34" charset="0"/>
              </a:rPr>
              <a:t>”</a:t>
            </a:r>
            <a:r>
              <a:rPr lang="en-US" sz="1600" dirty="0">
                <a:solidFill>
                  <a:srgbClr val="2F517F"/>
                </a:solidFill>
                <a:latin typeface="Arial" panose="020B0604020202020204" pitchFamily="34" charset="0"/>
                <a:cs typeface="Arial" pitchFamily="34" charset="0"/>
              </a:rPr>
              <a:t> </a:t>
            </a:r>
            <a:r>
              <a:rPr lang="en-US" sz="1600" dirty="0">
                <a:solidFill>
                  <a:prstClr val="black"/>
                </a:solidFill>
                <a:latin typeface="Arial" panose="020B0604020202020204" pitchFamily="34" charset="0"/>
                <a:cs typeface="Arial" pitchFamily="34" charset="0"/>
              </a:rPr>
              <a:t>link at the left side of the page. Your account will be approved momentarily, and you can begin posting questions. </a:t>
            </a:r>
          </a:p>
        </p:txBody>
      </p:sp>
      <p:sp>
        <p:nvSpPr>
          <p:cNvPr id="2" name="Slide Number Placeholder 1">
            <a:extLst>
              <a:ext uri="{FF2B5EF4-FFF2-40B4-BE49-F238E27FC236}">
                <a16:creationId xmlns:a16="http://schemas.microsoft.com/office/drawing/2014/main" id="{D3C343D0-20B0-4AC4-B62F-B7146BB81E94}"/>
              </a:ext>
            </a:extLst>
          </p:cNvPr>
          <p:cNvSpPr>
            <a:spLocks noGrp="1"/>
          </p:cNvSpPr>
          <p:nvPr>
            <p:ph type="sldNum" sz="quarter" idx="12"/>
          </p:nvPr>
        </p:nvSpPr>
        <p:spPr/>
        <p:txBody>
          <a:bodyPr/>
          <a:lstStyle/>
          <a:p>
            <a:fld id="{BCAD788D-9986-4464-ACA9-9F8E4619CF8A}" type="slidenum">
              <a:rPr lang="en-US" smtClean="0"/>
              <a:t>3</a:t>
            </a:fld>
            <a:endParaRPr lang="en-US"/>
          </a:p>
        </p:txBody>
      </p:sp>
      <p:sp>
        <p:nvSpPr>
          <p:cNvPr id="7" name="TextBox 6">
            <a:extLst>
              <a:ext uri="{FF2B5EF4-FFF2-40B4-BE49-F238E27FC236}">
                <a16:creationId xmlns:a16="http://schemas.microsoft.com/office/drawing/2014/main" id="{FFBDD903-7807-4329-B665-27E306155C81}"/>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212470482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457200" y="138215"/>
            <a:ext cx="8229600" cy="792480"/>
          </a:xfrm>
        </p:spPr>
        <p:txBody>
          <a:bodyPr>
            <a:normAutofit fontScale="90000"/>
          </a:bodyPr>
          <a:lstStyle/>
          <a:p>
            <a:pPr algn="ctr"/>
            <a:r>
              <a:rPr lang="en-US" sz="3600" dirty="0">
                <a:solidFill>
                  <a:srgbClr val="56224C"/>
                </a:solidFill>
                <a:effectLst/>
                <a:latin typeface="Arial Rounded MT Bold"/>
              </a:rPr>
              <a:t>CMH Asthma-Friendly Home Program</a:t>
            </a:r>
            <a:endParaRPr lang="en-US" sz="3200" dirty="0">
              <a:solidFill>
                <a:srgbClr val="56224C"/>
              </a:solidFill>
              <a:effectLst/>
              <a:latin typeface="Arial Rounded MT Bold"/>
            </a:endParaRPr>
          </a:p>
        </p:txBody>
      </p:sp>
      <p:sp>
        <p:nvSpPr>
          <p:cNvPr id="882691" name="Rectangle 3"/>
          <p:cNvSpPr>
            <a:spLocks noGrp="1" noChangeArrowheads="1"/>
          </p:cNvSpPr>
          <p:nvPr>
            <p:ph idx="1"/>
          </p:nvPr>
        </p:nvSpPr>
        <p:spPr>
          <a:xfrm>
            <a:off x="966708" y="855265"/>
            <a:ext cx="7292340" cy="5353092"/>
          </a:xfrm>
        </p:spPr>
        <p:txBody>
          <a:bodyPr>
            <a:normAutofit/>
          </a:bodyPr>
          <a:lstStyle/>
          <a:p>
            <a:pPr eaLnBrk="0" hangingPunct="0">
              <a:lnSpc>
                <a:spcPct val="110000"/>
              </a:lnSpc>
              <a:spcBef>
                <a:spcPct val="0"/>
              </a:spcBef>
              <a:buFontTx/>
              <a:buNone/>
            </a:pPr>
            <a:r>
              <a:rPr lang="en-US" sz="2800" u="sng" dirty="0">
                <a:solidFill>
                  <a:srgbClr val="56224C"/>
                </a:solidFill>
                <a:latin typeface="Calibri"/>
                <a:cs typeface="Calibri"/>
              </a:rPr>
              <a:t>&gt;1,200 families received home visits, including</a:t>
            </a:r>
            <a:r>
              <a:rPr lang="en-US" dirty="0">
                <a:solidFill>
                  <a:srgbClr val="56224C"/>
                </a:solidFill>
                <a:latin typeface="Calibri"/>
                <a:cs typeface="Calibri"/>
              </a:rPr>
              <a:t>—</a:t>
            </a:r>
            <a:endParaRPr lang="en-US" sz="2800" dirty="0">
              <a:solidFill>
                <a:srgbClr val="56224C"/>
              </a:solidFill>
              <a:latin typeface="Calibri"/>
              <a:cs typeface="Calibri"/>
            </a:endParaRPr>
          </a:p>
          <a:p>
            <a:pPr eaLnBrk="0" hangingPunct="0">
              <a:lnSpc>
                <a:spcPct val="110000"/>
              </a:lnSpc>
              <a:spcBef>
                <a:spcPct val="0"/>
              </a:spcBef>
            </a:pPr>
            <a:r>
              <a:rPr lang="en-US" sz="2800" dirty="0">
                <a:solidFill>
                  <a:srgbClr val="56224C"/>
                </a:solidFill>
                <a:latin typeface="Calibri"/>
                <a:cs typeface="Calibri"/>
              </a:rPr>
              <a:t>Healthy home education</a:t>
            </a:r>
          </a:p>
          <a:p>
            <a:pPr eaLnBrk="0" hangingPunct="0">
              <a:lnSpc>
                <a:spcPct val="110000"/>
              </a:lnSpc>
              <a:spcBef>
                <a:spcPct val="0"/>
              </a:spcBef>
            </a:pPr>
            <a:r>
              <a:rPr lang="en-US" sz="2800" dirty="0">
                <a:solidFill>
                  <a:srgbClr val="56224C"/>
                </a:solidFill>
                <a:latin typeface="Calibri"/>
                <a:cs typeface="Calibri"/>
              </a:rPr>
              <a:t>Visual environmental assessment</a:t>
            </a:r>
          </a:p>
          <a:p>
            <a:pPr eaLnBrk="0" hangingPunct="0">
              <a:lnSpc>
                <a:spcPct val="110000"/>
              </a:lnSpc>
              <a:spcBef>
                <a:spcPct val="0"/>
              </a:spcBef>
            </a:pPr>
            <a:r>
              <a:rPr lang="en-US" sz="2800" dirty="0">
                <a:solidFill>
                  <a:srgbClr val="56224C"/>
                </a:solidFill>
                <a:latin typeface="Calibri"/>
                <a:cs typeface="Calibri"/>
              </a:rPr>
              <a:t>Indoor environmental assessment (advanced)</a:t>
            </a:r>
          </a:p>
          <a:p>
            <a:pPr lvl="1" eaLnBrk="0" hangingPunct="0">
              <a:lnSpc>
                <a:spcPct val="110000"/>
              </a:lnSpc>
              <a:spcBef>
                <a:spcPct val="0"/>
              </a:spcBef>
            </a:pPr>
            <a:r>
              <a:rPr lang="en-US" sz="2400" dirty="0">
                <a:solidFill>
                  <a:srgbClr val="56224C"/>
                </a:solidFill>
                <a:latin typeface="Calibri"/>
                <a:cs typeface="Calibri"/>
              </a:rPr>
              <a:t>Air flow and ventilation assessment</a:t>
            </a:r>
          </a:p>
          <a:p>
            <a:pPr lvl="1" eaLnBrk="0" hangingPunct="0">
              <a:lnSpc>
                <a:spcPct val="110000"/>
              </a:lnSpc>
              <a:spcBef>
                <a:spcPct val="0"/>
              </a:spcBef>
            </a:pPr>
            <a:r>
              <a:rPr lang="en-US" sz="2400" dirty="0">
                <a:solidFill>
                  <a:srgbClr val="56224C"/>
                </a:solidFill>
                <a:latin typeface="Calibri"/>
                <a:cs typeface="Calibri"/>
              </a:rPr>
              <a:t>IAQ gas measurement</a:t>
            </a:r>
          </a:p>
          <a:p>
            <a:pPr lvl="1" eaLnBrk="0" hangingPunct="0">
              <a:lnSpc>
                <a:spcPct val="110000"/>
              </a:lnSpc>
              <a:spcBef>
                <a:spcPct val="0"/>
              </a:spcBef>
            </a:pPr>
            <a:r>
              <a:rPr lang="en-US" sz="2400" dirty="0">
                <a:solidFill>
                  <a:srgbClr val="56224C"/>
                </a:solidFill>
                <a:latin typeface="Calibri"/>
                <a:cs typeface="Calibri"/>
              </a:rPr>
              <a:t>Dust particle and allergen assessment</a:t>
            </a:r>
          </a:p>
          <a:p>
            <a:pPr lvl="1" eaLnBrk="0" hangingPunct="0">
              <a:lnSpc>
                <a:spcPct val="110000"/>
              </a:lnSpc>
              <a:spcBef>
                <a:spcPct val="0"/>
              </a:spcBef>
            </a:pPr>
            <a:r>
              <a:rPr lang="en-US" sz="2400" dirty="0">
                <a:solidFill>
                  <a:srgbClr val="56224C"/>
                </a:solidFill>
                <a:latin typeface="Calibri"/>
                <a:cs typeface="Calibri"/>
              </a:rPr>
              <a:t>Moisture and mold assessment</a:t>
            </a:r>
          </a:p>
          <a:p>
            <a:pPr eaLnBrk="0" hangingPunct="0">
              <a:lnSpc>
                <a:spcPct val="110000"/>
              </a:lnSpc>
              <a:spcBef>
                <a:spcPct val="0"/>
              </a:spcBef>
            </a:pPr>
            <a:r>
              <a:rPr lang="en-US" sz="2800" dirty="0">
                <a:solidFill>
                  <a:srgbClr val="56224C"/>
                </a:solidFill>
                <a:latin typeface="Calibri"/>
                <a:cs typeface="Calibri"/>
              </a:rPr>
              <a:t>Home maintenance and product surveys</a:t>
            </a:r>
          </a:p>
          <a:p>
            <a:pPr eaLnBrk="0" hangingPunct="0">
              <a:lnSpc>
                <a:spcPct val="110000"/>
              </a:lnSpc>
              <a:spcBef>
                <a:spcPct val="0"/>
              </a:spcBef>
            </a:pPr>
            <a:r>
              <a:rPr lang="en-US" sz="2800" dirty="0">
                <a:solidFill>
                  <a:srgbClr val="56224C"/>
                </a:solidFill>
                <a:latin typeface="Calibri"/>
                <a:cs typeface="Calibri"/>
              </a:rPr>
              <a:t>Home safety check-up</a:t>
            </a:r>
          </a:p>
          <a:p>
            <a:pPr lvl="1" eaLnBrk="0" hangingPunct="0">
              <a:lnSpc>
                <a:spcPct val="110000"/>
              </a:lnSpc>
              <a:spcBef>
                <a:spcPct val="0"/>
              </a:spcBef>
            </a:pPr>
            <a:r>
              <a:rPr lang="en-US" dirty="0">
                <a:solidFill>
                  <a:srgbClr val="56224C"/>
                </a:solidFill>
                <a:latin typeface="Calibri"/>
                <a:cs typeface="Calibri"/>
              </a:rPr>
              <a:t>Healthy Home Resource Manual</a:t>
            </a:r>
          </a:p>
          <a:p>
            <a:pPr eaLnBrk="0" hangingPunct="0">
              <a:lnSpc>
                <a:spcPct val="110000"/>
              </a:lnSpc>
              <a:spcBef>
                <a:spcPct val="0"/>
              </a:spcBef>
              <a:buFontTx/>
              <a:buNone/>
            </a:pPr>
            <a:endParaRPr lang="en-US" sz="2000" dirty="0">
              <a:solidFill>
                <a:srgbClr val="56224C"/>
              </a:solidFill>
              <a:latin typeface="Calibri"/>
              <a:cs typeface="Calibri"/>
            </a:endParaRPr>
          </a:p>
        </p:txBody>
      </p:sp>
      <p:sp>
        <p:nvSpPr>
          <p:cNvPr id="4" name="TextBox 3"/>
          <p:cNvSpPr txBox="1"/>
          <p:nvPr/>
        </p:nvSpPr>
        <p:spPr>
          <a:xfrm>
            <a:off x="1499987" y="5756373"/>
            <a:ext cx="53580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Calibri"/>
                <a:ea typeface="+mn-ea"/>
                <a:cs typeface="Calibri"/>
              </a:rPr>
              <a:t>(Williams D 2010, KCCAMP, RWJ 2007, CHCS 2006, Miller et al. 2003)</a:t>
            </a:r>
          </a:p>
        </p:txBody>
      </p:sp>
    </p:spTree>
    <p:extLst>
      <p:ext uri="{BB962C8B-B14F-4D97-AF65-F5344CB8AC3E}">
        <p14:creationId xmlns:p14="http://schemas.microsoft.com/office/powerpoint/2010/main" val="2971873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HHP Flowcharts and Interaction Timelines_Page_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39" y="202283"/>
            <a:ext cx="8895318" cy="3303978"/>
          </a:xfrm>
          <a:prstGeom prst="rect">
            <a:avLst/>
          </a:prstGeom>
          <a:noFill/>
          <a:ln w="9525">
            <a:noFill/>
            <a:miter lim="800000"/>
            <a:headEnd/>
            <a:tailEnd/>
          </a:ln>
        </p:spPr>
      </p:pic>
      <p:sp>
        <p:nvSpPr>
          <p:cNvPr id="6" name="Rectangle 3"/>
          <p:cNvSpPr>
            <a:spLocks/>
          </p:cNvSpPr>
          <p:nvPr/>
        </p:nvSpPr>
        <p:spPr bwMode="auto">
          <a:xfrm>
            <a:off x="336189" y="3345831"/>
            <a:ext cx="8264588" cy="1825379"/>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Times" charset="0"/>
              <a:buNone/>
              <a:tabLst/>
              <a:defRPr/>
            </a:pPr>
            <a:r>
              <a:rPr kumimoji="0" lang="en-US" sz="3600" b="1" i="0" u="none" strike="noStrike" kern="1200" cap="none" spc="0" normalizeH="0" baseline="0" noProof="0" dirty="0" err="1">
                <a:ln>
                  <a:noFill/>
                </a:ln>
                <a:solidFill>
                  <a:srgbClr val="56224C"/>
                </a:solidFill>
                <a:effectLst/>
                <a:uLnTx/>
                <a:uFillTx/>
                <a:latin typeface="Calibri"/>
                <a:ea typeface="+mn-ea"/>
                <a:cs typeface="Calibri"/>
              </a:rPr>
              <a:t>Multivisit</a:t>
            </a:r>
            <a:r>
              <a:rPr kumimoji="0" lang="en-US" sz="3600" b="1" i="0" u="none" strike="noStrike" kern="1200" cap="none" spc="0" normalizeH="0" baseline="0" noProof="0" dirty="0">
                <a:ln>
                  <a:noFill/>
                </a:ln>
                <a:solidFill>
                  <a:srgbClr val="56224C"/>
                </a:solidFill>
                <a:effectLst/>
                <a:uLnTx/>
                <a:uFillTx/>
                <a:latin typeface="Calibri"/>
                <a:ea typeface="+mn-ea"/>
                <a:cs typeface="Calibri"/>
              </a:rPr>
              <a:t> case management models that include home assessments and in-home education are very useful.</a:t>
            </a:r>
          </a:p>
        </p:txBody>
      </p:sp>
      <p:sp>
        <p:nvSpPr>
          <p:cNvPr id="7" name="TextBox 6"/>
          <p:cNvSpPr txBox="1"/>
          <p:nvPr/>
        </p:nvSpPr>
        <p:spPr>
          <a:xfrm>
            <a:off x="383867" y="5112008"/>
            <a:ext cx="8046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Calibri"/>
                <a:ea typeface="+mn-ea"/>
                <a:cs typeface="Calibri"/>
              </a:rPr>
              <a:t>*CDC Task Force. 2010. </a:t>
            </a:r>
            <a:r>
              <a:rPr kumimoji="0" lang="en-US" sz="1400" b="0" i="1" u="none" strike="noStrike" kern="1200" cap="none" spc="0" normalizeH="0" baseline="0" noProof="0" dirty="0">
                <a:ln>
                  <a:noFill/>
                </a:ln>
                <a:solidFill>
                  <a:srgbClr val="56224C"/>
                </a:solidFill>
                <a:effectLst/>
                <a:uLnTx/>
                <a:uFillTx/>
                <a:latin typeface="Calibri"/>
                <a:ea typeface="+mn-ea"/>
                <a:cs typeface="Calibri"/>
              </a:rPr>
              <a:t>Findings and Rationale Statement Interventions for Children and Adolescents with Asthma</a:t>
            </a:r>
            <a:r>
              <a:rPr lang="en-US" sz="1400" dirty="0">
                <a:solidFill>
                  <a:srgbClr val="56224C"/>
                </a:solidFill>
                <a:latin typeface="Calibri"/>
                <a:cs typeface="Calibri"/>
              </a:rPr>
              <a:t>.</a:t>
            </a:r>
            <a:r>
              <a:rPr kumimoji="0" lang="en-US" sz="1400" b="1" i="0" u="none" strike="noStrike" kern="1200" cap="none" spc="0" normalizeH="0" baseline="0" noProof="0" dirty="0">
                <a:ln>
                  <a:noFill/>
                </a:ln>
                <a:solidFill>
                  <a:srgbClr val="56224C"/>
                </a:solidFill>
                <a:effectLst/>
                <a:uLnTx/>
                <a:uFillTx/>
                <a:latin typeface="Calibri"/>
                <a:ea typeface="+mn-ea"/>
                <a:cs typeface="Calibri"/>
              </a:rPr>
              <a:t> </a:t>
            </a:r>
            <a:r>
              <a:rPr kumimoji="0" lang="en-US" sz="1400" b="0" i="0" u="none" strike="noStrike" kern="1200" cap="none" spc="0" normalizeH="0" baseline="0" noProof="0" dirty="0">
                <a:ln>
                  <a:noFill/>
                </a:ln>
                <a:solidFill>
                  <a:srgbClr val="56224C"/>
                </a:solidFill>
                <a:effectLst/>
                <a:uLnTx/>
                <a:uFillTx/>
                <a:latin typeface="Calibri"/>
                <a:ea typeface="+mn-ea"/>
                <a:cs typeface="Calibri"/>
                <a:hlinkClick r:id="rId4"/>
              </a:rPr>
              <a:t>www.thecommunityguide.org/asthma/rrchildren.html</a:t>
            </a:r>
            <a:r>
              <a:rPr kumimoji="0" lang="en-US" sz="1400" b="1" i="0" u="none" strike="noStrike" kern="1200" cap="none" spc="0" normalizeH="0" baseline="0" noProof="0" dirty="0">
                <a:ln>
                  <a:noFill/>
                </a:ln>
                <a:solidFill>
                  <a:srgbClr val="56224C"/>
                </a:solidFill>
                <a:effectLst/>
                <a:uLnTx/>
                <a:uFillTx/>
                <a:latin typeface="Calibri"/>
                <a:ea typeface="+mn-ea"/>
                <a:cs typeface="Calibri"/>
              </a:rPr>
              <a:t> </a:t>
            </a:r>
            <a:endParaRPr kumimoji="0" lang="en-US" sz="1400" b="0" i="0" u="none" strike="noStrike" kern="1200" cap="none" spc="0" normalizeH="0" baseline="0" noProof="0" dirty="0">
              <a:ln>
                <a:noFill/>
              </a:ln>
              <a:solidFill>
                <a:srgbClr val="56224C"/>
              </a:solidFill>
              <a:effectLst/>
              <a:uLnTx/>
              <a:uFillTx/>
              <a:latin typeface="Calibri"/>
              <a:ea typeface="+mn-ea"/>
              <a:cs typeface="Calibri"/>
            </a:endParaRPr>
          </a:p>
        </p:txBody>
      </p:sp>
      <p:sp>
        <p:nvSpPr>
          <p:cNvPr id="5" name="TextBox 4"/>
          <p:cNvSpPr txBox="1"/>
          <p:nvPr/>
        </p:nvSpPr>
        <p:spPr>
          <a:xfrm>
            <a:off x="134140" y="5617157"/>
            <a:ext cx="8389386" cy="523220"/>
          </a:xfrm>
          <a:prstGeom prst="rect">
            <a:avLst/>
          </a:prstGeom>
          <a:solidFill>
            <a:schemeClr val="bg1"/>
          </a:solidFill>
        </p:spPr>
        <p:txBody>
          <a:bodyPr wrap="square" rtlCol="0">
            <a:spAutoFit/>
          </a:bodyPr>
          <a:lstStyle/>
          <a:p>
            <a:pPr marL="257203" marR="0" lvl="0" algn="l" defTabSz="914400" rtl="0" eaLnBrk="1" fontAlgn="auto" latinLnBrk="0" hangingPunct="1">
              <a:lnSpc>
                <a:spcPct val="100000"/>
              </a:lnSpc>
              <a:spcBef>
                <a:spcPct val="20000"/>
              </a:spcBef>
              <a:spcAft>
                <a:spcPts val="0"/>
              </a:spcAft>
              <a:buClrTx/>
              <a:buSzTx/>
              <a:buFontTx/>
              <a:buNone/>
              <a:tabLst/>
              <a:defRPr/>
            </a:pPr>
            <a:r>
              <a:rPr lang="en-US" sz="1400" dirty="0">
                <a:solidFill>
                  <a:srgbClr val="56224C"/>
                </a:solidFill>
                <a:latin typeface="Calibri"/>
                <a:cs typeface="Calibri"/>
              </a:rPr>
              <a:t>Kennedy et al. 2019. “The Role of Home Environments in Allergic Disease.” </a:t>
            </a:r>
            <a:r>
              <a:rPr lang="en-US" sz="1400" i="1" dirty="0">
                <a:solidFill>
                  <a:srgbClr val="56224C"/>
                </a:solidFill>
                <a:latin typeface="Calibri"/>
                <a:cs typeface="Calibri"/>
              </a:rPr>
              <a:t>Clinical Reviews in Allergy and Immunology</a:t>
            </a:r>
            <a:r>
              <a:rPr lang="en-US" sz="1400" dirty="0">
                <a:solidFill>
                  <a:srgbClr val="56224C"/>
                </a:solidFill>
                <a:latin typeface="Calibri"/>
                <a:cs typeface="Calibri"/>
              </a:rPr>
              <a:t>.</a:t>
            </a:r>
          </a:p>
        </p:txBody>
      </p:sp>
    </p:spTree>
    <p:extLst>
      <p:ext uri="{BB962C8B-B14F-4D97-AF65-F5344CB8AC3E}">
        <p14:creationId xmlns:p14="http://schemas.microsoft.com/office/powerpoint/2010/main" val="414031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262 Final_Page_14.jpg"/>
          <p:cNvPicPr>
            <a:picLocks noChangeAspect="1"/>
          </p:cNvPicPr>
          <p:nvPr/>
        </p:nvPicPr>
        <p:blipFill>
          <a:blip r:embed="rId3" cstate="print"/>
          <a:srcRect b="2248"/>
          <a:stretch>
            <a:fillRect/>
          </a:stretch>
        </p:blipFill>
        <p:spPr bwMode="auto">
          <a:xfrm>
            <a:off x="176385" y="1159735"/>
            <a:ext cx="2622231" cy="3317367"/>
          </a:xfrm>
          <a:prstGeom prst="rect">
            <a:avLst/>
          </a:prstGeom>
          <a:noFill/>
          <a:ln w="9525">
            <a:solidFill>
              <a:schemeClr val="accent1"/>
            </a:solidFill>
            <a:miter lim="800000"/>
            <a:headEnd/>
            <a:tailEnd/>
          </a:ln>
        </p:spPr>
      </p:pic>
      <p:pic>
        <p:nvPicPr>
          <p:cNvPr id="4" name="Picture 5" descr="HH Kit Photos 002"/>
          <p:cNvPicPr>
            <a:picLocks noChangeAspect="1" noChangeArrowheads="1"/>
          </p:cNvPicPr>
          <p:nvPr/>
        </p:nvPicPr>
        <p:blipFill>
          <a:blip r:embed="rId4" cstate="print"/>
          <a:srcRect/>
          <a:stretch>
            <a:fillRect/>
          </a:stretch>
        </p:blipFill>
        <p:spPr bwMode="auto">
          <a:xfrm>
            <a:off x="3263847" y="1164046"/>
            <a:ext cx="2381047" cy="3174728"/>
          </a:xfrm>
          <a:prstGeom prst="rect">
            <a:avLst/>
          </a:prstGeom>
          <a:noFill/>
          <a:ln w="9525">
            <a:noFill/>
            <a:miter lim="800000"/>
            <a:headEnd/>
            <a:tailEnd/>
          </a:ln>
        </p:spPr>
      </p:pic>
      <p:pic>
        <p:nvPicPr>
          <p:cNvPr id="5" name="Picture 4" descr="Sample Level II EHA Report_Page_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29" y="2419448"/>
            <a:ext cx="2576916" cy="333495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 name="Rectangle 3"/>
          <p:cNvSpPr txBox="1">
            <a:spLocks noChangeArrowheads="1"/>
          </p:cNvSpPr>
          <p:nvPr/>
        </p:nvSpPr>
        <p:spPr>
          <a:xfrm>
            <a:off x="376286" y="5711404"/>
            <a:ext cx="2880925" cy="43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Arial Rounded MT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rial Rounded MT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rial Rounded MT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0" fontAlgn="auto" latinLnBrk="0" hangingPunct="0">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6224C"/>
                </a:solidFill>
                <a:effectLst/>
                <a:uLnTx/>
                <a:uFillTx/>
                <a:latin typeface="Calibri"/>
                <a:ea typeface="+mn-ea"/>
                <a:cs typeface="Calibri"/>
              </a:rPr>
              <a:t>Healthy Home Actions</a:t>
            </a:r>
            <a:endParaRPr kumimoji="0" lang="en-US" sz="1600" b="1" i="0" u="none" strike="noStrike" kern="1200" cap="none" spc="0" normalizeH="0" baseline="0" noProof="0" dirty="0">
              <a:ln>
                <a:noFill/>
              </a:ln>
              <a:solidFill>
                <a:srgbClr val="56224C"/>
              </a:solidFill>
              <a:effectLst/>
              <a:uLnTx/>
              <a:uFillTx/>
              <a:latin typeface="Calibri"/>
              <a:ea typeface="+mn-ea"/>
              <a:cs typeface="Calibri"/>
            </a:endParaRPr>
          </a:p>
        </p:txBody>
      </p:sp>
      <p:sp>
        <p:nvSpPr>
          <p:cNvPr id="7" name="Rectangle 3"/>
          <p:cNvSpPr txBox="1">
            <a:spLocks noChangeArrowheads="1"/>
          </p:cNvSpPr>
          <p:nvPr/>
        </p:nvSpPr>
        <p:spPr>
          <a:xfrm>
            <a:off x="-70553" y="693726"/>
            <a:ext cx="3139622" cy="388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Arial Rounded MT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rial Rounded MT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rial Rounded MT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0" fontAlgn="auto" latinLnBrk="0" hangingPunct="0">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6224C"/>
                </a:solidFill>
                <a:effectLst/>
                <a:uLnTx/>
                <a:uFillTx/>
                <a:latin typeface="Calibri"/>
                <a:ea typeface="+mn-ea"/>
                <a:cs typeface="Calibri"/>
              </a:rPr>
              <a:t>Healthy Home Assessments</a:t>
            </a:r>
            <a:endParaRPr kumimoji="0" lang="en-US" sz="1600" b="1" i="0" u="none" strike="noStrike" kern="1200" cap="none" spc="0" normalizeH="0" baseline="0" noProof="0" dirty="0">
              <a:ln>
                <a:noFill/>
              </a:ln>
              <a:solidFill>
                <a:srgbClr val="56224C"/>
              </a:solidFill>
              <a:effectLst/>
              <a:uLnTx/>
              <a:uFillTx/>
              <a:latin typeface="Calibri"/>
              <a:ea typeface="+mn-ea"/>
              <a:cs typeface="Calibri"/>
            </a:endParaRPr>
          </a:p>
        </p:txBody>
      </p:sp>
      <p:sp>
        <p:nvSpPr>
          <p:cNvPr id="8" name="Rectangle 3"/>
          <p:cNvSpPr txBox="1">
            <a:spLocks noChangeArrowheads="1"/>
          </p:cNvSpPr>
          <p:nvPr/>
        </p:nvSpPr>
        <p:spPr>
          <a:xfrm>
            <a:off x="3033325" y="678423"/>
            <a:ext cx="2822597" cy="43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Arial Rounded MT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rial Rounded MT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rial Rounded MT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0" fontAlgn="auto" latinLnBrk="0" hangingPunct="0">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6224C"/>
                </a:solidFill>
                <a:effectLst/>
                <a:uLnTx/>
                <a:uFillTx/>
                <a:latin typeface="Calibri"/>
                <a:ea typeface="+mn-ea"/>
                <a:cs typeface="Calibri"/>
              </a:rPr>
              <a:t>Healthy Home Supplies</a:t>
            </a:r>
            <a:endParaRPr kumimoji="0" lang="en-US" sz="1600" b="1" i="0" u="none" strike="noStrike" kern="1200" cap="none" spc="0" normalizeH="0" baseline="0" noProof="0" dirty="0">
              <a:ln>
                <a:noFill/>
              </a:ln>
              <a:solidFill>
                <a:srgbClr val="56224C"/>
              </a:solidFill>
              <a:effectLst/>
              <a:uLnTx/>
              <a:uFillTx/>
              <a:latin typeface="Calibri"/>
              <a:ea typeface="+mn-ea"/>
              <a:cs typeface="Calibri"/>
            </a:endParaRPr>
          </a:p>
        </p:txBody>
      </p:sp>
      <p:sp>
        <p:nvSpPr>
          <p:cNvPr id="9" name="Rectangle 3"/>
          <p:cNvSpPr txBox="1">
            <a:spLocks noChangeArrowheads="1"/>
          </p:cNvSpPr>
          <p:nvPr/>
        </p:nvSpPr>
        <p:spPr>
          <a:xfrm>
            <a:off x="5656022" y="666665"/>
            <a:ext cx="3487977" cy="43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Arial Rounded MT 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rial Rounded MT 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rial Rounded MT 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Rounded MT 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0" fontAlgn="auto" latinLnBrk="0" hangingPunct="0">
              <a:lnSpc>
                <a:spcPct val="11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56224C"/>
                </a:solidFill>
                <a:effectLst/>
                <a:uLnTx/>
                <a:uFillTx/>
                <a:latin typeface="Calibri"/>
                <a:ea typeface="+mn-ea"/>
                <a:cs typeface="Calibri"/>
              </a:rPr>
              <a:t>Healthy Home Interventions</a:t>
            </a:r>
            <a:endParaRPr kumimoji="0" lang="en-US" sz="1600" b="1" i="0" u="none" strike="noStrike" kern="1200" cap="none" spc="0" normalizeH="0" baseline="0" noProof="0" dirty="0">
              <a:ln>
                <a:noFill/>
              </a:ln>
              <a:solidFill>
                <a:srgbClr val="56224C"/>
              </a:solidFill>
              <a:effectLst/>
              <a:uLnTx/>
              <a:uFillTx/>
              <a:latin typeface="Calibri"/>
              <a:ea typeface="+mn-ea"/>
              <a:cs typeface="Calibri"/>
            </a:endParaRPr>
          </a:p>
        </p:txBody>
      </p:sp>
      <p:sp>
        <p:nvSpPr>
          <p:cNvPr id="10" name="Rectangle 2">
            <a:extLst>
              <a:ext uri="{FF2B5EF4-FFF2-40B4-BE49-F238E27FC236}">
                <a16:creationId xmlns:a16="http://schemas.microsoft.com/office/drawing/2014/main" id="{BC8EDB31-7582-D54E-BBC8-198928AF2446}"/>
              </a:ext>
            </a:extLst>
          </p:cNvPr>
          <p:cNvSpPr txBox="1">
            <a:spLocks noChangeArrowheads="1"/>
          </p:cNvSpPr>
          <p:nvPr/>
        </p:nvSpPr>
        <p:spPr>
          <a:xfrm>
            <a:off x="6772508" y="926290"/>
            <a:ext cx="1046972" cy="623818"/>
          </a:xfrm>
          <a:prstGeom prst="rect">
            <a:avLst/>
          </a:prstGeom>
          <a:effectLst>
            <a:outerShdw blurRad="25400" dir="17880000">
              <a:srgbClr val="000000">
                <a:alpha val="46000"/>
              </a:srgbClr>
            </a:outerShdw>
          </a:effectLst>
        </p:spPr>
        <p:txBody>
          <a:bodyPr vert="horz" lIns="68580" tIns="34290" rIns="68580" bIns="3429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accent4"/>
                </a:solidFill>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60066"/>
                </a:solidFill>
                <a:effectLst/>
                <a:uLnTx/>
                <a:uFillTx/>
                <a:latin typeface="Calibri"/>
                <a:ea typeface="+mj-ea"/>
                <a:cs typeface="Calibri"/>
              </a:rPr>
              <a:t>Before</a:t>
            </a:r>
          </a:p>
        </p:txBody>
      </p:sp>
      <p:pic>
        <p:nvPicPr>
          <p:cNvPr id="11" name="Picture 10" descr="IMG_2791">
            <a:extLst>
              <a:ext uri="{FF2B5EF4-FFF2-40B4-BE49-F238E27FC236}">
                <a16:creationId xmlns:a16="http://schemas.microsoft.com/office/drawing/2014/main" id="{36D2ECB7-2030-9E4C-8E38-7741361082A1}"/>
              </a:ext>
            </a:extLst>
          </p:cNvPr>
          <p:cNvPicPr>
            <a:picLocks noChangeAspect="1" noChangeArrowheads="1"/>
          </p:cNvPicPr>
          <p:nvPr/>
        </p:nvPicPr>
        <p:blipFill>
          <a:blip r:embed="rId6" cstate="print"/>
          <a:srcRect/>
          <a:stretch>
            <a:fillRect/>
          </a:stretch>
        </p:blipFill>
        <p:spPr bwMode="auto">
          <a:xfrm>
            <a:off x="5985269" y="1438493"/>
            <a:ext cx="2970587" cy="2227940"/>
          </a:xfrm>
          <a:prstGeom prst="rect">
            <a:avLst/>
          </a:prstGeom>
          <a:noFill/>
          <a:ln w="9525">
            <a:noFill/>
            <a:miter lim="800000"/>
            <a:headEnd/>
            <a:tailEnd/>
          </a:ln>
        </p:spPr>
      </p:pic>
      <p:pic>
        <p:nvPicPr>
          <p:cNvPr id="12" name="Picture 8" descr="HHP-203 043">
            <a:extLst>
              <a:ext uri="{FF2B5EF4-FFF2-40B4-BE49-F238E27FC236}">
                <a16:creationId xmlns:a16="http://schemas.microsoft.com/office/drawing/2014/main" id="{4150EFF8-2844-3548-9AFF-6CC551EB487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33000"/>
                    </a14:imgEffect>
                  </a14:imgLayer>
                </a14:imgProps>
              </a:ext>
            </a:extLst>
          </a:blip>
          <a:srcRect/>
          <a:stretch>
            <a:fillRect/>
          </a:stretch>
        </p:blipFill>
        <p:spPr bwMode="auto">
          <a:xfrm>
            <a:off x="5996721" y="3989437"/>
            <a:ext cx="2958548" cy="2218911"/>
          </a:xfrm>
          <a:prstGeom prst="rect">
            <a:avLst/>
          </a:prstGeom>
          <a:noFill/>
          <a:ln w="9525">
            <a:noFill/>
            <a:miter lim="800000"/>
            <a:headEnd/>
            <a:tailEnd/>
          </a:ln>
        </p:spPr>
      </p:pic>
      <p:sp>
        <p:nvSpPr>
          <p:cNvPr id="13" name="Rectangle 2">
            <a:extLst>
              <a:ext uri="{FF2B5EF4-FFF2-40B4-BE49-F238E27FC236}">
                <a16:creationId xmlns:a16="http://schemas.microsoft.com/office/drawing/2014/main" id="{4A9CCC89-04FB-E149-AF91-8F40BF68CE1E}"/>
              </a:ext>
            </a:extLst>
          </p:cNvPr>
          <p:cNvSpPr txBox="1">
            <a:spLocks noChangeArrowheads="1"/>
          </p:cNvSpPr>
          <p:nvPr/>
        </p:nvSpPr>
        <p:spPr>
          <a:xfrm>
            <a:off x="6772508" y="3500752"/>
            <a:ext cx="1081758" cy="623818"/>
          </a:xfrm>
          <a:prstGeom prst="rect">
            <a:avLst/>
          </a:prstGeom>
          <a:effectLst>
            <a:outerShdw blurRad="25400" dir="17880000">
              <a:srgbClr val="000000">
                <a:alpha val="46000"/>
              </a:srgbClr>
            </a:outerShdw>
          </a:effectLst>
        </p:spPr>
        <p:txBody>
          <a:bodyPr vert="horz" lIns="68580" tIns="34290" rIns="68580" bIns="3429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accent4"/>
                </a:solidFill>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solidFill>
                    <a:prstClr val="white">
                      <a:lumMod val="75000"/>
                      <a:lumOff val="25000"/>
                      <a:alpha val="11000"/>
                    </a:prstClr>
                  </a:solidFill>
                </a:ln>
                <a:solidFill>
                  <a:srgbClr val="660066"/>
                </a:solidFill>
                <a:effectLst/>
                <a:uLnTx/>
                <a:uFillTx/>
                <a:latin typeface="Calibri"/>
                <a:ea typeface="+mj-ea"/>
                <a:cs typeface="Calibri"/>
              </a:rPr>
              <a:t>After</a:t>
            </a:r>
          </a:p>
        </p:txBody>
      </p:sp>
      <p:sp>
        <p:nvSpPr>
          <p:cNvPr id="15" name="Rectangle 2"/>
          <p:cNvSpPr txBox="1">
            <a:spLocks noChangeArrowheads="1"/>
          </p:cNvSpPr>
          <p:nvPr/>
        </p:nvSpPr>
        <p:spPr>
          <a:xfrm>
            <a:off x="35277" y="156301"/>
            <a:ext cx="9144000" cy="572709"/>
          </a:xfrm>
          <a:prstGeom prst="rect">
            <a:avLst/>
          </a:prstGeom>
        </p:spPr>
        <p:txBody>
          <a:bodyPr/>
          <a:lstStyle>
            <a:lvl1pPr algn="l" defTabSz="914400" rtl="0" eaLnBrk="1" latinLnBrk="0" hangingPunct="1">
              <a:lnSpc>
                <a:spcPct val="90000"/>
              </a:lnSpc>
              <a:spcBef>
                <a:spcPct val="0"/>
              </a:spcBef>
              <a:buNone/>
              <a:defRPr sz="4400" kern="1200" baseline="0">
                <a:solidFill>
                  <a:schemeClr val="accent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56224C"/>
                </a:solidFill>
                <a:effectLst/>
                <a:uLnTx/>
                <a:uFillTx/>
                <a:latin typeface="Arial Rounded MT Bold"/>
                <a:ea typeface="+mj-ea"/>
                <a:cs typeface="+mj-cs"/>
              </a:rPr>
              <a:t>We use a multifaceted, multitargeted process.</a:t>
            </a:r>
          </a:p>
        </p:txBody>
      </p:sp>
    </p:spTree>
    <p:extLst>
      <p:ext uri="{BB962C8B-B14F-4D97-AF65-F5344CB8AC3E}">
        <p14:creationId xmlns:p14="http://schemas.microsoft.com/office/powerpoint/2010/main" val="2896274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05830" y="4733236"/>
            <a:ext cx="8798560" cy="1134131"/>
          </a:xfrm>
          <a:prstGeom prst="rect">
            <a:avLst/>
          </a:prstGeom>
        </p:spPr>
        <p:txBody>
          <a:bodyPr/>
          <a:lstStyle>
            <a:lvl1pPr marL="342900" marR="0" indent="-342900" algn="l" defTabSz="914400" rtl="0" eaLnBrk="1" fontAlgn="base" latinLnBrk="0" hangingPunct="1">
              <a:lnSpc>
                <a:spcPct val="114000"/>
              </a:lnSpc>
              <a:spcBef>
                <a:spcPts val="1200"/>
              </a:spcBef>
              <a:spcAft>
                <a:spcPct val="0"/>
              </a:spcAft>
              <a:buClrTx/>
              <a:buSzTx/>
              <a:buFont typeface="Arial" charset="0"/>
              <a:buChar char="•"/>
              <a:tabLst/>
              <a:defRPr sz="3200" kern="1200" baseline="0">
                <a:solidFill>
                  <a:srgbClr val="034B87"/>
                </a:solidFill>
                <a:latin typeface="Calibri"/>
                <a:ea typeface="+mn-ea"/>
                <a:cs typeface="+mn-cs"/>
              </a:defRPr>
            </a:lvl1pPr>
            <a:lvl2pPr marL="742950" indent="-285750" algn="l" rtl="0" eaLnBrk="0" fontAlgn="base" hangingPunct="0">
              <a:lnSpc>
                <a:spcPct val="114000"/>
              </a:lnSpc>
              <a:spcBef>
                <a:spcPts val="1200"/>
              </a:spcBef>
              <a:spcAft>
                <a:spcPct val="0"/>
              </a:spcAft>
              <a:buFont typeface="Arial" charset="0"/>
              <a:buChar char="–"/>
              <a:defRPr sz="2800" kern="1200">
                <a:solidFill>
                  <a:srgbClr val="034B87"/>
                </a:solidFill>
                <a:latin typeface="Calibri"/>
                <a:ea typeface="ＭＳ Ｐゴシック" charset="-128"/>
                <a:cs typeface="+mn-cs"/>
              </a:defRPr>
            </a:lvl2pPr>
            <a:lvl3pPr marL="1143000" indent="-228600" algn="l" rtl="0" eaLnBrk="0" fontAlgn="base" hangingPunct="0">
              <a:lnSpc>
                <a:spcPct val="114000"/>
              </a:lnSpc>
              <a:spcBef>
                <a:spcPts val="1200"/>
              </a:spcBef>
              <a:spcAft>
                <a:spcPct val="0"/>
              </a:spcAft>
              <a:buFont typeface="Arial" charset="0"/>
              <a:buChar char="•"/>
              <a:defRPr sz="2400" kern="1200">
                <a:solidFill>
                  <a:srgbClr val="034B87"/>
                </a:solidFill>
                <a:latin typeface="Calibri"/>
                <a:ea typeface="ＭＳ Ｐゴシック" charset="-128"/>
                <a:cs typeface="+mn-cs"/>
              </a:defRPr>
            </a:lvl3pPr>
            <a:lvl4pPr marL="1600200" indent="-228600" algn="l" rtl="0" eaLnBrk="0" fontAlgn="base" hangingPunct="0">
              <a:lnSpc>
                <a:spcPct val="114000"/>
              </a:lnSpc>
              <a:spcBef>
                <a:spcPts val="1200"/>
              </a:spcBef>
              <a:spcAft>
                <a:spcPct val="0"/>
              </a:spcAft>
              <a:buFont typeface="Arial" charset="0"/>
              <a:buChar char="–"/>
              <a:defRPr sz="2000" kern="1200">
                <a:solidFill>
                  <a:srgbClr val="034B87"/>
                </a:solidFill>
                <a:latin typeface="Calibri"/>
                <a:ea typeface="ＭＳ Ｐゴシック" charset="-128"/>
                <a:cs typeface="+mn-cs"/>
              </a:defRPr>
            </a:lvl4pPr>
            <a:lvl5pPr marL="2057400" indent="-228600" algn="l" rtl="0" eaLnBrk="0" fontAlgn="base" hangingPunct="0">
              <a:lnSpc>
                <a:spcPct val="114000"/>
              </a:lnSpc>
              <a:spcBef>
                <a:spcPts val="1200"/>
              </a:spcBef>
              <a:spcAft>
                <a:spcPct val="0"/>
              </a:spcAft>
              <a:buFont typeface="Arial" charset="0"/>
              <a:buChar char="»"/>
              <a:defRPr sz="1800" kern="1200">
                <a:solidFill>
                  <a:srgbClr val="034B87"/>
                </a:solidFill>
                <a:latin typeface="Calibri"/>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14000"/>
              </a:lnSpc>
              <a:spcBef>
                <a:spcPts val="1200"/>
              </a:spcBef>
              <a:spcAft>
                <a:spcPct val="0"/>
              </a:spcAft>
              <a:buClrTx/>
              <a:buSzTx/>
              <a:buFont typeface="Arial" charset="0"/>
              <a:buNone/>
              <a:tabLst/>
              <a:defRPr/>
            </a:pPr>
            <a:r>
              <a:rPr kumimoji="0" lang="en-US" sz="2800" b="0" i="0" u="none" strike="noStrike" kern="1200" cap="none" spc="0" normalizeH="0" baseline="0" noProof="0" dirty="0">
                <a:ln>
                  <a:noFill/>
                </a:ln>
                <a:solidFill>
                  <a:srgbClr val="034B87"/>
                </a:solidFill>
                <a:effectLst/>
                <a:uLnTx/>
                <a:uFillTx/>
                <a:latin typeface="Calibri"/>
                <a:ea typeface="+mn-ea"/>
                <a:cs typeface="+mn-cs"/>
                <a:hlinkClick r:id="rId2"/>
              </a:rPr>
              <a:t>www.nchh.org/Resources/HealthcareFinancing/CaseStudiesandResources.aspx</a:t>
            </a:r>
            <a:endParaRPr kumimoji="0" lang="en-US" sz="2800" b="0" i="0" u="none" strike="noStrike" kern="1200" cap="none" spc="0" normalizeH="0" baseline="0" noProof="0" dirty="0">
              <a:ln>
                <a:noFill/>
              </a:ln>
              <a:solidFill>
                <a:srgbClr val="034B87"/>
              </a:solidFill>
              <a:effectLst/>
              <a:uLnTx/>
              <a:uFillTx/>
              <a:latin typeface="Calibri"/>
              <a:ea typeface="+mn-ea"/>
              <a:cs typeface="+mn-cs"/>
            </a:endParaRPr>
          </a:p>
        </p:txBody>
      </p:sp>
      <p:pic>
        <p:nvPicPr>
          <p:cNvPr id="4" name="Picture 3" descr="Cover from NCHH Asthma-Home-Visits--Case-Studies_ July-201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7326" y="581945"/>
            <a:ext cx="3133211" cy="4054743"/>
          </a:xfrm>
          <a:prstGeom prst="rect">
            <a:avLst/>
          </a:prstGeom>
          <a:ln w="19050">
            <a:solidFill>
              <a:schemeClr val="tx2"/>
            </a:solidFill>
          </a:ln>
        </p:spPr>
      </p:pic>
      <p:sp>
        <p:nvSpPr>
          <p:cNvPr id="6" name="TextBox 5"/>
          <p:cNvSpPr txBox="1"/>
          <p:nvPr/>
        </p:nvSpPr>
        <p:spPr>
          <a:xfrm>
            <a:off x="344447" y="393430"/>
            <a:ext cx="4182723" cy="17543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6224C"/>
                </a:solidFill>
                <a:effectLst/>
                <a:uLnTx/>
                <a:uFillTx/>
                <a:latin typeface="Arial Rounded MT Bold"/>
                <a:ea typeface="+mn-ea"/>
                <a:cs typeface="Arial Rounded MT Bold"/>
              </a:rPr>
              <a:t>Lots of resources on programs and data are here:</a:t>
            </a:r>
            <a:r>
              <a:rPr kumimoji="0" lang="en-US" sz="3600" b="0" i="0" u="none" strike="noStrike" kern="1200" cap="none" spc="0" normalizeH="0" baseline="0" noProof="0" dirty="0">
                <a:ln>
                  <a:noFill/>
                </a:ln>
                <a:solidFill>
                  <a:srgbClr val="56224C"/>
                </a:solidFill>
                <a:effectLst/>
                <a:uLnTx/>
                <a:uFillTx/>
                <a:latin typeface="Arial Rounded MT Bold"/>
                <a:ea typeface="+mn-ea"/>
                <a:cs typeface="Arial Rounded MT Bold"/>
              </a:rPr>
              <a:t> </a:t>
            </a:r>
          </a:p>
        </p:txBody>
      </p:sp>
      <p:pic>
        <p:nvPicPr>
          <p:cNvPr id="7" name="Picture 6" descr="Screen Shot 2019-07-21 at 10.35.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53" y="2995959"/>
            <a:ext cx="3784600" cy="1016000"/>
          </a:xfrm>
          <a:prstGeom prst="rect">
            <a:avLst/>
          </a:prstGeom>
        </p:spPr>
      </p:pic>
    </p:spTree>
    <p:extLst>
      <p:ext uri="{BB962C8B-B14F-4D97-AF65-F5344CB8AC3E}">
        <p14:creationId xmlns:p14="http://schemas.microsoft.com/office/powerpoint/2010/main" val="1915069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199005" y="405832"/>
            <a:ext cx="3180522" cy="1758245"/>
          </a:xfrm>
        </p:spPr>
        <p:txBody>
          <a:bodyPr>
            <a:noAutofit/>
          </a:bodyPr>
          <a:lstStyle/>
          <a:p>
            <a:pPr eaLnBrk="1" hangingPunct="1"/>
            <a:r>
              <a:rPr lang="en-US" sz="2700" dirty="0">
                <a:solidFill>
                  <a:srgbClr val="56224C"/>
                </a:solidFill>
                <a:effectLst/>
                <a:ea typeface="MS PGothic" charset="0"/>
                <a:cs typeface="MS PGothic" charset="0"/>
              </a:rPr>
              <a:t>Michigan Department of Community Health</a:t>
            </a:r>
          </a:p>
        </p:txBody>
      </p:sp>
      <p:sp>
        <p:nvSpPr>
          <p:cNvPr id="50180" name="Rectangle 4"/>
          <p:cNvSpPr>
            <a:spLocks noChangeArrowheads="1"/>
          </p:cNvSpPr>
          <p:nvPr/>
        </p:nvSpPr>
        <p:spPr bwMode="auto">
          <a:xfrm>
            <a:off x="2205994" y="6276169"/>
            <a:ext cx="5084512" cy="523220"/>
          </a:xfrm>
          <a:prstGeom prst="rect">
            <a:avLst/>
          </a:prstGeom>
          <a:solidFill>
            <a:schemeClr val="bg1"/>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224C"/>
                </a:solidFill>
                <a:effectLst/>
                <a:uLnTx/>
                <a:uFillTx/>
                <a:latin typeface="Arial"/>
                <a:ea typeface="+mn-ea"/>
                <a:cs typeface="+mn-cs"/>
              </a:rPr>
              <a:t>Case Studies: The Benefits of Home Visits for Children with Asthma, National Center for Healthy Housing, Report, 2014</a:t>
            </a:r>
          </a:p>
        </p:txBody>
      </p:sp>
      <p:pic>
        <p:nvPicPr>
          <p:cNvPr id="2" name="Picture 1" descr="Lansing Case study from Asthma-Home-Visits-July-2014.jpg"/>
          <p:cNvPicPr>
            <a:picLocks noChangeAspect="1"/>
          </p:cNvPicPr>
          <p:nvPr/>
        </p:nvPicPr>
        <p:blipFill rotWithShape="1">
          <a:blip r:embed="rId3" cstate="print">
            <a:extLst>
              <a:ext uri="{28A0092B-C50C-407E-A947-70E740481C1C}">
                <a14:useLocalDpi xmlns:a14="http://schemas.microsoft.com/office/drawing/2010/main" val="0"/>
              </a:ext>
            </a:extLst>
          </a:blip>
          <a:srcRect l="8957" t="47456" r="50323" b="30161"/>
          <a:stretch/>
        </p:blipFill>
        <p:spPr>
          <a:xfrm>
            <a:off x="3544738" y="2406316"/>
            <a:ext cx="5427096" cy="3860544"/>
          </a:xfrm>
          <a:prstGeom prst="rect">
            <a:avLst/>
          </a:prstGeom>
        </p:spPr>
      </p:pic>
      <p:sp>
        <p:nvSpPr>
          <p:cNvPr id="6" name="Rectangle 4"/>
          <p:cNvSpPr>
            <a:spLocks noChangeArrowheads="1"/>
          </p:cNvSpPr>
          <p:nvPr/>
        </p:nvSpPr>
        <p:spPr bwMode="auto">
          <a:xfrm>
            <a:off x="94387" y="3186466"/>
            <a:ext cx="3421518" cy="292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Cost Benefit (3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Total Program Cost: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Calibri"/>
              </a:rPr>
              <a:t>$1,299,207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6224C"/>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6224C"/>
                </a:solidFill>
                <a:effectLst/>
                <a:uLnTx/>
                <a:uFillTx/>
                <a:latin typeface="Calibri"/>
                <a:ea typeface="+mn-ea"/>
                <a:cs typeface="Calibri"/>
              </a:rPr>
              <a:t>Net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Calibri"/>
              </a:rPr>
              <a:t> $2,524,193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6224C"/>
              </a:solidFill>
              <a:effectLst/>
              <a:uLnTx/>
              <a:uFillTx/>
              <a:latin typeface="Calibri"/>
              <a:ea typeface="+mn-ea"/>
              <a:cs typeface="Calibri"/>
            </a:endParaRPr>
          </a:p>
        </p:txBody>
      </p:sp>
      <p:pic>
        <p:nvPicPr>
          <p:cNvPr id="7" name="Picture 6" descr="Lansing Case study from Asthma-Home-Visits-July-2014.jpg"/>
          <p:cNvPicPr>
            <a:picLocks noChangeAspect="1"/>
          </p:cNvPicPr>
          <p:nvPr/>
        </p:nvPicPr>
        <p:blipFill rotWithShape="1">
          <a:blip r:embed="rId3" cstate="print">
            <a:extLst>
              <a:ext uri="{28A0092B-C50C-407E-A947-70E740481C1C}">
                <a14:useLocalDpi xmlns:a14="http://schemas.microsoft.com/office/drawing/2010/main" val="0"/>
              </a:ext>
            </a:extLst>
          </a:blip>
          <a:srcRect l="22732" t="29833" r="27840" b="54642"/>
          <a:stretch/>
        </p:blipFill>
        <p:spPr>
          <a:xfrm>
            <a:off x="0" y="405814"/>
            <a:ext cx="6061561" cy="2463773"/>
          </a:xfrm>
          <a:prstGeom prst="rect">
            <a:avLst/>
          </a:prstGeom>
        </p:spPr>
      </p:pic>
    </p:spTree>
    <p:extLst>
      <p:ext uri="{BB962C8B-B14F-4D97-AF65-F5344CB8AC3E}">
        <p14:creationId xmlns:p14="http://schemas.microsoft.com/office/powerpoint/2010/main" val="1615695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1634" y="4441675"/>
            <a:ext cx="3389886"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Calibri"/>
              </a:rPr>
              <a:t>It’s about Jeremy.</a:t>
            </a:r>
          </a:p>
        </p:txBody>
      </p:sp>
      <p:pic>
        <p:nvPicPr>
          <p:cNvPr id="7" name="Picture 6" descr="72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46302" y="3997076"/>
            <a:ext cx="3157640" cy="2125908"/>
          </a:xfrm>
          <a:prstGeom prst="rect">
            <a:avLst/>
          </a:prstGeom>
        </p:spPr>
      </p:pic>
      <p:sp>
        <p:nvSpPr>
          <p:cNvPr id="8" name="TextBox 7"/>
          <p:cNvSpPr txBox="1"/>
          <p:nvPr/>
        </p:nvSpPr>
        <p:spPr>
          <a:xfrm>
            <a:off x="-114150" y="358043"/>
            <a:ext cx="92581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6224C"/>
                </a:solidFill>
                <a:effectLst/>
                <a:uLnTx/>
                <a:uFillTx/>
                <a:latin typeface="Arial Rounded MT Bold"/>
                <a:ea typeface="+mn-ea"/>
                <a:cs typeface="+mn-cs"/>
              </a:rPr>
              <a:t>Asthma Management Isn’t </a:t>
            </a:r>
            <a:r>
              <a:rPr lang="en-US" sz="3600" dirty="0">
                <a:solidFill>
                  <a:srgbClr val="56224C"/>
                </a:solidFill>
                <a:latin typeface="Arial Rounded MT Bold"/>
              </a:rPr>
              <a:t>J</a:t>
            </a:r>
            <a:r>
              <a:rPr kumimoji="0" lang="en-US" sz="3600" b="0" i="0" u="none" strike="noStrike" kern="1200" cap="none" spc="0" normalizeH="0" baseline="0" noProof="0" dirty="0" err="1">
                <a:ln>
                  <a:noFill/>
                </a:ln>
                <a:solidFill>
                  <a:srgbClr val="56224C"/>
                </a:solidFill>
                <a:effectLst/>
                <a:uLnTx/>
                <a:uFillTx/>
                <a:latin typeface="Arial Rounded MT Bold"/>
                <a:ea typeface="+mn-ea"/>
                <a:cs typeface="+mn-cs"/>
              </a:rPr>
              <a:t>ust</a:t>
            </a:r>
            <a:r>
              <a:rPr kumimoji="0" lang="en-US" sz="3600" b="0" i="0" u="none" strike="noStrike" kern="1200" cap="none" spc="0" normalizeH="0" baseline="0" noProof="0" dirty="0">
                <a:ln>
                  <a:noFill/>
                </a:ln>
                <a:solidFill>
                  <a:srgbClr val="56224C"/>
                </a:solidFill>
                <a:effectLst/>
                <a:uLnTx/>
                <a:uFillTx/>
                <a:latin typeface="Arial Rounded MT Bold"/>
                <a:ea typeface="+mn-ea"/>
                <a:cs typeface="+mn-cs"/>
              </a:rPr>
              <a:t> ROI </a:t>
            </a:r>
          </a:p>
        </p:txBody>
      </p:sp>
      <p:sp>
        <p:nvSpPr>
          <p:cNvPr id="5" name="TextBox 4"/>
          <p:cNvSpPr txBox="1"/>
          <p:nvPr/>
        </p:nvSpPr>
        <p:spPr>
          <a:xfrm>
            <a:off x="0" y="1099536"/>
            <a:ext cx="8791599" cy="270721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6224C"/>
                </a:solidFill>
                <a:effectLst/>
                <a:uLnTx/>
                <a:uFillTx/>
                <a:latin typeface="Calibri"/>
                <a:ea typeface="+mn-ea"/>
                <a:cs typeface="Calibri"/>
              </a:rPr>
              <a:t>It’s about—</a:t>
            </a:r>
          </a:p>
          <a:p>
            <a:pPr marL="571500" marR="0" lvl="0" indent="-571500" algn="l" defTabSz="914400" rtl="0" eaLnBrk="1" fontAlgn="auto" latinLnBrk="0" hangingPunct="1">
              <a:lnSpc>
                <a:spcPct val="12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56224C"/>
                </a:solidFill>
                <a:effectLst/>
                <a:uLnTx/>
                <a:uFillTx/>
                <a:latin typeface="Calibri"/>
                <a:ea typeface="+mn-ea"/>
                <a:cs typeface="Calibri"/>
              </a:rPr>
              <a:t>Managing complex co-morbidities.</a:t>
            </a:r>
          </a:p>
          <a:p>
            <a:pPr marL="571500" marR="0" lvl="0" indent="-571500" algn="l" defTabSz="914400" rtl="0" eaLnBrk="1" fontAlgn="auto" latinLnBrk="0" hangingPunct="1">
              <a:lnSpc>
                <a:spcPct val="12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56224C"/>
                </a:solidFill>
                <a:effectLst/>
                <a:uLnTx/>
                <a:uFillTx/>
                <a:latin typeface="Calibri"/>
                <a:ea typeface="+mn-ea"/>
                <a:cs typeface="Calibri"/>
              </a:rPr>
              <a:t>Asthma disparities in communities. </a:t>
            </a:r>
          </a:p>
          <a:p>
            <a:pPr marL="571500" marR="0" lvl="0" indent="-571500" algn="l" defTabSz="914400" rtl="0" eaLnBrk="1" fontAlgn="auto" latinLnBrk="0" hangingPunct="1">
              <a:lnSpc>
                <a:spcPct val="1200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56224C"/>
                </a:solidFill>
                <a:effectLst/>
                <a:uLnTx/>
                <a:uFillTx/>
                <a:latin typeface="Calibri"/>
                <a:ea typeface="+mn-ea"/>
                <a:cs typeface="Calibri"/>
              </a:rPr>
              <a:t>The mission to improve community health. </a:t>
            </a:r>
          </a:p>
        </p:txBody>
      </p:sp>
    </p:spTree>
    <p:extLst>
      <p:ext uri="{BB962C8B-B14F-4D97-AF65-F5344CB8AC3E}">
        <p14:creationId xmlns:p14="http://schemas.microsoft.com/office/powerpoint/2010/main" val="46867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txBox="1">
            <a:spLocks noGrp="1"/>
          </p:cNvSpPr>
          <p:nvPr/>
        </p:nvSpPr>
        <p:spPr bwMode="auto">
          <a:xfrm>
            <a:off x="6781800" y="6477000"/>
            <a:ext cx="2209800" cy="304800"/>
          </a:xfrm>
          <a:prstGeom prst="rect">
            <a:avLst/>
          </a:prstGeom>
          <a:noFill/>
          <a:ln w="9525">
            <a:noFill/>
            <a:miter lim="800000"/>
            <a:headEnd/>
            <a:tailEnd/>
          </a:ln>
        </p:spPr>
        <p:txBody>
          <a:bodyPr>
            <a:prstTxWarp prst="textNoShape">
              <a:avLst/>
            </a:prstTxWarp>
          </a:bodyPr>
          <a:lstStyle/>
          <a:p>
            <a:pPr marL="0" marR="0" lvl="0" indent="0" algn="r" defTabSz="914400" rtl="0" eaLnBrk="1" fontAlgn="auto" latinLnBrk="0" hangingPunct="1">
              <a:lnSpc>
                <a:spcPct val="100000"/>
              </a:lnSpc>
              <a:spcBef>
                <a:spcPct val="20000"/>
              </a:spcBef>
              <a:spcAft>
                <a:spcPts val="0"/>
              </a:spcAft>
              <a:buClr>
                <a:srgbClr val="954F72"/>
              </a:buClr>
              <a:buSzPct val="60000"/>
              <a:buFont typeface="Wingdings" charset="2"/>
              <a:buNone/>
              <a:tabLst/>
              <a:defRPr/>
            </a:pPr>
            <a:fld id="{757873D4-7D37-634E-A59A-903B6D7F9502}" type="slidenum">
              <a:rPr kumimoji="0" lang="en-US" sz="1200" b="1"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ct val="20000"/>
                </a:spcBef>
                <a:spcAft>
                  <a:spcPts val="0"/>
                </a:spcAft>
                <a:buClr>
                  <a:srgbClr val="954F72"/>
                </a:buClr>
                <a:buSzPct val="60000"/>
                <a:buFont typeface="Wingdings" charset="2"/>
                <a:buNone/>
                <a:tabLst/>
                <a:defRPr/>
              </a:pPr>
              <a:t>36</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76803" name="Rectangle 3"/>
          <p:cNvSpPr>
            <a:spLocks noChangeArrowheads="1"/>
          </p:cNvSpPr>
          <p:nvPr/>
        </p:nvSpPr>
        <p:spPr bwMode="auto">
          <a:xfrm>
            <a:off x="935427" y="1652191"/>
            <a:ext cx="7273147" cy="3004288"/>
          </a:xfrm>
          <a:prstGeom prst="rect">
            <a:avLst/>
          </a:prstGeom>
          <a:noFill/>
          <a:ln w="9525">
            <a:noFill/>
            <a:miter lim="800000"/>
            <a:headEnd/>
            <a:tailEnd/>
          </a:ln>
        </p:spPr>
        <p:txBody>
          <a:bodyPr>
            <a:prstTxWarp prst="textNoShape">
              <a:avLst/>
            </a:prstTxWarp>
          </a:bodyPr>
          <a:lstStyle/>
          <a:p>
            <a:pPr marL="342900" marR="0" lvl="0" indent="-342900" algn="ctr" defTabSz="914400" rtl="0" eaLnBrk="0" fontAlgn="auto" latinLnBrk="0" hangingPunct="0">
              <a:lnSpc>
                <a:spcPct val="100000"/>
              </a:lnSpc>
              <a:spcBef>
                <a:spcPts val="0"/>
              </a:spcBef>
              <a:spcAft>
                <a:spcPts val="0"/>
              </a:spcAft>
              <a:buClr>
                <a:srgbClr val="FFCC00"/>
              </a:buClr>
              <a:buSzPct val="75000"/>
              <a:buFont typeface="Zapf Dingbats" charset="2"/>
              <a:buNone/>
              <a:tabLst/>
              <a:defRPr/>
            </a:pPr>
            <a:r>
              <a:rPr lang="en-US" sz="3200" dirty="0">
                <a:solidFill>
                  <a:srgbClr val="56224C"/>
                </a:solidFill>
                <a:latin typeface="Calibri"/>
              </a:rPr>
              <a:t>Kevin Kennedy, </a:t>
            </a:r>
            <a:r>
              <a:rPr kumimoji="0" lang="en-US" sz="3200" b="0" i="0" u="none" strike="noStrike" kern="1200" cap="none" spc="0" normalizeH="0" baseline="0" noProof="0" dirty="0">
                <a:ln>
                  <a:noFill/>
                </a:ln>
                <a:solidFill>
                  <a:prstClr val="black"/>
                </a:solidFill>
                <a:effectLst/>
                <a:uLnTx/>
                <a:uFillTx/>
                <a:latin typeface="Calibri"/>
                <a:ea typeface="+mn-ea"/>
                <a:cs typeface="+mn-cs"/>
                <a:hlinkClick r:id="rId4"/>
              </a:rPr>
              <a:t>kkennedy@cmh.edu</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0" fontAlgn="auto" latinLnBrk="0" hangingPunct="0">
              <a:lnSpc>
                <a:spcPct val="100000"/>
              </a:lnSpc>
              <a:spcBef>
                <a:spcPts val="0"/>
              </a:spcBef>
              <a:spcAft>
                <a:spcPts val="0"/>
              </a:spcAft>
              <a:buClr>
                <a:srgbClr val="FFCC00"/>
              </a:buClr>
              <a:buSzPct val="75000"/>
              <a:buFont typeface="Zapf Dingbats" charset="2"/>
              <a:buNone/>
              <a:tabLst/>
              <a:defRPr/>
            </a:pPr>
            <a:endParaRPr kumimoji="0" lang="en-US" sz="3200" b="0" i="0" u="none" strike="noStrike" kern="1200" cap="none" spc="0" normalizeH="0" baseline="0" noProof="0" dirty="0">
              <a:ln>
                <a:noFill/>
              </a:ln>
              <a:solidFill>
                <a:srgbClr val="56224C"/>
              </a:solidFill>
              <a:effectLst/>
              <a:uLnTx/>
              <a:uFillTx/>
              <a:latin typeface="Calibri"/>
              <a:ea typeface="+mn-ea"/>
              <a:cs typeface="+mn-cs"/>
            </a:endParaRPr>
          </a:p>
          <a:p>
            <a:pPr marL="342900" marR="0" lvl="0" indent="-342900" algn="ctr" defTabSz="914400" rtl="0" eaLnBrk="0" fontAlgn="auto" latinLnBrk="0" hangingPunct="0">
              <a:lnSpc>
                <a:spcPct val="100000"/>
              </a:lnSpc>
              <a:spcBef>
                <a:spcPts val="0"/>
              </a:spcBef>
              <a:spcAft>
                <a:spcPts val="0"/>
              </a:spcAft>
              <a:buClr>
                <a:srgbClr val="FFCC00"/>
              </a:buClr>
              <a:buSzPct val="75000"/>
              <a:buFont typeface="Zapf Dingbats" charset="2"/>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mn-cs"/>
              </a:rPr>
              <a:t>Environmental Health Program</a:t>
            </a:r>
          </a:p>
          <a:p>
            <a:pPr marL="342900" marR="0" lvl="0" indent="-342900" algn="ctr" defTabSz="914400" rtl="0" eaLnBrk="0" fontAlgn="auto" latinLnBrk="0" hangingPunct="0">
              <a:lnSpc>
                <a:spcPct val="100000"/>
              </a:lnSpc>
              <a:spcBef>
                <a:spcPts val="0"/>
              </a:spcBef>
              <a:spcAft>
                <a:spcPts val="0"/>
              </a:spcAft>
              <a:buClr>
                <a:srgbClr val="FFCC00"/>
              </a:buClr>
              <a:buSzPct val="75000"/>
              <a:buFont typeface="Zapf Dingbats" charset="2"/>
              <a:buNone/>
              <a:tabLst/>
              <a:defRPr/>
            </a:pPr>
            <a:endParaRPr kumimoji="0" lang="en-US" sz="3200" b="0" i="0" u="none" strike="noStrike" kern="1200" cap="none" spc="0" normalizeH="0" baseline="0" noProof="0" dirty="0">
              <a:ln>
                <a:noFill/>
              </a:ln>
              <a:solidFill>
                <a:srgbClr val="56224C"/>
              </a:solidFill>
              <a:effectLst/>
              <a:uLnTx/>
              <a:uFillTx/>
              <a:latin typeface="Calibri"/>
              <a:ea typeface="+mn-ea"/>
              <a:cs typeface="+mn-cs"/>
            </a:endParaRPr>
          </a:p>
          <a:p>
            <a:pPr marL="342900" marR="0" lvl="0" indent="-342900" algn="ctr" defTabSz="914400" rtl="0" eaLnBrk="0" fontAlgn="auto" latinLnBrk="0" hangingPunct="0">
              <a:lnSpc>
                <a:spcPct val="100000"/>
              </a:lnSpc>
              <a:spcBef>
                <a:spcPts val="0"/>
              </a:spcBef>
              <a:spcAft>
                <a:spcPts val="0"/>
              </a:spcAft>
              <a:buClr>
                <a:srgbClr val="FFCC00"/>
              </a:buClr>
              <a:buSzPct val="75000"/>
              <a:buFont typeface="Zapf Dingbats" charset="2"/>
              <a:buNone/>
              <a:tabLst/>
              <a:defRPr/>
            </a:pPr>
            <a:r>
              <a:rPr kumimoji="0" lang="en-US" sz="3200" b="0" i="0" u="none" strike="noStrike" kern="1200" cap="none" spc="0" normalizeH="0" baseline="0" noProof="0" dirty="0">
                <a:ln>
                  <a:noFill/>
                </a:ln>
                <a:solidFill>
                  <a:srgbClr val="56224C"/>
                </a:solidFill>
                <a:effectLst/>
                <a:uLnTx/>
                <a:uFillTx/>
                <a:latin typeface="Calibri"/>
                <a:ea typeface="+mn-ea"/>
                <a:cs typeface="+mn-cs"/>
              </a:rPr>
              <a:t>816-302-8556</a:t>
            </a:r>
          </a:p>
        </p:txBody>
      </p:sp>
    </p:spTree>
    <p:custDataLst>
      <p:tags r:id="rId1"/>
    </p:custDataLst>
    <p:extLst>
      <p:ext uri="{BB962C8B-B14F-4D97-AF65-F5344CB8AC3E}">
        <p14:creationId xmlns:p14="http://schemas.microsoft.com/office/powerpoint/2010/main" val="2091904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8077200" cy="1673352"/>
          </a:xfrm>
        </p:spPr>
        <p:txBody>
          <a:bodyPr>
            <a:normAutofit fontScale="90000"/>
          </a:bodyPr>
          <a:lstStyle/>
          <a:p>
            <a:pPr algn="ctr"/>
            <a:r>
              <a:rPr lang="en-US" dirty="0"/>
              <a:t>Data-Driven Approaches for Improving Asthma Control </a:t>
            </a:r>
            <a:br>
              <a:rPr lang="en-US" dirty="0"/>
            </a:br>
            <a:r>
              <a:rPr lang="en-US" dirty="0"/>
              <a:t>While Lowering Cost </a:t>
            </a:r>
          </a:p>
        </p:txBody>
      </p:sp>
      <p:sp>
        <p:nvSpPr>
          <p:cNvPr id="3" name="Subtitle 2"/>
          <p:cNvSpPr>
            <a:spLocks noGrp="1"/>
          </p:cNvSpPr>
          <p:nvPr>
            <p:ph type="subTitle" idx="1"/>
          </p:nvPr>
        </p:nvSpPr>
        <p:spPr>
          <a:xfrm>
            <a:off x="685800" y="304800"/>
            <a:ext cx="8077200" cy="1499616"/>
          </a:xfrm>
        </p:spPr>
        <p:txBody>
          <a:bodyPr>
            <a:normAutofit/>
          </a:bodyPr>
          <a:lstStyle/>
          <a:p>
            <a:r>
              <a:rPr lang="en-US" sz="3200" dirty="0"/>
              <a:t>Asthma Ready</a:t>
            </a:r>
            <a:r>
              <a:rPr lang="en-US" sz="4000" dirty="0"/>
              <a:t>®</a:t>
            </a:r>
            <a:r>
              <a:rPr lang="en-US" sz="3200" dirty="0"/>
              <a:t> Communities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a:t>
            </a:r>
          </a:p>
        </p:txBody>
      </p:sp>
      <p:sp>
        <p:nvSpPr>
          <p:cNvPr id="3" name="Content Placeholder 2"/>
          <p:cNvSpPr>
            <a:spLocks noGrp="1"/>
          </p:cNvSpPr>
          <p:nvPr>
            <p:ph idx="1"/>
          </p:nvPr>
        </p:nvSpPr>
        <p:spPr/>
        <p:txBody>
          <a:bodyPr/>
          <a:lstStyle/>
          <a:p>
            <a:r>
              <a:rPr lang="en-US" dirty="0">
                <a:solidFill>
                  <a:schemeClr val="bg1"/>
                </a:solidFill>
              </a:rPr>
              <a:t>“Using data to support and demonstrate real results in children with uncontrolled asthma and the difference data makes in sustaining your program for long term success.”</a:t>
            </a:r>
          </a:p>
        </p:txBody>
      </p:sp>
    </p:spTree>
    <p:extLst>
      <p:ext uri="{BB962C8B-B14F-4D97-AF65-F5344CB8AC3E}">
        <p14:creationId xmlns:p14="http://schemas.microsoft.com/office/powerpoint/2010/main" val="73459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Better Care, Better Health, Lower Costs</a:t>
            </a:r>
            <a:r>
              <a:rPr lang="en-US" dirty="0"/>
              <a:t> </a:t>
            </a:r>
          </a:p>
        </p:txBody>
      </p:sp>
      <p:sp>
        <p:nvSpPr>
          <p:cNvPr id="3" name="Content Placeholder 2"/>
          <p:cNvSpPr>
            <a:spLocks noGrp="1"/>
          </p:cNvSpPr>
          <p:nvPr>
            <p:ph idx="1"/>
          </p:nvPr>
        </p:nvSpPr>
        <p:spPr/>
        <p:txBody>
          <a:bodyPr>
            <a:normAutofit lnSpcReduction="10000"/>
          </a:bodyPr>
          <a:lstStyle/>
          <a:p>
            <a:r>
              <a:rPr lang="en-US" dirty="0">
                <a:solidFill>
                  <a:schemeClr val="bg1"/>
                </a:solidFill>
              </a:rPr>
              <a:t>What is our goal? We are trying to change…</a:t>
            </a:r>
          </a:p>
          <a:p>
            <a:r>
              <a:rPr lang="en-US" dirty="0">
                <a:solidFill>
                  <a:schemeClr val="bg1"/>
                </a:solidFill>
              </a:rPr>
              <a:t>Which authoritative sources will guide us?</a:t>
            </a:r>
          </a:p>
          <a:p>
            <a:r>
              <a:rPr lang="en-US" dirty="0">
                <a:solidFill>
                  <a:schemeClr val="bg1"/>
                </a:solidFill>
              </a:rPr>
              <a:t>What are the evidence-based drivers?</a:t>
            </a:r>
          </a:p>
          <a:p>
            <a:r>
              <a:rPr lang="en-US" dirty="0">
                <a:solidFill>
                  <a:schemeClr val="bg1"/>
                </a:solidFill>
              </a:rPr>
              <a:t>Our intervention is based on [framework(s)]. </a:t>
            </a:r>
          </a:p>
          <a:p>
            <a:r>
              <a:rPr lang="en-US" dirty="0">
                <a:solidFill>
                  <a:schemeClr val="bg1"/>
                </a:solidFill>
              </a:rPr>
              <a:t>Which outcomes would show success?</a:t>
            </a:r>
          </a:p>
          <a:p>
            <a:r>
              <a:rPr lang="en-US" dirty="0">
                <a:solidFill>
                  <a:schemeClr val="bg1"/>
                </a:solidFill>
              </a:rPr>
              <a:t>Which data will show progress and outcomes?</a:t>
            </a:r>
          </a:p>
          <a:p>
            <a:r>
              <a:rPr lang="en-US" dirty="0">
                <a:solidFill>
                  <a:schemeClr val="bg1"/>
                </a:solidFill>
              </a:rPr>
              <a:t>If this works, can it be scaled and sustained?</a:t>
            </a:r>
          </a:p>
          <a:p>
            <a:r>
              <a:rPr lang="en-US" dirty="0">
                <a:solidFill>
                  <a:schemeClr val="bg1"/>
                </a:solidFill>
              </a:rPr>
              <a:t>Who are our strategic partners?</a:t>
            </a:r>
          </a:p>
          <a:p>
            <a:r>
              <a:rPr lang="en-US" dirty="0">
                <a:solidFill>
                  <a:schemeClr val="bg1"/>
                </a:solidFill>
              </a:rPr>
              <a:t>How will we show ROI?</a:t>
            </a:r>
          </a:p>
          <a:p>
            <a:endParaRPr lang="en-US" dirty="0"/>
          </a:p>
          <a:p>
            <a:endParaRPr lang="en-US" dirty="0"/>
          </a:p>
        </p:txBody>
      </p:sp>
    </p:spTree>
    <p:extLst>
      <p:ext uri="{BB962C8B-B14F-4D97-AF65-F5344CB8AC3E}">
        <p14:creationId xmlns:p14="http://schemas.microsoft.com/office/powerpoint/2010/main" val="253021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156120" y="1637579"/>
            <a:ext cx="7215962" cy="2772965"/>
          </a:xfrm>
        </p:spPr>
        <p:txBody>
          <a:bodyPr>
            <a:normAutofit/>
          </a:bodyPr>
          <a:lstStyle/>
          <a:p>
            <a:pPr marL="0" indent="0">
              <a:buNone/>
              <a:defRPr/>
            </a:pPr>
            <a:r>
              <a:rPr lang="en-US" sz="2400" b="1" dirty="0">
                <a:latin typeface="Arial" panose="020B0604020202020204" pitchFamily="34" charset="0"/>
                <a:cs typeface="Arial" panose="020B0604020202020204" pitchFamily="34" charset="0"/>
              </a:rPr>
              <a:t>Which type of organization do you represent? </a:t>
            </a: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385763" indent="-385763">
              <a:buFont typeface="+mj-lt"/>
              <a:buAutoNum type="arabicPeriod"/>
              <a:defRPr/>
            </a:pPr>
            <a:r>
              <a:rPr lang="en-US" sz="2100" dirty="0">
                <a:latin typeface="Arial" panose="020B0604020202020204" pitchFamily="34" charset="0"/>
                <a:cs typeface="Arial" panose="020B0604020202020204" pitchFamily="34" charset="0"/>
              </a:rPr>
              <a:t>Federal, state or local agency </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care provider</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Health plan</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Community asthma program</a:t>
            </a:r>
          </a:p>
          <a:p>
            <a:pPr marL="385763" indent="-385763">
              <a:buFont typeface="+mj-lt"/>
              <a:buAutoNum type="arabicPeriod"/>
              <a:defRPr/>
            </a:pPr>
            <a:r>
              <a:rPr lang="en-US" sz="2100" dirty="0">
                <a:latin typeface="Arial" panose="020B0604020202020204" pitchFamily="34" charset="0"/>
                <a:cs typeface="Arial" panose="020B0604020202020204" pitchFamily="34" charset="0"/>
              </a:rPr>
              <a:t>Other </a:t>
            </a:r>
          </a:p>
        </p:txBody>
      </p:sp>
      <p:sp>
        <p:nvSpPr>
          <p:cNvPr id="2" name="Slide Number Placeholder 1">
            <a:extLst>
              <a:ext uri="{FF2B5EF4-FFF2-40B4-BE49-F238E27FC236}">
                <a16:creationId xmlns:a16="http://schemas.microsoft.com/office/drawing/2014/main" id="{14BBE091-9013-4300-96CA-A5C6E3DA9C6A}"/>
              </a:ext>
            </a:extLst>
          </p:cNvPr>
          <p:cNvSpPr>
            <a:spLocks noGrp="1"/>
          </p:cNvSpPr>
          <p:nvPr>
            <p:ph type="sldNum" sz="quarter" idx="12"/>
          </p:nvPr>
        </p:nvSpPr>
        <p:spPr/>
        <p:txBody>
          <a:bodyPr/>
          <a:lstStyle/>
          <a:p>
            <a:fld id="{BCAD788D-9986-4464-ACA9-9F8E4619CF8A}" type="slidenum">
              <a:rPr lang="en-US" smtClean="0"/>
              <a:t>4</a:t>
            </a:fld>
            <a:endParaRPr lang="en-US"/>
          </a:p>
        </p:txBody>
      </p:sp>
      <p:sp>
        <p:nvSpPr>
          <p:cNvPr id="5" name="TextBox 4">
            <a:extLst>
              <a:ext uri="{FF2B5EF4-FFF2-40B4-BE49-F238E27FC236}">
                <a16:creationId xmlns:a16="http://schemas.microsoft.com/office/drawing/2014/main" id="{3DBB44B5-418A-4087-AB56-9AB91935BC4A}"/>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
        <p:nvSpPr>
          <p:cNvPr id="9" name="Title 1">
            <a:extLst>
              <a:ext uri="{FF2B5EF4-FFF2-40B4-BE49-F238E27FC236}">
                <a16:creationId xmlns:a16="http://schemas.microsoft.com/office/drawing/2014/main" id="{41679BB1-AA0E-4572-9096-C951D6F515C8}"/>
              </a:ext>
            </a:extLst>
          </p:cNvPr>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Polling </a:t>
            </a:r>
            <a:r>
              <a:rPr lang="en-US" altLang="en-US" sz="3600">
                <a:latin typeface="Arial" panose="020B0604020202020204" pitchFamily="34" charset="0"/>
                <a:cs typeface="Arial" panose="020B0604020202020204" pitchFamily="34" charset="0"/>
              </a:rPr>
              <a:t>Question 1</a:t>
            </a:r>
            <a:endParaRPr lang="en-US"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188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60848"/>
            <a:ext cx="8077200" cy="1673352"/>
          </a:xfrm>
        </p:spPr>
        <p:txBody>
          <a:bodyPr/>
          <a:lstStyle/>
          <a:p>
            <a:pPr algn="ctr"/>
            <a:r>
              <a:rPr lang="en-US" dirty="0"/>
              <a:t>Objective 1</a:t>
            </a:r>
          </a:p>
        </p:txBody>
      </p:sp>
      <p:sp>
        <p:nvSpPr>
          <p:cNvPr id="6" name="Subtitle 5"/>
          <p:cNvSpPr>
            <a:spLocks noGrp="1"/>
          </p:cNvSpPr>
          <p:nvPr>
            <p:ph type="subTitle" idx="1"/>
          </p:nvPr>
        </p:nvSpPr>
        <p:spPr>
          <a:xfrm>
            <a:off x="685800" y="1828800"/>
            <a:ext cx="8077200" cy="2438400"/>
          </a:xfrm>
        </p:spPr>
        <p:txBody>
          <a:bodyPr>
            <a:normAutofit fontScale="85000" lnSpcReduction="10000"/>
          </a:bodyPr>
          <a:lstStyle/>
          <a:p>
            <a:r>
              <a:rPr lang="en-US" sz="4400" dirty="0"/>
              <a:t>Use two Missouri asthma improvement initiatives to illustrate application of these ideas with an emphasis on administrative claims data.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60848"/>
            <a:ext cx="8077200" cy="1673352"/>
          </a:xfrm>
        </p:spPr>
        <p:txBody>
          <a:bodyPr/>
          <a:lstStyle/>
          <a:p>
            <a:pPr algn="ctr"/>
            <a:r>
              <a:rPr lang="en-US" dirty="0"/>
              <a:t>Objective 2</a:t>
            </a:r>
          </a:p>
        </p:txBody>
      </p:sp>
      <p:sp>
        <p:nvSpPr>
          <p:cNvPr id="6" name="Subtitle 5"/>
          <p:cNvSpPr>
            <a:spLocks noGrp="1"/>
          </p:cNvSpPr>
          <p:nvPr>
            <p:ph type="subTitle" idx="1"/>
          </p:nvPr>
        </p:nvSpPr>
        <p:spPr>
          <a:xfrm>
            <a:off x="685800" y="1828800"/>
            <a:ext cx="8077200" cy="2438400"/>
          </a:xfrm>
        </p:spPr>
        <p:txBody>
          <a:bodyPr>
            <a:normAutofit/>
          </a:bodyPr>
          <a:lstStyle/>
          <a:p>
            <a:r>
              <a:rPr lang="en-US" sz="3700" dirty="0"/>
              <a:t>Describe an integrated model for assessing asthma status of individuals that utilizes self-report, community assessment, clinical and claims data.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60848"/>
            <a:ext cx="8077200" cy="1673352"/>
          </a:xfrm>
        </p:spPr>
        <p:txBody>
          <a:bodyPr/>
          <a:lstStyle/>
          <a:p>
            <a:pPr algn="ctr"/>
            <a:r>
              <a:rPr lang="en-US" dirty="0"/>
              <a:t>Objective 3</a:t>
            </a:r>
          </a:p>
        </p:txBody>
      </p:sp>
      <p:sp>
        <p:nvSpPr>
          <p:cNvPr id="6" name="Subtitle 5"/>
          <p:cNvSpPr>
            <a:spLocks noGrp="1"/>
          </p:cNvSpPr>
          <p:nvPr>
            <p:ph type="subTitle" idx="1"/>
          </p:nvPr>
        </p:nvSpPr>
        <p:spPr>
          <a:xfrm>
            <a:off x="609600" y="1828800"/>
            <a:ext cx="8077200" cy="2438400"/>
          </a:xfrm>
        </p:spPr>
        <p:txBody>
          <a:bodyPr>
            <a:normAutofit fontScale="92500" lnSpcReduction="20000"/>
          </a:bodyPr>
          <a:lstStyle/>
          <a:p>
            <a:r>
              <a:rPr lang="en-US" sz="4000" dirty="0"/>
              <a:t>Propose a population-based approach </a:t>
            </a:r>
            <a:br>
              <a:rPr lang="en-US" sz="4000" dirty="0"/>
            </a:br>
            <a:r>
              <a:rPr lang="en-US" sz="4000" dirty="0"/>
              <a:t>to match asthma workforce development and service delivery to address local asthma burden for “better care, better health and lower costs.”</a:t>
            </a:r>
            <a:endParaRPr lang="en-US" sz="4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84350"/>
            <a:ext cx="9144000" cy="1523999"/>
          </a:xfrm>
          <a:ln>
            <a:solidFill>
              <a:srgbClr val="FFC000"/>
            </a:solidFill>
          </a:ln>
        </p:spPr>
        <p:txBody>
          <a:bodyPr>
            <a:noAutofit/>
          </a:bodyPr>
          <a:lstStyle/>
          <a:p>
            <a:pPr algn="ctr"/>
            <a:r>
              <a:rPr lang="en-US" sz="2800" dirty="0">
                <a:latin typeface="Arial" pitchFamily="34" charset="0"/>
                <a:cs typeface="Arial" pitchFamily="34" charset="0"/>
              </a:rPr>
              <a:t>Promoting Evidence-Based Asthma Management </a:t>
            </a:r>
            <a:br>
              <a:rPr lang="en-US" sz="2800" dirty="0">
                <a:latin typeface="Arial" pitchFamily="34" charset="0"/>
                <a:cs typeface="Arial" pitchFamily="34" charset="0"/>
              </a:rPr>
            </a:br>
            <a:r>
              <a:rPr lang="en-US" sz="2800" i="1" dirty="0">
                <a:latin typeface="Arial" pitchFamily="34" charset="0"/>
                <a:cs typeface="Arial" pitchFamily="34" charset="0"/>
              </a:rPr>
              <a:t>A School Nurse Workforce Initiative</a:t>
            </a:r>
            <a:endParaRPr lang="en-US" sz="3600" dirty="0">
              <a:latin typeface="Arial" pitchFamily="34" charset="0"/>
              <a:cs typeface="Arial" pitchFamily="34" charset="0"/>
            </a:endParaRPr>
          </a:p>
        </p:txBody>
      </p:sp>
      <p:sp>
        <p:nvSpPr>
          <p:cNvPr id="3" name="Subtitle 2"/>
          <p:cNvSpPr>
            <a:spLocks noGrp="1"/>
          </p:cNvSpPr>
          <p:nvPr>
            <p:ph type="subTitle" idx="1"/>
          </p:nvPr>
        </p:nvSpPr>
        <p:spPr>
          <a:xfrm>
            <a:off x="1295400" y="4876800"/>
            <a:ext cx="6400800" cy="1752600"/>
          </a:xfrm>
        </p:spPr>
        <p:txBody>
          <a:bodyPr>
            <a:noAutofit/>
          </a:bodyPr>
          <a:lstStyle/>
          <a:p>
            <a:r>
              <a:rPr lang="en-US" sz="1600" b="1" dirty="0">
                <a:solidFill>
                  <a:schemeClr val="tx1"/>
                </a:solidFill>
                <a:latin typeface="Arial" pitchFamily="34" charset="0"/>
                <a:cs typeface="Arial" pitchFamily="34" charset="0"/>
              </a:rPr>
              <a:t>Benjamin Francisco, PhD, PNP-BC, AE-C</a:t>
            </a:r>
          </a:p>
          <a:p>
            <a:r>
              <a:rPr lang="en-US" sz="1600" b="1" dirty="0">
                <a:solidFill>
                  <a:schemeClr val="tx1"/>
                </a:solidFill>
                <a:latin typeface="Arial" pitchFamily="34" charset="0"/>
                <a:cs typeface="Arial" pitchFamily="34" charset="0"/>
              </a:rPr>
              <a:t>Tammy Rood, MSN, CPNP-PC, AE-C</a:t>
            </a:r>
          </a:p>
          <a:p>
            <a:r>
              <a:rPr lang="en-US" sz="1600" b="1" dirty="0">
                <a:solidFill>
                  <a:schemeClr val="tx1"/>
                </a:solidFill>
                <a:latin typeface="Arial" pitchFamily="34" charset="0"/>
                <a:cs typeface="Arial" pitchFamily="34" charset="0"/>
              </a:rPr>
              <a:t>Sherri Homan RN, FNP, PhD </a:t>
            </a:r>
          </a:p>
          <a:p>
            <a:r>
              <a:rPr lang="en-US" sz="1600" b="1" dirty="0">
                <a:solidFill>
                  <a:schemeClr val="tx1"/>
                </a:solidFill>
                <a:latin typeface="Arial" pitchFamily="34" charset="0"/>
                <a:cs typeface="Arial" pitchFamily="34" charset="0"/>
              </a:rPr>
              <a:t>Rebekah Nevel, MD </a:t>
            </a:r>
          </a:p>
          <a:p>
            <a:r>
              <a:rPr lang="en-US" sz="1600" b="1" dirty="0">
                <a:solidFill>
                  <a:schemeClr val="tx1"/>
                </a:solidFill>
                <a:latin typeface="Arial" pitchFamily="34" charset="0"/>
                <a:cs typeface="Arial" pitchFamily="34" charset="0"/>
              </a:rPr>
              <a:t>Bin Ge, MD</a:t>
            </a:r>
          </a:p>
          <a:p>
            <a:endParaRPr lang="en-US" sz="1600" b="1" dirty="0">
              <a:solidFill>
                <a:schemeClr val="tx1"/>
              </a:solidFill>
              <a:latin typeface="Arial" pitchFamily="34" charset="0"/>
              <a:cs typeface="Arial" pitchFamily="34" charset="0"/>
            </a:endParaRPr>
          </a:p>
          <a:p>
            <a:endParaRPr lang="en-US" sz="1600" b="1" dirty="0">
              <a:solidFill>
                <a:schemeClr val="tx1"/>
              </a:solidFill>
              <a:latin typeface="Arial" pitchFamily="34" charset="0"/>
              <a:cs typeface="Arial" pitchFamily="34" charset="0"/>
            </a:endParaRPr>
          </a:p>
          <a:p>
            <a:r>
              <a:rPr lang="en-US" sz="1600" b="1" dirty="0">
                <a:solidFill>
                  <a:schemeClr val="tx1"/>
                </a:solidFill>
                <a:latin typeface="Arial" pitchFamily="34" charset="0"/>
                <a:cs typeface="Arial" pitchFamily="34" charset="0"/>
              </a:rPr>
              <a:t>University of Missouri</a:t>
            </a:r>
          </a:p>
          <a:p>
            <a:r>
              <a:rPr lang="en-US" sz="1600" b="1" dirty="0">
                <a:solidFill>
                  <a:schemeClr val="tx1"/>
                </a:solidFill>
                <a:latin typeface="Arial" pitchFamily="34" charset="0"/>
                <a:cs typeface="Arial" pitchFamily="34" charset="0"/>
              </a:rPr>
              <a:t>Missouri Department of Health and Senior Services (MO DHSS)</a:t>
            </a:r>
            <a:br>
              <a:rPr lang="en-US" sz="1600" b="1" dirty="0">
                <a:solidFill>
                  <a:schemeClr val="tx1"/>
                </a:solidFill>
                <a:latin typeface="Arial" pitchFamily="34" charset="0"/>
                <a:cs typeface="Arial" pitchFamily="34" charset="0"/>
              </a:rPr>
            </a:br>
            <a:endParaRPr lang="en-US" sz="1600" b="1" dirty="0">
              <a:solidFill>
                <a:schemeClr val="tx1"/>
              </a:solidFill>
              <a:latin typeface="Arial" pitchFamily="34" charset="0"/>
              <a:cs typeface="Arial" pitchFamily="34" charset="0"/>
            </a:endParaRPr>
          </a:p>
          <a:p>
            <a:r>
              <a:rPr lang="en-US" sz="1600" dirty="0">
                <a:latin typeface="Arial" pitchFamily="34" charset="0"/>
                <a:cs typeface="Arial" pitchFamily="34" charset="0"/>
              </a:rPr>
              <a:t>The evaluation of “Teaming Up for Asthma Control” was funded by the Centers for Disease Control and Prevention (CDC), Cooperative Agreement #5U59EH000510-05.</a:t>
            </a:r>
            <a:endParaRPr lang="en-US" sz="1600" b="1" dirty="0">
              <a:solidFill>
                <a:schemeClr val="tx1"/>
              </a:solidFill>
              <a:latin typeface="Arial" pitchFamily="34" charset="0"/>
              <a:cs typeface="Arial"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3200400" y="0"/>
            <a:ext cx="2895600" cy="1206500"/>
          </a:xfrm>
          <a:prstGeom prst="rect">
            <a:avLst/>
          </a:prstGeom>
          <a:noFill/>
          <a:ln w="9525">
            <a:noFill/>
            <a:miter lim="800000"/>
            <a:headEnd/>
            <a:tailEnd/>
          </a:ln>
          <a:effectLst/>
        </p:spPr>
      </p:pic>
    </p:spTree>
    <p:extLst>
      <p:ext uri="{BB962C8B-B14F-4D97-AF65-F5344CB8AC3E}">
        <p14:creationId xmlns:p14="http://schemas.microsoft.com/office/powerpoint/2010/main" val="37161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latin typeface="Arial" pitchFamily="34" charset="0"/>
                <a:cs typeface="Arial" pitchFamily="34" charset="0"/>
              </a:rPr>
              <a:t>Need Assessments</a:t>
            </a:r>
          </a:p>
        </p:txBody>
      </p:sp>
      <p:sp>
        <p:nvSpPr>
          <p:cNvPr id="3" name="Content Placeholder 2"/>
          <p:cNvSpPr>
            <a:spLocks noGrp="1"/>
          </p:cNvSpPr>
          <p:nvPr>
            <p:ph idx="1"/>
          </p:nvPr>
        </p:nvSpPr>
        <p:spPr>
          <a:xfrm>
            <a:off x="457200" y="1486679"/>
            <a:ext cx="8229600" cy="4914122"/>
          </a:xfrm>
        </p:spPr>
        <p:txBody>
          <a:bodyPr>
            <a:normAutofit/>
          </a:bodyPr>
          <a:lstStyle/>
          <a:p>
            <a:pPr lvl="0"/>
            <a:r>
              <a:rPr lang="en-US" dirty="0">
                <a:solidFill>
                  <a:schemeClr val="bg1"/>
                </a:solidFill>
              </a:rPr>
              <a:t>2003 survey by MO DHSS to determine the training/resource needs of Missouri school nurses </a:t>
            </a:r>
          </a:p>
          <a:p>
            <a:pPr lvl="0"/>
            <a:r>
              <a:rPr lang="en-US" dirty="0">
                <a:solidFill>
                  <a:schemeClr val="bg1"/>
                </a:solidFill>
              </a:rPr>
              <a:t>2005 web survey of the needs of practicing Missouri school nurses </a:t>
            </a:r>
          </a:p>
          <a:p>
            <a:r>
              <a:rPr lang="en-US" dirty="0">
                <a:solidFill>
                  <a:schemeClr val="bg1"/>
                </a:solidFill>
              </a:rPr>
              <a:t>2005 survey of school nurses assessing asthma disability among Missouri students</a:t>
            </a:r>
            <a:br>
              <a:rPr lang="en-US" sz="1400" dirty="0">
                <a:solidFill>
                  <a:schemeClr val="bg1"/>
                </a:solidFill>
              </a:rPr>
            </a:br>
            <a:br>
              <a:rPr lang="en-US" sz="1400" dirty="0">
                <a:solidFill>
                  <a:schemeClr val="bg1"/>
                </a:solidFill>
              </a:rPr>
            </a:br>
            <a:r>
              <a:rPr lang="en-US" sz="1700" dirty="0">
                <a:solidFill>
                  <a:schemeClr val="bg1"/>
                </a:solidFill>
              </a:rPr>
              <a:t>Bachman, J. A., Brennan, P. F., Patrick, T. B., &amp; Cole, M. 2005. “A World Wide Web-Based Health Resource. Survey of Missouri School Nurses to Determine Priority Health Information Resources for </a:t>
            </a:r>
            <a:r>
              <a:rPr lang="en-US" sz="1700" dirty="0" err="1">
                <a:solidFill>
                  <a:schemeClr val="bg1"/>
                </a:solidFill>
              </a:rPr>
              <a:t>Schoolhealthlink</a:t>
            </a:r>
            <a:r>
              <a:rPr lang="en-US" sz="1700" dirty="0">
                <a:solidFill>
                  <a:schemeClr val="bg1"/>
                </a:solidFill>
              </a:rPr>
              <a:t>.” </a:t>
            </a:r>
            <a:r>
              <a:rPr lang="en-US" sz="1700" i="1" dirty="0">
                <a:solidFill>
                  <a:schemeClr val="bg1"/>
                </a:solidFill>
              </a:rPr>
              <a:t>Journal of School Nursing 16</a:t>
            </a:r>
            <a:r>
              <a:rPr lang="en-US" sz="1700" dirty="0">
                <a:solidFill>
                  <a:schemeClr val="bg1"/>
                </a:solidFill>
              </a:rPr>
              <a:t>(1), 28–33.</a:t>
            </a:r>
          </a:p>
          <a:p>
            <a:pPr lvl="0"/>
            <a:endParaRPr lang="en-US" dirty="0"/>
          </a:p>
          <a:p>
            <a:endParaRPr lang="en-US" dirty="0"/>
          </a:p>
        </p:txBody>
      </p:sp>
      <p:pic>
        <p:nvPicPr>
          <p:cNvPr id="7" name="Picture 2"/>
          <p:cNvPicPr>
            <a:picLocks noChangeAspect="1" noChangeArrowheads="1"/>
          </p:cNvPicPr>
          <p:nvPr/>
        </p:nvPicPr>
        <p:blipFill>
          <a:blip r:embed="rId3" cstate="print"/>
          <a:srcRect/>
          <a:stretch>
            <a:fillRect/>
          </a:stretch>
        </p:blipFill>
        <p:spPr bwMode="auto">
          <a:xfrm>
            <a:off x="7109926" y="6010470"/>
            <a:ext cx="2034073" cy="847530"/>
          </a:xfrm>
          <a:prstGeom prst="rect">
            <a:avLst/>
          </a:prstGeom>
          <a:noFill/>
          <a:ln w="9525">
            <a:noFill/>
            <a:miter lim="800000"/>
            <a:headEnd/>
            <a:tailEnd/>
          </a:ln>
          <a:effectLst/>
        </p:spPr>
      </p:pic>
    </p:spTree>
    <p:extLst>
      <p:ext uri="{BB962C8B-B14F-4D97-AF65-F5344CB8AC3E}">
        <p14:creationId xmlns:p14="http://schemas.microsoft.com/office/powerpoint/2010/main" val="1909191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5448"/>
            <a:ext cx="8229600" cy="1252728"/>
          </a:xfrm>
        </p:spPr>
        <p:txBody>
          <a:bodyPr>
            <a:normAutofit/>
          </a:bodyPr>
          <a:lstStyle/>
          <a:p>
            <a:r>
              <a:rPr lang="en-US" sz="3600" dirty="0"/>
              <a:t>Close Gaps in Asthma Care at School</a:t>
            </a:r>
          </a:p>
        </p:txBody>
      </p:sp>
      <p:sp>
        <p:nvSpPr>
          <p:cNvPr id="3" name="Content Placeholder 2"/>
          <p:cNvSpPr>
            <a:spLocks noGrp="1"/>
          </p:cNvSpPr>
          <p:nvPr>
            <p:ph idx="1"/>
          </p:nvPr>
        </p:nvSpPr>
        <p:spPr>
          <a:xfrm>
            <a:off x="457200" y="1775191"/>
            <a:ext cx="8229600" cy="4625609"/>
          </a:xfrm>
        </p:spPr>
        <p:txBody>
          <a:bodyPr/>
          <a:lstStyle/>
          <a:p>
            <a:r>
              <a:rPr lang="en-US" dirty="0">
                <a:solidFill>
                  <a:schemeClr val="bg1"/>
                </a:solidFill>
              </a:rPr>
              <a:t>No uniform asthma training for school nurses</a:t>
            </a:r>
          </a:p>
          <a:p>
            <a:r>
              <a:rPr lang="en-US" dirty="0">
                <a:solidFill>
                  <a:schemeClr val="bg1"/>
                </a:solidFill>
              </a:rPr>
              <a:t>Lack of peak flow meters and spacers</a:t>
            </a:r>
          </a:p>
          <a:p>
            <a:r>
              <a:rPr lang="en-US" dirty="0">
                <a:solidFill>
                  <a:schemeClr val="bg1"/>
                </a:solidFill>
              </a:rPr>
              <a:t>Lack of quick-relief medications for students</a:t>
            </a:r>
          </a:p>
          <a:p>
            <a:r>
              <a:rPr lang="en-US" dirty="0">
                <a:solidFill>
                  <a:schemeClr val="bg1"/>
                </a:solidFill>
              </a:rPr>
              <a:t>No asthma educational materials</a:t>
            </a:r>
          </a:p>
          <a:p>
            <a:r>
              <a:rPr lang="en-US" dirty="0">
                <a:solidFill>
                  <a:schemeClr val="bg1"/>
                </a:solidFill>
              </a:rPr>
              <a:t>Lack of educational materials for families</a:t>
            </a:r>
          </a:p>
          <a:p>
            <a:r>
              <a:rPr lang="en-US" dirty="0">
                <a:solidFill>
                  <a:schemeClr val="bg1"/>
                </a:solidFill>
              </a:rPr>
              <a:t>Lack of uniform school asthma-care policies</a:t>
            </a:r>
          </a:p>
          <a:p>
            <a:endParaRPr lang="en-US" dirty="0"/>
          </a:p>
          <a:p>
            <a:endParaRPr lang="en-US" dirty="0"/>
          </a:p>
        </p:txBody>
      </p:sp>
      <p:sp>
        <p:nvSpPr>
          <p:cNvPr id="4" name="TextBox 3"/>
          <p:cNvSpPr txBox="1"/>
          <p:nvPr/>
        </p:nvSpPr>
        <p:spPr>
          <a:xfrm>
            <a:off x="609600" y="5638800"/>
            <a:ext cx="4047903" cy="830997"/>
          </a:xfrm>
          <a:prstGeom prst="rect">
            <a:avLst/>
          </a:prstGeom>
          <a:noFill/>
          <a:ln w="571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a:ea typeface="+mn-ea"/>
                <a:cs typeface="+mn-cs"/>
              </a:rPr>
              <a:t>Goal: </a:t>
            </a:r>
            <a:r>
              <a:rPr kumimoji="0" lang="en-US" sz="2400" i="0" u="none" strike="noStrike" kern="1200" cap="none" spc="0" normalizeH="0" baseline="0" noProof="0" dirty="0">
                <a:ln>
                  <a:noFill/>
                </a:ln>
                <a:solidFill>
                  <a:prstClr val="white"/>
                </a:solidFill>
                <a:effectLst/>
                <a:uLnTx/>
                <a:uFillTx/>
                <a:latin typeface="Corbel"/>
                <a:ea typeface="+mn-ea"/>
                <a:cs typeface="+mn-cs"/>
              </a:rPr>
              <a:t>Support</a:t>
            </a:r>
            <a:r>
              <a:rPr kumimoji="0" lang="en-US" sz="2400" b="0" i="0" u="none" strike="noStrike" kern="1200" cap="none" spc="0" normalizeH="0" baseline="0" noProof="0" dirty="0">
                <a:ln>
                  <a:noFill/>
                </a:ln>
                <a:solidFill>
                  <a:prstClr val="white"/>
                </a:solidFill>
                <a:effectLst/>
                <a:uLnTx/>
                <a:uFillTx/>
                <a:latin typeface="Corbel"/>
                <a:ea typeface="+mn-ea"/>
                <a:cs typeface="+mn-cs"/>
              </a:rPr>
              <a:t> school nurses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What we are trying to change?</a:t>
            </a:r>
          </a:p>
        </p:txBody>
      </p:sp>
    </p:spTree>
    <p:extLst>
      <p:ext uri="{BB962C8B-B14F-4D97-AF65-F5344CB8AC3E}">
        <p14:creationId xmlns:p14="http://schemas.microsoft.com/office/powerpoint/2010/main" val="81211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371600" y="155448"/>
            <a:ext cx="6705600" cy="1252728"/>
          </a:xfrm>
        </p:spPr>
        <p:txBody>
          <a:bodyPr/>
          <a:lstStyle/>
          <a:p>
            <a:pPr eaLnBrk="1" hangingPunct="1">
              <a:defRPr/>
            </a:pPr>
            <a:r>
              <a:rPr lang="en-US" sz="3200" dirty="0"/>
              <a:t>EPR3</a:t>
            </a:r>
            <a:r>
              <a:rPr lang="en-US" sz="3200" b="0" dirty="0"/>
              <a:t> </a:t>
            </a:r>
            <a:r>
              <a:rPr lang="en-US" sz="3200" dirty="0"/>
              <a:t>(2007): Rigorous, systematic </a:t>
            </a:r>
            <a:br>
              <a:rPr lang="en-US" sz="3200" dirty="0"/>
            </a:br>
            <a:r>
              <a:rPr lang="en-US" sz="3200" dirty="0"/>
              <a:t>review of the scientific literature</a:t>
            </a:r>
          </a:p>
        </p:txBody>
      </p:sp>
      <p:sp>
        <p:nvSpPr>
          <p:cNvPr id="284675" name="Rectangle 3"/>
          <p:cNvSpPr>
            <a:spLocks noGrp="1" noChangeArrowheads="1"/>
          </p:cNvSpPr>
          <p:nvPr>
            <p:ph type="body" idx="1"/>
          </p:nvPr>
        </p:nvSpPr>
        <p:spPr>
          <a:xfrm>
            <a:off x="838200" y="1775191"/>
            <a:ext cx="8077200" cy="4625609"/>
          </a:xfrm>
        </p:spPr>
        <p:txBody>
          <a:bodyPr/>
          <a:lstStyle/>
          <a:p>
            <a:pPr eaLnBrk="1" hangingPunct="1">
              <a:lnSpc>
                <a:spcPct val="90000"/>
              </a:lnSpc>
              <a:defRPr/>
            </a:pPr>
            <a:r>
              <a:rPr lang="en-US" sz="2800" dirty="0">
                <a:solidFill>
                  <a:schemeClr val="bg1"/>
                </a:solidFill>
              </a:rPr>
              <a:t>10 committees, dozens of national experts</a:t>
            </a:r>
          </a:p>
          <a:p>
            <a:pPr eaLnBrk="1" hangingPunct="1">
              <a:lnSpc>
                <a:spcPct val="90000"/>
              </a:lnSpc>
              <a:defRPr/>
            </a:pPr>
            <a:r>
              <a:rPr lang="en-US" sz="2800" dirty="0">
                <a:solidFill>
                  <a:schemeClr val="bg1"/>
                </a:solidFill>
              </a:rPr>
              <a:t>3 years screening 15,444 abstracts </a:t>
            </a:r>
          </a:p>
          <a:p>
            <a:pPr eaLnBrk="1" hangingPunct="1">
              <a:lnSpc>
                <a:spcPct val="90000"/>
              </a:lnSpc>
              <a:defRPr/>
            </a:pPr>
            <a:r>
              <a:rPr lang="en-US" sz="2800" dirty="0">
                <a:solidFill>
                  <a:schemeClr val="bg1"/>
                </a:solidFill>
              </a:rPr>
              <a:t>Reviewed full text of 2,122 articles.</a:t>
            </a:r>
          </a:p>
          <a:p>
            <a:pPr eaLnBrk="1" hangingPunct="1">
              <a:lnSpc>
                <a:spcPct val="90000"/>
              </a:lnSpc>
              <a:defRPr/>
            </a:pPr>
            <a:r>
              <a:rPr lang="en-US" sz="2800" dirty="0">
                <a:solidFill>
                  <a:schemeClr val="bg1"/>
                </a:solidFill>
              </a:rPr>
              <a:t>Found that 1,654 contributed new evidence. </a:t>
            </a:r>
          </a:p>
          <a:p>
            <a:pPr eaLnBrk="1" hangingPunct="1">
              <a:lnSpc>
                <a:spcPct val="90000"/>
              </a:lnSpc>
              <a:defRPr/>
            </a:pPr>
            <a:r>
              <a:rPr lang="en-US" sz="2800" dirty="0">
                <a:solidFill>
                  <a:schemeClr val="bg1"/>
                </a:solidFill>
              </a:rPr>
              <a:t>Constructed 20 evidence tables to analyze data from 316 articles on critical topics.</a:t>
            </a:r>
          </a:p>
          <a:p>
            <a:pPr eaLnBrk="1" hangingPunct="1">
              <a:lnSpc>
                <a:spcPct val="90000"/>
              </a:lnSpc>
              <a:defRPr/>
            </a:pPr>
            <a:r>
              <a:rPr lang="en-US" sz="2800" dirty="0">
                <a:solidFill>
                  <a:schemeClr val="bg1"/>
                </a:solidFill>
              </a:rPr>
              <a:t>EPR3 recommendations are weighted by evidence level (Categories A, B, C &amp; D).</a:t>
            </a:r>
            <a:r>
              <a:rPr lang="en-US" sz="2800" b="1" dirty="0">
                <a:solidFill>
                  <a:srgbClr val="FFFF00"/>
                </a:solidFill>
              </a:rPr>
              <a:t> </a:t>
            </a:r>
          </a:p>
        </p:txBody>
      </p:sp>
      <p:pic>
        <p:nvPicPr>
          <p:cNvPr id="4" name="Picture 2"/>
          <p:cNvPicPr>
            <a:picLocks noChangeAspect="1" noChangeArrowheads="1"/>
          </p:cNvPicPr>
          <p:nvPr/>
        </p:nvPicPr>
        <p:blipFill>
          <a:blip r:embed="rId3"/>
          <a:srcRect/>
          <a:stretch>
            <a:fillRect/>
          </a:stretch>
        </p:blipFill>
        <p:spPr bwMode="auto">
          <a:xfrm>
            <a:off x="7387011" y="4648200"/>
            <a:ext cx="1604589" cy="2057400"/>
          </a:xfrm>
          <a:prstGeom prst="rect">
            <a:avLst/>
          </a:prstGeom>
          <a:noFill/>
          <a:ln w="9525">
            <a:noFill/>
            <a:miter lim="800000"/>
            <a:headEnd/>
            <a:tailEnd/>
          </a:ln>
        </p:spPr>
      </p:pic>
      <p:sp>
        <p:nvSpPr>
          <p:cNvPr id="2" name="TextBox 1"/>
          <p:cNvSpPr txBox="1"/>
          <p:nvPr/>
        </p:nvSpPr>
        <p:spPr>
          <a:xfrm>
            <a:off x="609600" y="5638800"/>
            <a:ext cx="2818913" cy="461665"/>
          </a:xfrm>
          <a:prstGeom prst="rect">
            <a:avLst/>
          </a:prstGeom>
          <a:noFill/>
          <a:ln w="571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Authoritative Source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57200" y="1623475"/>
            <a:ext cx="8229600" cy="485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 y="228600"/>
            <a:ext cx="8253413"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175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C000"/>
                </a:solidFill>
                <a:latin typeface="Arial" pitchFamily="34" charset="0"/>
                <a:cs typeface="Arial" pitchFamily="34" charset="0"/>
              </a:rPr>
              <a:t>Teaming Up for Asthma Control</a:t>
            </a:r>
          </a:p>
        </p:txBody>
      </p:sp>
      <p:sp>
        <p:nvSpPr>
          <p:cNvPr id="3" name="Content Placeholder 2"/>
          <p:cNvSpPr>
            <a:spLocks noGrp="1"/>
          </p:cNvSpPr>
          <p:nvPr>
            <p:ph idx="1"/>
          </p:nvPr>
        </p:nvSpPr>
        <p:spPr/>
        <p:txBody>
          <a:bodyPr>
            <a:normAutofit/>
          </a:bodyPr>
          <a:lstStyle/>
          <a:p>
            <a:r>
              <a:rPr lang="en-US" dirty="0">
                <a:solidFill>
                  <a:schemeClr val="bg1"/>
                </a:solidFill>
                <a:latin typeface="Arial" pitchFamily="34" charset="0"/>
                <a:cs typeface="Arial" pitchFamily="34" charset="0"/>
              </a:rPr>
              <a:t>Aim: </a:t>
            </a:r>
            <a:r>
              <a:rPr lang="en-US" sz="2800" dirty="0">
                <a:solidFill>
                  <a:schemeClr val="bg1"/>
                </a:solidFill>
                <a:latin typeface="Arial" pitchFamily="34" charset="0"/>
                <a:cs typeface="Arial" pitchFamily="34" charset="0"/>
              </a:rPr>
              <a:t>Improve asthma control in school-age children in Missouri</a:t>
            </a:r>
            <a:endParaRPr lang="en-US" dirty="0">
              <a:solidFill>
                <a:schemeClr val="bg1"/>
              </a:solidFill>
              <a:latin typeface="Arial" pitchFamily="34" charset="0"/>
              <a:cs typeface="Arial" pitchFamily="34" charset="0"/>
            </a:endParaRPr>
          </a:p>
          <a:p>
            <a:r>
              <a:rPr lang="en-US" dirty="0">
                <a:solidFill>
                  <a:schemeClr val="bg1"/>
                </a:solidFill>
                <a:latin typeface="Arial" pitchFamily="34" charset="0"/>
                <a:cs typeface="Arial" pitchFamily="34" charset="0"/>
              </a:rPr>
              <a:t>Intervention:</a:t>
            </a:r>
          </a:p>
          <a:p>
            <a:pPr lvl="1"/>
            <a:r>
              <a:rPr lang="en-US" dirty="0">
                <a:solidFill>
                  <a:schemeClr val="bg1"/>
                </a:solidFill>
                <a:latin typeface="Arial" pitchFamily="34" charset="0"/>
                <a:cs typeface="Arial" pitchFamily="34" charset="0"/>
              </a:rPr>
              <a:t>Promote school nurse competency</a:t>
            </a:r>
          </a:p>
          <a:p>
            <a:pPr lvl="2"/>
            <a:r>
              <a:rPr lang="en-US" dirty="0">
                <a:solidFill>
                  <a:schemeClr val="bg1"/>
                </a:solidFill>
                <a:latin typeface="Arial" pitchFamily="34" charset="0"/>
                <a:cs typeface="Arial" pitchFamily="34" charset="0"/>
              </a:rPr>
              <a:t>Clinically relevant assessment of impairment</a:t>
            </a:r>
          </a:p>
          <a:p>
            <a:pPr lvl="2"/>
            <a:r>
              <a:rPr lang="en-US" dirty="0">
                <a:solidFill>
                  <a:schemeClr val="bg1"/>
                </a:solidFill>
                <a:latin typeface="Arial" pitchFamily="34" charset="0"/>
                <a:cs typeface="Arial" pitchFamily="34" charset="0"/>
              </a:rPr>
              <a:t>Monitoring and reporting asthma control status</a:t>
            </a:r>
          </a:p>
          <a:p>
            <a:pPr lvl="2"/>
            <a:r>
              <a:rPr lang="en-US" dirty="0">
                <a:solidFill>
                  <a:schemeClr val="bg1"/>
                </a:solidFill>
                <a:latin typeface="Arial" pitchFamily="34" charset="0"/>
                <a:cs typeface="Arial" pitchFamily="34" charset="0"/>
              </a:rPr>
              <a:t>Improving student self-care </a:t>
            </a:r>
          </a:p>
          <a:p>
            <a:pPr lvl="2"/>
            <a:r>
              <a:rPr lang="en-US" dirty="0">
                <a:solidFill>
                  <a:schemeClr val="bg1"/>
                </a:solidFill>
                <a:latin typeface="Arial" pitchFamily="34" charset="0"/>
                <a:cs typeface="Arial" pitchFamily="34" charset="0"/>
              </a:rPr>
              <a:t>Promote family education, healthy homes</a:t>
            </a:r>
          </a:p>
          <a:p>
            <a:pPr lvl="1"/>
            <a:endParaRPr lang="en-US" dirty="0">
              <a:latin typeface="Arial" pitchFamily="34" charset="0"/>
              <a:cs typeface="Arial" pitchFamily="34" charset="0"/>
            </a:endParaRPr>
          </a:p>
          <a:p>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spTree>
    <p:extLst>
      <p:ext uri="{BB962C8B-B14F-4D97-AF65-F5344CB8AC3E}">
        <p14:creationId xmlns:p14="http://schemas.microsoft.com/office/powerpoint/2010/main" val="1276811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924800" cy="1431925"/>
          </a:xfrm>
        </p:spPr>
        <p:txBody>
          <a:bodyPr/>
          <a:lstStyle/>
          <a:p>
            <a:pPr algn="ctr">
              <a:defRPr/>
            </a:pPr>
            <a:r>
              <a:rPr lang="en-US" dirty="0">
                <a:solidFill>
                  <a:srgbClr val="FFC000"/>
                </a:solidFill>
              </a:rPr>
              <a:t>Seven Clinical Steps to Control</a:t>
            </a:r>
            <a:br>
              <a:rPr lang="en-US" dirty="0">
                <a:solidFill>
                  <a:srgbClr val="FFC000"/>
                </a:solidFill>
              </a:rPr>
            </a:br>
            <a:r>
              <a:rPr lang="en-US" sz="2000" dirty="0">
                <a:solidFill>
                  <a:srgbClr val="FFC000"/>
                </a:solidFill>
              </a:rPr>
              <a:t>(Adapted from “Partners Putting Guidelines Into Action,” 2008)</a:t>
            </a:r>
          </a:p>
        </p:txBody>
      </p:sp>
      <p:sp>
        <p:nvSpPr>
          <p:cNvPr id="3" name="Content Placeholder 2"/>
          <p:cNvSpPr>
            <a:spLocks noGrp="1"/>
          </p:cNvSpPr>
          <p:nvPr>
            <p:ph idx="1"/>
          </p:nvPr>
        </p:nvSpPr>
        <p:spPr>
          <a:xfrm>
            <a:off x="1066800" y="1752600"/>
            <a:ext cx="7543800" cy="3810000"/>
          </a:xfrm>
        </p:spPr>
        <p:txBody>
          <a:bodyPr>
            <a:normAutofit lnSpcReduction="10000"/>
          </a:bodyPr>
          <a:lstStyle/>
          <a:p>
            <a:pPr marL="514350" indent="-514350">
              <a:buFont typeface="Wingdings" pitchFamily="2" charset="2"/>
              <a:buAutoNum type="arabicParenR"/>
              <a:defRPr/>
            </a:pPr>
            <a:r>
              <a:rPr lang="en-US" b="1" dirty="0">
                <a:solidFill>
                  <a:schemeClr val="bg1"/>
                </a:solidFill>
              </a:rPr>
              <a:t>Prescribe inhaled corticosteroids.</a:t>
            </a:r>
          </a:p>
          <a:p>
            <a:pPr marL="514350" indent="-514350">
              <a:buFont typeface="Wingdings" pitchFamily="2" charset="2"/>
              <a:buAutoNum type="arabicParenR"/>
              <a:defRPr/>
            </a:pPr>
            <a:r>
              <a:rPr lang="en-US" b="1" dirty="0">
                <a:solidFill>
                  <a:schemeClr val="bg1"/>
                </a:solidFill>
              </a:rPr>
              <a:t>Provide a written asthma action plan.</a:t>
            </a:r>
          </a:p>
          <a:p>
            <a:pPr marL="514350" indent="-514350">
              <a:buFont typeface="Wingdings" pitchFamily="2" charset="2"/>
              <a:buAutoNum type="arabicParenR"/>
              <a:defRPr/>
            </a:pPr>
            <a:r>
              <a:rPr lang="en-US" b="1" dirty="0">
                <a:solidFill>
                  <a:schemeClr val="bg1"/>
                </a:solidFill>
              </a:rPr>
              <a:t>Assess severity, then monitor control.</a:t>
            </a:r>
          </a:p>
          <a:p>
            <a:pPr marL="514350" indent="-514350">
              <a:buFont typeface="Wingdings" pitchFamily="2" charset="2"/>
              <a:buAutoNum type="arabicParenR"/>
              <a:defRPr/>
            </a:pPr>
            <a:r>
              <a:rPr lang="en-US" b="1" dirty="0">
                <a:solidFill>
                  <a:schemeClr val="bg1"/>
                </a:solidFill>
              </a:rPr>
              <a:t>Schedule periodic visits and education.</a:t>
            </a:r>
          </a:p>
          <a:p>
            <a:pPr marL="514350" indent="-514350">
              <a:buFont typeface="Wingdings" pitchFamily="2" charset="2"/>
              <a:buAutoNum type="arabicParenR"/>
              <a:defRPr/>
            </a:pPr>
            <a:r>
              <a:rPr lang="en-US" b="1" dirty="0">
                <a:solidFill>
                  <a:schemeClr val="bg1"/>
                </a:solidFill>
              </a:rPr>
              <a:t>Use objective measures of airflow.</a:t>
            </a:r>
          </a:p>
          <a:p>
            <a:pPr marL="514350" indent="-514350">
              <a:buFont typeface="Wingdings" pitchFamily="2" charset="2"/>
              <a:buAutoNum type="arabicParenR"/>
              <a:defRPr/>
            </a:pPr>
            <a:r>
              <a:rPr lang="en-US" b="1" dirty="0">
                <a:solidFill>
                  <a:schemeClr val="bg1"/>
                </a:solidFill>
              </a:rPr>
              <a:t>Assess/improve inhalation technique.</a:t>
            </a:r>
          </a:p>
          <a:p>
            <a:pPr marL="514350" indent="-514350">
              <a:buFont typeface="Wingdings" pitchFamily="2" charset="2"/>
              <a:buAutoNum type="arabicParenR"/>
              <a:defRPr/>
            </a:pPr>
            <a:r>
              <a:rPr lang="en-US" b="1" dirty="0">
                <a:solidFill>
                  <a:schemeClr val="bg1"/>
                </a:solidFill>
              </a:rPr>
              <a:t>Bill for necessary services.</a:t>
            </a:r>
            <a:br>
              <a:rPr lang="en-US" b="1" dirty="0">
                <a:solidFill>
                  <a:srgbClr val="FFFF00"/>
                </a:solidFill>
              </a:rPr>
            </a:br>
            <a:endParaRPr lang="en-US" sz="1800" b="1" dirty="0">
              <a:solidFill>
                <a:srgbClr val="FFFF00"/>
              </a:solidFill>
            </a:endParaRPr>
          </a:p>
        </p:txBody>
      </p:sp>
      <p:sp>
        <p:nvSpPr>
          <p:cNvPr id="4" name="TextBox 3"/>
          <p:cNvSpPr txBox="1"/>
          <p:nvPr/>
        </p:nvSpPr>
        <p:spPr>
          <a:xfrm>
            <a:off x="609600" y="5562600"/>
            <a:ext cx="3246402" cy="461665"/>
          </a:xfrm>
          <a:prstGeom prst="rect">
            <a:avLst/>
          </a:prstGeom>
          <a:noFill/>
          <a:ln w="571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 Evidence-Based Drivers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Polling Question 2</a:t>
            </a:r>
          </a:p>
        </p:txBody>
      </p:sp>
      <p:sp>
        <p:nvSpPr>
          <p:cNvPr id="2" name="Slide Number Placeholder 1">
            <a:extLst>
              <a:ext uri="{FF2B5EF4-FFF2-40B4-BE49-F238E27FC236}">
                <a16:creationId xmlns:a16="http://schemas.microsoft.com/office/drawing/2014/main" id="{52DDE0EE-E557-49F7-9538-C86A3428A6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D788D-9986-4464-ACA9-9F8E4619CF8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E5B0022-4BBE-4CB2-AFF1-264E37FEF8D9}"/>
              </a:ext>
            </a:extLst>
          </p:cNvPr>
          <p:cNvSpPr txBox="1"/>
          <p:nvPr/>
        </p:nvSpPr>
        <p:spPr>
          <a:xfrm>
            <a:off x="40981" y="6538980"/>
            <a:ext cx="326935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mn-cs"/>
              </a:rPr>
              <a:t>Indoor Air Quality (IAQ)</a:t>
            </a:r>
          </a:p>
        </p:txBody>
      </p:sp>
      <p:sp>
        <p:nvSpPr>
          <p:cNvPr id="6" name="Content Placeholder 2">
            <a:extLst>
              <a:ext uri="{FF2B5EF4-FFF2-40B4-BE49-F238E27FC236}">
                <a16:creationId xmlns:a16="http://schemas.microsoft.com/office/drawing/2014/main" id="{F0F3CEF4-1052-4CD0-ADE5-23A1DBBD3A91}"/>
              </a:ext>
            </a:extLst>
          </p:cNvPr>
          <p:cNvSpPr>
            <a:spLocks noGrp="1"/>
          </p:cNvSpPr>
          <p:nvPr>
            <p:ph idx="1"/>
          </p:nvPr>
        </p:nvSpPr>
        <p:spPr>
          <a:xfrm>
            <a:off x="1265382" y="1284288"/>
            <a:ext cx="7049278" cy="4525962"/>
          </a:xfrm>
        </p:spPr>
        <p:txBody>
          <a:bodyPr/>
          <a:lstStyle/>
          <a:p>
            <a:pPr marL="0" indent="0">
              <a:buNone/>
              <a:defRPr/>
            </a:pPr>
            <a:r>
              <a:rPr lang="en-US" sz="2400" b="1" dirty="0">
                <a:latin typeface="Arial" panose="020B0604020202020204" pitchFamily="34" charset="0"/>
                <a:cs typeface="Arial" panose="020B0604020202020204" pitchFamily="34" charset="0"/>
              </a:rPr>
              <a:t>How do you currently use data in your program?</a:t>
            </a:r>
            <a:endParaRPr lang="en-US" sz="240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We collect only the most basic data in our program but do not use data to demonstrate results.</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We are able to use data to show positive outcomes and ROI.</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We are able to use data to target high-risk individuals to receive in-home services.</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We are able to translate complex data to improve asthma care for patients with poorly controlled asthma.</a:t>
            </a:r>
          </a:p>
          <a:p>
            <a:pPr marL="460375" lvl="2" indent="-460375" defTabSz="1828800">
              <a:buFont typeface="+mj-lt"/>
              <a:buAutoNum type="arabicPeriod"/>
            </a:pPr>
            <a:r>
              <a:rPr lang="en-US" sz="210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283321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solidFill>
                  <a:srgbClr val="FFFF00"/>
                </a:solidFill>
              </a:rPr>
              <a:t>Potential Impact</a:t>
            </a:r>
            <a:endParaRPr lang="en-US" dirty="0"/>
          </a:p>
        </p:txBody>
      </p:sp>
      <p:sp>
        <p:nvSpPr>
          <p:cNvPr id="3" name="Content Placeholder 2"/>
          <p:cNvSpPr>
            <a:spLocks noGrp="1"/>
          </p:cNvSpPr>
          <p:nvPr>
            <p:ph idx="1"/>
          </p:nvPr>
        </p:nvSpPr>
        <p:spPr/>
        <p:txBody>
          <a:bodyPr/>
          <a:lstStyle/>
          <a:p>
            <a:pPr>
              <a:defRPr/>
            </a:pPr>
            <a:r>
              <a:rPr lang="en-US" b="1" dirty="0">
                <a:solidFill>
                  <a:srgbClr val="FFFF00"/>
                </a:solidFill>
              </a:rPr>
              <a:t>Well Controlled</a:t>
            </a:r>
          </a:p>
          <a:p>
            <a:pPr>
              <a:defRPr/>
            </a:pPr>
            <a:r>
              <a:rPr lang="en-US" b="1" dirty="0">
                <a:solidFill>
                  <a:srgbClr val="FFFF00"/>
                </a:solidFill>
              </a:rPr>
              <a:t>Not Well Controlled</a:t>
            </a:r>
          </a:p>
          <a:p>
            <a:pPr>
              <a:defRPr/>
            </a:pPr>
            <a:r>
              <a:rPr lang="en-US" b="1" dirty="0">
                <a:solidFill>
                  <a:srgbClr val="FFFF00"/>
                </a:solidFill>
              </a:rPr>
              <a:t>Very Poorly Controlled</a:t>
            </a:r>
            <a:br>
              <a:rPr lang="en-US" b="1" dirty="0">
                <a:solidFill>
                  <a:srgbClr val="FFFF00"/>
                </a:solidFill>
              </a:rPr>
            </a:br>
            <a:br>
              <a:rPr lang="en-US" b="1" dirty="0">
                <a:solidFill>
                  <a:srgbClr val="FFFF00"/>
                </a:solidFill>
              </a:rPr>
            </a:br>
            <a:r>
              <a:rPr lang="en-US" sz="2400" dirty="0">
                <a:solidFill>
                  <a:schemeClr val="bg1"/>
                </a:solidFill>
              </a:rPr>
              <a:t>“Children’s school absences and their parents’ absences from work represented the greatest economic burden of impairment in children with severe asthma” (observational study, 600 children). </a:t>
            </a:r>
          </a:p>
        </p:txBody>
      </p:sp>
      <p:sp>
        <p:nvSpPr>
          <p:cNvPr id="44037" name="TextBox 4"/>
          <p:cNvSpPr txBox="1">
            <a:spLocks noChangeArrowheads="1"/>
          </p:cNvSpPr>
          <p:nvPr/>
        </p:nvSpPr>
        <p:spPr bwMode="auto">
          <a:xfrm>
            <a:off x="1143000" y="5638800"/>
            <a:ext cx="6629400" cy="46166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orbel"/>
                <a:ea typeface="+mn-ea"/>
                <a:cs typeface="+mn-cs"/>
              </a:rPr>
              <a:t>Chest Physician</a:t>
            </a:r>
            <a:r>
              <a:rPr kumimoji="0" lang="en-US" sz="2400" b="0" i="0" u="none" strike="noStrike" kern="1200" cap="none" spc="0" normalizeH="0" baseline="0" noProof="0" dirty="0">
                <a:ln>
                  <a:noFill/>
                </a:ln>
                <a:solidFill>
                  <a:srgbClr val="FFFF00"/>
                </a:solidFill>
                <a:effectLst/>
                <a:uLnTx/>
                <a:uFillTx/>
                <a:latin typeface="Corbel"/>
                <a:ea typeface="+mn-ea"/>
                <a:cs typeface="+mn-cs"/>
              </a:rPr>
              <a:t>, vol. 5:12, p. 21, December 2010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600" dirty="0"/>
              <a:t>Insurer Medication Costs at 24 Months</a:t>
            </a:r>
          </a:p>
        </p:txBody>
      </p:sp>
      <p:sp>
        <p:nvSpPr>
          <p:cNvPr id="45060" name="TextBox 5"/>
          <p:cNvSpPr txBox="1">
            <a:spLocks noChangeArrowheads="1"/>
          </p:cNvSpPr>
          <p:nvPr/>
        </p:nvSpPr>
        <p:spPr bwMode="auto">
          <a:xfrm>
            <a:off x="2590800" y="6291263"/>
            <a:ext cx="5105400" cy="33813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orbel"/>
                <a:ea typeface="+mn-ea"/>
                <a:cs typeface="+mn-cs"/>
              </a:rPr>
              <a:t>Chest Physician</a:t>
            </a:r>
            <a:r>
              <a:rPr kumimoji="0" lang="en-US" sz="1600" b="0" i="0" u="none" strike="noStrike" kern="1200" cap="none" spc="0" normalizeH="0" baseline="0" noProof="0" dirty="0">
                <a:ln>
                  <a:noFill/>
                </a:ln>
                <a:solidFill>
                  <a:srgbClr val="FFFF00"/>
                </a:solidFill>
                <a:effectLst/>
                <a:uLnTx/>
                <a:uFillTx/>
                <a:latin typeface="Corbel"/>
                <a:ea typeface="+mn-ea"/>
                <a:cs typeface="+mn-cs"/>
              </a:rPr>
              <a:t>, vol. 5:12, p. 21, December 2010</a:t>
            </a:r>
          </a:p>
        </p:txBody>
      </p:sp>
      <p:sp>
        <p:nvSpPr>
          <p:cNvPr id="7" name="Content Placeholder 6"/>
          <p:cNvSpPr>
            <a:spLocks noGrp="1"/>
          </p:cNvSpPr>
          <p:nvPr>
            <p:ph idx="1"/>
          </p:nvPr>
        </p:nvSpPr>
        <p:spPr>
          <a:xfrm>
            <a:off x="2133600" y="4572000"/>
            <a:ext cx="5257800" cy="1752600"/>
          </a:xfrm>
        </p:spPr>
        <p:txBody>
          <a:bodyPr/>
          <a:lstStyle/>
          <a:p>
            <a:pPr lvl="1">
              <a:defRPr/>
            </a:pPr>
            <a:r>
              <a:rPr lang="en-US" sz="2400" b="1" dirty="0">
                <a:solidFill>
                  <a:srgbClr val="FF3300"/>
                </a:solidFill>
              </a:rPr>
              <a:t>Very poorly controlled ($2,298)</a:t>
            </a:r>
          </a:p>
          <a:p>
            <a:pPr lvl="1">
              <a:defRPr/>
            </a:pPr>
            <a:r>
              <a:rPr lang="en-US" sz="2400" b="1" dirty="0">
                <a:solidFill>
                  <a:srgbClr val="FFFF00"/>
                </a:solidFill>
              </a:rPr>
              <a:t>Not well controlled ($1,995)</a:t>
            </a:r>
          </a:p>
          <a:p>
            <a:pPr lvl="1">
              <a:defRPr/>
            </a:pPr>
            <a:r>
              <a:rPr lang="en-US" sz="2400" b="1" dirty="0">
                <a:solidFill>
                  <a:srgbClr val="00B050"/>
                </a:solidFill>
              </a:rPr>
              <a:t>Well controlled ($1,606)</a:t>
            </a:r>
          </a:p>
        </p:txBody>
      </p:sp>
      <p:graphicFrame>
        <p:nvGraphicFramePr>
          <p:cNvPr id="9" name="Chart 8"/>
          <p:cNvGraphicFramePr/>
          <p:nvPr/>
        </p:nvGraphicFramePr>
        <p:xfrm>
          <a:off x="2362200" y="18288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Increase Asthma Assessments</a:t>
            </a:r>
          </a:p>
        </p:txBody>
      </p:sp>
      <p:sp>
        <p:nvSpPr>
          <p:cNvPr id="3" name="Content Placeholder 2"/>
          <p:cNvSpPr>
            <a:spLocks noGrp="1"/>
          </p:cNvSpPr>
          <p:nvPr>
            <p:ph idx="1"/>
          </p:nvPr>
        </p:nvSpPr>
        <p:spPr/>
        <p:txBody>
          <a:bodyPr>
            <a:normAutofit/>
          </a:bodyPr>
          <a:lstStyle/>
          <a:p>
            <a:r>
              <a:rPr lang="en-US" sz="2800" dirty="0">
                <a:solidFill>
                  <a:schemeClr val="bg1"/>
                </a:solidFill>
              </a:rPr>
              <a:t>EPR3 1st component “Assessment &amp; Monitoring”</a:t>
            </a:r>
          </a:p>
          <a:p>
            <a:r>
              <a:rPr lang="en-US" sz="2800" dirty="0">
                <a:solidFill>
                  <a:schemeClr val="bg1"/>
                </a:solidFill>
              </a:rPr>
              <a:t>Reality check—0.5 to 1.6 outpatient visits per year for Missouri Medicaid children with asthma</a:t>
            </a:r>
          </a:p>
          <a:p>
            <a:r>
              <a:rPr lang="en-US" sz="2800" dirty="0">
                <a:solidFill>
                  <a:schemeClr val="bg1"/>
                </a:solidFill>
              </a:rPr>
              <a:t>Challenge—obtain “Assessment &amp; Monitoring” data at an affordable cost</a:t>
            </a:r>
          </a:p>
          <a:p>
            <a:r>
              <a:rPr lang="en-US" sz="2800" dirty="0">
                <a:solidFill>
                  <a:schemeClr val="bg1"/>
                </a:solidFill>
              </a:rPr>
              <a:t>Objective—support clinical decision-making, deploy special care and education for high-risk or impaired children</a:t>
            </a:r>
          </a:p>
        </p:txBody>
      </p:sp>
      <p:sp>
        <p:nvSpPr>
          <p:cNvPr id="4" name="TextBox 3"/>
          <p:cNvSpPr txBox="1"/>
          <p:nvPr/>
        </p:nvSpPr>
        <p:spPr>
          <a:xfrm>
            <a:off x="228600" y="5798403"/>
            <a:ext cx="3432350" cy="830997"/>
          </a:xfrm>
          <a:prstGeom prst="rect">
            <a:avLst/>
          </a:prstGeom>
          <a:noFill/>
          <a:ln w="571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Our intervention is 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on “Collective Impact.”</a:t>
            </a:r>
            <a:r>
              <a:rPr kumimoji="0" lang="en-US" sz="2400" b="0" i="0" u="none" strike="noStrike" kern="1200" cap="none" spc="0" normalizeH="0" baseline="0" noProof="0" dirty="0">
                <a:ln>
                  <a:noFill/>
                </a:ln>
                <a:solidFill>
                  <a:prstClr val="black"/>
                </a:solidFill>
                <a:effectLst/>
                <a:uLnTx/>
                <a:uFillTx/>
                <a:latin typeface="Corbel"/>
                <a:ea typeface="+mn-ea"/>
                <a:cs typeface="+mn-cs"/>
              </a:rPr>
              <a:t> </a:t>
            </a:r>
          </a:p>
        </p:txBody>
      </p:sp>
      <p:grpSp>
        <p:nvGrpSpPr>
          <p:cNvPr id="7" name="Group 6"/>
          <p:cNvGrpSpPr/>
          <p:nvPr/>
        </p:nvGrpSpPr>
        <p:grpSpPr>
          <a:xfrm>
            <a:off x="3962400" y="5105400"/>
            <a:ext cx="5105400" cy="1676400"/>
            <a:chOff x="4038600" y="4800600"/>
            <a:chExt cx="5105400" cy="1676400"/>
          </a:xfrm>
        </p:grpSpPr>
        <p:sp>
          <p:nvSpPr>
            <p:cNvPr id="6" name="Rectangle 5"/>
            <p:cNvSpPr/>
            <p:nvPr/>
          </p:nvSpPr>
          <p:spPr>
            <a:xfrm>
              <a:off x="4038600" y="4800600"/>
              <a:ext cx="5105400" cy="1676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 name="Rectangle 4"/>
            <p:cNvSpPr/>
            <p:nvPr/>
          </p:nvSpPr>
          <p:spPr>
            <a:xfrm>
              <a:off x="4114800" y="4875074"/>
              <a:ext cx="50292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 action="ppaction://noaction"/>
                </a:rPr>
                <a:t>Collective Impact - Stanford Social Innovation Review</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 action="ppaction://noaction"/>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 action="ppaction://noaction"/>
                </a:rPr>
                <a:t>https://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ssir.org/articles/entry/collective_impact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“Understanding the Value of Backbone Organizations in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Collective Impact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 Unlike most collaborations,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collective impact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initiatives involve a centralized infrastructure, ...... The five types of collaborations are a great conceptual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framework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TextBox 4"/>
          <p:cNvSpPr txBox="1"/>
          <p:nvPr/>
        </p:nvSpPr>
        <p:spPr>
          <a:xfrm>
            <a:off x="6553200" y="543580"/>
            <a:ext cx="2514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prstClr>
                </a:solidFill>
                <a:effectLst/>
                <a:uLnTx/>
                <a:uFillTx/>
                <a:latin typeface="Book Antiqua" pitchFamily="18" charset="0"/>
                <a:ea typeface="+mn-ea"/>
                <a:cs typeface="+mn-cs"/>
              </a:rPr>
              <a:t>just do it.</a:t>
            </a:r>
          </a:p>
        </p:txBody>
      </p:sp>
      <p:sp>
        <p:nvSpPr>
          <p:cNvPr id="14" name="Rectangle 13"/>
          <p:cNvSpPr/>
          <p:nvPr/>
        </p:nvSpPr>
        <p:spPr>
          <a:xfrm>
            <a:off x="0" y="1143000"/>
            <a:ext cx="9144000" cy="152400"/>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08" y="-238535"/>
            <a:ext cx="834548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895" y="317500"/>
            <a:ext cx="505936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1894" y="2095763"/>
            <a:ext cx="8024691" cy="397031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 name="Group 9"/>
          <p:cNvGrpSpPr/>
          <p:nvPr/>
        </p:nvGrpSpPr>
        <p:grpSpPr>
          <a:xfrm>
            <a:off x="8007350" y="1330526"/>
            <a:ext cx="1060450" cy="490526"/>
            <a:chOff x="6212010" y="4666377"/>
            <a:chExt cx="1060450" cy="490526"/>
          </a:xfrm>
        </p:grpSpPr>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010" y="4699703"/>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56072" y="4666377"/>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pic>
        <p:nvPicPr>
          <p:cNvPr id="15" name="Picture 2"/>
          <p:cNvPicPr>
            <a:picLocks noGrp="1" noChangeAspect="1" noChangeArrowheads="1"/>
          </p:cNvPicPr>
          <p:nvPr>
            <p:ph/>
          </p:nvPr>
        </p:nvPicPr>
        <p:blipFill>
          <a:blip r:embed="rId6" cstate="print"/>
          <a:srcRect/>
          <a:stretch>
            <a:fillRect/>
          </a:stretch>
        </p:blipFill>
        <p:spPr bwMode="auto">
          <a:xfrm>
            <a:off x="990600" y="1304925"/>
            <a:ext cx="6770544" cy="5484469"/>
          </a:xfrm>
          <a:prstGeom prst="rect">
            <a:avLst/>
          </a:prstGeom>
          <a:noFill/>
          <a:ln w="9525">
            <a:noFill/>
            <a:miter lim="800000"/>
            <a:headEnd/>
            <a:tailEnd/>
          </a:ln>
          <a:effectLst/>
        </p:spPr>
      </p:pic>
      <p:sp>
        <p:nvSpPr>
          <p:cNvPr id="16" name="Oval 15"/>
          <p:cNvSpPr/>
          <p:nvPr/>
        </p:nvSpPr>
        <p:spPr>
          <a:xfrm>
            <a:off x="4724400" y="2133600"/>
            <a:ext cx="3352800" cy="2209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618192114"/>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a:bodyPr>
          <a:lstStyle/>
          <a:p>
            <a:pPr algn="ctr"/>
            <a:r>
              <a:rPr lang="en-US" sz="3600" dirty="0">
                <a:solidFill>
                  <a:srgbClr val="FFC000"/>
                </a:solidFill>
              </a:rPr>
              <a:t>Align Sustainable Interventions With EPR3</a:t>
            </a:r>
          </a:p>
        </p:txBody>
      </p:sp>
      <p:sp>
        <p:nvSpPr>
          <p:cNvPr id="3" name="Content Placeholder 2"/>
          <p:cNvSpPr>
            <a:spLocks noGrp="1"/>
          </p:cNvSpPr>
          <p:nvPr>
            <p:ph idx="1"/>
          </p:nvPr>
        </p:nvSpPr>
        <p:spPr>
          <a:xfrm>
            <a:off x="-1" y="1775191"/>
            <a:ext cx="9143999" cy="4625609"/>
          </a:xfrm>
        </p:spPr>
        <p:txBody>
          <a:bodyPr numCol="1">
            <a:normAutofit/>
          </a:bodyPr>
          <a:lstStyle/>
          <a:p>
            <a:r>
              <a:rPr lang="en-US" dirty="0">
                <a:solidFill>
                  <a:schemeClr val="bg1"/>
                </a:solidFill>
                <a:latin typeface="Arial" pitchFamily="34" charset="0"/>
                <a:cs typeface="Arial" pitchFamily="34" charset="0"/>
              </a:rPr>
              <a:t>Educational messages and self-care coaching</a:t>
            </a:r>
          </a:p>
          <a:p>
            <a:pPr lvl="1"/>
            <a:r>
              <a:rPr lang="en-US" dirty="0">
                <a:solidFill>
                  <a:schemeClr val="bg1"/>
                </a:solidFill>
                <a:latin typeface="Arial" pitchFamily="34" charset="0"/>
                <a:cs typeface="Arial" pitchFamily="34" charset="0"/>
              </a:rPr>
              <a:t>Four components</a:t>
            </a:r>
          </a:p>
          <a:p>
            <a:pPr lvl="2"/>
            <a:r>
              <a:rPr lang="en-US" dirty="0">
                <a:solidFill>
                  <a:schemeClr val="bg1"/>
                </a:solidFill>
                <a:latin typeface="Arial" pitchFamily="34" charset="0"/>
                <a:cs typeface="Arial" pitchFamily="34" charset="0"/>
              </a:rPr>
              <a:t>Assessment/monitoring</a:t>
            </a:r>
          </a:p>
          <a:p>
            <a:pPr lvl="2"/>
            <a:r>
              <a:rPr lang="en-US" dirty="0">
                <a:solidFill>
                  <a:schemeClr val="bg1"/>
                </a:solidFill>
                <a:latin typeface="Arial" pitchFamily="34" charset="0"/>
                <a:cs typeface="Arial" pitchFamily="34" charset="0"/>
              </a:rPr>
              <a:t>Education for self-management </a:t>
            </a:r>
          </a:p>
          <a:p>
            <a:pPr lvl="2"/>
            <a:r>
              <a:rPr lang="en-US" dirty="0">
                <a:solidFill>
                  <a:schemeClr val="bg1"/>
                </a:solidFill>
                <a:latin typeface="Arial" pitchFamily="34" charset="0"/>
                <a:cs typeface="Arial" pitchFamily="34" charset="0"/>
              </a:rPr>
              <a:t>Control environmental triggers/co-morbidities</a:t>
            </a:r>
          </a:p>
          <a:p>
            <a:pPr lvl="2"/>
            <a:r>
              <a:rPr lang="en-US" dirty="0">
                <a:solidFill>
                  <a:schemeClr val="bg1"/>
                </a:solidFill>
                <a:latin typeface="Arial" pitchFamily="34" charset="0"/>
                <a:cs typeface="Arial" pitchFamily="34" charset="0"/>
              </a:rPr>
              <a:t>Appropriate pharmacologic therapy</a:t>
            </a:r>
          </a:p>
          <a:p>
            <a:pPr marL="768096" lvl="2" indent="0">
              <a:buNone/>
            </a:pPr>
            <a:endParaRPr lang="en-US" sz="3500" dirty="0">
              <a:solidFill>
                <a:schemeClr val="bg1"/>
              </a:solidFill>
            </a:endParaRPr>
          </a:p>
          <a:p>
            <a:r>
              <a:rPr lang="en-US" sz="3500" dirty="0">
                <a:solidFill>
                  <a:schemeClr val="bg1"/>
                </a:solidFill>
              </a:rPr>
              <a:t>Expanded reimbursement for providers</a:t>
            </a:r>
          </a:p>
          <a:p>
            <a:pPr lvl="1"/>
            <a:r>
              <a:rPr lang="en-US" sz="3000" dirty="0">
                <a:solidFill>
                  <a:schemeClr val="bg1"/>
                </a:solidFill>
              </a:rPr>
              <a:t>Opportunity to involve school nurses</a:t>
            </a:r>
            <a:endParaRPr lang="en-US" dirty="0">
              <a:solidFill>
                <a:schemeClr val="bg1"/>
              </a:solidFill>
            </a:endParaRPr>
          </a:p>
          <a:p>
            <a:endParaRPr lang="en-US" dirty="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dirty="0">
              <a:latin typeface="Arial" pitchFamily="34" charset="0"/>
              <a:cs typeface="Arial" pitchFamily="34" charset="0"/>
            </a:endParaRPr>
          </a:p>
          <a:p>
            <a:pPr lvl="1"/>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graphicFrame>
        <p:nvGraphicFramePr>
          <p:cNvPr id="5" name="Table 4"/>
          <p:cNvGraphicFramePr>
            <a:graphicFrameLocks noGrp="1"/>
          </p:cNvGraphicFramePr>
          <p:nvPr>
            <p:extLst>
              <p:ext uri="{D42A27DB-BD31-4B8C-83A1-F6EECF244321}">
                <p14:modId xmlns:p14="http://schemas.microsoft.com/office/powerpoint/2010/main" val="541797062"/>
              </p:ext>
            </p:extLst>
          </p:nvPr>
        </p:nvGraphicFramePr>
        <p:xfrm>
          <a:off x="557503" y="2457059"/>
          <a:ext cx="8153400" cy="2438402"/>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470289">
                <a:tc>
                  <a:txBody>
                    <a:bodyPr/>
                    <a:lstStyle/>
                    <a:p>
                      <a:pPr lvl="1"/>
                      <a:r>
                        <a:rPr lang="en-US" dirty="0">
                          <a:solidFill>
                            <a:schemeClr val="bg1"/>
                          </a:solidFill>
                          <a:latin typeface="Arial" pitchFamily="34" charset="0"/>
                          <a:cs typeface="Arial" pitchFamily="34" charset="0"/>
                        </a:rPr>
                        <a:t>Expert Panel Report 3 (EPR3) </a:t>
                      </a:r>
                    </a:p>
                  </a:txBody>
                  <a:tcPr marL="0" marR="0" marT="0" marB="0" anchor="ctr"/>
                </a:tc>
                <a:tc>
                  <a:txBody>
                    <a:bodyPr/>
                    <a:lstStyle/>
                    <a:p>
                      <a:pPr lvl="0" algn="ctr"/>
                      <a:r>
                        <a:rPr lang="en-US" dirty="0">
                          <a:solidFill>
                            <a:schemeClr val="bg1"/>
                          </a:solidFill>
                          <a:latin typeface="Arial" pitchFamily="34" charset="0"/>
                          <a:cs typeface="Arial" pitchFamily="34" charset="0"/>
                          <a:sym typeface="Wingdings" pitchFamily="2" charset="2"/>
                        </a:rPr>
                        <a:t>Key messages</a:t>
                      </a:r>
                      <a:endParaRPr lang="en-US" dirty="0">
                        <a:solidFill>
                          <a:schemeClr val="bg1"/>
                        </a:solidFill>
                        <a:latin typeface="Arial" pitchFamily="34" charset="0"/>
                        <a:cs typeface="Arial" pitchFamily="34" charset="0"/>
                      </a:endParaRPr>
                    </a:p>
                  </a:txBody>
                  <a:tcPr marL="0" marR="0" marT="0" marB="0" anchor="ctr"/>
                </a:tc>
                <a:extLst>
                  <a:ext uri="{0D108BD9-81ED-4DB2-BD59-A6C34878D82A}">
                    <a16:rowId xmlns:a16="http://schemas.microsoft.com/office/drawing/2014/main" val="10000"/>
                  </a:ext>
                </a:extLst>
              </a:tr>
              <a:tr h="426084">
                <a:tc>
                  <a:txBody>
                    <a:bodyPr/>
                    <a:lstStyle/>
                    <a:p>
                      <a:pPr lvl="0" algn="ctr"/>
                      <a:r>
                        <a:rPr lang="en-US" dirty="0">
                          <a:latin typeface="Arial" pitchFamily="34" charset="0"/>
                          <a:cs typeface="Arial" pitchFamily="34" charset="0"/>
                        </a:rPr>
                        <a:t>Assessment/monitoring </a:t>
                      </a:r>
                    </a:p>
                  </a:txBody>
                  <a:tcPr marL="0" marR="0" marT="0" marB="0" anchor="ctr"/>
                </a:tc>
                <a:tc>
                  <a:txBody>
                    <a:bodyPr/>
                    <a:lstStyle/>
                    <a:p>
                      <a:pPr lvl="0" algn="ctr"/>
                      <a:r>
                        <a:rPr lang="en-US" dirty="0">
                          <a:latin typeface="Arial" pitchFamily="34" charset="0"/>
                          <a:cs typeface="Arial" pitchFamily="34" charset="0"/>
                          <a:sym typeface="Wingdings" pitchFamily="2" charset="2"/>
                        </a:rPr>
                        <a:t>Measure airflow (FEV1)</a:t>
                      </a:r>
                      <a:endParaRPr lang="en-US" dirty="0">
                        <a:latin typeface="Arial" pitchFamily="34" charset="0"/>
                        <a:cs typeface="Arial" pitchFamily="34" charset="0"/>
                      </a:endParaRPr>
                    </a:p>
                  </a:txBody>
                  <a:tcPr marL="0" marR="0" marT="0" marB="0" anchor="ctr"/>
                </a:tc>
                <a:extLst>
                  <a:ext uri="{0D108BD9-81ED-4DB2-BD59-A6C34878D82A}">
                    <a16:rowId xmlns:a16="http://schemas.microsoft.com/office/drawing/2014/main" val="10001"/>
                  </a:ext>
                </a:extLst>
              </a:tr>
              <a:tr h="470289">
                <a:tc>
                  <a:txBody>
                    <a:bodyPr/>
                    <a:lstStyle/>
                    <a:p>
                      <a:pPr lvl="0" algn="ctr"/>
                      <a:r>
                        <a:rPr lang="en-US" dirty="0">
                          <a:latin typeface="Arial" pitchFamily="34" charset="0"/>
                          <a:cs typeface="Arial" pitchFamily="34" charset="0"/>
                        </a:rPr>
                        <a:t>Education for self-management</a:t>
                      </a:r>
                    </a:p>
                  </a:txBody>
                  <a:tcPr marL="0" marR="0" marT="0" marB="0" anchor="ctr"/>
                </a:tc>
                <a:tc>
                  <a:txBody>
                    <a:bodyPr/>
                    <a:lstStyle/>
                    <a:p>
                      <a:pPr lvl="0" algn="ctr"/>
                      <a:r>
                        <a:rPr lang="en-US" dirty="0">
                          <a:latin typeface="Arial" pitchFamily="34" charset="0"/>
                          <a:cs typeface="Arial" pitchFamily="34" charset="0"/>
                          <a:sym typeface="Wingdings" pitchFamily="2" charset="2"/>
                        </a:rPr>
                        <a:t>Inhaler identification/training</a:t>
                      </a:r>
                      <a:endParaRPr lang="en-US" dirty="0">
                        <a:latin typeface="Arial" pitchFamily="34" charset="0"/>
                        <a:cs typeface="Arial" pitchFamily="34" charset="0"/>
                      </a:endParaRPr>
                    </a:p>
                  </a:txBody>
                  <a:tcPr marL="0" marR="0" marT="0" marB="0" anchor="ctr"/>
                </a:tc>
                <a:extLst>
                  <a:ext uri="{0D108BD9-81ED-4DB2-BD59-A6C34878D82A}">
                    <a16:rowId xmlns:a16="http://schemas.microsoft.com/office/drawing/2014/main" val="10002"/>
                  </a:ext>
                </a:extLst>
              </a:tr>
              <a:tr h="543374">
                <a:tc>
                  <a:txBody>
                    <a:bodyPr/>
                    <a:lstStyle/>
                    <a:p>
                      <a:pPr lvl="0" algn="ctr"/>
                      <a:r>
                        <a:rPr lang="en-US" dirty="0">
                          <a:latin typeface="Arial" pitchFamily="34" charset="0"/>
                          <a:cs typeface="Arial" pitchFamily="34" charset="0"/>
                        </a:rPr>
                        <a:t>Control environment/co-morbidities</a:t>
                      </a:r>
                    </a:p>
                  </a:txBody>
                  <a:tcPr marL="0" marR="0" marT="0" marB="0" anchor="ctr"/>
                </a:tc>
                <a:tc>
                  <a:txBody>
                    <a:bodyPr/>
                    <a:lstStyle/>
                    <a:p>
                      <a:pPr lvl="0" algn="ctr"/>
                      <a:r>
                        <a:rPr lang="en-US" dirty="0">
                          <a:latin typeface="Arial" pitchFamily="34" charset="0"/>
                          <a:cs typeface="Arial" pitchFamily="34" charset="0"/>
                          <a:sym typeface="Wingdings" pitchFamily="2" charset="2"/>
                        </a:rPr>
                        <a:t>Avoid triggers, manage co-morbidities</a:t>
                      </a:r>
                      <a:endParaRPr lang="en-US" dirty="0">
                        <a:latin typeface="Arial" pitchFamily="34" charset="0"/>
                        <a:cs typeface="Arial" pitchFamily="34" charset="0"/>
                      </a:endParaRPr>
                    </a:p>
                  </a:txBody>
                  <a:tcPr marL="0" marR="0" marT="0" marB="0" anchor="ctr"/>
                </a:tc>
                <a:extLst>
                  <a:ext uri="{0D108BD9-81ED-4DB2-BD59-A6C34878D82A}">
                    <a16:rowId xmlns:a16="http://schemas.microsoft.com/office/drawing/2014/main" val="10003"/>
                  </a:ext>
                </a:extLst>
              </a:tr>
              <a:tr h="528366">
                <a:tc>
                  <a:txBody>
                    <a:bodyPr/>
                    <a:lstStyle/>
                    <a:p>
                      <a:pPr lvl="0" algn="ctr"/>
                      <a:r>
                        <a:rPr lang="en-US" dirty="0">
                          <a:latin typeface="Arial" pitchFamily="34" charset="0"/>
                          <a:cs typeface="Arial" pitchFamily="34" charset="0"/>
                        </a:rPr>
                        <a:t>Appropriate pharmacologic therapy</a:t>
                      </a:r>
                    </a:p>
                  </a:txBody>
                  <a:tcPr marL="0" marR="0" marT="0" marB="0" anchor="ctr"/>
                </a:tc>
                <a:tc>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sym typeface="Wingdings" pitchFamily="2" charset="2"/>
                        </a:rPr>
                        <a:t>Inhaled corticosteroid</a:t>
                      </a:r>
                      <a:r>
                        <a:rPr lang="en-US" baseline="0" dirty="0">
                          <a:latin typeface="Arial" pitchFamily="34" charset="0"/>
                          <a:cs typeface="Arial" pitchFamily="34" charset="0"/>
                          <a:sym typeface="Wingdings" pitchFamily="2" charset="2"/>
                        </a:rPr>
                        <a:t> </a:t>
                      </a:r>
                      <a:r>
                        <a:rPr lang="en-US" dirty="0">
                          <a:latin typeface="Arial" pitchFamily="34" charset="0"/>
                          <a:cs typeface="Arial" pitchFamily="34" charset="0"/>
                          <a:sym typeface="Wingdings" pitchFamily="2" charset="2"/>
                        </a:rPr>
                        <a:t>improves control</a:t>
                      </a:r>
                      <a:endParaRPr lang="en-US" dirty="0">
                        <a:latin typeface="Arial" pitchFamily="34" charset="0"/>
                        <a:cs typeface="Arial" pitchFamily="34" charset="0"/>
                      </a:endParaRPr>
                    </a:p>
                  </a:txBody>
                  <a:tcPr marL="0" marR="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06956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5448"/>
            <a:ext cx="8229600" cy="1252728"/>
          </a:xfrm>
        </p:spPr>
        <p:txBody>
          <a:bodyPr/>
          <a:lstStyle/>
          <a:p>
            <a:r>
              <a:rPr lang="en-US" dirty="0">
                <a:solidFill>
                  <a:srgbClr val="FFC000"/>
                </a:solidFill>
                <a:latin typeface="Arial" pitchFamily="34" charset="0"/>
                <a:cs typeface="Arial" pitchFamily="34" charset="0"/>
              </a:rPr>
              <a:t>Design/Methods</a:t>
            </a:r>
          </a:p>
        </p:txBody>
      </p:sp>
      <p:sp>
        <p:nvSpPr>
          <p:cNvPr id="3" name="Content Placeholder 2"/>
          <p:cNvSpPr>
            <a:spLocks noGrp="1"/>
          </p:cNvSpPr>
          <p:nvPr>
            <p:ph idx="1"/>
          </p:nvPr>
        </p:nvSpPr>
        <p:spPr>
          <a:xfrm>
            <a:off x="76200" y="1371600"/>
            <a:ext cx="8229600" cy="4525963"/>
          </a:xfrm>
        </p:spPr>
        <p:txBody>
          <a:bodyPr>
            <a:normAutofit/>
          </a:bodyPr>
          <a:lstStyle/>
          <a:p>
            <a:pPr lvl="1"/>
            <a:r>
              <a:rPr lang="en-US" dirty="0">
                <a:solidFill>
                  <a:schemeClr val="bg1"/>
                </a:solidFill>
                <a:latin typeface="Arial" pitchFamily="34" charset="0"/>
                <a:cs typeface="Arial" pitchFamily="34" charset="0"/>
              </a:rPr>
              <a:t>Students enrolled by school nurses (n = 176)</a:t>
            </a:r>
          </a:p>
          <a:p>
            <a:pPr lvl="2"/>
            <a:r>
              <a:rPr lang="en-US" dirty="0">
                <a:solidFill>
                  <a:schemeClr val="bg1"/>
                </a:solidFill>
                <a:latin typeface="Arial" pitchFamily="34" charset="0"/>
                <a:cs typeface="Arial" pitchFamily="34" charset="0"/>
              </a:rPr>
              <a:t>Checklist to identify children with persistent asthma</a:t>
            </a:r>
          </a:p>
          <a:p>
            <a:pPr lvl="2"/>
            <a:r>
              <a:rPr lang="en-US" dirty="0">
                <a:solidFill>
                  <a:schemeClr val="bg1"/>
                </a:solidFill>
                <a:latin typeface="Arial" pitchFamily="34" charset="0"/>
                <a:cs typeface="Arial" pitchFamily="34" charset="0"/>
              </a:rPr>
              <a:t>Three encounters at school</a:t>
            </a:r>
          </a:p>
          <a:p>
            <a:pPr lvl="3"/>
            <a:r>
              <a:rPr lang="en-US" dirty="0">
                <a:solidFill>
                  <a:schemeClr val="bg1"/>
                </a:solidFill>
                <a:latin typeface="Arial" pitchFamily="34" charset="0"/>
                <a:cs typeface="Arial" pitchFamily="34" charset="0"/>
              </a:rPr>
              <a:t>Forced expiratory volume in 1 second (FEV1)</a:t>
            </a:r>
          </a:p>
          <a:p>
            <a:pPr lvl="3"/>
            <a:r>
              <a:rPr lang="en-US" dirty="0">
                <a:solidFill>
                  <a:schemeClr val="bg1"/>
                </a:solidFill>
                <a:latin typeface="Arial" pitchFamily="34" charset="0"/>
                <a:cs typeface="Arial" pitchFamily="34" charset="0"/>
              </a:rPr>
              <a:t>Impairment</a:t>
            </a:r>
            <a:r>
              <a:rPr lang="en-US" dirty="0">
                <a:solidFill>
                  <a:schemeClr val="bg1"/>
                </a:solidFill>
              </a:rPr>
              <a:t>—</a:t>
            </a:r>
            <a:r>
              <a:rPr lang="en-US" i="1" dirty="0">
                <a:solidFill>
                  <a:schemeClr val="bg1"/>
                </a:solidFill>
                <a:latin typeface="Arial" pitchFamily="34" charset="0"/>
                <a:cs typeface="Arial" pitchFamily="34" charset="0"/>
              </a:rPr>
              <a:t>Children's Health Survey for Asthma – Child Version</a:t>
            </a:r>
            <a:r>
              <a:rPr lang="en-US" dirty="0">
                <a:solidFill>
                  <a:schemeClr val="bg1"/>
                </a:solidFill>
                <a:latin typeface="Arial" pitchFamily="34" charset="0"/>
                <a:cs typeface="Arial" pitchFamily="34" charset="0"/>
              </a:rPr>
              <a:t>, American Academy of Pediatrics (CHSA-C)</a:t>
            </a:r>
          </a:p>
          <a:p>
            <a:pPr lvl="3"/>
            <a:r>
              <a:rPr lang="en-US" dirty="0">
                <a:solidFill>
                  <a:schemeClr val="bg1"/>
                </a:solidFill>
                <a:latin typeface="Arial" pitchFamily="34" charset="0"/>
                <a:cs typeface="Arial" pitchFamily="34" charset="0"/>
              </a:rPr>
              <a:t>Psychosocial well-being (CHSA-C)  </a:t>
            </a:r>
          </a:p>
          <a:p>
            <a:pPr lvl="3"/>
            <a:r>
              <a:rPr lang="en-US" dirty="0">
                <a:solidFill>
                  <a:schemeClr val="bg1"/>
                </a:solidFill>
                <a:latin typeface="Arial" pitchFamily="34" charset="0"/>
                <a:cs typeface="Arial" pitchFamily="34" charset="0"/>
              </a:rPr>
              <a:t>Adequacy of ICS inhaler technique (IFR and IFT)</a:t>
            </a:r>
          </a:p>
          <a:p>
            <a:pPr lvl="3"/>
            <a:r>
              <a:rPr lang="en-US" dirty="0">
                <a:solidFill>
                  <a:schemeClr val="bg1"/>
                </a:solidFill>
                <a:latin typeface="Arial" pitchFamily="34" charset="0"/>
                <a:cs typeface="Arial" pitchFamily="34" charset="0"/>
              </a:rPr>
              <a:t>Identification of medication/inhaler (access and use)</a:t>
            </a:r>
          </a:p>
          <a:p>
            <a:pPr lvl="3"/>
            <a:r>
              <a:rPr lang="en-US" dirty="0">
                <a:solidFill>
                  <a:schemeClr val="bg1"/>
                </a:solidFill>
                <a:latin typeface="Arial" pitchFamily="34" charset="0"/>
                <a:cs typeface="Arial" pitchFamily="34" charset="0"/>
              </a:rPr>
              <a:t>ETS and other environmental factors (CARAT) </a:t>
            </a:r>
          </a:p>
          <a:p>
            <a:pPr lvl="2"/>
            <a:r>
              <a:rPr lang="en-US" dirty="0">
                <a:solidFill>
                  <a:schemeClr val="bg1"/>
                </a:solidFill>
                <a:latin typeface="Arial" pitchFamily="34" charset="0"/>
                <a:cs typeface="Arial" pitchFamily="34" charset="0"/>
              </a:rPr>
              <a:t>Self-care education by IMPACT Asthma Kids</a:t>
            </a:r>
            <a:r>
              <a:rPr lang="en-US" baseline="30000" dirty="0">
                <a:solidFill>
                  <a:schemeClr val="bg1"/>
                </a:solidFill>
                <a:latin typeface="Arial" pitchFamily="34" charset="0"/>
                <a:cs typeface="Arial" pitchFamily="34" charset="0"/>
              </a:rPr>
              <a:t>©</a:t>
            </a:r>
          </a:p>
          <a:p>
            <a:pPr lvl="2"/>
            <a:endParaRPr lang="en-US" dirty="0">
              <a:latin typeface="Arial" pitchFamily="34" charset="0"/>
              <a:cs typeface="Arial"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spTree>
    <p:extLst>
      <p:ext uri="{BB962C8B-B14F-4D97-AF65-F5344CB8AC3E}">
        <p14:creationId xmlns:p14="http://schemas.microsoft.com/office/powerpoint/2010/main" val="367362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type="title"/>
          </p:nvPr>
        </p:nvSpPr>
        <p:spPr/>
        <p:txBody>
          <a:bodyPr/>
          <a:lstStyle/>
          <a:p>
            <a:pPr algn="ctr" eaLnBrk="1" hangingPunct="1">
              <a:defRPr/>
            </a:pPr>
            <a:r>
              <a:rPr lang="en-US" b="1" dirty="0"/>
              <a:t>Self-Regulation Theory</a:t>
            </a:r>
          </a:p>
        </p:txBody>
      </p:sp>
      <p:pic>
        <p:nvPicPr>
          <p:cNvPr id="7173" name="Picture 6" descr="AGENC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676400"/>
            <a:ext cx="7391400" cy="4086225"/>
          </a:xfr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2526" y="5868369"/>
            <a:ext cx="3699474" cy="830997"/>
          </a:xfrm>
          <a:prstGeom prst="rect">
            <a:avLst/>
          </a:prstGeom>
          <a:noFill/>
          <a:ln w="571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Our intervention is 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on “self-regulation theory.”</a:t>
            </a:r>
            <a:r>
              <a:rPr kumimoji="0" lang="en-US" sz="2400" b="0" i="0" u="none" strike="noStrike" kern="1200" cap="none" spc="0" normalizeH="0" baseline="0" noProof="0" dirty="0">
                <a:ln>
                  <a:noFill/>
                </a:ln>
                <a:solidFill>
                  <a:prstClr val="black"/>
                </a:solidFill>
                <a:effectLst/>
                <a:uLnTx/>
                <a:uFillTx/>
                <a:latin typeface="Corbel"/>
                <a:ea typeface="+mn-ea"/>
                <a:cs typeface="+mn-cs"/>
              </a:rPr>
              <a:t> </a:t>
            </a:r>
          </a:p>
        </p:txBody>
      </p:sp>
    </p:spTree>
    <p:extLst>
      <p:ext uri="{BB962C8B-B14F-4D97-AF65-F5344CB8AC3E}">
        <p14:creationId xmlns:p14="http://schemas.microsoft.com/office/powerpoint/2010/main" val="3520685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5941922"/>
            <a:ext cx="65532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74688"/>
            <a:ext cx="47323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12888"/>
            <a:ext cx="4732338"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4"/>
          <p:cNvSpPr txBox="1">
            <a:spLocks noChangeArrowheads="1"/>
          </p:cNvSpPr>
          <p:nvPr/>
        </p:nvSpPr>
        <p:spPr bwMode="auto">
          <a:xfrm>
            <a:off x="5223469" y="593832"/>
            <a:ext cx="3890387"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itchFamily="34" charset="0"/>
                <a:ea typeface="+mn-ea"/>
                <a:cs typeface="+mn-cs"/>
              </a:rPr>
              <a:t>RCCT Design</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228 children, 6 to 18 years</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A parent present</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Specialty care for all</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Arial" pitchFamily="34" charset="0"/>
                <a:ea typeface="+mn-ea"/>
                <a:cs typeface="+mn-cs"/>
              </a:rPr>
              <a:t>Caring for Kids</a:t>
            </a: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 info</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Three visits, 1 year</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Knowledge gain</a:t>
            </a: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Self-report, </a:t>
            </a:r>
            <a:r>
              <a:rPr kumimoji="0" lang="en-US" altLang="en-US" sz="2400" b="0" i="0" u="none" strike="noStrike" kern="1200" cap="none" spc="0" normalizeH="0" baseline="0" noProof="0" dirty="0" err="1">
                <a:ln>
                  <a:noFill/>
                </a:ln>
                <a:solidFill>
                  <a:prstClr val="black"/>
                </a:solidFill>
                <a:effectLst/>
                <a:uLnTx/>
                <a:uFillTx/>
                <a:latin typeface="Arial" pitchFamily="34" charset="0"/>
                <a:ea typeface="+mn-ea"/>
                <a:cs typeface="+mn-cs"/>
              </a:rPr>
              <a:t>Sx</a:t>
            </a: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 Rx, days missed, ER, impairment </a:t>
            </a:r>
          </a:p>
        </p:txBody>
      </p:sp>
      <p:sp>
        <p:nvSpPr>
          <p:cNvPr id="9223" name="Text Box 5"/>
          <p:cNvSpPr txBox="1">
            <a:spLocks noChangeArrowheads="1"/>
          </p:cNvSpPr>
          <p:nvPr/>
        </p:nvSpPr>
        <p:spPr bwMode="auto">
          <a:xfrm>
            <a:off x="338932" y="5941922"/>
            <a:ext cx="8466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hlinkClick r:id="rId4"/>
              </a:rPr>
              <a:t>www.pediatrics.org/cgi/content/abstract/111/3/503</a:t>
            </a:r>
            <a:r>
              <a:rPr kumimoji="0" lang="en-US" altLang="en-US" sz="2000" b="0" i="0" u="none" strike="noStrike" kern="1200" cap="none" spc="0" normalizeH="0" baseline="0" noProof="0" dirty="0">
                <a:ln>
                  <a:noFill/>
                </a:ln>
                <a:solidFill>
                  <a:prstClr val="white"/>
                </a:solidFill>
                <a:effectLst/>
                <a:uLnTx/>
                <a:uFillTx/>
                <a:latin typeface="Arial" pitchFamily="34" charset="0"/>
                <a:ea typeface="+mn-ea"/>
                <a:cs typeface="+mn-cs"/>
              </a:rPr>
              <a:t>  </a:t>
            </a:r>
          </a:p>
        </p:txBody>
      </p:sp>
    </p:spTree>
    <p:extLst>
      <p:ext uri="{BB962C8B-B14F-4D97-AF65-F5344CB8AC3E}">
        <p14:creationId xmlns:p14="http://schemas.microsoft.com/office/powerpoint/2010/main" val="1812501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4"/>
          <p:cNvSpPr txBox="1">
            <a:spLocks noChangeArrowheads="1"/>
          </p:cNvSpPr>
          <p:nvPr/>
        </p:nvSpPr>
        <p:spPr bwMode="auto">
          <a:xfrm>
            <a:off x="1371600" y="1968750"/>
            <a:ext cx="7543800" cy="350865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NCICAS: The National Cooperative Inner-City Asthma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Asthma counselor intervention</a:t>
            </a:r>
            <a:endParaRPr kumimoji="0" lang="en-US" sz="26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600" b="0" i="0" u="none" strike="noStrike" kern="1200" cap="none" spc="0" normalizeH="0" baseline="0" noProof="0" dirty="0">
                <a:ln>
                  <a:noFill/>
                </a:ln>
                <a:solidFill>
                  <a:prstClr val="white"/>
                </a:solidFill>
                <a:effectLst/>
                <a:uLnTx/>
                <a:uFillTx/>
                <a:latin typeface="Calibri"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ICAS: Inner-City Asthma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mn-cs"/>
              </a:rPr>
              <a:t>Environmental intervention</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mn-ea"/>
                <a:cs typeface="+mn-cs"/>
              </a:rPr>
              <a:t>HEAL: Head-off Environmental Asthma in New Orleans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a:ea typeface="+mn-ea"/>
                <a:cs typeface="Arial" charset="0"/>
              </a:rPr>
              <a:t>Combined asthma counselor (NCICAS) and environmental (ICAS) intervention in post-disaster New Orleans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Arial" charset="0"/>
            </a:endParaRPr>
          </a:p>
        </p:txBody>
      </p:sp>
      <p:sp>
        <p:nvSpPr>
          <p:cNvPr id="1028" name="Rectangle 2"/>
          <p:cNvSpPr>
            <a:spLocks noGrp="1" noChangeArrowheads="1"/>
          </p:cNvSpPr>
          <p:nvPr>
            <p:ph type="ctrTitle"/>
          </p:nvPr>
        </p:nvSpPr>
        <p:spPr>
          <a:xfrm>
            <a:off x="736835" y="384378"/>
            <a:ext cx="8229600" cy="1987550"/>
          </a:xfrm>
        </p:spPr>
        <p:txBody>
          <a:bodyPr/>
          <a:lstStyle/>
          <a:p>
            <a:pPr eaLnBrk="1" hangingPunct="1"/>
            <a:r>
              <a:rPr lang="en-US" sz="2400" dirty="0">
                <a:latin typeface="Arial" charset="0"/>
                <a:cs typeface="Arial" charset="0"/>
              </a:rPr>
              <a:t>Community Healthcare for Asthma Management </a:t>
            </a:r>
            <a:br>
              <a:rPr lang="en-US" sz="2400" dirty="0">
                <a:latin typeface="Arial" charset="0"/>
                <a:cs typeface="Arial" charset="0"/>
              </a:rPr>
            </a:br>
            <a:r>
              <a:rPr lang="en-US" sz="2400" dirty="0">
                <a:latin typeface="Arial" charset="0"/>
                <a:cs typeface="Arial" charset="0"/>
              </a:rPr>
              <a:t>and Prevention of Symptoms (CHAMPS): </a:t>
            </a:r>
            <a:br>
              <a:rPr lang="en-US" sz="2400" dirty="0">
                <a:latin typeface="Arial" charset="0"/>
                <a:cs typeface="Arial" charset="0"/>
              </a:rPr>
            </a:br>
            <a:r>
              <a:rPr lang="en-US" sz="2400" dirty="0">
                <a:latin typeface="Arial" charset="0"/>
                <a:cs typeface="Arial" charset="0"/>
              </a:rPr>
              <a:t>Highly Tailored NIH Asthma Interventions</a:t>
            </a:r>
          </a:p>
        </p:txBody>
      </p:sp>
      <p:pic>
        <p:nvPicPr>
          <p:cNvPr id="1029" name="Picture 4"/>
          <p:cNvPicPr>
            <a:picLocks noChangeArrowheads="1"/>
          </p:cNvPicPr>
          <p:nvPr/>
        </p:nvPicPr>
        <p:blipFill>
          <a:blip r:embed="rId4"/>
          <a:srcRect/>
          <a:stretch>
            <a:fillRect/>
          </a:stretch>
        </p:blipFill>
        <p:spPr bwMode="auto">
          <a:xfrm>
            <a:off x="304800" y="1819478"/>
            <a:ext cx="823913" cy="1104900"/>
          </a:xfrm>
          <a:prstGeom prst="rect">
            <a:avLst/>
          </a:prstGeom>
          <a:noFill/>
          <a:ln w="9525">
            <a:noFill/>
            <a:miter lim="800000"/>
            <a:headEnd/>
            <a:tailEnd/>
          </a:ln>
        </p:spPr>
      </p:pic>
      <p:graphicFrame>
        <p:nvGraphicFramePr>
          <p:cNvPr id="1026" name="Object 5"/>
          <p:cNvGraphicFramePr>
            <a:graphicFrameLocks noChangeAspect="1"/>
          </p:cNvGraphicFramePr>
          <p:nvPr>
            <p:extLst>
              <p:ext uri="{D42A27DB-BD31-4B8C-83A1-F6EECF244321}">
                <p14:modId xmlns:p14="http://schemas.microsoft.com/office/powerpoint/2010/main" val="604225592"/>
              </p:ext>
            </p:extLst>
          </p:nvPr>
        </p:nvGraphicFramePr>
        <p:xfrm>
          <a:off x="304800" y="2964026"/>
          <a:ext cx="823913" cy="1127125"/>
        </p:xfrm>
        <a:graphic>
          <a:graphicData uri="http://schemas.openxmlformats.org/presentationml/2006/ole">
            <mc:AlternateContent xmlns:mc="http://schemas.openxmlformats.org/markup-compatibility/2006">
              <mc:Choice xmlns:v="urn:schemas-microsoft-com:vml" Requires="v">
                <p:oleObj spid="_x0000_s1046" name="Photo Editor Photo" r:id="rId5" imgW="5742857" imgH="8752381" progId="">
                  <p:embed/>
                </p:oleObj>
              </mc:Choice>
              <mc:Fallback>
                <p:oleObj name="Photo Editor Photo" r:id="rId5" imgW="5742857" imgH="8752381" progId="">
                  <p:embed/>
                  <p:pic>
                    <p:nvPicPr>
                      <p:cNvPr id="102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964026"/>
                        <a:ext cx="823913"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Slide Number Placeholder 4"/>
          <p:cNvSpPr>
            <a:spLocks noGrp="1"/>
          </p:cNvSpPr>
          <p:nvPr>
            <p:ph type="sldNum" sz="quarter" idx="10"/>
          </p:nvPr>
        </p:nvSpPr>
        <p:spPr bwMode="auto">
          <a:xfrm>
            <a:off x="6553200" y="6569075"/>
            <a:ext cx="2133600" cy="365125"/>
          </a:xfrm>
          <a:noFill/>
          <a:ln>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9432C4-E28A-4FC9-95D2-B8C31EF30CAA}" type="slidenum">
              <a:rPr kumimoji="0" lang="en-US" sz="1200" b="0" i="0" u="none" strike="noStrike" kern="1200" cap="none" spc="0" normalizeH="0" baseline="0" noProof="0" smtClean="0">
                <a:ln>
                  <a:noFill/>
                </a:ln>
                <a:solidFill>
                  <a:srgbClr val="A6A6A6"/>
                </a:solidFill>
                <a:effectLst/>
                <a:uLnTx/>
                <a:uFillTx/>
                <a:latin typeface="Calibri" pitchFamily="34"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A6A6A6"/>
              </a:solidFill>
              <a:effectLst/>
              <a:uLnTx/>
              <a:uFillTx/>
              <a:latin typeface="Calibri" pitchFamily="34" charset="0"/>
              <a:ea typeface="ＭＳ Ｐゴシック" pitchFamily="34" charset="-128"/>
              <a:cs typeface="+mn-cs"/>
            </a:endParaRPr>
          </a:p>
        </p:txBody>
      </p:sp>
      <p:pic>
        <p:nvPicPr>
          <p:cNvPr id="1031" name="Picture 4" descr="HEAL Logo"/>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034" y="4387749"/>
            <a:ext cx="1343603" cy="498475"/>
          </a:xfrm>
          <a:prstGeom prst="rect">
            <a:avLst/>
          </a:prstGeom>
          <a:noFill/>
          <a:ln w="9525">
            <a:noFill/>
            <a:miter lim="800000"/>
            <a:headEnd/>
            <a:tailEnd/>
          </a:ln>
        </p:spPr>
      </p:pic>
    </p:spTree>
    <p:extLst>
      <p:ext uri="{BB962C8B-B14F-4D97-AF65-F5344CB8AC3E}">
        <p14:creationId xmlns:p14="http://schemas.microsoft.com/office/powerpoint/2010/main" val="4185664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8077200" cy="573159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0" y="457200"/>
            <a:ext cx="9144000" cy="1470025"/>
          </a:xfrm>
        </p:spPr>
        <p:txBody>
          <a:bodyPr>
            <a:normAutofit/>
          </a:bodyPr>
          <a:lstStyle/>
          <a:p>
            <a:pPr algn="ctr"/>
            <a:r>
              <a:rPr lang="en-US" sz="3600" b="1" dirty="0">
                <a:solidFill>
                  <a:schemeClr val="bg1"/>
                </a:solidFill>
              </a:rPr>
              <a:t>Educator Assessment (ACE</a:t>
            </a:r>
            <a:r>
              <a:rPr lang="en-US" sz="3600" b="1" baseline="30000" dirty="0">
                <a:solidFill>
                  <a:schemeClr val="bg1"/>
                </a:solidFill>
              </a:rPr>
              <a:t>©</a:t>
            </a:r>
            <a:r>
              <a:rPr lang="en-US" sz="3600" b="1" dirty="0">
                <a:solidFill>
                  <a:schemeClr val="bg1"/>
                </a:solidFill>
              </a:rPr>
              <a:t>)</a:t>
            </a:r>
            <a:br>
              <a:rPr lang="en-US" sz="3600" b="1" dirty="0">
                <a:solidFill>
                  <a:schemeClr val="bg1"/>
                </a:solidFill>
              </a:rPr>
            </a:br>
            <a:r>
              <a:rPr lang="en-US" sz="3600" b="1" dirty="0">
                <a:solidFill>
                  <a:schemeClr val="bg1"/>
                </a:solidFill>
              </a:rPr>
              <a:t>Using CARAT Environment Questions</a:t>
            </a:r>
          </a:p>
        </p:txBody>
      </p:sp>
      <p:sp>
        <p:nvSpPr>
          <p:cNvPr id="3" name="Subtitle 2"/>
          <p:cNvSpPr>
            <a:spLocks noGrp="1"/>
          </p:cNvSpPr>
          <p:nvPr>
            <p:ph type="subTitle" idx="1"/>
          </p:nvPr>
        </p:nvSpPr>
        <p:spPr>
          <a:xfrm>
            <a:off x="1390651" y="2201016"/>
            <a:ext cx="6724650" cy="3475883"/>
          </a:xfrm>
        </p:spPr>
        <p:txBody>
          <a:bodyPr>
            <a:normAutofit/>
          </a:bodyPr>
          <a:lstStyle/>
          <a:p>
            <a:pPr algn="l"/>
            <a:endParaRPr lang="en-US" sz="2800" dirty="0">
              <a:solidFill>
                <a:schemeClr val="bg1"/>
              </a:solidFill>
            </a:endParaRPr>
          </a:p>
          <a:p>
            <a:pPr algn="l"/>
            <a:r>
              <a:rPr lang="en-US" sz="2800" dirty="0">
                <a:solidFill>
                  <a:schemeClr val="bg1"/>
                </a:solidFill>
              </a:rPr>
              <a:t>	</a:t>
            </a:r>
          </a:p>
          <a:p>
            <a:pPr algn="l"/>
            <a:br>
              <a:rPr lang="en-US" sz="3300" u="sng" dirty="0">
                <a:hlinkClick r:id="rId3"/>
              </a:rPr>
            </a:br>
            <a:endParaRPr lang="en-US" sz="3300" dirty="0">
              <a:solidFill>
                <a:schemeClr val="tx2">
                  <a:lumMod val="50000"/>
                </a:schemeClr>
              </a:solidFill>
            </a:endParaRPr>
          </a:p>
        </p:txBody>
      </p:sp>
      <p:sp>
        <p:nvSpPr>
          <p:cNvPr id="7" name="Rectangle 6"/>
          <p:cNvSpPr/>
          <p:nvPr/>
        </p:nvSpPr>
        <p:spPr>
          <a:xfrm>
            <a:off x="0" y="6654018"/>
            <a:ext cx="9144000" cy="232117"/>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p:cNvSpPr txBox="1"/>
          <p:nvPr/>
        </p:nvSpPr>
        <p:spPr>
          <a:xfrm>
            <a:off x="3799936" y="6616187"/>
            <a:ext cx="1544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March 26, 2012</a:t>
            </a:r>
          </a:p>
        </p:txBody>
      </p:sp>
      <p:pic>
        <p:nvPicPr>
          <p:cNvPr id="12" name="Picture 4" descr="DHSSLogo"/>
          <p:cNvPicPr>
            <a:picLocks noChangeAspect="1" noChangeArrowheads="1"/>
          </p:cNvPicPr>
          <p:nvPr/>
        </p:nvPicPr>
        <p:blipFill>
          <a:blip r:embed="rId4" cstate="print"/>
          <a:srcRect/>
          <a:stretch>
            <a:fillRect/>
          </a:stretch>
        </p:blipFill>
        <p:spPr bwMode="auto">
          <a:xfrm>
            <a:off x="0" y="5731596"/>
            <a:ext cx="952500" cy="901700"/>
          </a:xfrm>
          <a:prstGeom prst="rect">
            <a:avLst/>
          </a:prstGeom>
          <a:noFill/>
          <a:ln w="9525">
            <a:noFill/>
            <a:miter lim="800000"/>
            <a:headEnd/>
            <a:tailEnd/>
          </a:ln>
        </p:spPr>
      </p:pic>
      <p:grpSp>
        <p:nvGrpSpPr>
          <p:cNvPr id="8" name="Group 7"/>
          <p:cNvGrpSpPr/>
          <p:nvPr/>
        </p:nvGrpSpPr>
        <p:grpSpPr>
          <a:xfrm>
            <a:off x="8083550" y="6130596"/>
            <a:ext cx="1060450" cy="458830"/>
            <a:chOff x="6255727" y="4787571"/>
            <a:chExt cx="1060450" cy="458830"/>
          </a:xfrm>
        </p:grpSpPr>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727" y="4789201"/>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99789" y="4787571"/>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pic>
        <p:nvPicPr>
          <p:cNvPr id="1026" name="Picture 2"/>
          <p:cNvPicPr>
            <a:picLocks noChangeAspect="1" noChangeArrowheads="1"/>
          </p:cNvPicPr>
          <p:nvPr/>
        </p:nvPicPr>
        <p:blipFill>
          <a:blip r:embed="rId6" cstate="print"/>
          <a:srcRect/>
          <a:stretch>
            <a:fillRect/>
          </a:stretch>
        </p:blipFill>
        <p:spPr bwMode="auto">
          <a:xfrm>
            <a:off x="1547814" y="2147889"/>
            <a:ext cx="6100762" cy="3700462"/>
          </a:xfrm>
          <a:prstGeom prst="rect">
            <a:avLst/>
          </a:prstGeom>
          <a:noFill/>
          <a:ln w="9525">
            <a:noFill/>
            <a:miter lim="800000"/>
            <a:headEnd/>
            <a:tailEnd/>
          </a:ln>
          <a:effectLst/>
        </p:spPr>
      </p:pic>
    </p:spTree>
    <p:extLst>
      <p:ext uri="{BB962C8B-B14F-4D97-AF65-F5344CB8AC3E}">
        <p14:creationId xmlns:p14="http://schemas.microsoft.com/office/powerpoint/2010/main" val="362336968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143000"/>
          </a:xfrm>
        </p:spPr>
        <p:txBody>
          <a:bodyPr/>
          <a:lstStyle/>
          <a:p>
            <a:pPr algn="ctr"/>
            <a:r>
              <a:rPr lang="en-US" altLang="en-US" sz="3600" dirty="0">
                <a:latin typeface="Arial" panose="020B0604020202020204" pitchFamily="34" charset="0"/>
                <a:cs typeface="Arial" panose="020B0604020202020204" pitchFamily="34" charset="0"/>
              </a:rPr>
              <a:t>Learning Objectives</a:t>
            </a:r>
          </a:p>
        </p:txBody>
      </p:sp>
      <p:sp>
        <p:nvSpPr>
          <p:cNvPr id="2" name="Slide Number Placeholder 1">
            <a:extLst>
              <a:ext uri="{FF2B5EF4-FFF2-40B4-BE49-F238E27FC236}">
                <a16:creationId xmlns:a16="http://schemas.microsoft.com/office/drawing/2014/main" id="{52DDE0EE-E557-49F7-9538-C86A3428A602}"/>
              </a:ext>
            </a:extLst>
          </p:cNvPr>
          <p:cNvSpPr>
            <a:spLocks noGrp="1"/>
          </p:cNvSpPr>
          <p:nvPr>
            <p:ph type="sldNum" sz="quarter" idx="12"/>
          </p:nvPr>
        </p:nvSpPr>
        <p:spPr/>
        <p:txBody>
          <a:bodyPr/>
          <a:lstStyle/>
          <a:p>
            <a:fld id="{BCAD788D-9986-4464-ACA9-9F8E4619CF8A}" type="slidenum">
              <a:rPr lang="en-US" smtClean="0"/>
              <a:t>6</a:t>
            </a:fld>
            <a:endParaRPr lang="en-US"/>
          </a:p>
        </p:txBody>
      </p:sp>
      <p:sp>
        <p:nvSpPr>
          <p:cNvPr id="7" name="TextBox 6">
            <a:extLst>
              <a:ext uri="{FF2B5EF4-FFF2-40B4-BE49-F238E27FC236}">
                <a16:creationId xmlns:a16="http://schemas.microsoft.com/office/drawing/2014/main" id="{4E5B0022-4BBE-4CB2-AFF1-264E37FEF8D9}"/>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
        <p:nvSpPr>
          <p:cNvPr id="3" name="Content Placeholder 2"/>
          <p:cNvSpPr>
            <a:spLocks noGrp="1"/>
          </p:cNvSpPr>
          <p:nvPr>
            <p:ph idx="1"/>
          </p:nvPr>
        </p:nvSpPr>
        <p:spPr/>
        <p:txBody>
          <a:bodyPr/>
          <a:lstStyle/>
          <a:p>
            <a:pPr marL="0" indent="0">
              <a:buNone/>
            </a:pPr>
            <a:r>
              <a:rPr lang="en-US" sz="2400" b="1" dirty="0"/>
              <a:t>Participants will learn about—</a:t>
            </a:r>
          </a:p>
          <a:p>
            <a:r>
              <a:rPr lang="en-US" sz="2400" dirty="0"/>
              <a:t>The basic data framework to show positive program outcomes.</a:t>
            </a:r>
          </a:p>
          <a:p>
            <a:pPr lvl="0"/>
            <a:r>
              <a:rPr lang="en-US" sz="2400" dirty="0"/>
              <a:t>Using data to help provide in-home asthma environmental assessments and education.</a:t>
            </a:r>
          </a:p>
          <a:p>
            <a:pPr lvl="0"/>
            <a:r>
              <a:rPr lang="en-US" sz="2400" dirty="0"/>
              <a:t>Translating complex data to improve care for asthma patients.</a:t>
            </a:r>
          </a:p>
          <a:p>
            <a:r>
              <a:rPr lang="en-US" sz="2400" dirty="0"/>
              <a:t>Best practices for identifying high-risk individuals through data.</a:t>
            </a:r>
          </a:p>
        </p:txBody>
      </p:sp>
    </p:spTree>
    <p:extLst>
      <p:ext uri="{BB962C8B-B14F-4D97-AF65-F5344CB8AC3E}">
        <p14:creationId xmlns:p14="http://schemas.microsoft.com/office/powerpoint/2010/main" val="1393351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latin typeface="Arial" pitchFamily="34" charset="0"/>
              <a:cs typeface="Arial" pitchFamily="34" charset="0"/>
            </a:endParaRPr>
          </a:p>
          <a:p>
            <a:endParaRPr lang="en-US" dirty="0"/>
          </a:p>
        </p:txBody>
      </p:sp>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pic>
        <p:nvPicPr>
          <p:cNvPr id="8" name="Picture 7" descr="image001.png"/>
          <p:cNvPicPr>
            <a:picLocks noChangeAspect="1"/>
          </p:cNvPicPr>
          <p:nvPr/>
        </p:nvPicPr>
        <p:blipFill>
          <a:blip r:embed="rId4" cstate="print"/>
          <a:stretch>
            <a:fillRect/>
          </a:stretch>
        </p:blipFill>
        <p:spPr>
          <a:xfrm>
            <a:off x="228600" y="228600"/>
            <a:ext cx="8534400" cy="5291726"/>
          </a:xfrm>
          <a:prstGeom prst="rect">
            <a:avLst/>
          </a:prstGeom>
        </p:spPr>
      </p:pic>
      <p:sp>
        <p:nvSpPr>
          <p:cNvPr id="10" name="TextBox 9"/>
          <p:cNvSpPr txBox="1"/>
          <p:nvPr/>
        </p:nvSpPr>
        <p:spPr>
          <a:xfrm>
            <a:off x="4191000" y="1905000"/>
            <a:ext cx="15939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a:ea typeface="+mn-ea"/>
                <a:cs typeface="+mn-cs"/>
              </a:rPr>
              <a:t>(P &lt; 0.0001)</a:t>
            </a:r>
          </a:p>
        </p:txBody>
      </p:sp>
    </p:spTree>
    <p:extLst>
      <p:ext uri="{BB962C8B-B14F-4D97-AF65-F5344CB8AC3E}">
        <p14:creationId xmlns:p14="http://schemas.microsoft.com/office/powerpoint/2010/main" val="363025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pic>
        <p:nvPicPr>
          <p:cNvPr id="8" name="Picture 7" descr="image004.png"/>
          <p:cNvPicPr>
            <a:picLocks noChangeAspect="1"/>
          </p:cNvPicPr>
          <p:nvPr/>
        </p:nvPicPr>
        <p:blipFill>
          <a:blip r:embed="rId4" cstate="print"/>
          <a:stretch>
            <a:fillRect/>
          </a:stretch>
        </p:blipFill>
        <p:spPr>
          <a:xfrm>
            <a:off x="457200" y="213181"/>
            <a:ext cx="8077200" cy="5578019"/>
          </a:xfrm>
          <a:prstGeom prst="rect">
            <a:avLst/>
          </a:prstGeom>
        </p:spPr>
      </p:pic>
      <p:sp>
        <p:nvSpPr>
          <p:cNvPr id="9" name="TextBox 8"/>
          <p:cNvSpPr txBox="1"/>
          <p:nvPr/>
        </p:nvSpPr>
        <p:spPr>
          <a:xfrm>
            <a:off x="2819400" y="2819400"/>
            <a:ext cx="91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8.07</a:t>
            </a:r>
          </a:p>
        </p:txBody>
      </p:sp>
      <p:sp>
        <p:nvSpPr>
          <p:cNvPr id="10" name="TextBox 9"/>
          <p:cNvSpPr txBox="1"/>
          <p:nvPr/>
        </p:nvSpPr>
        <p:spPr>
          <a:xfrm>
            <a:off x="6248400" y="3581400"/>
            <a:ext cx="91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a:ea typeface="+mn-ea"/>
                <a:cs typeface="+mn-cs"/>
              </a:rPr>
              <a:t>6.00</a:t>
            </a:r>
          </a:p>
        </p:txBody>
      </p:sp>
    </p:spTree>
    <p:extLst>
      <p:ext uri="{BB962C8B-B14F-4D97-AF65-F5344CB8AC3E}">
        <p14:creationId xmlns:p14="http://schemas.microsoft.com/office/powerpoint/2010/main" val="1170116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pic>
        <p:nvPicPr>
          <p:cNvPr id="6" name="Picture 5" descr="image008.png"/>
          <p:cNvPicPr>
            <a:picLocks noChangeAspect="1"/>
          </p:cNvPicPr>
          <p:nvPr/>
        </p:nvPicPr>
        <p:blipFill>
          <a:blip r:embed="rId4" cstate="print"/>
          <a:stretch>
            <a:fillRect/>
          </a:stretch>
        </p:blipFill>
        <p:spPr>
          <a:xfrm>
            <a:off x="381000" y="381000"/>
            <a:ext cx="8633546" cy="5257800"/>
          </a:xfrm>
          <a:prstGeom prst="rect">
            <a:avLst/>
          </a:prstGeom>
        </p:spPr>
      </p:pic>
      <p:sp>
        <p:nvSpPr>
          <p:cNvPr id="2" name="TextBox 1"/>
          <p:cNvSpPr txBox="1"/>
          <p:nvPr/>
        </p:nvSpPr>
        <p:spPr>
          <a:xfrm>
            <a:off x="1483335" y="1383268"/>
            <a:ext cx="59993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Adherence 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a:ea typeface="+mn-ea"/>
                <a:cs typeface="+mn-cs"/>
              </a:rPr>
              <a:t>	     pre = 46%   			    post = 56%</a:t>
            </a:r>
          </a:p>
        </p:txBody>
      </p:sp>
    </p:spTree>
    <p:extLst>
      <p:ext uri="{BB962C8B-B14F-4D97-AF65-F5344CB8AC3E}">
        <p14:creationId xmlns:p14="http://schemas.microsoft.com/office/powerpoint/2010/main" val="417869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pic>
        <p:nvPicPr>
          <p:cNvPr id="6" name="Picture 5" descr="image010.png"/>
          <p:cNvPicPr>
            <a:picLocks noChangeAspect="1"/>
          </p:cNvPicPr>
          <p:nvPr/>
        </p:nvPicPr>
        <p:blipFill>
          <a:blip r:embed="rId4" cstate="print"/>
          <a:stretch>
            <a:fillRect/>
          </a:stretch>
        </p:blipFill>
        <p:spPr>
          <a:xfrm>
            <a:off x="333333" y="381000"/>
            <a:ext cx="8582067" cy="5167452"/>
          </a:xfrm>
          <a:prstGeom prst="rect">
            <a:avLst/>
          </a:prstGeom>
          <a:ln>
            <a:noFill/>
          </a:ln>
        </p:spPr>
      </p:pic>
    </p:spTree>
    <p:extLst>
      <p:ext uri="{BB962C8B-B14F-4D97-AF65-F5344CB8AC3E}">
        <p14:creationId xmlns:p14="http://schemas.microsoft.com/office/powerpoint/2010/main" val="1151776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010.png"/>
          <p:cNvPicPr>
            <a:picLocks noGrp="1" noChangeAspect="1"/>
          </p:cNvPicPr>
          <p:nvPr>
            <p:ph idx="1"/>
          </p:nvPr>
        </p:nvPicPr>
        <p:blipFill>
          <a:blip r:embed="rId2" cstate="print"/>
          <a:stretch>
            <a:fillRect/>
          </a:stretch>
        </p:blipFill>
        <p:spPr>
          <a:xfrm>
            <a:off x="152400" y="685800"/>
            <a:ext cx="8915400" cy="5368159"/>
          </a:xfrm>
          <a:ln>
            <a:noFill/>
          </a:ln>
        </p:spPr>
      </p:pic>
      <p:sp>
        <p:nvSpPr>
          <p:cNvPr id="5" name="TextBox 4"/>
          <p:cNvSpPr txBox="1"/>
          <p:nvPr/>
        </p:nvSpPr>
        <p:spPr>
          <a:xfrm>
            <a:off x="4495800" y="2495490"/>
            <a:ext cx="15442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a:ea typeface="+mn-ea"/>
                <a:cs typeface="+mn-cs"/>
              </a:rPr>
              <a:t>(P &lt; 0.0001)</a:t>
            </a:r>
          </a:p>
        </p:txBody>
      </p:sp>
    </p:spTree>
    <p:extLst>
      <p:ext uri="{BB962C8B-B14F-4D97-AF65-F5344CB8AC3E}">
        <p14:creationId xmlns:p14="http://schemas.microsoft.com/office/powerpoint/2010/main" val="3779179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Student Psychosocial Well-Being</a:t>
            </a:r>
          </a:p>
        </p:txBody>
      </p:sp>
      <p:sp>
        <p:nvSpPr>
          <p:cNvPr id="3" name="Content Placeholder 2"/>
          <p:cNvSpPr>
            <a:spLocks noGrp="1"/>
          </p:cNvSpPr>
          <p:nvPr>
            <p:ph idx="1"/>
          </p:nvPr>
        </p:nvSpPr>
        <p:spPr>
          <a:xfrm>
            <a:off x="1219200" y="1752600"/>
            <a:ext cx="5943600" cy="4144963"/>
          </a:xfrm>
        </p:spPr>
        <p:txBody>
          <a:bodyPr>
            <a:normAutofit fontScale="47500" lnSpcReduction="20000"/>
          </a:bodyPr>
          <a:lstStyle/>
          <a:p>
            <a:r>
              <a:rPr lang="en-US" sz="6500" dirty="0">
                <a:solidFill>
                  <a:schemeClr val="bg1"/>
                </a:solidFill>
              </a:rPr>
              <a:t>CHSA-C:</a:t>
            </a:r>
          </a:p>
          <a:p>
            <a:pPr>
              <a:buNone/>
            </a:pPr>
            <a:r>
              <a:rPr lang="en-US" sz="6500" dirty="0">
                <a:solidFill>
                  <a:schemeClr val="bg1"/>
                </a:solidFill>
              </a:rPr>
              <a:t>	  Child’s feelings and beliefs:</a:t>
            </a:r>
          </a:p>
          <a:p>
            <a:pPr lvl="1"/>
            <a:r>
              <a:rPr lang="en-US" sz="6500" dirty="0">
                <a:solidFill>
                  <a:schemeClr val="bg1"/>
                </a:solidFill>
              </a:rPr>
              <a:t>Frustration</a:t>
            </a:r>
          </a:p>
          <a:p>
            <a:pPr lvl="1"/>
            <a:r>
              <a:rPr lang="en-US" sz="6500" dirty="0">
                <a:solidFill>
                  <a:schemeClr val="bg1"/>
                </a:solidFill>
              </a:rPr>
              <a:t>Isolation</a:t>
            </a:r>
          </a:p>
          <a:p>
            <a:pPr lvl="1"/>
            <a:r>
              <a:rPr lang="en-US" sz="6500" dirty="0">
                <a:solidFill>
                  <a:schemeClr val="bg1"/>
                </a:solidFill>
              </a:rPr>
              <a:t>Sadness</a:t>
            </a:r>
          </a:p>
          <a:p>
            <a:pPr lvl="1"/>
            <a:r>
              <a:rPr lang="en-US" sz="6500" dirty="0">
                <a:solidFill>
                  <a:schemeClr val="bg1"/>
                </a:solidFill>
              </a:rPr>
              <a:t>Anger</a:t>
            </a:r>
          </a:p>
          <a:p>
            <a:pPr lvl="1"/>
            <a:r>
              <a:rPr lang="en-US" sz="6500" dirty="0">
                <a:solidFill>
                  <a:schemeClr val="bg1"/>
                </a:solidFill>
              </a:rPr>
              <a:t>Embarrassment</a:t>
            </a:r>
          </a:p>
          <a:p>
            <a:pPr>
              <a:buNone/>
            </a:pPr>
            <a:endParaRPr lang="en-US" sz="3200" dirty="0"/>
          </a:p>
          <a:p>
            <a:pPr>
              <a:buNone/>
            </a:pPr>
            <a:r>
              <a:rPr lang="en-US" sz="3200" dirty="0"/>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C1F37-8A4C-4555-AA02-B4554985FEFD}" type="slidenum">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white">
                  <a:tint val="95000"/>
                </a:prstClr>
              </a:solidFill>
              <a:effectLst/>
              <a:uLnTx/>
              <a:uFillTx/>
              <a:latin typeface="Corbel"/>
              <a:ea typeface="+mn-ea"/>
              <a:cs typeface="+mn-cs"/>
            </a:endParaRPr>
          </a:p>
        </p:txBody>
      </p:sp>
      <p:sp>
        <p:nvSpPr>
          <p:cNvPr id="4" name="TextBox 3"/>
          <p:cNvSpPr txBox="1"/>
          <p:nvPr/>
        </p:nvSpPr>
        <p:spPr>
          <a:xfrm>
            <a:off x="4876800" y="3276600"/>
            <a:ext cx="3371462" cy="1200329"/>
          </a:xfrm>
          <a:prstGeom prst="rect">
            <a:avLst/>
          </a:prstGeom>
          <a:noFill/>
          <a:ln w="571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a:ea typeface="+mn-ea"/>
                <a:cs typeface="+mn-cs"/>
              </a:rPr>
              <a:t>Attitude/Belief Score significantly improved (p &lt; .0001).</a:t>
            </a:r>
          </a:p>
        </p:txBody>
      </p:sp>
    </p:spTree>
    <p:extLst>
      <p:ext uri="{BB962C8B-B14F-4D97-AF65-F5344CB8AC3E}">
        <p14:creationId xmlns:p14="http://schemas.microsoft.com/office/powerpoint/2010/main" val="613906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latin typeface="Arial" pitchFamily="34" charset="0"/>
                <a:cs typeface="Arial" pitchFamily="34" charset="0"/>
              </a:rPr>
              <a:t>Results</a:t>
            </a:r>
          </a:p>
        </p:txBody>
      </p:sp>
      <p:sp>
        <p:nvSpPr>
          <p:cNvPr id="3" name="Content Placeholder 2"/>
          <p:cNvSpPr>
            <a:spLocks noGrp="1"/>
          </p:cNvSpPr>
          <p:nvPr>
            <p:ph idx="1"/>
          </p:nvPr>
        </p:nvSpPr>
        <p:spPr/>
        <p:txBody>
          <a:bodyPr>
            <a:normAutofit/>
          </a:bodyPr>
          <a:lstStyle/>
          <a:p>
            <a:r>
              <a:rPr lang="en-US" dirty="0">
                <a:solidFill>
                  <a:schemeClr val="bg1"/>
                </a:solidFill>
                <a:latin typeface="Arial" pitchFamily="34" charset="0"/>
                <a:cs typeface="Arial" pitchFamily="34" charset="0"/>
              </a:rPr>
              <a:t>Additional findings:</a:t>
            </a:r>
          </a:p>
          <a:p>
            <a:pPr lvl="1"/>
            <a:r>
              <a:rPr lang="en-US" dirty="0">
                <a:solidFill>
                  <a:schemeClr val="bg1"/>
                </a:solidFill>
                <a:cs typeface="Arial" pitchFamily="34" charset="0"/>
              </a:rPr>
              <a:t>Student-reported smoke exposure scores decreased (p &lt; 0.0001).</a:t>
            </a:r>
            <a:endParaRPr lang="en-US" dirty="0">
              <a:solidFill>
                <a:schemeClr val="bg1"/>
              </a:solidFill>
            </a:endParaRPr>
          </a:p>
          <a:p>
            <a:pPr lvl="1"/>
            <a:r>
              <a:rPr lang="en-US" dirty="0">
                <a:solidFill>
                  <a:schemeClr val="bg1"/>
                </a:solidFill>
              </a:rPr>
              <a:t>Participants liked the program:</a:t>
            </a:r>
          </a:p>
          <a:p>
            <a:pPr lvl="2"/>
            <a:r>
              <a:rPr lang="en-US" dirty="0">
                <a:solidFill>
                  <a:schemeClr val="bg1"/>
                </a:solidFill>
              </a:rPr>
              <a:t>93% of parents would recommend to other families who have children with asthma. </a:t>
            </a:r>
          </a:p>
          <a:p>
            <a:pPr lvl="2"/>
            <a:r>
              <a:rPr lang="en-US" dirty="0">
                <a:solidFill>
                  <a:schemeClr val="bg1"/>
                </a:solidFill>
              </a:rPr>
              <a:t>87% of participating nurses would recommend to other school nurses.</a:t>
            </a:r>
            <a:br>
              <a:rPr lang="en-US" dirty="0">
                <a:solidFill>
                  <a:schemeClr val="bg1"/>
                </a:solidFill>
              </a:rPr>
            </a:br>
            <a:br>
              <a:rPr lang="en-US" dirty="0"/>
            </a:br>
            <a:endParaRPr lang="en-US" dirty="0"/>
          </a:p>
          <a:p>
            <a:pPr lvl="2"/>
            <a:endParaRPr lang="en-US" dirty="0">
              <a:cs typeface="Arial" pitchFamily="34" charset="0"/>
            </a:endParaRPr>
          </a:p>
          <a:p>
            <a:endParaRPr lang="en-US" dirty="0">
              <a:latin typeface="Arial" pitchFamily="34" charset="0"/>
              <a:cs typeface="Arial" pitchFamily="34" charset="0"/>
            </a:endParaRPr>
          </a:p>
          <a:p>
            <a:endParaRPr lang="en-US" dirty="0"/>
          </a:p>
        </p:txBody>
      </p:sp>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spTree>
    <p:extLst>
      <p:ext uri="{BB962C8B-B14F-4D97-AF65-F5344CB8AC3E}">
        <p14:creationId xmlns:p14="http://schemas.microsoft.com/office/powerpoint/2010/main" val="3360854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latin typeface="Arial" pitchFamily="34" charset="0"/>
                <a:cs typeface="Arial" pitchFamily="34" charset="0"/>
              </a:rPr>
              <a:t>Results—ROI</a:t>
            </a:r>
          </a:p>
        </p:txBody>
      </p:sp>
      <p:sp>
        <p:nvSpPr>
          <p:cNvPr id="3" name="Content Placeholder 2"/>
          <p:cNvSpPr>
            <a:spLocks noGrp="1"/>
          </p:cNvSpPr>
          <p:nvPr>
            <p:ph idx="1"/>
          </p:nvPr>
        </p:nvSpPr>
        <p:spPr>
          <a:xfrm>
            <a:off x="1" y="1447800"/>
            <a:ext cx="9144000" cy="4525963"/>
          </a:xfrm>
        </p:spPr>
        <p:txBody>
          <a:bodyPr>
            <a:normAutofit/>
          </a:bodyPr>
          <a:lstStyle/>
          <a:p>
            <a:r>
              <a:rPr lang="en-US" dirty="0">
                <a:solidFill>
                  <a:schemeClr val="bg1"/>
                </a:solidFill>
                <a:latin typeface="Arial" pitchFamily="34" charset="0"/>
                <a:cs typeface="Arial" pitchFamily="34" charset="0"/>
              </a:rPr>
              <a:t>Cost analysis</a:t>
            </a:r>
          </a:p>
          <a:p>
            <a:pPr lvl="1"/>
            <a:r>
              <a:rPr lang="en-US" dirty="0">
                <a:solidFill>
                  <a:schemeClr val="bg1"/>
                </a:solidFill>
                <a:latin typeface="Arial" pitchFamily="34" charset="0"/>
                <a:cs typeface="Arial" pitchFamily="34" charset="0"/>
              </a:rPr>
              <a:t>Mean medical care costs rose by 11% annually between 2009 and 2014.</a:t>
            </a:r>
          </a:p>
          <a:p>
            <a:pPr lvl="1"/>
            <a:r>
              <a:rPr lang="en-US" dirty="0">
                <a:solidFill>
                  <a:schemeClr val="bg1"/>
                </a:solidFill>
                <a:latin typeface="Arial" pitchFamily="34" charset="0"/>
                <a:cs typeface="Arial" pitchFamily="34" charset="0"/>
              </a:rPr>
              <a:t>Average rate increase of $350.20/year.</a:t>
            </a:r>
          </a:p>
          <a:p>
            <a:pPr lvl="1"/>
            <a:r>
              <a:rPr lang="en-US" dirty="0">
                <a:solidFill>
                  <a:schemeClr val="bg1"/>
                </a:solidFill>
                <a:latin typeface="Arial" pitchFamily="34" charset="0"/>
                <a:cs typeface="Arial" pitchFamily="34" charset="0"/>
              </a:rPr>
              <a:t>TUAC costs $150 per student.</a:t>
            </a:r>
          </a:p>
          <a:p>
            <a:pPr lvl="2"/>
            <a:r>
              <a:rPr lang="en-US" dirty="0">
                <a:solidFill>
                  <a:schemeClr val="bg1"/>
                </a:solidFill>
                <a:latin typeface="Arial" pitchFamily="34" charset="0"/>
                <a:cs typeface="Arial" pitchFamily="34" charset="0"/>
              </a:rPr>
              <a:t>Delivery by school nurse (or RRT, AE-C, other)</a:t>
            </a:r>
          </a:p>
          <a:p>
            <a:pPr lvl="2"/>
            <a:r>
              <a:rPr lang="en-US" dirty="0">
                <a:solidFill>
                  <a:schemeClr val="bg1"/>
                </a:solidFill>
                <a:latin typeface="Arial" pitchFamily="34" charset="0"/>
                <a:cs typeface="Arial" pitchFamily="34" charset="0"/>
              </a:rPr>
              <a:t>TUAC student total mean medical care cost fell by &gt;$1,300</a:t>
            </a:r>
          </a:p>
          <a:p>
            <a:pPr lvl="1"/>
            <a:r>
              <a:rPr lang="en-US" b="1" i="1" dirty="0">
                <a:solidFill>
                  <a:schemeClr val="bg1"/>
                </a:solidFill>
                <a:latin typeface="Arial" pitchFamily="34" charset="0"/>
                <a:cs typeface="Arial" pitchFamily="34" charset="0"/>
              </a:rPr>
              <a:t>ROI 7:1 in Year 1, likely savings Years 2, 3…</a:t>
            </a:r>
          </a:p>
          <a:p>
            <a:pPr lvl="2"/>
            <a:endParaRPr lang="en-US" dirty="0">
              <a:latin typeface="Arial" pitchFamily="34" charset="0"/>
              <a:cs typeface="Arial" pitchFamily="34" charset="0"/>
            </a:endParaRPr>
          </a:p>
          <a:p>
            <a:pPr lvl="1"/>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p>
        </p:txBody>
      </p:sp>
      <p:pic>
        <p:nvPicPr>
          <p:cNvPr id="7" name="Picture 2"/>
          <p:cNvPicPr>
            <a:picLocks noChangeAspect="1" noChangeArrowheads="1"/>
          </p:cNvPicPr>
          <p:nvPr/>
        </p:nvPicPr>
        <p:blipFill>
          <a:blip r:embed="rId3" cstate="print"/>
          <a:srcRect/>
          <a:stretch>
            <a:fillRect/>
          </a:stretch>
        </p:blipFill>
        <p:spPr bwMode="auto">
          <a:xfrm>
            <a:off x="6629400" y="5810250"/>
            <a:ext cx="2514600" cy="1047750"/>
          </a:xfrm>
          <a:prstGeom prst="rect">
            <a:avLst/>
          </a:prstGeom>
          <a:noFill/>
          <a:ln w="9525">
            <a:noFill/>
            <a:miter lim="800000"/>
            <a:headEnd/>
            <a:tailEnd/>
          </a:ln>
          <a:effectLst/>
        </p:spPr>
      </p:pic>
    </p:spTree>
    <p:extLst>
      <p:ext uri="{BB962C8B-B14F-4D97-AF65-F5344CB8AC3E}">
        <p14:creationId xmlns:p14="http://schemas.microsoft.com/office/powerpoint/2010/main" val="1785280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5448"/>
            <a:ext cx="8229600" cy="1252728"/>
          </a:xfrm>
        </p:spPr>
        <p:txBody>
          <a:bodyPr>
            <a:noAutofit/>
          </a:bodyPr>
          <a:lstStyle/>
          <a:p>
            <a:r>
              <a:rPr lang="en-US" sz="3200" dirty="0"/>
              <a:t>Asthma-Trained School Nurses Serving Students With Uncontrolled Asthma</a:t>
            </a:r>
          </a:p>
        </p:txBody>
      </p:sp>
      <p:sp>
        <p:nvSpPr>
          <p:cNvPr id="3" name="Content Placeholder 2"/>
          <p:cNvSpPr>
            <a:spLocks noGrp="1"/>
          </p:cNvSpPr>
          <p:nvPr>
            <p:ph idx="1"/>
          </p:nvPr>
        </p:nvSpPr>
        <p:spPr>
          <a:xfrm>
            <a:off x="762000" y="1787128"/>
            <a:ext cx="8229600" cy="3394472"/>
          </a:xfrm>
        </p:spPr>
        <p:txBody>
          <a:bodyPr>
            <a:normAutofit fontScale="92500"/>
          </a:bodyPr>
          <a:lstStyle/>
          <a:p>
            <a:r>
              <a:rPr lang="en-US" dirty="0">
                <a:solidFill>
                  <a:schemeClr val="bg1"/>
                </a:solidFill>
              </a:rPr>
              <a:t>Identified at-risk students (guided judgement).</a:t>
            </a:r>
          </a:p>
          <a:p>
            <a:r>
              <a:rPr lang="en-US" dirty="0">
                <a:solidFill>
                  <a:schemeClr val="bg1"/>
                </a:solidFill>
              </a:rPr>
              <a:t>Delivered 3 standardized “check-ups.”</a:t>
            </a:r>
          </a:p>
          <a:p>
            <a:r>
              <a:rPr lang="en-US" dirty="0">
                <a:solidFill>
                  <a:schemeClr val="bg1"/>
                </a:solidFill>
              </a:rPr>
              <a:t>ICS adherence improved.</a:t>
            </a:r>
          </a:p>
          <a:p>
            <a:r>
              <a:rPr lang="en-US" dirty="0">
                <a:solidFill>
                  <a:schemeClr val="bg1"/>
                </a:solidFill>
              </a:rPr>
              <a:t>Inhalation technique improved.</a:t>
            </a:r>
          </a:p>
          <a:p>
            <a:r>
              <a:rPr lang="en-US" dirty="0">
                <a:solidFill>
                  <a:schemeClr val="bg1"/>
                </a:solidFill>
              </a:rPr>
              <a:t>FEV1% predicted increased (83 to 95).</a:t>
            </a:r>
          </a:p>
          <a:p>
            <a:r>
              <a:rPr lang="en-US" dirty="0">
                <a:solidFill>
                  <a:schemeClr val="bg1"/>
                </a:solidFill>
              </a:rPr>
              <a:t>Impairment decreased (AAP-CHSA-C).</a:t>
            </a:r>
          </a:p>
          <a:p>
            <a:r>
              <a:rPr lang="en-US" dirty="0">
                <a:solidFill>
                  <a:schemeClr val="bg1"/>
                </a:solidFill>
              </a:rPr>
              <a:t>MC cost fell by 30% (&gt;$1300), ROI–7:1 .</a:t>
            </a:r>
          </a:p>
        </p:txBody>
      </p:sp>
    </p:spTree>
    <p:extLst>
      <p:ext uri="{BB962C8B-B14F-4D97-AF65-F5344CB8AC3E}">
        <p14:creationId xmlns:p14="http://schemas.microsoft.com/office/powerpoint/2010/main" val="1916377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1252728"/>
          </a:xfrm>
        </p:spPr>
        <p:txBody>
          <a:bodyPr>
            <a:normAutofit/>
          </a:bodyPr>
          <a:lstStyle/>
          <a:p>
            <a:r>
              <a:rPr lang="en-US" sz="3600" dirty="0"/>
              <a:t>Google: “Teaming Up for Asthma Control”</a:t>
            </a:r>
          </a:p>
        </p:txBody>
      </p:sp>
      <p:pic>
        <p:nvPicPr>
          <p:cNvPr id="5" name="Content Placeholder 4"/>
          <p:cNvPicPr>
            <a:picLocks noGrp="1" noChangeAspect="1"/>
          </p:cNvPicPr>
          <p:nvPr>
            <p:ph idx="1"/>
          </p:nvPr>
        </p:nvPicPr>
        <p:blipFill>
          <a:blip r:embed="rId2"/>
          <a:stretch>
            <a:fillRect/>
          </a:stretch>
        </p:blipFill>
        <p:spPr>
          <a:xfrm>
            <a:off x="-1" y="1219200"/>
            <a:ext cx="9250723" cy="5715000"/>
          </a:xfrm>
          <a:prstGeom prst="rect">
            <a:avLst/>
          </a:prstGeom>
        </p:spPr>
      </p:pic>
      <p:sp>
        <p:nvSpPr>
          <p:cNvPr id="4" name="TextBox 3"/>
          <p:cNvSpPr txBox="1"/>
          <p:nvPr/>
        </p:nvSpPr>
        <p:spPr>
          <a:xfrm>
            <a:off x="1286485" y="567730"/>
            <a:ext cx="65710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hlinkClick r:id="rId3"/>
              </a:rPr>
              <a:t>www.cdc.gov/pcd/issues/2017/17_0003.htm</a:t>
            </a:r>
            <a:endParaRPr kumimoji="0" lang="en-US" sz="2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64167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314518" y="30018"/>
            <a:ext cx="6514964" cy="9906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000" b="1" kern="1200">
                <a:solidFill>
                  <a:srgbClr val="026CB6"/>
                </a:solidFill>
                <a:latin typeface="+mj-lt"/>
                <a:ea typeface="+mj-ea"/>
                <a:cs typeface="+mj-cs"/>
              </a:defRPr>
            </a:lvl1pPr>
            <a:lvl2pPr algn="l" rtl="0" eaLnBrk="0" fontAlgn="base" hangingPunct="0">
              <a:spcBef>
                <a:spcPct val="0"/>
              </a:spcBef>
              <a:spcAft>
                <a:spcPct val="0"/>
              </a:spcAft>
              <a:defRPr sz="4000" b="1">
                <a:solidFill>
                  <a:schemeClr val="bg1"/>
                </a:solidFill>
                <a:latin typeface="Calibri" pitchFamily="34" charset="0"/>
              </a:defRPr>
            </a:lvl2pPr>
            <a:lvl3pPr algn="l" rtl="0" eaLnBrk="0" fontAlgn="base" hangingPunct="0">
              <a:spcBef>
                <a:spcPct val="0"/>
              </a:spcBef>
              <a:spcAft>
                <a:spcPct val="0"/>
              </a:spcAft>
              <a:defRPr sz="4000" b="1">
                <a:solidFill>
                  <a:schemeClr val="bg1"/>
                </a:solidFill>
                <a:latin typeface="Calibri" pitchFamily="34" charset="0"/>
              </a:defRPr>
            </a:lvl3pPr>
            <a:lvl4pPr algn="l" rtl="0" eaLnBrk="0" fontAlgn="base" hangingPunct="0">
              <a:spcBef>
                <a:spcPct val="0"/>
              </a:spcBef>
              <a:spcAft>
                <a:spcPct val="0"/>
              </a:spcAft>
              <a:defRPr sz="4000" b="1">
                <a:solidFill>
                  <a:schemeClr val="bg1"/>
                </a:solidFill>
                <a:latin typeface="Calibri" pitchFamily="34" charset="0"/>
              </a:defRPr>
            </a:lvl4pPr>
            <a:lvl5pPr algn="l" rtl="0" eaLnBrk="0" fontAlgn="base" hangingPunct="0">
              <a:spcBef>
                <a:spcPct val="0"/>
              </a:spcBef>
              <a:spcAft>
                <a:spcPct val="0"/>
              </a:spcAft>
              <a:defRPr sz="4000" b="1">
                <a:solidFill>
                  <a:schemeClr val="bg1"/>
                </a:solidFill>
                <a:latin typeface="Calibri" pitchFamily="34" charset="0"/>
              </a:defRPr>
            </a:lvl5pPr>
            <a:lvl6pPr marL="457146" algn="l" rtl="0" fontAlgn="base">
              <a:spcBef>
                <a:spcPct val="0"/>
              </a:spcBef>
              <a:spcAft>
                <a:spcPct val="0"/>
              </a:spcAft>
              <a:defRPr sz="4000" b="1">
                <a:solidFill>
                  <a:schemeClr val="bg1"/>
                </a:solidFill>
                <a:latin typeface="Calibri" pitchFamily="34" charset="0"/>
              </a:defRPr>
            </a:lvl6pPr>
            <a:lvl7pPr marL="914293" algn="l" rtl="0" fontAlgn="base">
              <a:spcBef>
                <a:spcPct val="0"/>
              </a:spcBef>
              <a:spcAft>
                <a:spcPct val="0"/>
              </a:spcAft>
              <a:defRPr sz="4000" b="1">
                <a:solidFill>
                  <a:schemeClr val="bg1"/>
                </a:solidFill>
                <a:latin typeface="Calibri" pitchFamily="34" charset="0"/>
              </a:defRPr>
            </a:lvl7pPr>
            <a:lvl8pPr marL="1371440" algn="l" rtl="0" fontAlgn="base">
              <a:spcBef>
                <a:spcPct val="0"/>
              </a:spcBef>
              <a:spcAft>
                <a:spcPct val="0"/>
              </a:spcAft>
              <a:defRPr sz="4000" b="1">
                <a:solidFill>
                  <a:schemeClr val="bg1"/>
                </a:solidFill>
                <a:latin typeface="Calibri" pitchFamily="34" charset="0"/>
              </a:defRPr>
            </a:lvl8pPr>
            <a:lvl9pPr marL="1828586" algn="l" rtl="0" fontAlgn="base">
              <a:spcBef>
                <a:spcPct val="0"/>
              </a:spcBef>
              <a:spcAft>
                <a:spcPct val="0"/>
              </a:spcAft>
              <a:defRPr sz="4000" b="1">
                <a:solidFill>
                  <a:schemeClr val="bg1"/>
                </a:solidFill>
                <a:latin typeface="Calibri" pitchFamily="34" charset="0"/>
              </a:defRPr>
            </a:lvl9pPr>
          </a:lstStyle>
          <a:p>
            <a:pPr algn="ctr">
              <a:spcBef>
                <a:spcPts val="600"/>
              </a:spcBef>
              <a:spcAft>
                <a:spcPts val="0"/>
              </a:spcAft>
              <a:defRPr/>
            </a:pPr>
            <a:r>
              <a:rPr lang="en-US" sz="2800" dirty="0">
                <a:solidFill>
                  <a:schemeClr val="bg1"/>
                </a:solidFill>
                <a:latin typeface="Arial" panose="020B0604020202020204"/>
              </a:rPr>
              <a:t>Environment Plays a Critical Role    in Asthma Control</a:t>
            </a:r>
          </a:p>
        </p:txBody>
      </p:sp>
      <p:sp>
        <p:nvSpPr>
          <p:cNvPr id="4" name="Rectangle 3"/>
          <p:cNvSpPr/>
          <p:nvPr/>
        </p:nvSpPr>
        <p:spPr>
          <a:xfrm>
            <a:off x="184278" y="1068456"/>
            <a:ext cx="8775444" cy="2915991"/>
          </a:xfrm>
          <a:prstGeom prst="rect">
            <a:avLst/>
          </a:prstGeom>
        </p:spPr>
        <p:txBody>
          <a:bodyPr wrap="square">
            <a:spAutoFit/>
          </a:bodyPr>
          <a:lstStyle/>
          <a:p>
            <a:pPr marL="342900" indent="-342900">
              <a:lnSpc>
                <a:spcPct val="107000"/>
              </a:lnSpc>
              <a:buFont typeface="Arial" panose="020B0604020202020204" pitchFamily="34" charset="0"/>
              <a:buChar char="•"/>
              <a:defRPr/>
            </a:pPr>
            <a:r>
              <a:rPr lang="en-US" sz="2200" dirty="0">
                <a:solidFill>
                  <a:srgbClr val="000000"/>
                </a:solidFill>
                <a:latin typeface="Arial" panose="020B0604020202020204"/>
                <a:ea typeface="Calibri" panose="020F0502020204030204" pitchFamily="34" charset="0"/>
                <a:cs typeface="Times New Roman" panose="02020603050405020304" pitchFamily="18" charset="0"/>
              </a:rPr>
              <a:t>Federal asthma guidelines recognize </a:t>
            </a:r>
            <a:r>
              <a:rPr lang="en-US" sz="2200" dirty="0">
                <a:solidFill>
                  <a:prstClr val="black"/>
                </a:solidFill>
                <a:latin typeface="Arial" panose="020B0604020202020204"/>
                <a:ea typeface="Calibri" panose="020F0502020204030204" pitchFamily="34" charset="0"/>
                <a:cs typeface="Times New Roman" panose="02020603050405020304" pitchFamily="18" charset="0"/>
              </a:rPr>
              <a:t>environmental trigger reduction </a:t>
            </a:r>
            <a:r>
              <a:rPr lang="en-US" sz="2200" dirty="0">
                <a:solidFill>
                  <a:srgbClr val="000000"/>
                </a:solidFill>
                <a:latin typeface="Arial" panose="020B0604020202020204"/>
                <a:ea typeface="Calibri" panose="020F0502020204030204" pitchFamily="34" charset="0"/>
                <a:cs typeface="Times New Roman" panose="02020603050405020304" pitchFamily="18" charset="0"/>
              </a:rPr>
              <a:t>as a critical component of comprehensive asthma care.</a:t>
            </a:r>
            <a:r>
              <a:rPr lang="en-US" sz="2200" baseline="30000" dirty="0">
                <a:solidFill>
                  <a:srgbClr val="000000"/>
                </a:solidFill>
                <a:latin typeface="Arial" panose="020B0604020202020204"/>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defRPr/>
            </a:pPr>
            <a:endParaRPr lang="en-US" sz="1200" dirty="0">
              <a:solidFill>
                <a:srgbClr val="000000"/>
              </a:solidFill>
              <a:latin typeface="Arial" panose="020B0604020202020204"/>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en-US" sz="2200" dirty="0">
                <a:solidFill>
                  <a:srgbClr val="000000"/>
                </a:solidFill>
                <a:latin typeface="Arial" panose="020B0604020202020204"/>
                <a:ea typeface="Calibri" panose="020F0502020204030204" pitchFamily="34" charset="0"/>
                <a:cs typeface="Times New Roman" panose="02020603050405020304" pitchFamily="18" charset="0"/>
              </a:rPr>
              <a:t>The evidence base demonstrates that in-home environmental interventions are effective at improving asthma control in children and adolescents.</a:t>
            </a:r>
            <a:r>
              <a:rPr lang="en-US" sz="2200" baseline="30000" dirty="0">
                <a:solidFill>
                  <a:srgbClr val="000000"/>
                </a:solidFill>
                <a:latin typeface="Arial" panose="020B0604020202020204"/>
                <a:ea typeface="Calibri" panose="020F0502020204030204" pitchFamily="34" charset="0"/>
                <a:cs typeface="Times New Roman" panose="02020603050405020304" pitchFamily="18" charset="0"/>
              </a:rPr>
              <a:t>†</a:t>
            </a:r>
            <a:r>
              <a:rPr lang="en-US" sz="2200" dirty="0">
                <a:solidFill>
                  <a:srgbClr val="000000"/>
                </a:solidFill>
                <a:latin typeface="Arial" panose="020B0604020202020204"/>
                <a:ea typeface="Calibri" panose="020F0502020204030204" pitchFamily="34" charset="0"/>
                <a:cs typeface="Times New Roman" panose="02020603050405020304" pitchFamily="18" charset="0"/>
              </a:rPr>
              <a:t>  </a:t>
            </a:r>
          </a:p>
          <a:p>
            <a:pPr>
              <a:lnSpc>
                <a:spcPct val="107000"/>
              </a:lnSpc>
              <a:defRPr/>
            </a:pPr>
            <a:endParaRPr lang="en-US" sz="300" dirty="0">
              <a:solidFill>
                <a:srgbClr val="000000"/>
              </a:solidFill>
              <a:latin typeface="Arial" panose="020B0604020202020204"/>
              <a:ea typeface="Calibri" panose="020F0502020204030204" pitchFamily="34" charset="0"/>
              <a:cs typeface="Times New Roman" panose="02020603050405020304" pitchFamily="18" charset="0"/>
            </a:endParaRPr>
          </a:p>
          <a:p>
            <a:pPr fontAlgn="base">
              <a:lnSpc>
                <a:spcPct val="107000"/>
              </a:lnSpc>
              <a:defRPr/>
            </a:pPr>
            <a:endParaRPr lang="en-US" sz="300" b="1" dirty="0">
              <a:solidFill>
                <a:srgbClr val="0F6DB7"/>
              </a:solidFill>
              <a:latin typeface="Arial" panose="020B0604020202020204"/>
              <a:ea typeface="Calibri" panose="020F0502020204030204" pitchFamily="34" charset="0"/>
              <a:cs typeface="Times New Roman" panose="02020603050405020304" pitchFamily="18" charset="0"/>
            </a:endParaRPr>
          </a:p>
          <a:p>
            <a:pPr algn="ctr">
              <a:lnSpc>
                <a:spcPct val="107000"/>
              </a:lnSpc>
              <a:defRPr/>
            </a:pPr>
            <a:r>
              <a:rPr lang="en-US" sz="2100" b="1" dirty="0">
                <a:solidFill>
                  <a:srgbClr val="2F517F"/>
                </a:solidFill>
                <a:latin typeface="Arial" panose="020B0604020202020204"/>
                <a:ea typeface="Calibri" panose="020F0502020204030204" pitchFamily="34" charset="0"/>
                <a:cs typeface="Times New Roman" panose="02020603050405020304" pitchFamily="18" charset="0"/>
              </a:rPr>
              <a:t>EPA is a federal lead for integration of </a:t>
            </a:r>
          </a:p>
          <a:p>
            <a:pPr algn="ctr">
              <a:lnSpc>
                <a:spcPct val="107000"/>
              </a:lnSpc>
              <a:defRPr/>
            </a:pPr>
            <a:r>
              <a:rPr lang="en-US" sz="2100" b="1" dirty="0">
                <a:solidFill>
                  <a:srgbClr val="2F517F"/>
                </a:solidFill>
                <a:latin typeface="Arial" panose="020B0604020202020204"/>
                <a:ea typeface="Calibri" panose="020F0502020204030204" pitchFamily="34" charset="0"/>
                <a:cs typeface="Times New Roman" panose="02020603050405020304" pitchFamily="18" charset="0"/>
              </a:rPr>
              <a:t>environmental risk reduction into standards of care.</a:t>
            </a:r>
          </a:p>
        </p:txBody>
      </p:sp>
      <p:sp>
        <p:nvSpPr>
          <p:cNvPr id="9" name="TextBox 8"/>
          <p:cNvSpPr txBox="1"/>
          <p:nvPr/>
        </p:nvSpPr>
        <p:spPr>
          <a:xfrm>
            <a:off x="-44823" y="6152588"/>
            <a:ext cx="8037499" cy="338554"/>
          </a:xfrm>
          <a:prstGeom prst="rect">
            <a:avLst/>
          </a:prstGeom>
          <a:noFill/>
        </p:spPr>
        <p:txBody>
          <a:bodyPr wrap="square" rtlCol="0">
            <a:spAutoFit/>
          </a:bodyPr>
          <a:lstStyle/>
          <a:p>
            <a:pPr marL="171450" indent="-171450">
              <a:buFont typeface="Arial" panose="020B0604020202020204" pitchFamily="34" charset="0"/>
              <a:buChar char="⃰"/>
              <a:defRPr/>
            </a:pPr>
            <a:r>
              <a:rPr lang="en-US" sz="800" dirty="0"/>
              <a:t>NHLBI. 2007. </a:t>
            </a:r>
            <a:r>
              <a:rPr lang="en-US" sz="800" i="1" dirty="0"/>
              <a:t>Guidelines for the Diagnosis and Management of Asthma (EPR-3)</a:t>
            </a:r>
            <a:r>
              <a:rPr lang="en-US" sz="800" dirty="0"/>
              <a:t>. </a:t>
            </a:r>
            <a:r>
              <a:rPr lang="en-US" sz="800" dirty="0">
                <a:hlinkClick r:id="rId3"/>
              </a:rPr>
              <a:t>www.nhlbi.nih.gov/health-pro/guidelines/current/asthma-guidelines</a:t>
            </a:r>
            <a:endParaRPr lang="en-US" sz="800" dirty="0"/>
          </a:p>
          <a:p>
            <a:pPr marL="171450" indent="-171450">
              <a:buFont typeface="Arial" panose="020B0604020202020204" pitchFamily="34" charset="0"/>
              <a:buChar char="†"/>
              <a:defRPr/>
            </a:pPr>
            <a:r>
              <a:rPr lang="en-US" sz="800" dirty="0"/>
              <a:t>CDC. 2005. </a:t>
            </a:r>
            <a:r>
              <a:rPr lang="en-US" sz="800" i="1" dirty="0"/>
              <a:t>The Guide to Community Preventive Services</a:t>
            </a:r>
            <a:r>
              <a:rPr lang="en-US" sz="800" dirty="0"/>
              <a:t>. </a:t>
            </a:r>
            <a:r>
              <a:rPr lang="en-US" sz="800" dirty="0">
                <a:hlinkClick r:id="rId4"/>
              </a:rPr>
              <a:t>www.thecommunityguide.org </a:t>
            </a:r>
            <a:endParaRPr lang="en-US" sz="8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026" y="3931972"/>
            <a:ext cx="6615947" cy="2172778"/>
          </a:xfrm>
          <a:prstGeom prst="rect">
            <a:avLst/>
          </a:prstGeom>
        </p:spPr>
      </p:pic>
      <p:sp>
        <p:nvSpPr>
          <p:cNvPr id="2" name="Slide Number Placeholder 1">
            <a:extLst>
              <a:ext uri="{FF2B5EF4-FFF2-40B4-BE49-F238E27FC236}">
                <a16:creationId xmlns:a16="http://schemas.microsoft.com/office/drawing/2014/main" id="{F5907935-F708-495D-90C8-0859C91B6C85}"/>
              </a:ext>
            </a:extLst>
          </p:cNvPr>
          <p:cNvSpPr>
            <a:spLocks noGrp="1"/>
          </p:cNvSpPr>
          <p:nvPr>
            <p:ph type="sldNum" sz="quarter" idx="12"/>
          </p:nvPr>
        </p:nvSpPr>
        <p:spPr/>
        <p:txBody>
          <a:bodyPr/>
          <a:lstStyle/>
          <a:p>
            <a:fld id="{BCAD788D-9986-4464-ACA9-9F8E4619CF8A}" type="slidenum">
              <a:rPr lang="en-US" smtClean="0"/>
              <a:t>7</a:t>
            </a:fld>
            <a:endParaRPr lang="en-US"/>
          </a:p>
        </p:txBody>
      </p:sp>
      <p:sp>
        <p:nvSpPr>
          <p:cNvPr id="7" name="TextBox 6">
            <a:extLst>
              <a:ext uri="{FF2B5EF4-FFF2-40B4-BE49-F238E27FC236}">
                <a16:creationId xmlns:a16="http://schemas.microsoft.com/office/drawing/2014/main" id="{1E218DF3-38DC-4E25-BCD1-382EC72C4476}"/>
              </a:ext>
            </a:extLst>
          </p:cNvPr>
          <p:cNvSpPr txBox="1"/>
          <p:nvPr/>
        </p:nvSpPr>
        <p:spPr>
          <a:xfrm>
            <a:off x="40981" y="6538980"/>
            <a:ext cx="3269355" cy="276999"/>
          </a:xfrm>
          <a:prstGeom prst="rect">
            <a:avLst/>
          </a:prstGeom>
          <a:noFill/>
        </p:spPr>
        <p:txBody>
          <a:bodyPr wrap="square" rtlCol="0">
            <a:spAutoFit/>
          </a:bodyPr>
          <a:lstStyle/>
          <a:p>
            <a:r>
              <a:rPr lang="en-US" sz="1200" dirty="0">
                <a:solidFill>
                  <a:schemeClr val="bg1"/>
                </a:solidFill>
              </a:rPr>
              <a:t>Indoor Air Quality (IAQ)</a:t>
            </a:r>
          </a:p>
        </p:txBody>
      </p:sp>
    </p:spTree>
    <p:extLst>
      <p:ext uri="{BB962C8B-B14F-4D97-AF65-F5344CB8AC3E}">
        <p14:creationId xmlns:p14="http://schemas.microsoft.com/office/powerpoint/2010/main" val="3828342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60848"/>
            <a:ext cx="8077200" cy="1673352"/>
          </a:xfrm>
        </p:spPr>
        <p:txBody>
          <a:bodyPr/>
          <a:lstStyle/>
          <a:p>
            <a:pPr algn="ctr"/>
            <a:r>
              <a:rPr lang="en-US" dirty="0"/>
              <a:t>Objective 2</a:t>
            </a:r>
          </a:p>
        </p:txBody>
      </p:sp>
      <p:sp>
        <p:nvSpPr>
          <p:cNvPr id="6" name="Subtitle 5"/>
          <p:cNvSpPr>
            <a:spLocks noGrp="1"/>
          </p:cNvSpPr>
          <p:nvPr>
            <p:ph type="subTitle" idx="1"/>
          </p:nvPr>
        </p:nvSpPr>
        <p:spPr>
          <a:xfrm>
            <a:off x="685800" y="1828800"/>
            <a:ext cx="8077200" cy="2438400"/>
          </a:xfrm>
        </p:spPr>
        <p:txBody>
          <a:bodyPr>
            <a:normAutofit fontScale="92500"/>
          </a:bodyPr>
          <a:lstStyle/>
          <a:p>
            <a:r>
              <a:rPr lang="en-US" sz="4000" dirty="0"/>
              <a:t>Describe an integrated model for assessing asthma status of individuals that utilizes clinical, claims, community services and self-report data.</a:t>
            </a:r>
            <a:endParaRPr lang="en-US" sz="4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p:cNvSpPr>
          <p:nvPr/>
        </p:nvSpPr>
        <p:spPr>
          <a:xfrm>
            <a:off x="3581400" y="1524000"/>
            <a:ext cx="1981200" cy="76200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a:ea typeface="ＭＳ 明朝"/>
                <a:cs typeface="Times New Roman"/>
              </a:rPr>
              <a:t>Medical Home</a:t>
            </a:r>
            <a:endParaRPr kumimoji="0" lang="en-US" sz="2800" b="0" i="0" u="none" strike="noStrike" kern="1200" cap="none" spc="0" normalizeH="0" baseline="0" noProof="0" dirty="0">
              <a:ln>
                <a:noFill/>
              </a:ln>
              <a:solidFill>
                <a:prstClr val="black"/>
              </a:solidFill>
              <a:effectLst/>
              <a:uLnTx/>
              <a:uFillTx/>
              <a:latin typeface="Corbel"/>
              <a:ea typeface="ＭＳ 明朝"/>
              <a:cs typeface="Times New Roman"/>
            </a:endParaRPr>
          </a:p>
        </p:txBody>
      </p:sp>
      <p:sp>
        <p:nvSpPr>
          <p:cNvPr id="5" name="Text Box 2"/>
          <p:cNvSpPr txBox="1">
            <a:spLocks/>
          </p:cNvSpPr>
          <p:nvPr/>
        </p:nvSpPr>
        <p:spPr>
          <a:xfrm>
            <a:off x="3371850" y="4225925"/>
            <a:ext cx="2400300" cy="1108075"/>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rbel"/>
                <a:ea typeface="ＭＳ 明朝"/>
                <a:cs typeface="Times New Roman"/>
              </a:rPr>
              <a:t>Community Partners</a:t>
            </a:r>
            <a:endParaRPr kumimoji="0" lang="en-US" sz="2800" b="0" i="0" u="none" strike="noStrike" kern="1200" cap="none" spc="0" normalizeH="0" baseline="0" noProof="0" dirty="0">
              <a:ln>
                <a:noFill/>
              </a:ln>
              <a:solidFill>
                <a:prstClr val="black"/>
              </a:solidFill>
              <a:effectLst/>
              <a:uLnTx/>
              <a:uFillTx/>
              <a:latin typeface="Corbel"/>
              <a:ea typeface="ＭＳ 明朝"/>
              <a:cs typeface="Times New Roman"/>
            </a:endParaRPr>
          </a:p>
        </p:txBody>
      </p:sp>
      <p:sp>
        <p:nvSpPr>
          <p:cNvPr id="6" name="Curved Left Arrow 5"/>
          <p:cNvSpPr>
            <a:spLocks noChangeArrowheads="1"/>
          </p:cNvSpPr>
          <p:nvPr/>
        </p:nvSpPr>
        <p:spPr bwMode="auto">
          <a:xfrm>
            <a:off x="5616195" y="2362201"/>
            <a:ext cx="685800" cy="1752600"/>
          </a:xfrm>
          <a:prstGeom prst="curvedLeftArrow">
            <a:avLst>
              <a:gd name="adj1" fmla="val 25000"/>
              <a:gd name="adj2" fmla="val 50000"/>
              <a:gd name="adj3" fmla="val 25000"/>
            </a:avLst>
          </a:prstGeom>
          <a:gradFill rotWithShape="1">
            <a:gsLst>
              <a:gs pos="0">
                <a:schemeClr val="accent1">
                  <a:lumMod val="50000"/>
                  <a:lumOff val="50000"/>
                </a:schemeClr>
              </a:gs>
              <a:gs pos="100000">
                <a:schemeClr val="accent1">
                  <a:lumMod val="100000"/>
                  <a:lumOff val="0"/>
                </a:schemeClr>
              </a:gs>
            </a:gsLst>
            <a:lin ang="5400000"/>
          </a:gradFill>
          <a:ln w="9525">
            <a:solidFill>
              <a:schemeClr val="accent1">
                <a:lumMod val="95000"/>
                <a:lumOff val="0"/>
              </a:schemeClr>
            </a:solidFill>
            <a:miter lim="800000"/>
            <a:headEnd/>
            <a:tailEnd/>
          </a:ln>
          <a:effectLst>
            <a:outerShdw blurRad="63500" dist="23000" dir="5400000" rotWithShape="0">
              <a:srgbClr val="000000">
                <a:alpha val="34999"/>
              </a:srgbClr>
            </a:outerShdw>
          </a:effectLst>
        </p:spPr>
        <p:txBody>
          <a:bodyPr anchor="ctr" upright="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7" name="Curved Left Arrow 6"/>
          <p:cNvSpPr>
            <a:spLocks noChangeArrowheads="1"/>
          </p:cNvSpPr>
          <p:nvPr/>
        </p:nvSpPr>
        <p:spPr bwMode="auto">
          <a:xfrm rot="10800000">
            <a:off x="2842007" y="2286000"/>
            <a:ext cx="685800" cy="1828800"/>
          </a:xfrm>
          <a:prstGeom prst="curvedLeftArrow">
            <a:avLst>
              <a:gd name="adj1" fmla="val 25000"/>
              <a:gd name="adj2" fmla="val 50000"/>
              <a:gd name="adj3" fmla="val 17606"/>
            </a:avLst>
          </a:prstGeom>
          <a:gradFill rotWithShape="1">
            <a:gsLst>
              <a:gs pos="0">
                <a:schemeClr val="accent1">
                  <a:lumMod val="50000"/>
                  <a:lumOff val="50000"/>
                </a:schemeClr>
              </a:gs>
              <a:gs pos="100000">
                <a:schemeClr val="accent1">
                  <a:lumMod val="100000"/>
                  <a:lumOff val="0"/>
                </a:schemeClr>
              </a:gs>
            </a:gsLst>
            <a:lin ang="5400000"/>
          </a:gradFill>
          <a:ln w="9525">
            <a:solidFill>
              <a:schemeClr val="accent1">
                <a:lumMod val="95000"/>
                <a:lumOff val="0"/>
              </a:schemeClr>
            </a:solidFill>
            <a:miter lim="800000"/>
            <a:headEnd/>
            <a:tailEnd/>
          </a:ln>
          <a:effectLst>
            <a:outerShdw blurRad="63500" dist="23000" dir="5400000" rotWithShape="0">
              <a:srgbClr val="000000">
                <a:alpha val="34999"/>
              </a:srgbClr>
            </a:outerShdw>
          </a:effectLst>
        </p:spPr>
        <p:txBody>
          <a:bodyPr anchor="ctr" upright="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endParaRPr>
          </a:p>
        </p:txBody>
      </p:sp>
      <p:sp>
        <p:nvSpPr>
          <p:cNvPr id="8" name="Text Box 2"/>
          <p:cNvSpPr txBox="1">
            <a:spLocks/>
          </p:cNvSpPr>
          <p:nvPr/>
        </p:nvSpPr>
        <p:spPr>
          <a:xfrm>
            <a:off x="3390900" y="2819400"/>
            <a:ext cx="2362200" cy="99060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rbel"/>
                <a:ea typeface="ＭＳ 明朝"/>
                <a:cs typeface="Times New Roman"/>
              </a:rPr>
              <a:t>Person With Asthma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65121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590341" y="2328672"/>
            <a:ext cx="7963319" cy="1252728"/>
          </a:xfrm>
        </p:spPr>
        <p:txBody>
          <a:bodyPr>
            <a:noAutofit/>
          </a:bodyPr>
          <a:lstStyle/>
          <a:p>
            <a:r>
              <a:rPr lang="en-US" sz="3600" b="1" dirty="0">
                <a:solidFill>
                  <a:schemeClr val="bg1"/>
                </a:solidFill>
                <a:effectLst/>
              </a:rPr>
              <a:t>Could “community” interventions and assessments </a:t>
            </a:r>
            <a:r>
              <a:rPr lang="en-US" sz="3600" dirty="0">
                <a:solidFill>
                  <a:schemeClr val="bg1"/>
                </a:solidFill>
              </a:rPr>
              <a:t>c</a:t>
            </a:r>
            <a:r>
              <a:rPr lang="en-US" sz="3600" b="1" dirty="0">
                <a:solidFill>
                  <a:schemeClr val="bg1"/>
                </a:solidFill>
                <a:effectLst/>
              </a:rPr>
              <a:t>oupled </a:t>
            </a:r>
            <a:r>
              <a:rPr lang="en-US" sz="3600" dirty="0">
                <a:solidFill>
                  <a:schemeClr val="bg1"/>
                </a:solidFill>
              </a:rPr>
              <a:t>w</a:t>
            </a:r>
            <a:r>
              <a:rPr lang="en-US" sz="3600" b="1" dirty="0">
                <a:solidFill>
                  <a:schemeClr val="bg1"/>
                </a:solidFill>
                <a:effectLst/>
              </a:rPr>
              <a:t>ith </a:t>
            </a:r>
            <a:r>
              <a:rPr lang="en-US" sz="3600" dirty="0">
                <a:solidFill>
                  <a:schemeClr val="bg1"/>
                </a:solidFill>
              </a:rPr>
              <a:t>c</a:t>
            </a:r>
            <a:r>
              <a:rPr lang="en-US" sz="3600" b="1" dirty="0">
                <a:solidFill>
                  <a:schemeClr val="bg1"/>
                </a:solidFill>
                <a:effectLst/>
              </a:rPr>
              <a:t>laims </a:t>
            </a:r>
            <a:r>
              <a:rPr lang="en-US" sz="3600" dirty="0">
                <a:solidFill>
                  <a:schemeClr val="bg1"/>
                </a:solidFill>
              </a:rPr>
              <a:t>d</a:t>
            </a:r>
            <a:r>
              <a:rPr lang="en-US" sz="3600" b="1" dirty="0">
                <a:solidFill>
                  <a:schemeClr val="bg1"/>
                </a:solidFill>
                <a:effectLst/>
              </a:rPr>
              <a:t>ata </a:t>
            </a:r>
            <a:r>
              <a:rPr lang="en-US" sz="3600" dirty="0">
                <a:solidFill>
                  <a:schemeClr val="bg1"/>
                </a:solidFill>
              </a:rPr>
              <a:t>i</a:t>
            </a:r>
            <a:r>
              <a:rPr lang="en-US" sz="3600" b="1" dirty="0">
                <a:solidFill>
                  <a:schemeClr val="bg1"/>
                </a:solidFill>
                <a:effectLst/>
              </a:rPr>
              <a:t>mprove </a:t>
            </a:r>
            <a:r>
              <a:rPr lang="en-US" sz="3600" dirty="0">
                <a:solidFill>
                  <a:schemeClr val="bg1"/>
                </a:solidFill>
              </a:rPr>
              <a:t>a</a:t>
            </a:r>
            <a:r>
              <a:rPr lang="en-US" sz="3600" b="1" dirty="0">
                <a:solidFill>
                  <a:schemeClr val="bg1"/>
                </a:solidFill>
                <a:effectLst/>
              </a:rPr>
              <a:t>sthma </a:t>
            </a:r>
            <a:r>
              <a:rPr lang="en-US" sz="3600" dirty="0">
                <a:solidFill>
                  <a:schemeClr val="bg1"/>
                </a:solidFill>
              </a:rPr>
              <a:t>c</a:t>
            </a:r>
            <a:r>
              <a:rPr lang="en-US" sz="3600" b="1" dirty="0">
                <a:solidFill>
                  <a:schemeClr val="bg1"/>
                </a:solidFill>
                <a:effectLst/>
              </a:rPr>
              <a:t>are and education?</a:t>
            </a:r>
          </a:p>
        </p:txBody>
      </p:sp>
      <p:sp>
        <p:nvSpPr>
          <p:cNvPr id="7" name="Rectangle 6"/>
          <p:cNvSpPr/>
          <p:nvPr/>
        </p:nvSpPr>
        <p:spPr>
          <a:xfrm>
            <a:off x="0" y="6654018"/>
            <a:ext cx="9144000" cy="232117"/>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p:cNvSpPr txBox="1"/>
          <p:nvPr/>
        </p:nvSpPr>
        <p:spPr>
          <a:xfrm>
            <a:off x="3799936" y="6616187"/>
            <a:ext cx="1544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March 26, 2012</a:t>
            </a:r>
          </a:p>
        </p:txBody>
      </p:sp>
      <p:pic>
        <p:nvPicPr>
          <p:cNvPr id="12" name="Picture 4" descr="DHSSLogo"/>
          <p:cNvPicPr>
            <a:picLocks noChangeAspect="1" noChangeArrowheads="1"/>
          </p:cNvPicPr>
          <p:nvPr/>
        </p:nvPicPr>
        <p:blipFill>
          <a:blip r:embed="rId3" cstate="print"/>
          <a:srcRect/>
          <a:stretch>
            <a:fillRect/>
          </a:stretch>
        </p:blipFill>
        <p:spPr bwMode="auto">
          <a:xfrm>
            <a:off x="0" y="5731596"/>
            <a:ext cx="952500" cy="901700"/>
          </a:xfrm>
          <a:prstGeom prst="rect">
            <a:avLst/>
          </a:prstGeom>
          <a:noFill/>
          <a:ln w="9525">
            <a:noFill/>
            <a:miter lim="800000"/>
            <a:headEnd/>
            <a:tailEnd/>
          </a:ln>
        </p:spPr>
      </p:pic>
      <p:grpSp>
        <p:nvGrpSpPr>
          <p:cNvPr id="8" name="Group 7"/>
          <p:cNvGrpSpPr/>
          <p:nvPr/>
        </p:nvGrpSpPr>
        <p:grpSpPr>
          <a:xfrm>
            <a:off x="8083550" y="6130596"/>
            <a:ext cx="1060450" cy="458830"/>
            <a:chOff x="6255727" y="4787571"/>
            <a:chExt cx="1060450" cy="458830"/>
          </a:xfrm>
        </p:grpSpPr>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5727" y="4789201"/>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99789" y="4787571"/>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65121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0" y="919444"/>
            <a:ext cx="9144000" cy="1470025"/>
          </a:xfrm>
        </p:spPr>
        <p:txBody>
          <a:bodyPr>
            <a:normAutofit/>
          </a:bodyPr>
          <a:lstStyle/>
          <a:p>
            <a:pPr algn="ctr"/>
            <a:r>
              <a:rPr lang="en-US" dirty="0">
                <a:solidFill>
                  <a:schemeClr val="bg1"/>
                </a:solidFill>
              </a:rPr>
              <a:t>Four</a:t>
            </a:r>
            <a:r>
              <a:rPr lang="en-US" b="1" dirty="0">
                <a:solidFill>
                  <a:schemeClr val="bg1"/>
                </a:solidFill>
              </a:rPr>
              <a:t> Critical Data Sources</a:t>
            </a:r>
            <a:endParaRPr lang="en-US" sz="2400" b="1" dirty="0">
              <a:solidFill>
                <a:schemeClr val="bg1"/>
              </a:solidFill>
            </a:endParaRPr>
          </a:p>
        </p:txBody>
      </p:sp>
      <p:sp>
        <p:nvSpPr>
          <p:cNvPr id="3" name="Subtitle 2"/>
          <p:cNvSpPr>
            <a:spLocks noGrp="1"/>
          </p:cNvSpPr>
          <p:nvPr>
            <p:ph type="subTitle" idx="1"/>
          </p:nvPr>
        </p:nvSpPr>
        <p:spPr>
          <a:xfrm>
            <a:off x="1238251" y="1439016"/>
            <a:ext cx="7143749" cy="4275984"/>
          </a:xfrm>
        </p:spPr>
        <p:txBody>
          <a:bodyPr>
            <a:normAutofit fontScale="85000" lnSpcReduction="20000"/>
          </a:bodyPr>
          <a:lstStyle/>
          <a:p>
            <a:pPr algn="l"/>
            <a:r>
              <a:rPr lang="en-US" sz="4600" dirty="0">
                <a:solidFill>
                  <a:schemeClr val="bg1"/>
                </a:solidFill>
              </a:rPr>
              <a:t>1) Patients</a:t>
            </a:r>
          </a:p>
          <a:p>
            <a:pPr algn="l"/>
            <a:r>
              <a:rPr lang="en-US" sz="4600" dirty="0">
                <a:solidFill>
                  <a:schemeClr val="bg1"/>
                </a:solidFill>
              </a:rPr>
              <a:t>2) Clinicians</a:t>
            </a:r>
          </a:p>
          <a:p>
            <a:pPr algn="l"/>
            <a:r>
              <a:rPr lang="en-US" sz="4600" dirty="0">
                <a:solidFill>
                  <a:schemeClr val="bg1"/>
                </a:solidFill>
              </a:rPr>
              <a:t>2) Administrative claims</a:t>
            </a:r>
          </a:p>
          <a:p>
            <a:pPr algn="l"/>
            <a:r>
              <a:rPr lang="en-US" sz="4600" dirty="0">
                <a:solidFill>
                  <a:schemeClr val="bg1"/>
                </a:solidFill>
              </a:rPr>
              <a:t>3) Community interventions </a:t>
            </a:r>
          </a:p>
          <a:p>
            <a:pPr algn="l"/>
            <a:r>
              <a:rPr lang="en-US" sz="4600" dirty="0">
                <a:solidFill>
                  <a:schemeClr val="bg1"/>
                </a:solidFill>
              </a:rPr>
              <a:t>	a) Pharmacists</a:t>
            </a:r>
          </a:p>
          <a:p>
            <a:pPr algn="l"/>
            <a:r>
              <a:rPr lang="en-US" sz="4600" dirty="0">
                <a:solidFill>
                  <a:schemeClr val="bg1"/>
                </a:solidFill>
              </a:rPr>
              <a:t>	b) School nurses</a:t>
            </a:r>
          </a:p>
          <a:p>
            <a:pPr algn="l"/>
            <a:r>
              <a:rPr lang="en-US" sz="4600" dirty="0">
                <a:solidFill>
                  <a:schemeClr val="bg1"/>
                </a:solidFill>
              </a:rPr>
              <a:t>	c) Educators</a:t>
            </a:r>
          </a:p>
          <a:p>
            <a:pPr algn="l"/>
            <a:r>
              <a:rPr lang="en-US" sz="4600" dirty="0">
                <a:solidFill>
                  <a:schemeClr val="bg1"/>
                </a:solidFill>
              </a:rPr>
              <a:t>	d) In-home services</a:t>
            </a:r>
          </a:p>
        </p:txBody>
      </p:sp>
      <p:sp>
        <p:nvSpPr>
          <p:cNvPr id="7" name="Rectangle 6"/>
          <p:cNvSpPr/>
          <p:nvPr/>
        </p:nvSpPr>
        <p:spPr>
          <a:xfrm>
            <a:off x="0" y="6654018"/>
            <a:ext cx="9144000" cy="232117"/>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p:cNvSpPr txBox="1"/>
          <p:nvPr/>
        </p:nvSpPr>
        <p:spPr>
          <a:xfrm>
            <a:off x="3799936" y="6616187"/>
            <a:ext cx="1544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March 26, 2012</a:t>
            </a:r>
          </a:p>
        </p:txBody>
      </p:sp>
      <p:pic>
        <p:nvPicPr>
          <p:cNvPr id="12" name="Picture 4" descr="DHSSLogo"/>
          <p:cNvPicPr>
            <a:picLocks noChangeAspect="1" noChangeArrowheads="1"/>
          </p:cNvPicPr>
          <p:nvPr/>
        </p:nvPicPr>
        <p:blipFill>
          <a:blip r:embed="rId3" cstate="print"/>
          <a:srcRect/>
          <a:stretch>
            <a:fillRect/>
          </a:stretch>
        </p:blipFill>
        <p:spPr bwMode="auto">
          <a:xfrm>
            <a:off x="0" y="5731596"/>
            <a:ext cx="952500" cy="901700"/>
          </a:xfrm>
          <a:prstGeom prst="rect">
            <a:avLst/>
          </a:prstGeom>
          <a:noFill/>
          <a:ln w="9525">
            <a:noFill/>
            <a:miter lim="800000"/>
            <a:headEnd/>
            <a:tailEnd/>
          </a:ln>
        </p:spPr>
      </p:pic>
      <p:grpSp>
        <p:nvGrpSpPr>
          <p:cNvPr id="8" name="Group 7"/>
          <p:cNvGrpSpPr/>
          <p:nvPr/>
        </p:nvGrpSpPr>
        <p:grpSpPr>
          <a:xfrm>
            <a:off x="8083550" y="6130596"/>
            <a:ext cx="1060450" cy="458830"/>
            <a:chOff x="6255727" y="4787571"/>
            <a:chExt cx="1060450" cy="458830"/>
          </a:xfrm>
        </p:grpSpPr>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5727" y="4789201"/>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99789" y="4787571"/>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0" y="1066800"/>
            <a:ext cx="1048830" cy="5129212"/>
          </a:xfrm>
          <a:prstGeom prst="rect">
            <a:avLst/>
          </a:prstGeom>
          <a:noFill/>
          <a:ln w="9525">
            <a:noFill/>
            <a:miter lim="800000"/>
            <a:headEnd/>
            <a:tailEnd/>
          </a:ln>
          <a:effectLst/>
        </p:spPr>
      </p:pic>
      <p:sp>
        <p:nvSpPr>
          <p:cNvPr id="3" name="Title 1"/>
          <p:cNvSpPr txBox="1">
            <a:spLocks/>
          </p:cNvSpPr>
          <p:nvPr/>
        </p:nvSpPr>
        <p:spPr>
          <a:xfrm>
            <a:off x="457200" y="30480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0AD00"/>
                </a:solidFill>
                <a:effectLst/>
                <a:uLnTx/>
                <a:uFillTx/>
                <a:latin typeface="Corbel"/>
                <a:ea typeface="ＭＳ Ｐゴシック" pitchFamily="-96" charset="-128"/>
                <a:cs typeface="ＭＳ Ｐゴシック" charset="0"/>
              </a:rPr>
              <a:t>EPR3 Guide to Stepping Therapy Up or Down</a:t>
            </a:r>
          </a:p>
        </p:txBody>
      </p:sp>
      <p:sp>
        <p:nvSpPr>
          <p:cNvPr id="4" name="Content Placeholder 2"/>
          <p:cNvSpPr txBox="1">
            <a:spLocks/>
          </p:cNvSpPr>
          <p:nvPr/>
        </p:nvSpPr>
        <p:spPr>
          <a:xfrm>
            <a:off x="457200" y="1600200"/>
            <a:ext cx="60960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prstClr val="white"/>
                </a:solidFill>
                <a:effectLst/>
                <a:uLnTx/>
                <a:uFillTx/>
                <a:latin typeface="Corbel"/>
                <a:ea typeface="+mn-ea"/>
                <a:cs typeface="ＭＳ Ｐゴシック" charset="0"/>
              </a:rPr>
              <a:t>Step up IF</a:t>
            </a:r>
            <a:r>
              <a:rPr kumimoji="0" lang="en-US" sz="2800" b="0" i="0" u="none" strike="noStrike" kern="0" cap="none" spc="0" normalizeH="0" baseline="0" noProof="0" dirty="0">
                <a:ln>
                  <a:noFill/>
                </a:ln>
                <a:solidFill>
                  <a:prstClr val="white"/>
                </a:solidFill>
                <a:effectLst/>
                <a:uLnTx/>
                <a:uFillTx/>
                <a:latin typeface="Corbel"/>
                <a:ea typeface="+mn-ea"/>
                <a:cs typeface="ＭＳ Ｐゴシック" charset="0"/>
              </a:rPr>
              <a:t> needed.</a:t>
            </a:r>
            <a:endPar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t>FIRST, check </a:t>
            </a:r>
            <a:r>
              <a:rPr kumimoji="0" lang="en-US" sz="2800" b="1" i="0" u="none" strike="noStrike" kern="0" cap="none" spc="0" normalizeH="0" baseline="0" noProof="0" dirty="0">
                <a:ln>
                  <a:noFill/>
                </a:ln>
                <a:solidFill>
                  <a:srgbClr val="FFFF00"/>
                </a:solidFill>
                <a:effectLst/>
                <a:uLnTx/>
                <a:uFillTx/>
                <a:latin typeface="Corbel"/>
                <a:ea typeface="ＭＳ Ｐゴシック" pitchFamily="-96" charset="-128"/>
                <a:cs typeface="ＭＳ Ｐゴシック" charset="0"/>
              </a:rPr>
              <a:t>adherence.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t>THEN, check </a:t>
            </a:r>
            <a:r>
              <a:rPr kumimoji="0" lang="en-US" sz="2800" b="1" i="0" u="none" strike="noStrike" kern="0" cap="none" spc="0" normalizeH="0" baseline="0" noProof="0" dirty="0">
                <a:ln>
                  <a:noFill/>
                </a:ln>
                <a:solidFill>
                  <a:srgbClr val="FFFF00"/>
                </a:solidFill>
                <a:effectLst/>
                <a:uLnTx/>
                <a:uFillTx/>
                <a:latin typeface="Corbel"/>
                <a:ea typeface="ＭＳ Ｐゴシック" pitchFamily="-96" charset="-128"/>
                <a:cs typeface="ＭＳ Ｐゴシック" charset="0"/>
              </a:rPr>
              <a:t>inhaler technique.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t>AND, check </a:t>
            </a:r>
            <a:r>
              <a:rPr kumimoji="0" lang="en-US" sz="2800" b="1" i="0" u="none" strike="noStrike" kern="0" cap="none" spc="0" normalizeH="0" baseline="0" noProof="0" dirty="0">
                <a:ln>
                  <a:noFill/>
                </a:ln>
                <a:solidFill>
                  <a:srgbClr val="FFFF00"/>
                </a:solidFill>
                <a:effectLst/>
                <a:uLnTx/>
                <a:uFillTx/>
                <a:latin typeface="Corbel"/>
                <a:ea typeface="ＭＳ Ｐゴシック" pitchFamily="-96" charset="-128"/>
                <a:cs typeface="ＭＳ Ｐゴシック" charset="0"/>
              </a:rPr>
              <a:t>environmental control.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t>Step down</a:t>
            </a:r>
            <a:r>
              <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t> IF asthma is well controlled for 3 months or longer.</a:t>
            </a:r>
            <a:br>
              <a:rPr kumimoji="0" lang="en-US" sz="2800" b="0" i="0" u="none" strike="noStrike" kern="0" cap="none" spc="0" normalizeH="0" baseline="0" noProof="0" dirty="0">
                <a:ln>
                  <a:noFill/>
                </a:ln>
                <a:solidFill>
                  <a:prstClr val="white"/>
                </a:solidFill>
                <a:effectLst/>
                <a:uLnTx/>
                <a:uFillTx/>
                <a:latin typeface="Corbel"/>
                <a:ea typeface="ＭＳ Ｐゴシック" pitchFamily="-96" charset="-128"/>
                <a:cs typeface="ＭＳ Ｐゴシック" charset="0"/>
              </a:rPr>
            </a:br>
            <a:r>
              <a:rPr kumimoji="0" lang="en-US" sz="3200" b="1" i="0" u="none" strike="noStrike" kern="0" cap="none" spc="0" normalizeH="0" baseline="0" noProof="0" dirty="0">
                <a:ln>
                  <a:noFill/>
                </a:ln>
                <a:solidFill>
                  <a:srgbClr val="FFFF00"/>
                </a:solidFill>
                <a:effectLst/>
                <a:uLnTx/>
                <a:uFillTx/>
                <a:latin typeface="Corbel"/>
                <a:ea typeface="ＭＳ Ｐゴシック" pitchFamily="-96" charset="-128"/>
                <a:cs typeface="ＭＳ Ｐゴシック" charset="0"/>
              </a:rPr>
              <a:t>Must base therapy step changes on assessment of adherence, inhalation technique and triggers.</a:t>
            </a:r>
            <a:endParaRPr kumimoji="0" lang="en-US" sz="3200" b="0" i="0" u="none" strike="noStrike" kern="0" cap="none" spc="0" normalizeH="0" baseline="0" noProof="0" dirty="0">
              <a:ln>
                <a:noFill/>
              </a:ln>
              <a:solidFill>
                <a:srgbClr val="FFFF00"/>
              </a:solidFill>
              <a:effectLst/>
              <a:uLnTx/>
              <a:uFillTx/>
              <a:latin typeface="Corbel"/>
              <a:ea typeface="ＭＳ Ｐゴシック" pitchFamily="-96" charset="-128"/>
              <a:cs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TextBox 4"/>
          <p:cNvSpPr txBox="1"/>
          <p:nvPr/>
        </p:nvSpPr>
        <p:spPr>
          <a:xfrm>
            <a:off x="6553200" y="543580"/>
            <a:ext cx="2514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prstClr>
                </a:solidFill>
                <a:effectLst/>
                <a:uLnTx/>
                <a:uFillTx/>
                <a:latin typeface="Book Antiqua" pitchFamily="18" charset="0"/>
                <a:ea typeface="+mn-ea"/>
                <a:cs typeface="+mn-cs"/>
              </a:rPr>
              <a:t>just do it.</a:t>
            </a:r>
          </a:p>
        </p:txBody>
      </p:sp>
      <p:sp>
        <p:nvSpPr>
          <p:cNvPr id="14" name="Rectangle 13"/>
          <p:cNvSpPr/>
          <p:nvPr/>
        </p:nvSpPr>
        <p:spPr>
          <a:xfrm>
            <a:off x="0" y="1143000"/>
            <a:ext cx="9144000" cy="152400"/>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08" y="-238535"/>
            <a:ext cx="834548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895" y="317500"/>
            <a:ext cx="505936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1894" y="2095763"/>
            <a:ext cx="8024691" cy="397031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 name="Group 9"/>
          <p:cNvGrpSpPr/>
          <p:nvPr/>
        </p:nvGrpSpPr>
        <p:grpSpPr>
          <a:xfrm>
            <a:off x="8007350" y="1330526"/>
            <a:ext cx="1060450" cy="490526"/>
            <a:chOff x="6212010" y="4666377"/>
            <a:chExt cx="1060450" cy="490526"/>
          </a:xfrm>
        </p:grpSpPr>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010" y="4699703"/>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56072" y="4666377"/>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pic>
        <p:nvPicPr>
          <p:cNvPr id="20" name="Picture 19" descr="Cyber Terms of Use.PNG"/>
          <p:cNvPicPr>
            <a:picLocks noChangeAspect="1"/>
          </p:cNvPicPr>
          <p:nvPr/>
        </p:nvPicPr>
        <p:blipFill>
          <a:blip r:embed="rId6" cstate="print"/>
          <a:stretch>
            <a:fillRect/>
          </a:stretch>
        </p:blipFill>
        <p:spPr>
          <a:xfrm>
            <a:off x="199414" y="1857049"/>
            <a:ext cx="8745171" cy="4667902"/>
          </a:xfrm>
          <a:prstGeom prst="rect">
            <a:avLst/>
          </a:prstGeom>
        </p:spPr>
      </p:pic>
    </p:spTree>
    <p:extLst>
      <p:ext uri="{BB962C8B-B14F-4D97-AF65-F5344CB8AC3E}">
        <p14:creationId xmlns:p14="http://schemas.microsoft.com/office/powerpoint/2010/main" val="568412630"/>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TextBox 4"/>
          <p:cNvSpPr txBox="1"/>
          <p:nvPr/>
        </p:nvSpPr>
        <p:spPr>
          <a:xfrm>
            <a:off x="6553200" y="543580"/>
            <a:ext cx="2514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prstClr>
                </a:solidFill>
                <a:effectLst/>
                <a:uLnTx/>
                <a:uFillTx/>
                <a:latin typeface="Book Antiqua" pitchFamily="18" charset="0"/>
                <a:ea typeface="+mn-ea"/>
                <a:cs typeface="+mn-cs"/>
              </a:rPr>
              <a:t>just do it.</a:t>
            </a:r>
          </a:p>
        </p:txBody>
      </p:sp>
      <p:sp>
        <p:nvSpPr>
          <p:cNvPr id="14" name="Rectangle 13"/>
          <p:cNvSpPr/>
          <p:nvPr/>
        </p:nvSpPr>
        <p:spPr>
          <a:xfrm>
            <a:off x="0" y="1143000"/>
            <a:ext cx="9144000" cy="152400"/>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08" y="-238535"/>
            <a:ext cx="834548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895" y="317500"/>
            <a:ext cx="505936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1894" y="2095763"/>
            <a:ext cx="8024691" cy="397031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 name="Group 9"/>
          <p:cNvGrpSpPr/>
          <p:nvPr/>
        </p:nvGrpSpPr>
        <p:grpSpPr>
          <a:xfrm>
            <a:off x="8007350" y="1330526"/>
            <a:ext cx="1060450" cy="490526"/>
            <a:chOff x="6212010" y="4666377"/>
            <a:chExt cx="1060450" cy="490526"/>
          </a:xfrm>
        </p:grpSpPr>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010" y="4699703"/>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56072" y="4666377"/>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pic>
        <p:nvPicPr>
          <p:cNvPr id="19" name="Picture 18" descr="Cyber Pharmacy.PNG"/>
          <p:cNvPicPr>
            <a:picLocks noChangeAspect="1"/>
          </p:cNvPicPr>
          <p:nvPr/>
        </p:nvPicPr>
        <p:blipFill>
          <a:blip r:embed="rId6" cstate="print"/>
          <a:stretch>
            <a:fillRect/>
          </a:stretch>
        </p:blipFill>
        <p:spPr>
          <a:xfrm>
            <a:off x="447099" y="2533503"/>
            <a:ext cx="8249802" cy="2095793"/>
          </a:xfrm>
          <a:prstGeom prst="rect">
            <a:avLst/>
          </a:prstGeom>
        </p:spPr>
      </p:pic>
    </p:spTree>
    <p:extLst>
      <p:ext uri="{BB962C8B-B14F-4D97-AF65-F5344CB8AC3E}">
        <p14:creationId xmlns:p14="http://schemas.microsoft.com/office/powerpoint/2010/main" val="1166364049"/>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5" name="TextBox 4"/>
          <p:cNvSpPr txBox="1"/>
          <p:nvPr/>
        </p:nvSpPr>
        <p:spPr>
          <a:xfrm>
            <a:off x="6553200" y="543580"/>
            <a:ext cx="2514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prstClr>
                </a:solidFill>
                <a:effectLst/>
                <a:uLnTx/>
                <a:uFillTx/>
                <a:latin typeface="Book Antiqua" pitchFamily="18" charset="0"/>
                <a:ea typeface="+mn-ea"/>
                <a:cs typeface="+mn-cs"/>
              </a:rPr>
              <a:t>just do it.</a:t>
            </a:r>
          </a:p>
        </p:txBody>
      </p:sp>
      <p:sp>
        <p:nvSpPr>
          <p:cNvPr id="14" name="Rectangle 13"/>
          <p:cNvSpPr/>
          <p:nvPr/>
        </p:nvSpPr>
        <p:spPr>
          <a:xfrm>
            <a:off x="0" y="1143000"/>
            <a:ext cx="9144000" cy="152400"/>
          </a:xfrm>
          <a:prstGeom prst="rect">
            <a:avLst/>
          </a:prstGeom>
          <a:solidFill>
            <a:schemeClr val="bg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08" y="-238535"/>
            <a:ext cx="8345487"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895" y="317500"/>
            <a:ext cx="505936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01894" y="2095763"/>
            <a:ext cx="8024691" cy="397031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grpSp>
        <p:nvGrpSpPr>
          <p:cNvPr id="3" name="Group 9"/>
          <p:cNvGrpSpPr/>
          <p:nvPr/>
        </p:nvGrpSpPr>
        <p:grpSpPr>
          <a:xfrm>
            <a:off x="8007350" y="1330526"/>
            <a:ext cx="1060450" cy="490526"/>
            <a:chOff x="6212010" y="4666377"/>
            <a:chExt cx="1060450" cy="490526"/>
          </a:xfrm>
        </p:grpSpPr>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010" y="4699703"/>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56072" y="4666377"/>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pic>
        <p:nvPicPr>
          <p:cNvPr id="18" name="Picture 17" descr="Pharmacy Claims.PNG"/>
          <p:cNvPicPr>
            <a:picLocks noChangeAspect="1"/>
          </p:cNvPicPr>
          <p:nvPr/>
        </p:nvPicPr>
        <p:blipFill>
          <a:blip r:embed="rId6" cstate="print"/>
          <a:stretch>
            <a:fillRect/>
          </a:stretch>
        </p:blipFill>
        <p:spPr>
          <a:xfrm>
            <a:off x="342309" y="2142888"/>
            <a:ext cx="8459381" cy="3391374"/>
          </a:xfrm>
          <a:prstGeom prst="rect">
            <a:avLst/>
          </a:prstGeom>
        </p:spPr>
      </p:pic>
    </p:spTree>
    <p:extLst>
      <p:ext uri="{BB962C8B-B14F-4D97-AF65-F5344CB8AC3E}">
        <p14:creationId xmlns:p14="http://schemas.microsoft.com/office/powerpoint/2010/main" val="3467246520"/>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
            <a:ext cx="9296400" cy="665121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0" y="838200"/>
            <a:ext cx="9144000" cy="1470025"/>
          </a:xfrm>
        </p:spPr>
        <p:txBody>
          <a:bodyPr>
            <a:normAutofit/>
          </a:bodyPr>
          <a:lstStyle/>
          <a:p>
            <a:pPr algn="ctr"/>
            <a:r>
              <a:rPr lang="en-US" sz="4000" b="1" dirty="0">
                <a:solidFill>
                  <a:schemeClr val="bg1"/>
                </a:solidFill>
              </a:rPr>
              <a:t>Medication-Related Problems (MRPs)</a:t>
            </a:r>
          </a:p>
        </p:txBody>
      </p:sp>
      <p:sp>
        <p:nvSpPr>
          <p:cNvPr id="3" name="Subtitle 2"/>
          <p:cNvSpPr>
            <a:spLocks noGrp="1"/>
          </p:cNvSpPr>
          <p:nvPr>
            <p:ph type="subTitle" idx="1"/>
          </p:nvPr>
        </p:nvSpPr>
        <p:spPr>
          <a:xfrm>
            <a:off x="1009650" y="1752600"/>
            <a:ext cx="8058150" cy="4656984"/>
          </a:xfrm>
        </p:spPr>
        <p:txBody>
          <a:bodyPr>
            <a:normAutofit/>
          </a:bodyPr>
          <a:lstStyle/>
          <a:p>
            <a:pPr algn="l"/>
            <a:r>
              <a:rPr lang="en-US" sz="3500" b="1" dirty="0">
                <a:solidFill>
                  <a:schemeClr val="bg1"/>
                </a:solidFill>
              </a:rPr>
              <a:t>Examples of MRPs include—</a:t>
            </a:r>
          </a:p>
          <a:p>
            <a:pPr algn="l"/>
            <a:r>
              <a:rPr lang="en-US" sz="3500" b="1" dirty="0">
                <a:solidFill>
                  <a:schemeClr val="bg1"/>
                </a:solidFill>
              </a:rPr>
              <a:t>1) Low rate of ICS refills</a:t>
            </a:r>
          </a:p>
          <a:p>
            <a:r>
              <a:rPr lang="en-US" sz="3500" b="1" dirty="0">
                <a:solidFill>
                  <a:schemeClr val="bg1"/>
                </a:solidFill>
              </a:rPr>
              <a:t>2) &gt;3 albuterol dispensed in 6 months</a:t>
            </a:r>
          </a:p>
          <a:p>
            <a:pPr algn="l"/>
            <a:r>
              <a:rPr lang="en-US" sz="3500" b="1" dirty="0">
                <a:solidFill>
                  <a:schemeClr val="bg1"/>
                </a:solidFill>
              </a:rPr>
              <a:t>3) No </a:t>
            </a:r>
            <a:r>
              <a:rPr lang="en-US" sz="3500" b="1" dirty="0" err="1">
                <a:solidFill>
                  <a:schemeClr val="bg1"/>
                </a:solidFill>
              </a:rPr>
              <a:t>spirometry</a:t>
            </a:r>
            <a:r>
              <a:rPr lang="en-US" sz="3500" b="1" dirty="0">
                <a:solidFill>
                  <a:schemeClr val="bg1"/>
                </a:solidFill>
              </a:rPr>
              <a:t> in 3 years</a:t>
            </a:r>
          </a:p>
          <a:p>
            <a:pPr algn="l"/>
            <a:r>
              <a:rPr lang="en-US" sz="3500" b="1" dirty="0">
                <a:solidFill>
                  <a:schemeClr val="bg1"/>
                </a:solidFill>
              </a:rPr>
              <a:t>4) Recent ER visit for asthma</a:t>
            </a:r>
          </a:p>
          <a:p>
            <a:pPr algn="l"/>
            <a:r>
              <a:rPr lang="en-US" sz="3500" b="1" dirty="0">
                <a:solidFill>
                  <a:schemeClr val="bg1"/>
                </a:solidFill>
              </a:rPr>
              <a:t>5) &gt;1 oral steroid burst in 12 months</a:t>
            </a:r>
            <a:br>
              <a:rPr lang="en-US" sz="3500" b="1" dirty="0">
                <a:solidFill>
                  <a:schemeClr val="bg1"/>
                </a:solidFill>
              </a:rPr>
            </a:br>
            <a:endParaRPr lang="en-US" sz="3500" b="1" dirty="0">
              <a:solidFill>
                <a:schemeClr val="bg1"/>
              </a:solidFill>
            </a:endParaRPr>
          </a:p>
          <a:p>
            <a:pPr algn="l"/>
            <a:r>
              <a:rPr lang="en-US" sz="2200" u="sng" dirty="0">
                <a:hlinkClick r:id="rId3"/>
              </a:rPr>
              <a:t>mediasuite.multicastmedia.com/player.php?v=al80y67g</a:t>
            </a:r>
            <a:br>
              <a:rPr lang="en-US" sz="2200" u="sng" dirty="0"/>
            </a:br>
            <a:endParaRPr lang="en-US" sz="2200" dirty="0"/>
          </a:p>
          <a:p>
            <a:endParaRPr lang="en-US" sz="2600" dirty="0">
              <a:solidFill>
                <a:schemeClr val="tx2">
                  <a:lumMod val="50000"/>
                </a:schemeClr>
              </a:solidFill>
            </a:endParaRPr>
          </a:p>
        </p:txBody>
      </p:sp>
      <p:sp>
        <p:nvSpPr>
          <p:cNvPr id="7" name="Rectangle 6"/>
          <p:cNvSpPr/>
          <p:nvPr/>
        </p:nvSpPr>
        <p:spPr>
          <a:xfrm>
            <a:off x="0" y="6654018"/>
            <a:ext cx="9144000" cy="232117"/>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 name="TextBox 5"/>
          <p:cNvSpPr txBox="1"/>
          <p:nvPr/>
        </p:nvSpPr>
        <p:spPr>
          <a:xfrm>
            <a:off x="3799936" y="6616187"/>
            <a:ext cx="1544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March 26, 2012</a:t>
            </a:r>
          </a:p>
        </p:txBody>
      </p:sp>
      <p:pic>
        <p:nvPicPr>
          <p:cNvPr id="12" name="Picture 4" descr="DHSSLogo"/>
          <p:cNvPicPr>
            <a:picLocks noChangeAspect="1" noChangeArrowheads="1"/>
          </p:cNvPicPr>
          <p:nvPr/>
        </p:nvPicPr>
        <p:blipFill>
          <a:blip r:embed="rId4" cstate="print"/>
          <a:srcRect/>
          <a:stretch>
            <a:fillRect/>
          </a:stretch>
        </p:blipFill>
        <p:spPr bwMode="auto">
          <a:xfrm>
            <a:off x="0" y="5731596"/>
            <a:ext cx="952500" cy="901700"/>
          </a:xfrm>
          <a:prstGeom prst="rect">
            <a:avLst/>
          </a:prstGeom>
          <a:noFill/>
          <a:ln w="9525">
            <a:noFill/>
            <a:miter lim="800000"/>
            <a:headEnd/>
            <a:tailEnd/>
          </a:ln>
        </p:spPr>
      </p:pic>
      <p:grpSp>
        <p:nvGrpSpPr>
          <p:cNvPr id="8" name="Group 7"/>
          <p:cNvGrpSpPr/>
          <p:nvPr/>
        </p:nvGrpSpPr>
        <p:grpSpPr>
          <a:xfrm>
            <a:off x="8083550" y="6130596"/>
            <a:ext cx="1060450" cy="458830"/>
            <a:chOff x="6255727" y="4787571"/>
            <a:chExt cx="1060450" cy="458830"/>
          </a:xfrm>
        </p:grpSpPr>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727" y="4789201"/>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99789" y="4787571"/>
              <a:ext cx="2163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a:t>
              </a:r>
            </a:p>
          </p:txBody>
        </p:sp>
      </p:gr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60848"/>
            <a:ext cx="8077200" cy="1673352"/>
          </a:xfrm>
        </p:spPr>
        <p:txBody>
          <a:bodyPr/>
          <a:lstStyle/>
          <a:p>
            <a:pPr algn="ctr"/>
            <a:r>
              <a:rPr lang="en-US" dirty="0"/>
              <a:t>Objective 3</a:t>
            </a:r>
          </a:p>
        </p:txBody>
      </p:sp>
      <p:sp>
        <p:nvSpPr>
          <p:cNvPr id="6" name="Subtitle 5"/>
          <p:cNvSpPr>
            <a:spLocks noGrp="1"/>
          </p:cNvSpPr>
          <p:nvPr>
            <p:ph type="subTitle" idx="1"/>
          </p:nvPr>
        </p:nvSpPr>
        <p:spPr>
          <a:xfrm>
            <a:off x="990600" y="1828800"/>
            <a:ext cx="8077200" cy="2438400"/>
          </a:xfrm>
        </p:spPr>
        <p:txBody>
          <a:bodyPr>
            <a:normAutofit/>
          </a:bodyPr>
          <a:lstStyle/>
          <a:p>
            <a:r>
              <a:rPr lang="en-US" sz="4000" dirty="0"/>
              <a:t>Summarize a population-based approach for enhancing asthma outcomes and lowering costs.</a:t>
            </a:r>
            <a:endParaRPr lang="en-US" sz="4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8"/>
          <p:cNvSpPr>
            <a:spLocks noGrp="1"/>
          </p:cNvSpPr>
          <p:nvPr>
            <p:ph type="sldNum" sz="quarter" idx="12"/>
          </p:nvPr>
        </p:nvSpPr>
        <p:spPr>
          <a:xfrm>
            <a:off x="6553200" y="6443664"/>
            <a:ext cx="2133600" cy="365125"/>
          </a:xfrm>
          <a:noFill/>
        </p:spPr>
        <p:txBody>
          <a:bodyPr/>
          <a:lstStyle/>
          <a:p>
            <a:r>
              <a:rPr lang="en-US" dirty="0"/>
              <a:t>8</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222"/>
          <a:stretch/>
        </p:blipFill>
        <p:spPr>
          <a:xfrm>
            <a:off x="94605" y="1216549"/>
            <a:ext cx="8954789" cy="5123747"/>
          </a:xfrm>
          <a:prstGeom prst="rect">
            <a:avLst/>
          </a:prstGeom>
        </p:spPr>
      </p:pic>
      <p:sp>
        <p:nvSpPr>
          <p:cNvPr id="6" name="Title 1"/>
          <p:cNvSpPr>
            <a:spLocks noGrp="1"/>
          </p:cNvSpPr>
          <p:nvPr>
            <p:ph type="title"/>
          </p:nvPr>
        </p:nvSpPr>
        <p:spPr>
          <a:xfrm>
            <a:off x="683710" y="85990"/>
            <a:ext cx="7238439" cy="906463"/>
          </a:xfrm>
        </p:spPr>
        <p:txBody>
          <a:bodyPr/>
          <a:lstStyle/>
          <a:p>
            <a:pPr algn="ctr"/>
            <a:r>
              <a:rPr lang="en-US" sz="2800" dirty="0">
                <a:solidFill>
                  <a:schemeClr val="bg1"/>
                </a:solidFill>
              </a:rPr>
              <a:t>Supporting In-Home Interventions to Bring Asthma Under Control</a:t>
            </a:r>
          </a:p>
        </p:txBody>
      </p:sp>
    </p:spTree>
    <p:extLst>
      <p:ext uri="{BB962C8B-B14F-4D97-AF65-F5344CB8AC3E}">
        <p14:creationId xmlns:p14="http://schemas.microsoft.com/office/powerpoint/2010/main" val="1102725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04800" y="1713160"/>
            <a:ext cx="8378294" cy="51448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3" name="Content Placeholder 2"/>
          <p:cNvSpPr>
            <a:spLocks noGrp="1"/>
          </p:cNvSpPr>
          <p:nvPr>
            <p:ph sz="half" idx="1"/>
          </p:nvPr>
        </p:nvSpPr>
        <p:spPr>
          <a:xfrm>
            <a:off x="228600" y="2743200"/>
            <a:ext cx="3601388" cy="2343760"/>
          </a:xfrm>
        </p:spPr>
        <p:txBody>
          <a:bodyPr>
            <a:noAutofit/>
          </a:bodyPr>
          <a:lstStyle/>
          <a:p>
            <a:r>
              <a:rPr lang="en-US" sz="1600" dirty="0">
                <a:solidFill>
                  <a:schemeClr val="bg1"/>
                </a:solidFill>
              </a:rPr>
              <a:t>Traditional fee-for-service payment arrangements incent high volume care while payment reform can incent high value care and achieve cost savings. </a:t>
            </a:r>
          </a:p>
          <a:p>
            <a:r>
              <a:rPr lang="en-US" sz="1600" dirty="0">
                <a:solidFill>
                  <a:schemeClr val="bg1"/>
                </a:solidFill>
              </a:rPr>
              <a:t>States may work with external contractors for data management and analytics related to payment reform.</a:t>
            </a:r>
          </a:p>
          <a:p>
            <a:r>
              <a:rPr lang="en-US" sz="1600" dirty="0">
                <a:solidFill>
                  <a:schemeClr val="bg1"/>
                </a:solidFill>
              </a:rPr>
              <a:t>Claims data can be used to identify </a:t>
            </a:r>
            <a:br>
              <a:rPr lang="en-US" sz="1600" dirty="0">
                <a:solidFill>
                  <a:schemeClr val="bg1"/>
                </a:solidFill>
              </a:rPr>
            </a:br>
            <a:r>
              <a:rPr lang="en-US" sz="1600" dirty="0">
                <a:solidFill>
                  <a:schemeClr val="bg1"/>
                </a:solidFill>
              </a:rPr>
              <a:t>high-need, high-cost patients for care coordination; and measuring, supporting, and rewarding provider performance.</a:t>
            </a:r>
          </a:p>
        </p:txBody>
      </p:sp>
      <p:sp>
        <p:nvSpPr>
          <p:cNvPr id="9" name="TextBox 8"/>
          <p:cNvSpPr txBox="1"/>
          <p:nvPr/>
        </p:nvSpPr>
        <p:spPr>
          <a:xfrm>
            <a:off x="990600" y="6366302"/>
            <a:ext cx="779722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orbel"/>
                <a:ea typeface="+mn-ea"/>
                <a:cs typeface="+mn-cs"/>
              </a:rPr>
              <a:t>This project was supported by the Health Resources and Services Administration (HRSA) of the U.S. Department of Health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orbel"/>
                <a:ea typeface="+mn-ea"/>
                <a:cs typeface="+mn-cs"/>
              </a:rPr>
              <a:t>Human Services (HHS) under grant number UD3OA22891, National Organizations of State and Local Officials, for $611,127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78" y="193445"/>
            <a:ext cx="8457722" cy="254975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009811"/>
            <a:ext cx="2394606" cy="2933789"/>
          </a:xfrm>
          <a:prstGeom prst="rect">
            <a:avLst/>
          </a:prstGeom>
        </p:spPr>
      </p:pic>
      <p:sp>
        <p:nvSpPr>
          <p:cNvPr id="14" name="TextBox 13"/>
          <p:cNvSpPr txBox="1"/>
          <p:nvPr/>
        </p:nvSpPr>
        <p:spPr>
          <a:xfrm>
            <a:off x="6635446" y="3143175"/>
            <a:ext cx="182927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orbel"/>
                <a:ea typeface="+mn-ea"/>
                <a:cs typeface="+mn-cs"/>
              </a:rPr>
              <a:t>“Transforming the way states pay Medicaid providers through value-based incentives holds tremendous opportunity to both slow the growth of spending and improve patient care.”</a:t>
            </a:r>
          </a:p>
        </p:txBody>
      </p:sp>
    </p:spTree>
    <p:extLst>
      <p:ext uri="{BB962C8B-B14F-4D97-AF65-F5344CB8AC3E}">
        <p14:creationId xmlns:p14="http://schemas.microsoft.com/office/powerpoint/2010/main" val="31124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sz="2800" dirty="0">
                <a:latin typeface="Arial" panose="020B0604020202020204" pitchFamily="34" charset="0"/>
                <a:cs typeface="Arial" panose="020B0604020202020204" pitchFamily="34" charset="0"/>
              </a:rPr>
              <a:t>Reducing the Burden of Childhood Asthma </a:t>
            </a:r>
            <a:r>
              <a:rPr lang="en-US" sz="2800">
                <a:latin typeface="Arial" panose="020B0604020202020204" pitchFamily="34" charset="0"/>
                <a:cs typeface="Arial" panose="020B0604020202020204" pitchFamily="34" charset="0"/>
              </a:rPr>
              <a:t>Through Physician </a:t>
            </a:r>
            <a:r>
              <a:rPr lang="en-US" sz="2800" dirty="0">
                <a:latin typeface="Arial" panose="020B0604020202020204" pitchFamily="34" charset="0"/>
                <a:cs typeface="Arial" panose="020B0604020202020204" pitchFamily="34" charset="0"/>
              </a:rPr>
              <a:t>Engagement for Maintenance of Certification (MOC)</a:t>
            </a:r>
          </a:p>
        </p:txBody>
      </p:sp>
      <p:sp>
        <p:nvSpPr>
          <p:cNvPr id="3" name="Content Placeholder 2"/>
          <p:cNvSpPr>
            <a:spLocks noGrp="1"/>
          </p:cNvSpPr>
          <p:nvPr>
            <p:ph idx="1"/>
          </p:nvPr>
        </p:nvSpPr>
        <p:spPr>
          <a:xfrm>
            <a:off x="1066800" y="1770062"/>
            <a:ext cx="7543800" cy="4932489"/>
          </a:xfrm>
        </p:spPr>
        <p:txBody>
          <a:bodyPr>
            <a:normAutofit/>
          </a:bodyPr>
          <a:lstStyle/>
          <a:p>
            <a:pPr>
              <a:defRPr/>
            </a:pPr>
            <a:r>
              <a:rPr lang="en-US" sz="2400" dirty="0">
                <a:solidFill>
                  <a:schemeClr val="bg1"/>
                </a:solidFill>
              </a:rPr>
              <a:t>55,000 children with asthma are enrolled in Missouri Medicaid; 20% have uncontrolled asthma.</a:t>
            </a:r>
          </a:p>
          <a:p>
            <a:pPr>
              <a:defRPr/>
            </a:pPr>
            <a:r>
              <a:rPr lang="en-US" sz="2400" dirty="0">
                <a:solidFill>
                  <a:schemeClr val="bg1"/>
                </a:solidFill>
              </a:rPr>
              <a:t>There is low provider adoption of best practices.</a:t>
            </a:r>
          </a:p>
          <a:p>
            <a:pPr>
              <a:defRPr/>
            </a:pPr>
            <a:r>
              <a:rPr lang="en-US" sz="2400" dirty="0">
                <a:solidFill>
                  <a:schemeClr val="bg1"/>
                </a:solidFill>
              </a:rPr>
              <a:t>Preliminary findings in 2018 showed seven providers who adopted best practices after participating in a video-teleconferencing (ECHO</a:t>
            </a:r>
            <a:r>
              <a:rPr lang="en-US" sz="2400" baseline="30000" dirty="0">
                <a:solidFill>
                  <a:schemeClr val="bg1"/>
                </a:solidFill>
              </a:rPr>
              <a:t>®</a:t>
            </a:r>
            <a:r>
              <a:rPr lang="en-US" sz="2400" dirty="0">
                <a:solidFill>
                  <a:schemeClr val="bg1"/>
                </a:solidFill>
              </a:rPr>
              <a:t>) program for MOC reduced asthma burden for their panel of patients.</a:t>
            </a:r>
          </a:p>
          <a:p>
            <a:pPr>
              <a:defRPr/>
            </a:pPr>
            <a:r>
              <a:rPr lang="en-US" sz="2400" dirty="0">
                <a:solidFill>
                  <a:schemeClr val="bg1"/>
                </a:solidFill>
              </a:rPr>
              <a:t>A second provider cohort will participate in 2019. An implementation science, learning health system approach will be used to refine this strategy.</a:t>
            </a:r>
          </a:p>
          <a:p>
            <a:pPr marL="118872" indent="0">
              <a:buNone/>
              <a:defRPr/>
            </a:pPr>
            <a:r>
              <a:rPr lang="en-US" sz="2400" dirty="0">
                <a:solidFill>
                  <a:schemeClr val="bg1"/>
                </a:solidFill>
              </a:rPr>
              <a:t> </a:t>
            </a:r>
            <a:r>
              <a:rPr lang="en-US" dirty="0">
                <a:solidFill>
                  <a:schemeClr val="bg1"/>
                </a:solidFill>
              </a:rPr>
              <a:t> </a:t>
            </a:r>
          </a:p>
        </p:txBody>
      </p:sp>
    </p:spTree>
    <p:extLst>
      <p:ext uri="{BB962C8B-B14F-4D97-AF65-F5344CB8AC3E}">
        <p14:creationId xmlns:p14="http://schemas.microsoft.com/office/powerpoint/2010/main" val="1839681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713160"/>
            <a:ext cx="8378294" cy="51448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p:txBody>
          <a:bodyPr>
            <a:normAutofit/>
          </a:bodyPr>
          <a:lstStyle/>
          <a:p>
            <a:pPr algn="ctr"/>
            <a:r>
              <a:rPr lang="en-US" sz="3600" dirty="0">
                <a:solidFill>
                  <a:schemeClr val="accent1"/>
                </a:solidFill>
              </a:rPr>
              <a:t>Favorable Policy Changes in Missouri </a:t>
            </a:r>
            <a:br>
              <a:rPr lang="en-US" sz="3600" dirty="0">
                <a:solidFill>
                  <a:schemeClr val="accent1"/>
                </a:solidFill>
              </a:rPr>
            </a:br>
            <a:r>
              <a:rPr lang="en-US" sz="3600" dirty="0">
                <a:solidFill>
                  <a:schemeClr val="accent1"/>
                </a:solidFill>
              </a:rPr>
              <a:t>Impacting Asthma Care and Education</a:t>
            </a:r>
          </a:p>
        </p:txBody>
      </p:sp>
      <p:sp>
        <p:nvSpPr>
          <p:cNvPr id="3" name="Content Placeholder 2"/>
          <p:cNvSpPr>
            <a:spLocks noGrp="1"/>
          </p:cNvSpPr>
          <p:nvPr>
            <p:ph idx="1"/>
          </p:nvPr>
        </p:nvSpPr>
        <p:spPr/>
        <p:txBody>
          <a:bodyPr>
            <a:normAutofit fontScale="92500"/>
          </a:bodyPr>
          <a:lstStyle/>
          <a:p>
            <a:r>
              <a:rPr lang="en-US" dirty="0">
                <a:solidFill>
                  <a:schemeClr val="bg1"/>
                </a:solidFill>
              </a:rPr>
              <a:t>MC Reimbursement 99605 Medication Therapy Management (2009) </a:t>
            </a:r>
          </a:p>
          <a:p>
            <a:r>
              <a:rPr lang="en-US" dirty="0">
                <a:solidFill>
                  <a:schemeClr val="bg1"/>
                </a:solidFill>
              </a:rPr>
              <a:t>House Bill 1188 Life-Threatening Asthma (2012)</a:t>
            </a:r>
          </a:p>
          <a:p>
            <a:r>
              <a:rPr lang="en-US" dirty="0">
                <a:solidFill>
                  <a:schemeClr val="bg1"/>
                </a:solidFill>
              </a:rPr>
              <a:t>Missouri Revised Statute Funds ECHO</a:t>
            </a:r>
            <a:r>
              <a:rPr lang="en-US" baseline="30000" dirty="0">
                <a:solidFill>
                  <a:schemeClr val="bg1"/>
                </a:solidFill>
              </a:rPr>
              <a:t>®</a:t>
            </a:r>
            <a:r>
              <a:rPr lang="en-US" dirty="0">
                <a:solidFill>
                  <a:schemeClr val="bg1"/>
                </a:solidFill>
              </a:rPr>
              <a:t> (2015)</a:t>
            </a:r>
          </a:p>
          <a:p>
            <a:r>
              <a:rPr lang="en-US" dirty="0">
                <a:solidFill>
                  <a:schemeClr val="bg1"/>
                </a:solidFill>
              </a:rPr>
              <a:t>Medicaid SPA*–Childhood Asthma HH* (2016)</a:t>
            </a:r>
          </a:p>
          <a:p>
            <a:r>
              <a:rPr lang="en-US" dirty="0">
                <a:solidFill>
                  <a:schemeClr val="bg1"/>
                </a:solidFill>
              </a:rPr>
              <a:t>MC SPA–Preventive Asthma Services (2016)</a:t>
            </a:r>
          </a:p>
          <a:p>
            <a:r>
              <a:rPr lang="en-US" dirty="0">
                <a:solidFill>
                  <a:schemeClr val="bg1"/>
                </a:solidFill>
              </a:rPr>
              <a:t>Senate Bill 579–Telemedicine in Schools (2016)</a:t>
            </a:r>
            <a:br>
              <a:rPr lang="en-US" dirty="0">
                <a:solidFill>
                  <a:schemeClr val="bg1"/>
                </a:solidFill>
              </a:rPr>
            </a:br>
            <a:endParaRPr lang="en-US" dirty="0">
              <a:solidFill>
                <a:schemeClr val="bg1"/>
              </a:solidFill>
            </a:endParaRPr>
          </a:p>
        </p:txBody>
      </p:sp>
      <p:sp>
        <p:nvSpPr>
          <p:cNvPr id="4" name="TextBox 3"/>
          <p:cNvSpPr txBox="1"/>
          <p:nvPr/>
        </p:nvSpPr>
        <p:spPr>
          <a:xfrm>
            <a:off x="917918" y="5553670"/>
            <a:ext cx="479708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a:ea typeface="+mn-ea"/>
                <a:cs typeface="+mn-cs"/>
              </a:rPr>
              <a:t>*HH = sole qualifying condition for patient center health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a:ea typeface="+mn-ea"/>
                <a:cs typeface="+mn-cs"/>
              </a:rPr>
              <a:t>*SPA = state plan amendment approved by Centers for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orbel"/>
                <a:ea typeface="+mn-ea"/>
                <a:cs typeface="+mn-cs"/>
              </a:rPr>
              <a:t>              and Medicaid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orbel"/>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181600"/>
            <a:ext cx="2493818" cy="1658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13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447800"/>
            <a:ext cx="8378294" cy="51448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orbel"/>
              <a:ea typeface="+mn-ea"/>
              <a:cs typeface="+mn-cs"/>
            </a:endParaRPr>
          </a:p>
        </p:txBody>
      </p:sp>
      <p:sp>
        <p:nvSpPr>
          <p:cNvPr id="2" name="object 2"/>
          <p:cNvSpPr txBox="1">
            <a:spLocks/>
          </p:cNvSpPr>
          <p:nvPr/>
        </p:nvSpPr>
        <p:spPr>
          <a:xfrm>
            <a:off x="228600" y="144812"/>
            <a:ext cx="8610600" cy="845788"/>
          </a:xfrm>
          <a:prstGeom prst="rect">
            <a:avLst/>
          </a:prstGeom>
        </p:spPr>
        <p:txBody>
          <a:bodyPr vert="horz" wrap="square" lIns="0" tIns="288968" rIns="0" bIns="0" rtlCol="0">
            <a:spAutoFit/>
          </a:bodyPr>
          <a:lstStyle>
            <a:lvl1pPr>
              <a:defRPr sz="4400" b="0" i="0">
                <a:solidFill>
                  <a:srgbClr val="FFC000"/>
                </a:solidFill>
                <a:latin typeface="Arial"/>
                <a:ea typeface="+mj-ea"/>
                <a:cs typeface="Arial"/>
              </a:defRPr>
            </a:lvl1pPr>
          </a:lstStyle>
          <a:p>
            <a:pPr marL="632629"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23" normalizeH="0" baseline="0" noProof="0" dirty="0">
                <a:ln>
                  <a:noFill/>
                </a:ln>
                <a:solidFill>
                  <a:srgbClr val="F0AD00"/>
                </a:solidFill>
                <a:effectLst/>
                <a:uLnTx/>
                <a:uFillTx/>
                <a:latin typeface="Calibri"/>
                <a:ea typeface="+mj-ea"/>
                <a:cs typeface="Calibri"/>
              </a:rPr>
              <a:t>Array </a:t>
            </a:r>
            <a:r>
              <a:rPr kumimoji="0" lang="en-US" sz="3600" b="1" i="0" u="none" strike="noStrike" kern="0" cap="none" spc="-4" normalizeH="0" baseline="0" noProof="0" dirty="0">
                <a:ln>
                  <a:noFill/>
                </a:ln>
                <a:solidFill>
                  <a:srgbClr val="F0AD00"/>
                </a:solidFill>
                <a:effectLst/>
                <a:uLnTx/>
                <a:uFillTx/>
                <a:latin typeface="Calibri"/>
                <a:ea typeface="+mj-ea"/>
                <a:cs typeface="Calibri"/>
              </a:rPr>
              <a:t>of Clinical </a:t>
            </a:r>
            <a:r>
              <a:rPr kumimoji="0" lang="en-US" sz="3600" b="1" i="0" u="none" strike="noStrike" kern="0" cap="none" spc="0" normalizeH="0" baseline="0" noProof="0" dirty="0">
                <a:ln>
                  <a:noFill/>
                </a:ln>
                <a:solidFill>
                  <a:srgbClr val="F0AD00"/>
                </a:solidFill>
                <a:effectLst/>
                <a:uLnTx/>
                <a:uFillTx/>
                <a:latin typeface="Calibri"/>
                <a:ea typeface="+mj-ea"/>
                <a:cs typeface="Calibri"/>
              </a:rPr>
              <a:t>and </a:t>
            </a:r>
            <a:r>
              <a:rPr kumimoji="0" lang="en-US" sz="3600" b="1" i="0" u="none" strike="noStrike" kern="0" cap="none" spc="-15" normalizeH="0" baseline="0" noProof="0" dirty="0">
                <a:ln>
                  <a:noFill/>
                </a:ln>
                <a:solidFill>
                  <a:srgbClr val="F0AD00"/>
                </a:solidFill>
                <a:effectLst/>
                <a:uLnTx/>
                <a:uFillTx/>
                <a:latin typeface="Calibri"/>
                <a:ea typeface="+mj-ea"/>
                <a:cs typeface="Calibri"/>
              </a:rPr>
              <a:t>Preventive</a:t>
            </a:r>
            <a:r>
              <a:rPr kumimoji="0" lang="en-US" sz="3600" b="1" i="0" u="none" strike="noStrike" kern="0" cap="none" spc="-56" normalizeH="0" baseline="0" noProof="0" dirty="0">
                <a:ln>
                  <a:noFill/>
                </a:ln>
                <a:solidFill>
                  <a:srgbClr val="F0AD00"/>
                </a:solidFill>
                <a:effectLst/>
                <a:uLnTx/>
                <a:uFillTx/>
                <a:latin typeface="Calibri"/>
                <a:ea typeface="+mj-ea"/>
                <a:cs typeface="Calibri"/>
              </a:rPr>
              <a:t> </a:t>
            </a:r>
            <a:r>
              <a:rPr kumimoji="0" lang="en-US" sz="3600" b="1" i="0" u="none" strike="noStrike" kern="0" cap="none" spc="0" normalizeH="0" baseline="0" noProof="0" dirty="0">
                <a:ln>
                  <a:noFill/>
                </a:ln>
                <a:solidFill>
                  <a:srgbClr val="F0AD00"/>
                </a:solidFill>
                <a:effectLst/>
                <a:uLnTx/>
                <a:uFillTx/>
                <a:latin typeface="Calibri"/>
                <a:ea typeface="+mj-ea"/>
                <a:cs typeface="Calibri"/>
              </a:rPr>
              <a:t>Services*</a:t>
            </a:r>
          </a:p>
        </p:txBody>
      </p:sp>
      <p:graphicFrame>
        <p:nvGraphicFramePr>
          <p:cNvPr id="3" name="object 3"/>
          <p:cNvGraphicFramePr>
            <a:graphicFrameLocks noGrp="1"/>
          </p:cNvGraphicFramePr>
          <p:nvPr>
            <p:extLst>
              <p:ext uri="{D42A27DB-BD31-4B8C-83A1-F6EECF244321}">
                <p14:modId xmlns:p14="http://schemas.microsoft.com/office/powerpoint/2010/main" val="3540497323"/>
              </p:ext>
            </p:extLst>
          </p:nvPr>
        </p:nvGraphicFramePr>
        <p:xfrm>
          <a:off x="1066800" y="1473486"/>
          <a:ext cx="6934200" cy="4698714"/>
        </p:xfrm>
        <a:graphic>
          <a:graphicData uri="http://schemas.openxmlformats.org/drawingml/2006/table">
            <a:tbl>
              <a:tblPr firstRow="1" bandRow="1"/>
              <a:tblGrid>
                <a:gridCol w="2395405">
                  <a:extLst>
                    <a:ext uri="{9D8B030D-6E8A-4147-A177-3AD203B41FA5}">
                      <a16:colId xmlns:a16="http://schemas.microsoft.com/office/drawing/2014/main" val="20000"/>
                    </a:ext>
                  </a:extLst>
                </a:gridCol>
                <a:gridCol w="2227395">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tblGrid>
              <a:tr h="4646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81330">
                        <a:lnSpc>
                          <a:spcPct val="100000"/>
                        </a:lnSpc>
                        <a:spcBef>
                          <a:spcPts val="380"/>
                        </a:spcBef>
                      </a:pPr>
                      <a:r>
                        <a:rPr sz="1700" b="1" spc="-5" dirty="0">
                          <a:solidFill>
                            <a:srgbClr val="43495A"/>
                          </a:solidFill>
                          <a:latin typeface="Corbel"/>
                          <a:cs typeface="Corbel"/>
                        </a:rPr>
                        <a:t>Service</a:t>
                      </a:r>
                      <a:r>
                        <a:rPr sz="1700" b="1" spc="-260" dirty="0">
                          <a:solidFill>
                            <a:srgbClr val="43495A"/>
                          </a:solidFill>
                          <a:latin typeface="Corbel"/>
                          <a:cs typeface="Corbel"/>
                        </a:rPr>
                        <a:t> </a:t>
                      </a:r>
                      <a:r>
                        <a:rPr sz="1700" b="1" spc="-35" dirty="0">
                          <a:solidFill>
                            <a:srgbClr val="43495A"/>
                          </a:solidFill>
                          <a:latin typeface="Corbel"/>
                          <a:cs typeface="Corbel"/>
                        </a:rPr>
                        <a:t>Type</a:t>
                      </a:r>
                      <a:endParaRPr sz="1700" dirty="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EFAC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94005">
                        <a:lnSpc>
                          <a:spcPct val="100000"/>
                        </a:lnSpc>
                        <a:spcBef>
                          <a:spcPts val="380"/>
                        </a:spcBef>
                      </a:pPr>
                      <a:r>
                        <a:rPr sz="1700" b="1" dirty="0">
                          <a:solidFill>
                            <a:srgbClr val="43495A"/>
                          </a:solidFill>
                          <a:latin typeface="Corbel"/>
                          <a:cs typeface="Corbel"/>
                        </a:rPr>
                        <a:t>Eligible</a:t>
                      </a:r>
                      <a:r>
                        <a:rPr sz="1700" b="1" spc="-200" dirty="0">
                          <a:solidFill>
                            <a:srgbClr val="43495A"/>
                          </a:solidFill>
                          <a:latin typeface="Corbel"/>
                          <a:cs typeface="Corbel"/>
                        </a:rPr>
                        <a:t> </a:t>
                      </a:r>
                      <a:r>
                        <a:rPr sz="1700" b="1" spc="-5" dirty="0">
                          <a:solidFill>
                            <a:srgbClr val="43495A"/>
                          </a:solidFill>
                          <a:latin typeface="Corbel"/>
                          <a:cs typeface="Corbel"/>
                        </a:rPr>
                        <a:t>Group</a:t>
                      </a:r>
                      <a:endParaRPr sz="1700" dirty="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EFAC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4659">
                        <a:lnSpc>
                          <a:spcPct val="100000"/>
                        </a:lnSpc>
                        <a:spcBef>
                          <a:spcPts val="380"/>
                        </a:spcBef>
                      </a:pPr>
                      <a:r>
                        <a:rPr sz="1700" b="1" spc="-5" dirty="0">
                          <a:solidFill>
                            <a:srgbClr val="43495A"/>
                          </a:solidFill>
                          <a:latin typeface="Corbel"/>
                          <a:cs typeface="Corbel"/>
                        </a:rPr>
                        <a:t>Service</a:t>
                      </a:r>
                      <a:r>
                        <a:rPr sz="1700" b="1" spc="-185" dirty="0">
                          <a:solidFill>
                            <a:srgbClr val="43495A"/>
                          </a:solidFill>
                          <a:latin typeface="Corbel"/>
                          <a:cs typeface="Corbel"/>
                        </a:rPr>
                        <a:t> </a:t>
                      </a:r>
                      <a:r>
                        <a:rPr sz="1700" b="1" spc="-5" dirty="0">
                          <a:solidFill>
                            <a:srgbClr val="43495A"/>
                          </a:solidFill>
                          <a:latin typeface="Corbel"/>
                          <a:cs typeface="Corbel"/>
                        </a:rPr>
                        <a:t>Cost</a:t>
                      </a:r>
                      <a:endParaRPr sz="170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lnTlToBr w="12700" cmpd="sng">
                      <a:noFill/>
                      <a:prstDash val="solid"/>
                    </a:lnTlToBr>
                    <a:lnBlToTr w="12700" cmpd="sng">
                      <a:noFill/>
                      <a:prstDash val="solid"/>
                    </a:lnBlToTr>
                    <a:solidFill>
                      <a:srgbClr val="EFAC00"/>
                    </a:solidFill>
                  </a:tcPr>
                </a:tc>
                <a:extLst>
                  <a:ext uri="{0D108BD9-81ED-4DB2-BD59-A6C34878D82A}">
                    <a16:rowId xmlns:a16="http://schemas.microsoft.com/office/drawing/2014/main" val="10000"/>
                  </a:ext>
                </a:extLst>
              </a:tr>
              <a:tr h="4010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270"/>
                        </a:spcBef>
                      </a:pPr>
                      <a:r>
                        <a:rPr sz="1400" spc="-5" dirty="0">
                          <a:solidFill>
                            <a:schemeClr val="bg1"/>
                          </a:solidFill>
                          <a:latin typeface="Corbel"/>
                          <a:cs typeface="Corbel"/>
                        </a:rPr>
                        <a:t>1) </a:t>
                      </a:r>
                      <a:r>
                        <a:rPr sz="1400" spc="-10" dirty="0">
                          <a:solidFill>
                            <a:schemeClr val="bg1"/>
                          </a:solidFill>
                          <a:latin typeface="Corbel"/>
                          <a:cs typeface="Corbel"/>
                        </a:rPr>
                        <a:t>Asthma</a:t>
                      </a:r>
                      <a:r>
                        <a:rPr sz="1400" spc="-105" dirty="0">
                          <a:solidFill>
                            <a:schemeClr val="bg1"/>
                          </a:solidFill>
                          <a:latin typeface="Corbel"/>
                          <a:cs typeface="Corbel"/>
                        </a:rPr>
                        <a:t> </a:t>
                      </a:r>
                      <a:r>
                        <a:rPr lang="en-US" sz="1400" spc="-5" dirty="0">
                          <a:solidFill>
                            <a:schemeClr val="bg1"/>
                          </a:solidFill>
                          <a:latin typeface="Corbel"/>
                          <a:cs typeface="Corbel"/>
                        </a:rPr>
                        <a:t>l</a:t>
                      </a:r>
                      <a:r>
                        <a:rPr sz="1400" spc="-5" dirty="0">
                          <a:solidFill>
                            <a:schemeClr val="bg1"/>
                          </a:solidFill>
                          <a:latin typeface="Corbel"/>
                          <a:cs typeface="Corbel"/>
                        </a:rPr>
                        <a:t>iteracy</a:t>
                      </a:r>
                      <a:r>
                        <a:rPr sz="1400" b="1" spc="-7" baseline="26666" dirty="0">
                          <a:solidFill>
                            <a:schemeClr val="bg1"/>
                          </a:solidFill>
                          <a:latin typeface="Corbel"/>
                          <a:cs typeface="Corbel"/>
                        </a:rPr>
                        <a:t>*</a:t>
                      </a:r>
                      <a:endParaRPr sz="1400" baseline="26666"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270"/>
                        </a:spcBef>
                      </a:pPr>
                      <a:r>
                        <a:rPr sz="1400" spc="-10" dirty="0">
                          <a:solidFill>
                            <a:schemeClr val="bg1"/>
                          </a:solidFill>
                          <a:latin typeface="Corbel"/>
                          <a:cs typeface="Corbel"/>
                        </a:rPr>
                        <a:t>Everyone</a:t>
                      </a:r>
                      <a:r>
                        <a:rPr sz="1400" spc="-40" dirty="0">
                          <a:solidFill>
                            <a:schemeClr val="bg1"/>
                          </a:solidFill>
                          <a:latin typeface="Corbel"/>
                          <a:cs typeface="Corbel"/>
                        </a:rPr>
                        <a:t> </a:t>
                      </a:r>
                      <a:r>
                        <a:rPr sz="1400" spc="-10" dirty="0">
                          <a:solidFill>
                            <a:schemeClr val="bg1"/>
                          </a:solidFill>
                          <a:latin typeface="Corbel"/>
                          <a:cs typeface="Corbel"/>
                        </a:rPr>
                        <a:t>w</a:t>
                      </a:r>
                      <a:r>
                        <a:rPr lang="en-US" sz="1400" spc="-10" dirty="0">
                          <a:solidFill>
                            <a:schemeClr val="bg1"/>
                          </a:solidFill>
                          <a:latin typeface="Corbel"/>
                          <a:cs typeface="Corbel"/>
                        </a:rPr>
                        <a:t>ith </a:t>
                      </a:r>
                      <a:r>
                        <a:rPr sz="1400" spc="-10" dirty="0">
                          <a:solidFill>
                            <a:schemeClr val="bg1"/>
                          </a:solidFill>
                          <a:latin typeface="Corbel"/>
                          <a:cs typeface="Corbel"/>
                        </a:rPr>
                        <a:t>asthma</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270"/>
                        </a:spcBef>
                      </a:pPr>
                      <a:r>
                        <a:rPr sz="1400" spc="-25" dirty="0">
                          <a:solidFill>
                            <a:schemeClr val="bg1"/>
                          </a:solidFill>
                          <a:latin typeface="Corbel"/>
                          <a:cs typeface="Corbel"/>
                        </a:rPr>
                        <a:t>Low,</a:t>
                      </a:r>
                      <a:r>
                        <a:rPr sz="1400" spc="-110" dirty="0">
                          <a:solidFill>
                            <a:schemeClr val="bg1"/>
                          </a:solidFill>
                          <a:latin typeface="Corbel"/>
                          <a:cs typeface="Corbel"/>
                        </a:rPr>
                        <a:t> </a:t>
                      </a:r>
                      <a:r>
                        <a:rPr sz="1400" spc="-5" dirty="0">
                          <a:solidFill>
                            <a:schemeClr val="bg1"/>
                          </a:solidFill>
                          <a:latin typeface="Corbel"/>
                          <a:cs typeface="Corbel"/>
                        </a:rPr>
                        <a:t>S9441*</a:t>
                      </a:r>
                      <a:endParaRPr sz="140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extLst>
                  <a:ext uri="{0D108BD9-81ED-4DB2-BD59-A6C34878D82A}">
                    <a16:rowId xmlns:a16="http://schemas.microsoft.com/office/drawing/2014/main" val="10001"/>
                  </a:ext>
                </a:extLst>
              </a:tr>
              <a:tr h="4010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70"/>
                        </a:spcBef>
                      </a:pPr>
                      <a:r>
                        <a:rPr sz="1400" spc="-5" dirty="0">
                          <a:solidFill>
                            <a:schemeClr val="bg1"/>
                          </a:solidFill>
                          <a:latin typeface="Corbel"/>
                          <a:cs typeface="Corbel"/>
                        </a:rPr>
                        <a:t>2) </a:t>
                      </a:r>
                      <a:r>
                        <a:rPr sz="1400" spc="-20" dirty="0">
                          <a:solidFill>
                            <a:schemeClr val="bg1"/>
                          </a:solidFill>
                          <a:latin typeface="Corbel"/>
                          <a:cs typeface="Corbel"/>
                        </a:rPr>
                        <a:t>Key</a:t>
                      </a:r>
                      <a:r>
                        <a:rPr sz="1400" spc="-75" dirty="0">
                          <a:solidFill>
                            <a:schemeClr val="bg1"/>
                          </a:solidFill>
                          <a:latin typeface="Corbel"/>
                          <a:cs typeface="Corbel"/>
                        </a:rPr>
                        <a:t> </a:t>
                      </a:r>
                      <a:r>
                        <a:rPr lang="en-US" sz="1400" spc="-5" dirty="0">
                          <a:solidFill>
                            <a:schemeClr val="bg1"/>
                          </a:solidFill>
                          <a:latin typeface="Corbel"/>
                          <a:cs typeface="Corbel"/>
                        </a:rPr>
                        <a:t>m</a:t>
                      </a:r>
                      <a:r>
                        <a:rPr sz="1400" spc="-5" dirty="0">
                          <a:solidFill>
                            <a:schemeClr val="bg1"/>
                          </a:solidFill>
                          <a:latin typeface="Corbel"/>
                          <a:cs typeface="Corbel"/>
                        </a:rPr>
                        <a:t>essages</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270"/>
                        </a:spcBef>
                      </a:pPr>
                      <a:r>
                        <a:rPr lang="en-US" sz="1400" spc="-10" dirty="0">
                          <a:solidFill>
                            <a:schemeClr val="bg1"/>
                          </a:solidFill>
                          <a:latin typeface="Corbel"/>
                          <a:cs typeface="Corbel"/>
                        </a:rPr>
                        <a:t>Everyone</a:t>
                      </a:r>
                      <a:r>
                        <a:rPr lang="en-US" sz="1400" spc="-40" dirty="0">
                          <a:solidFill>
                            <a:schemeClr val="bg1"/>
                          </a:solidFill>
                          <a:latin typeface="Corbel"/>
                          <a:cs typeface="Corbel"/>
                        </a:rPr>
                        <a:t> </a:t>
                      </a:r>
                      <a:r>
                        <a:rPr lang="en-US" sz="1400" spc="-10" dirty="0">
                          <a:solidFill>
                            <a:schemeClr val="bg1"/>
                          </a:solidFill>
                          <a:latin typeface="Corbel"/>
                          <a:cs typeface="Corbel"/>
                        </a:rPr>
                        <a:t>with asthma</a:t>
                      </a:r>
                      <a:endParaRPr lang="en-US"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0"/>
                        </a:spcBef>
                      </a:pPr>
                      <a:r>
                        <a:rPr sz="1400" spc="-5" dirty="0">
                          <a:solidFill>
                            <a:schemeClr val="bg1"/>
                          </a:solidFill>
                          <a:latin typeface="Corbel"/>
                          <a:cs typeface="Corbel"/>
                        </a:rPr>
                        <a:t>Bundled </a:t>
                      </a:r>
                      <a:r>
                        <a:rPr sz="1400" spc="-10" dirty="0">
                          <a:solidFill>
                            <a:schemeClr val="bg1"/>
                          </a:solidFill>
                          <a:latin typeface="Corbel"/>
                          <a:cs typeface="Corbel"/>
                        </a:rPr>
                        <a:t>w/OP</a:t>
                      </a:r>
                      <a:r>
                        <a:rPr sz="1400" spc="-55" dirty="0">
                          <a:solidFill>
                            <a:schemeClr val="bg1"/>
                          </a:solidFill>
                          <a:latin typeface="Corbel"/>
                          <a:cs typeface="Corbel"/>
                        </a:rPr>
                        <a:t> </a:t>
                      </a:r>
                      <a:r>
                        <a:rPr sz="1400" spc="-5" dirty="0">
                          <a:solidFill>
                            <a:schemeClr val="bg1"/>
                          </a:solidFill>
                          <a:latin typeface="Corbel"/>
                          <a:cs typeface="Corbel"/>
                        </a:rPr>
                        <a:t>visit</a:t>
                      </a:r>
                      <a:endParaRPr sz="140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extLst>
                  <a:ext uri="{0D108BD9-81ED-4DB2-BD59-A6C34878D82A}">
                    <a16:rowId xmlns:a16="http://schemas.microsoft.com/office/drawing/2014/main" val="10002"/>
                  </a:ext>
                </a:extLst>
              </a:tr>
              <a:tr h="4010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65"/>
                        </a:spcBef>
                      </a:pPr>
                      <a:r>
                        <a:rPr sz="1400" spc="-5" dirty="0">
                          <a:solidFill>
                            <a:schemeClr val="bg1"/>
                          </a:solidFill>
                          <a:latin typeface="Corbel"/>
                          <a:cs typeface="Corbel"/>
                        </a:rPr>
                        <a:t>3) Inhalation</a:t>
                      </a:r>
                      <a:r>
                        <a:rPr sz="1400" spc="-30" dirty="0">
                          <a:solidFill>
                            <a:schemeClr val="bg1"/>
                          </a:solidFill>
                          <a:latin typeface="Corbel"/>
                          <a:cs typeface="Corbel"/>
                        </a:rPr>
                        <a:t> </a:t>
                      </a:r>
                      <a:r>
                        <a:rPr sz="1400" spc="-5" dirty="0">
                          <a:solidFill>
                            <a:schemeClr val="bg1"/>
                          </a:solidFill>
                          <a:latin typeface="Corbel"/>
                          <a:cs typeface="Corbel"/>
                        </a:rPr>
                        <a:t>instruction</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270"/>
                        </a:spcBef>
                      </a:pPr>
                      <a:r>
                        <a:rPr lang="en-US" sz="1400" spc="-10" dirty="0">
                          <a:solidFill>
                            <a:schemeClr val="bg1"/>
                          </a:solidFill>
                          <a:latin typeface="Corbel"/>
                          <a:cs typeface="Corbel"/>
                        </a:rPr>
                        <a:t>Everyone</a:t>
                      </a:r>
                      <a:r>
                        <a:rPr lang="en-US" sz="1400" spc="-40" dirty="0">
                          <a:solidFill>
                            <a:schemeClr val="bg1"/>
                          </a:solidFill>
                          <a:latin typeface="Corbel"/>
                          <a:cs typeface="Corbel"/>
                        </a:rPr>
                        <a:t> </a:t>
                      </a:r>
                      <a:r>
                        <a:rPr lang="en-US" sz="1400" spc="-10" dirty="0">
                          <a:solidFill>
                            <a:schemeClr val="bg1"/>
                          </a:solidFill>
                          <a:latin typeface="Corbel"/>
                          <a:cs typeface="Corbel"/>
                        </a:rPr>
                        <a:t>with asthma</a:t>
                      </a:r>
                      <a:endParaRPr lang="en-US"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5"/>
                        </a:spcBef>
                      </a:pPr>
                      <a:r>
                        <a:rPr sz="1400" spc="-25" dirty="0">
                          <a:solidFill>
                            <a:schemeClr val="bg1"/>
                          </a:solidFill>
                          <a:latin typeface="Corbel"/>
                          <a:cs typeface="Corbel"/>
                        </a:rPr>
                        <a:t>Low,</a:t>
                      </a:r>
                      <a:r>
                        <a:rPr sz="1400" spc="-65" dirty="0">
                          <a:solidFill>
                            <a:schemeClr val="bg1"/>
                          </a:solidFill>
                          <a:latin typeface="Corbel"/>
                          <a:cs typeface="Corbel"/>
                        </a:rPr>
                        <a:t> </a:t>
                      </a:r>
                      <a:r>
                        <a:rPr sz="1400" spc="-10" dirty="0">
                          <a:solidFill>
                            <a:schemeClr val="bg1"/>
                          </a:solidFill>
                          <a:latin typeface="Corbel"/>
                          <a:cs typeface="Corbel"/>
                        </a:rPr>
                        <a:t>94664</a:t>
                      </a:r>
                      <a:endParaRPr sz="140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extLst>
                  <a:ext uri="{0D108BD9-81ED-4DB2-BD59-A6C34878D82A}">
                    <a16:rowId xmlns:a16="http://schemas.microsoft.com/office/drawing/2014/main" val="10003"/>
                  </a:ext>
                </a:extLst>
              </a:tr>
              <a:tr h="4010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75"/>
                        </a:spcBef>
                      </a:pPr>
                      <a:r>
                        <a:rPr sz="1400" spc="-5" dirty="0">
                          <a:solidFill>
                            <a:schemeClr val="bg1"/>
                          </a:solidFill>
                          <a:latin typeface="Corbel"/>
                          <a:cs typeface="Corbel"/>
                        </a:rPr>
                        <a:t>4) PMC, </a:t>
                      </a:r>
                      <a:r>
                        <a:rPr sz="1400" dirty="0">
                          <a:solidFill>
                            <a:schemeClr val="bg1"/>
                          </a:solidFill>
                          <a:latin typeface="Corbel"/>
                          <a:cs typeface="Corbel"/>
                        </a:rPr>
                        <a:t>risk</a:t>
                      </a:r>
                      <a:r>
                        <a:rPr sz="1400" spc="-80" dirty="0">
                          <a:solidFill>
                            <a:schemeClr val="bg1"/>
                          </a:solidFill>
                          <a:latin typeface="Corbel"/>
                          <a:cs typeface="Corbel"/>
                        </a:rPr>
                        <a:t> </a:t>
                      </a:r>
                      <a:r>
                        <a:rPr sz="1400" dirty="0">
                          <a:solidFill>
                            <a:schemeClr val="bg1"/>
                          </a:solidFill>
                          <a:latin typeface="Corbel"/>
                          <a:cs typeface="Corbel"/>
                        </a:rPr>
                        <a:t>reduction</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375"/>
                        </a:spcBef>
                      </a:pPr>
                      <a:r>
                        <a:rPr sz="1400" spc="-10" dirty="0">
                          <a:solidFill>
                            <a:schemeClr val="bg1"/>
                          </a:solidFill>
                          <a:latin typeface="Corbel"/>
                          <a:cs typeface="Corbel"/>
                        </a:rPr>
                        <a:t>Not </a:t>
                      </a:r>
                      <a:r>
                        <a:rPr sz="1400" spc="-5" dirty="0">
                          <a:solidFill>
                            <a:schemeClr val="bg1"/>
                          </a:solidFill>
                          <a:latin typeface="Corbel"/>
                          <a:cs typeface="Corbel"/>
                        </a:rPr>
                        <a:t>well</a:t>
                      </a:r>
                      <a:r>
                        <a:rPr sz="1400" spc="-20" dirty="0">
                          <a:solidFill>
                            <a:schemeClr val="bg1"/>
                          </a:solidFill>
                          <a:latin typeface="Corbel"/>
                          <a:cs typeface="Corbel"/>
                        </a:rPr>
                        <a:t> </a:t>
                      </a:r>
                      <a:r>
                        <a:rPr sz="1400" spc="-10" dirty="0">
                          <a:solidFill>
                            <a:schemeClr val="bg1"/>
                          </a:solidFill>
                          <a:latin typeface="Corbel"/>
                          <a:cs typeface="Corbel"/>
                        </a:rPr>
                        <a:t>controlled</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5"/>
                        </a:spcBef>
                      </a:pPr>
                      <a:r>
                        <a:rPr sz="1400" spc="-5" dirty="0">
                          <a:solidFill>
                            <a:schemeClr val="bg1"/>
                          </a:solidFill>
                          <a:latin typeface="Corbel"/>
                          <a:cs typeface="Corbel"/>
                        </a:rPr>
                        <a:t>M</a:t>
                      </a:r>
                      <a:r>
                        <a:rPr lang="en-US" sz="1400" spc="-5" dirty="0">
                          <a:solidFill>
                            <a:schemeClr val="bg1"/>
                          </a:solidFill>
                          <a:latin typeface="Corbel"/>
                          <a:cs typeface="Corbel"/>
                        </a:rPr>
                        <a:t>oderate</a:t>
                      </a:r>
                      <a:r>
                        <a:rPr sz="1400" spc="-5" dirty="0">
                          <a:solidFill>
                            <a:schemeClr val="bg1"/>
                          </a:solidFill>
                          <a:latin typeface="Corbel"/>
                          <a:cs typeface="Corbel"/>
                        </a:rPr>
                        <a:t>,</a:t>
                      </a:r>
                      <a:r>
                        <a:rPr sz="1400" spc="-75" dirty="0">
                          <a:solidFill>
                            <a:schemeClr val="bg1"/>
                          </a:solidFill>
                          <a:latin typeface="Corbel"/>
                          <a:cs typeface="Corbel"/>
                        </a:rPr>
                        <a:t> </a:t>
                      </a:r>
                      <a:r>
                        <a:rPr sz="1400" spc="-10" dirty="0">
                          <a:solidFill>
                            <a:schemeClr val="bg1"/>
                          </a:solidFill>
                          <a:latin typeface="Corbel"/>
                          <a:cs typeface="Corbel"/>
                        </a:rPr>
                        <a:t>9940</a:t>
                      </a:r>
                      <a:r>
                        <a:rPr lang="en-US" sz="1400" spc="-10" dirty="0">
                          <a:solidFill>
                            <a:schemeClr val="bg1"/>
                          </a:solidFill>
                          <a:latin typeface="Corbel"/>
                          <a:cs typeface="Corbel"/>
                        </a:rPr>
                        <a:t>1</a:t>
                      </a:r>
                      <a:r>
                        <a:rPr sz="1400" spc="-10" dirty="0">
                          <a:solidFill>
                            <a:schemeClr val="bg1"/>
                          </a:solidFill>
                          <a:latin typeface="Corbel"/>
                          <a:cs typeface="Corbel"/>
                        </a:rPr>
                        <a:t>,</a:t>
                      </a:r>
                      <a:r>
                        <a:rPr lang="en-US" sz="1400" spc="-10" dirty="0">
                          <a:solidFill>
                            <a:schemeClr val="bg1"/>
                          </a:solidFill>
                          <a:latin typeface="Corbel"/>
                          <a:cs typeface="Corbel"/>
                        </a:rPr>
                        <a:t>2</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extLst>
                  <a:ext uri="{0D108BD9-81ED-4DB2-BD59-A6C34878D82A}">
                    <a16:rowId xmlns:a16="http://schemas.microsoft.com/office/drawing/2014/main" val="10004"/>
                  </a:ext>
                </a:extLst>
              </a:tr>
              <a:tr h="913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70"/>
                        </a:spcBef>
                      </a:pPr>
                      <a:r>
                        <a:rPr sz="1400" spc="-5" dirty="0">
                          <a:solidFill>
                            <a:schemeClr val="bg1"/>
                          </a:solidFill>
                          <a:latin typeface="Corbel"/>
                          <a:cs typeface="Corbel"/>
                        </a:rPr>
                        <a:t>5) Medication</a:t>
                      </a:r>
                      <a:r>
                        <a:rPr sz="1400" spc="-160" dirty="0">
                          <a:solidFill>
                            <a:schemeClr val="bg1"/>
                          </a:solidFill>
                          <a:latin typeface="Corbel"/>
                          <a:cs typeface="Corbel"/>
                        </a:rPr>
                        <a:t> </a:t>
                      </a:r>
                      <a:r>
                        <a:rPr sz="1400" spc="-5" dirty="0">
                          <a:solidFill>
                            <a:schemeClr val="bg1"/>
                          </a:solidFill>
                          <a:latin typeface="Corbel"/>
                          <a:cs typeface="Corbel"/>
                        </a:rPr>
                        <a:t>Therapy</a:t>
                      </a:r>
                      <a:endParaRPr sz="1400" dirty="0">
                        <a:solidFill>
                          <a:schemeClr val="bg1"/>
                        </a:solidFill>
                        <a:latin typeface="Corbel"/>
                        <a:cs typeface="Corbel"/>
                      </a:endParaRPr>
                    </a:p>
                    <a:p>
                      <a:pPr marL="82550">
                        <a:lnSpc>
                          <a:spcPct val="100000"/>
                        </a:lnSpc>
                        <a:spcBef>
                          <a:spcPts val="335"/>
                        </a:spcBef>
                      </a:pPr>
                      <a:r>
                        <a:rPr sz="1400" spc="-5" dirty="0">
                          <a:solidFill>
                            <a:schemeClr val="bg1"/>
                          </a:solidFill>
                          <a:latin typeface="Corbel"/>
                          <a:cs typeface="Corbel"/>
                        </a:rPr>
                        <a:t>Management</a:t>
                      </a:r>
                      <a:r>
                        <a:rPr sz="1400" b="1" spc="-7" baseline="26666" dirty="0">
                          <a:solidFill>
                            <a:schemeClr val="bg1"/>
                          </a:solidFill>
                          <a:latin typeface="Corbel"/>
                          <a:cs typeface="Corbel"/>
                        </a:rPr>
                        <a:t>*</a:t>
                      </a:r>
                      <a:endParaRPr sz="1400" baseline="26666"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marR="166370">
                        <a:lnSpc>
                          <a:spcPct val="114799"/>
                        </a:lnSpc>
                        <a:spcBef>
                          <a:spcPts val="35"/>
                        </a:spcBef>
                      </a:pPr>
                      <a:r>
                        <a:rPr sz="1400" spc="-10" dirty="0">
                          <a:solidFill>
                            <a:schemeClr val="bg1"/>
                          </a:solidFill>
                          <a:latin typeface="Corbel"/>
                          <a:cs typeface="Corbel"/>
                        </a:rPr>
                        <a:t>Claims </a:t>
                      </a:r>
                      <a:r>
                        <a:rPr sz="1400" spc="-5" dirty="0">
                          <a:solidFill>
                            <a:schemeClr val="bg1"/>
                          </a:solidFill>
                          <a:latin typeface="Corbel"/>
                          <a:cs typeface="Corbel"/>
                        </a:rPr>
                        <a:t>alerts </a:t>
                      </a:r>
                      <a:r>
                        <a:rPr sz="1400" spc="-10" dirty="0">
                          <a:solidFill>
                            <a:schemeClr val="bg1"/>
                          </a:solidFill>
                          <a:latin typeface="Corbel"/>
                          <a:cs typeface="Corbel"/>
                        </a:rPr>
                        <a:t>at </a:t>
                      </a:r>
                      <a:r>
                        <a:rPr sz="1400" spc="-5" dirty="0">
                          <a:solidFill>
                            <a:schemeClr val="bg1"/>
                          </a:solidFill>
                          <a:latin typeface="Corbel"/>
                          <a:cs typeface="Corbel"/>
                        </a:rPr>
                        <a:t>point  of dispensing</a:t>
                      </a:r>
                      <a:r>
                        <a:rPr sz="1400" spc="-105" dirty="0">
                          <a:solidFill>
                            <a:schemeClr val="bg1"/>
                          </a:solidFill>
                          <a:latin typeface="Corbel"/>
                          <a:cs typeface="Corbel"/>
                        </a:rPr>
                        <a:t> </a:t>
                      </a:r>
                      <a:r>
                        <a:rPr sz="1400" spc="-5" dirty="0">
                          <a:solidFill>
                            <a:schemeClr val="bg1"/>
                          </a:solidFill>
                          <a:latin typeface="Corbel"/>
                          <a:cs typeface="Corbel"/>
                        </a:rPr>
                        <a:t>Rx</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0"/>
                        </a:spcBef>
                      </a:pPr>
                      <a:r>
                        <a:rPr sz="1400" spc="-5" dirty="0">
                          <a:solidFill>
                            <a:schemeClr val="bg1"/>
                          </a:solidFill>
                          <a:latin typeface="Corbel"/>
                          <a:cs typeface="Corbel"/>
                        </a:rPr>
                        <a:t>M</a:t>
                      </a:r>
                      <a:r>
                        <a:rPr lang="en-US" sz="1400" spc="-5" dirty="0">
                          <a:solidFill>
                            <a:schemeClr val="bg1"/>
                          </a:solidFill>
                          <a:latin typeface="Corbel"/>
                          <a:cs typeface="Corbel"/>
                        </a:rPr>
                        <a:t>oderate</a:t>
                      </a:r>
                      <a:r>
                        <a:rPr sz="1400" spc="-5" dirty="0">
                          <a:solidFill>
                            <a:schemeClr val="bg1"/>
                          </a:solidFill>
                          <a:latin typeface="Corbel"/>
                          <a:cs typeface="Corbel"/>
                        </a:rPr>
                        <a:t>,</a:t>
                      </a:r>
                      <a:r>
                        <a:rPr sz="1400" spc="-80" dirty="0">
                          <a:solidFill>
                            <a:schemeClr val="bg1"/>
                          </a:solidFill>
                          <a:latin typeface="Corbel"/>
                          <a:cs typeface="Corbel"/>
                        </a:rPr>
                        <a:t> </a:t>
                      </a:r>
                      <a:r>
                        <a:rPr sz="1400" spc="-5" dirty="0">
                          <a:solidFill>
                            <a:schemeClr val="bg1"/>
                          </a:solidFill>
                          <a:latin typeface="Corbel"/>
                          <a:cs typeface="Corbel"/>
                        </a:rPr>
                        <a:t>99605,6,7</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extLst>
                  <a:ext uri="{0D108BD9-81ED-4DB2-BD59-A6C34878D82A}">
                    <a16:rowId xmlns:a16="http://schemas.microsoft.com/office/drawing/2014/main" val="10005"/>
                  </a:ext>
                </a:extLst>
              </a:tr>
              <a:tr h="4010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75"/>
                        </a:spcBef>
                      </a:pPr>
                      <a:r>
                        <a:rPr sz="1400" spc="-5" dirty="0">
                          <a:solidFill>
                            <a:schemeClr val="bg1"/>
                          </a:solidFill>
                          <a:latin typeface="Corbel"/>
                          <a:cs typeface="Corbel"/>
                        </a:rPr>
                        <a:t>6)</a:t>
                      </a:r>
                      <a:r>
                        <a:rPr sz="1400" spc="-75" dirty="0">
                          <a:solidFill>
                            <a:schemeClr val="bg1"/>
                          </a:solidFill>
                          <a:latin typeface="Corbel"/>
                          <a:cs typeface="Corbel"/>
                        </a:rPr>
                        <a:t> </a:t>
                      </a:r>
                      <a:r>
                        <a:rPr sz="1400" spc="-5" dirty="0">
                          <a:solidFill>
                            <a:schemeClr val="bg1"/>
                          </a:solidFill>
                          <a:latin typeface="Corbel"/>
                          <a:cs typeface="Corbel"/>
                        </a:rPr>
                        <a:t>Self-management</a:t>
                      </a:r>
                      <a:r>
                        <a:rPr sz="1400" b="1" spc="-7" baseline="26666" dirty="0">
                          <a:solidFill>
                            <a:schemeClr val="bg1"/>
                          </a:solidFill>
                          <a:latin typeface="Corbel"/>
                          <a:cs typeface="Corbel"/>
                        </a:rPr>
                        <a:t>*</a:t>
                      </a:r>
                      <a:endParaRPr sz="1400" baseline="26666">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370"/>
                        </a:spcBef>
                      </a:pPr>
                      <a:r>
                        <a:rPr sz="1400" spc="-20" dirty="0">
                          <a:solidFill>
                            <a:schemeClr val="bg1"/>
                          </a:solidFill>
                          <a:latin typeface="Corbel"/>
                          <a:cs typeface="Corbel"/>
                        </a:rPr>
                        <a:t>Very </a:t>
                      </a:r>
                      <a:r>
                        <a:rPr sz="1400" dirty="0">
                          <a:solidFill>
                            <a:schemeClr val="bg1"/>
                          </a:solidFill>
                          <a:latin typeface="Corbel"/>
                          <a:cs typeface="Corbel"/>
                        </a:rPr>
                        <a:t>poorly</a:t>
                      </a:r>
                      <a:r>
                        <a:rPr sz="1400" spc="-75" dirty="0">
                          <a:solidFill>
                            <a:schemeClr val="bg1"/>
                          </a:solidFill>
                          <a:latin typeface="Corbel"/>
                          <a:cs typeface="Corbel"/>
                        </a:rPr>
                        <a:t> </a:t>
                      </a:r>
                      <a:r>
                        <a:rPr sz="1400" spc="-5" dirty="0">
                          <a:solidFill>
                            <a:schemeClr val="bg1"/>
                          </a:solidFill>
                          <a:latin typeface="Corbel"/>
                          <a:cs typeface="Corbel"/>
                        </a:rPr>
                        <a:t>controlled</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30810">
                        <a:lnSpc>
                          <a:spcPct val="100000"/>
                        </a:lnSpc>
                        <a:spcBef>
                          <a:spcPts val="375"/>
                        </a:spcBef>
                      </a:pPr>
                      <a:r>
                        <a:rPr sz="1400" spc="-5" dirty="0">
                          <a:solidFill>
                            <a:schemeClr val="bg1"/>
                          </a:solidFill>
                          <a:latin typeface="Corbel"/>
                          <a:cs typeface="Corbel"/>
                        </a:rPr>
                        <a:t>Moderate,</a:t>
                      </a:r>
                      <a:r>
                        <a:rPr sz="1400" spc="-60" dirty="0">
                          <a:solidFill>
                            <a:schemeClr val="bg1"/>
                          </a:solidFill>
                          <a:latin typeface="Corbel"/>
                          <a:cs typeface="Corbel"/>
                        </a:rPr>
                        <a:t> </a:t>
                      </a:r>
                      <a:r>
                        <a:rPr sz="1400" spc="-5" dirty="0">
                          <a:solidFill>
                            <a:schemeClr val="bg1"/>
                          </a:solidFill>
                          <a:latin typeface="Corbel"/>
                          <a:cs typeface="Corbel"/>
                        </a:rPr>
                        <a:t>98960,1,2*</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extLst>
                  <a:ext uri="{0D108BD9-81ED-4DB2-BD59-A6C34878D82A}">
                    <a16:rowId xmlns:a16="http://schemas.microsoft.com/office/drawing/2014/main" val="10006"/>
                  </a:ext>
                </a:extLst>
              </a:tr>
              <a:tr h="913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marR="858519">
                        <a:lnSpc>
                          <a:spcPct val="114900"/>
                        </a:lnSpc>
                        <a:spcBef>
                          <a:spcPts val="35"/>
                        </a:spcBef>
                      </a:pPr>
                      <a:r>
                        <a:rPr sz="1400" spc="-5" dirty="0">
                          <a:solidFill>
                            <a:schemeClr val="bg1"/>
                          </a:solidFill>
                          <a:latin typeface="Corbel"/>
                          <a:cs typeface="Corbel"/>
                        </a:rPr>
                        <a:t>7) </a:t>
                      </a:r>
                      <a:r>
                        <a:rPr sz="1400" spc="-10" dirty="0">
                          <a:solidFill>
                            <a:schemeClr val="bg1"/>
                          </a:solidFill>
                          <a:latin typeface="Corbel"/>
                          <a:cs typeface="Corbel"/>
                        </a:rPr>
                        <a:t>Home</a:t>
                      </a:r>
                      <a:r>
                        <a:rPr sz="1400" spc="-195" dirty="0">
                          <a:solidFill>
                            <a:schemeClr val="bg1"/>
                          </a:solidFill>
                          <a:latin typeface="Corbel"/>
                          <a:cs typeface="Corbel"/>
                        </a:rPr>
                        <a:t> </a:t>
                      </a:r>
                      <a:r>
                        <a:rPr lang="en-US" sz="1400" spc="-195" dirty="0">
                          <a:solidFill>
                            <a:schemeClr val="bg1"/>
                          </a:solidFill>
                          <a:latin typeface="Corbel"/>
                          <a:cs typeface="Corbel"/>
                        </a:rPr>
                        <a:t> </a:t>
                      </a:r>
                      <a:r>
                        <a:rPr lang="en-US" sz="1400" spc="-20" dirty="0">
                          <a:solidFill>
                            <a:schemeClr val="bg1"/>
                          </a:solidFill>
                          <a:latin typeface="Corbel"/>
                          <a:cs typeface="Corbel"/>
                        </a:rPr>
                        <a:t>tr</a:t>
                      </a:r>
                      <a:r>
                        <a:rPr sz="1400" spc="-20" dirty="0">
                          <a:solidFill>
                            <a:schemeClr val="bg1"/>
                          </a:solidFill>
                          <a:latin typeface="Corbel"/>
                          <a:cs typeface="Corbel"/>
                        </a:rPr>
                        <a:t>igger</a:t>
                      </a:r>
                      <a:r>
                        <a:rPr lang="en-US" sz="1400" spc="-20" dirty="0">
                          <a:solidFill>
                            <a:schemeClr val="bg1"/>
                          </a:solidFill>
                          <a:latin typeface="Corbel"/>
                          <a:cs typeface="Corbel"/>
                        </a:rPr>
                        <a:t>  </a:t>
                      </a:r>
                      <a:r>
                        <a:rPr lang="en-US" sz="1400" spc="-5" dirty="0">
                          <a:solidFill>
                            <a:schemeClr val="bg1"/>
                          </a:solidFill>
                          <a:latin typeface="Corbel"/>
                          <a:cs typeface="Corbel"/>
                        </a:rPr>
                        <a:t>r</a:t>
                      </a:r>
                      <a:r>
                        <a:rPr sz="1400" spc="-5" dirty="0">
                          <a:solidFill>
                            <a:schemeClr val="bg1"/>
                          </a:solidFill>
                          <a:latin typeface="Corbel"/>
                          <a:cs typeface="Corbel"/>
                        </a:rPr>
                        <a:t>eduction</a:t>
                      </a:r>
                      <a:r>
                        <a:rPr sz="1400" b="1" spc="-7" baseline="26666" dirty="0">
                          <a:solidFill>
                            <a:schemeClr val="bg1"/>
                          </a:solidFill>
                          <a:latin typeface="Corbel"/>
                          <a:cs typeface="Corbel"/>
                        </a:rPr>
                        <a:t>*</a:t>
                      </a:r>
                      <a:endParaRPr sz="1400" baseline="26666"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marR="164465">
                        <a:lnSpc>
                          <a:spcPct val="114900"/>
                        </a:lnSpc>
                        <a:spcBef>
                          <a:spcPts val="35"/>
                        </a:spcBef>
                      </a:pPr>
                      <a:r>
                        <a:rPr sz="1400" spc="-5" dirty="0">
                          <a:solidFill>
                            <a:schemeClr val="bg1"/>
                          </a:solidFill>
                          <a:latin typeface="Corbel"/>
                          <a:cs typeface="Corbel"/>
                        </a:rPr>
                        <a:t>VPC, </a:t>
                      </a:r>
                      <a:r>
                        <a:rPr sz="1400" spc="-10" dirty="0">
                          <a:solidFill>
                            <a:schemeClr val="bg1"/>
                          </a:solidFill>
                          <a:latin typeface="Corbel"/>
                          <a:cs typeface="Corbel"/>
                        </a:rPr>
                        <a:t>high </a:t>
                      </a:r>
                      <a:r>
                        <a:rPr sz="1400" spc="-25" dirty="0">
                          <a:solidFill>
                            <a:schemeClr val="bg1"/>
                          </a:solidFill>
                          <a:latin typeface="Corbel"/>
                          <a:cs typeface="Corbel"/>
                        </a:rPr>
                        <a:t>ACD,</a:t>
                      </a:r>
                      <a:r>
                        <a:rPr sz="1400" spc="-90" dirty="0">
                          <a:solidFill>
                            <a:schemeClr val="bg1"/>
                          </a:solidFill>
                          <a:latin typeface="Corbel"/>
                          <a:cs typeface="Corbel"/>
                        </a:rPr>
                        <a:t> </a:t>
                      </a:r>
                      <a:r>
                        <a:rPr sz="1400" spc="-5" dirty="0">
                          <a:solidFill>
                            <a:schemeClr val="bg1"/>
                          </a:solidFill>
                          <a:latin typeface="Corbel"/>
                          <a:cs typeface="Corbel"/>
                        </a:rPr>
                        <a:t>good  ICS adherence </a:t>
                      </a:r>
                      <a:r>
                        <a:rPr lang="en-US" sz="1400" spc="-5" dirty="0">
                          <a:solidFill>
                            <a:schemeClr val="bg1"/>
                          </a:solidFill>
                          <a:latin typeface="Corbel"/>
                          <a:cs typeface="Corbel"/>
                        </a:rPr>
                        <a:t>and</a:t>
                      </a:r>
                      <a:r>
                        <a:rPr sz="1400" spc="-40" dirty="0">
                          <a:solidFill>
                            <a:schemeClr val="bg1"/>
                          </a:solidFill>
                          <a:latin typeface="Corbel"/>
                          <a:cs typeface="Corbel"/>
                        </a:rPr>
                        <a:t> </a:t>
                      </a:r>
                      <a:r>
                        <a:rPr sz="1400" spc="-10" dirty="0">
                          <a:solidFill>
                            <a:schemeClr val="bg1"/>
                          </a:solidFill>
                          <a:latin typeface="Corbel"/>
                          <a:cs typeface="Corbel"/>
                        </a:rPr>
                        <a:t>IHT</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5"/>
                        </a:spcBef>
                      </a:pPr>
                      <a:r>
                        <a:rPr lang="en-US" sz="1400" spc="-10" dirty="0">
                          <a:solidFill>
                            <a:schemeClr val="bg1"/>
                          </a:solidFill>
                          <a:latin typeface="Corbel"/>
                          <a:cs typeface="Corbel"/>
                        </a:rPr>
                        <a:t>Moderate</a:t>
                      </a:r>
                      <a:r>
                        <a:rPr sz="1400" spc="-10" dirty="0">
                          <a:solidFill>
                            <a:schemeClr val="bg1"/>
                          </a:solidFill>
                          <a:latin typeface="Corbel"/>
                          <a:cs typeface="Corbel"/>
                        </a:rPr>
                        <a:t>,</a:t>
                      </a:r>
                      <a:r>
                        <a:rPr lang="en-US" sz="1400" spc="-200" baseline="0" dirty="0">
                          <a:solidFill>
                            <a:schemeClr val="bg1"/>
                          </a:solidFill>
                          <a:latin typeface="Corbel"/>
                          <a:cs typeface="Corbel"/>
                        </a:rPr>
                        <a:t> S9441-SC</a:t>
                      </a:r>
                      <a:r>
                        <a:rPr sz="1400" spc="-10" dirty="0">
                          <a:solidFill>
                            <a:schemeClr val="bg1"/>
                          </a:solidFill>
                          <a:latin typeface="Corbel"/>
                          <a:cs typeface="Corbel"/>
                        </a:rPr>
                        <a:t>*</a:t>
                      </a:r>
                      <a:endParaRPr sz="1400" dirty="0">
                        <a:solidFill>
                          <a:schemeClr val="bg1"/>
                        </a:solidFill>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8E2CA"/>
                    </a:solidFill>
                  </a:tcPr>
                </a:tc>
                <a:extLst>
                  <a:ext uri="{0D108BD9-81ED-4DB2-BD59-A6C34878D82A}">
                    <a16:rowId xmlns:a16="http://schemas.microsoft.com/office/drawing/2014/main" val="10007"/>
                  </a:ext>
                </a:extLst>
              </a:tr>
              <a:tr h="4010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2550">
                        <a:lnSpc>
                          <a:spcPct val="100000"/>
                        </a:lnSpc>
                        <a:spcBef>
                          <a:spcPts val="375"/>
                        </a:spcBef>
                      </a:pPr>
                      <a:r>
                        <a:rPr sz="1400" spc="-5" dirty="0">
                          <a:latin typeface="Corbel"/>
                          <a:cs typeface="Corbel"/>
                        </a:rPr>
                        <a:t>8)</a:t>
                      </a:r>
                      <a:r>
                        <a:rPr sz="1400" spc="-175" dirty="0">
                          <a:latin typeface="Corbel"/>
                          <a:cs typeface="Corbel"/>
                        </a:rPr>
                        <a:t> </a:t>
                      </a:r>
                      <a:r>
                        <a:rPr sz="1400" spc="-5" dirty="0">
                          <a:latin typeface="Corbel"/>
                          <a:cs typeface="Corbel"/>
                        </a:rPr>
                        <a:t>Coach/counselor</a:t>
                      </a:r>
                      <a:r>
                        <a:rPr sz="1400" b="1" spc="-7" baseline="26666" dirty="0">
                          <a:solidFill>
                            <a:srgbClr val="FFFFFF"/>
                          </a:solidFill>
                          <a:latin typeface="Corbel"/>
                          <a:cs typeface="Corbel"/>
                        </a:rPr>
                        <a:t>*</a:t>
                      </a:r>
                      <a:endParaRPr sz="1400" baseline="26666" dirty="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185">
                        <a:lnSpc>
                          <a:spcPct val="100000"/>
                        </a:lnSpc>
                        <a:spcBef>
                          <a:spcPts val="375"/>
                        </a:spcBef>
                      </a:pPr>
                      <a:r>
                        <a:rPr sz="1400" spc="-5" dirty="0">
                          <a:latin typeface="Corbel"/>
                          <a:cs typeface="Corbel"/>
                        </a:rPr>
                        <a:t>VPC, VH$,</a:t>
                      </a:r>
                      <a:r>
                        <a:rPr sz="1400" spc="-180" dirty="0">
                          <a:latin typeface="Corbel"/>
                          <a:cs typeface="Corbel"/>
                        </a:rPr>
                        <a:t> </a:t>
                      </a:r>
                      <a:r>
                        <a:rPr sz="1400" spc="-5" dirty="0">
                          <a:latin typeface="Corbel"/>
                          <a:cs typeface="Corbel"/>
                        </a:rPr>
                        <a:t>refractory</a:t>
                      </a:r>
                      <a:endParaRPr sz="1400" dirty="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20">
                        <a:lnSpc>
                          <a:spcPct val="100000"/>
                        </a:lnSpc>
                        <a:spcBef>
                          <a:spcPts val="375"/>
                        </a:spcBef>
                      </a:pPr>
                      <a:r>
                        <a:rPr lang="en-US" sz="1400" spc="-20" dirty="0">
                          <a:latin typeface="Corbel"/>
                          <a:cs typeface="Corbel"/>
                        </a:rPr>
                        <a:t>H</a:t>
                      </a:r>
                      <a:r>
                        <a:rPr sz="1400" spc="-10" dirty="0">
                          <a:latin typeface="Corbel"/>
                          <a:cs typeface="Corbel"/>
                        </a:rPr>
                        <a:t>igh,</a:t>
                      </a:r>
                      <a:r>
                        <a:rPr lang="en-US" sz="1400" spc="-120" baseline="0" dirty="0">
                          <a:latin typeface="Corbel"/>
                          <a:cs typeface="Corbel"/>
                        </a:rPr>
                        <a:t> Health Home</a:t>
                      </a:r>
                      <a:endParaRPr sz="1400" dirty="0">
                        <a:latin typeface="Corbel"/>
                        <a:cs typeface="Corbe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lnTlToBr w="12700" cmpd="sng">
                      <a:noFill/>
                      <a:prstDash val="solid"/>
                    </a:lnTlToBr>
                    <a:lnBlToTr w="12700" cmpd="sng">
                      <a:noFill/>
                      <a:prstDash val="solid"/>
                    </a:lnBlToTr>
                    <a:solidFill>
                      <a:srgbClr val="FBF0E7"/>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415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Promoting Asthma Best Practices—</a:t>
            </a:r>
            <a:br>
              <a:rPr lang="en-US" dirty="0"/>
            </a:br>
            <a:r>
              <a:rPr lang="en-US" dirty="0"/>
              <a:t>The Asthma Care Accelerator</a:t>
            </a:r>
            <a:r>
              <a:rPr lang="en-US" baseline="30000" dirty="0"/>
              <a:t>©</a:t>
            </a:r>
          </a:p>
        </p:txBody>
      </p:sp>
      <p:sp>
        <p:nvSpPr>
          <p:cNvPr id="3" name="Content Placeholder 2"/>
          <p:cNvSpPr>
            <a:spLocks noGrp="1"/>
          </p:cNvSpPr>
          <p:nvPr>
            <p:ph idx="1"/>
          </p:nvPr>
        </p:nvSpPr>
        <p:spPr/>
        <p:txBody>
          <a:bodyPr>
            <a:normAutofit/>
          </a:bodyPr>
          <a:lstStyle/>
          <a:p>
            <a:r>
              <a:rPr lang="en-US" dirty="0">
                <a:solidFill>
                  <a:schemeClr val="bg1"/>
                </a:solidFill>
              </a:rPr>
              <a:t>Learning Health System framework</a:t>
            </a:r>
          </a:p>
          <a:p>
            <a:r>
              <a:rPr lang="en-US" dirty="0">
                <a:solidFill>
                  <a:schemeClr val="bg1"/>
                </a:solidFill>
              </a:rPr>
              <a:t>ECHO® platform to connect &gt;1,200 health care providers and health agency staff</a:t>
            </a:r>
          </a:p>
          <a:p>
            <a:r>
              <a:rPr lang="en-US" dirty="0">
                <a:solidFill>
                  <a:schemeClr val="bg1"/>
                </a:solidFill>
              </a:rPr>
              <a:t>Provides CE, CME, Advanced Pharmacology credit and MOC, Part 2 and Part 4</a:t>
            </a:r>
          </a:p>
          <a:p>
            <a:r>
              <a:rPr lang="en-US" dirty="0">
                <a:solidFill>
                  <a:schemeClr val="bg1"/>
                </a:solidFill>
              </a:rPr>
              <a:t>Uses local run charts over 6 months to document implementation of best practices</a:t>
            </a:r>
          </a:p>
          <a:p>
            <a:r>
              <a:rPr lang="en-US" dirty="0">
                <a:solidFill>
                  <a:schemeClr val="bg1"/>
                </a:solidFill>
              </a:rPr>
              <a:t>Compares claims data for the year before and the year of participation</a:t>
            </a:r>
          </a:p>
        </p:txBody>
      </p:sp>
    </p:spTree>
    <p:extLst>
      <p:ext uri="{BB962C8B-B14F-4D97-AF65-F5344CB8AC3E}">
        <p14:creationId xmlns:p14="http://schemas.microsoft.com/office/powerpoint/2010/main" val="2096630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7425" y="5334000"/>
            <a:ext cx="609917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369094" y="320675"/>
            <a:ext cx="8405813" cy="1431925"/>
          </a:xfrm>
        </p:spPr>
        <p:txBody>
          <a:bodyPr/>
          <a:lstStyle/>
          <a:p>
            <a:pPr>
              <a:defRPr/>
            </a:pPr>
            <a:r>
              <a:rPr lang="en-US" sz="3200" dirty="0"/>
              <a:t>How Do We Implement Best Asthma Practices?</a:t>
            </a:r>
            <a:br>
              <a:rPr lang="en-US" dirty="0"/>
            </a:br>
            <a:endParaRPr lang="en-US" dirty="0"/>
          </a:p>
        </p:txBody>
      </p:sp>
      <p:sp>
        <p:nvSpPr>
          <p:cNvPr id="3" name="Content Placeholder 2"/>
          <p:cNvSpPr>
            <a:spLocks noGrp="1"/>
          </p:cNvSpPr>
          <p:nvPr>
            <p:ph idx="1"/>
          </p:nvPr>
        </p:nvSpPr>
        <p:spPr>
          <a:xfrm>
            <a:off x="987425" y="1603375"/>
            <a:ext cx="7543800" cy="4114800"/>
          </a:xfrm>
        </p:spPr>
        <p:txBody>
          <a:bodyPr/>
          <a:lstStyle/>
          <a:p>
            <a:pPr>
              <a:defRPr/>
            </a:pPr>
            <a:r>
              <a:rPr lang="en-US" dirty="0">
                <a:solidFill>
                  <a:schemeClr val="bg1"/>
                </a:solidFill>
              </a:rPr>
              <a:t>Learning together (ECHO</a:t>
            </a:r>
            <a:r>
              <a:rPr lang="en-US" baseline="30000" dirty="0">
                <a:solidFill>
                  <a:schemeClr val="bg1"/>
                </a:solidFill>
              </a:rPr>
              <a:t>®</a:t>
            </a:r>
            <a:r>
              <a:rPr lang="en-US" dirty="0">
                <a:solidFill>
                  <a:schemeClr val="bg1"/>
                </a:solidFill>
              </a:rPr>
              <a:t>)</a:t>
            </a:r>
          </a:p>
          <a:p>
            <a:pPr>
              <a:defRPr/>
            </a:pPr>
            <a:r>
              <a:rPr lang="en-US" dirty="0">
                <a:solidFill>
                  <a:schemeClr val="bg1"/>
                </a:solidFill>
              </a:rPr>
              <a:t>Academic detailing (supplies, routines)</a:t>
            </a:r>
          </a:p>
          <a:p>
            <a:pPr>
              <a:defRPr/>
            </a:pPr>
            <a:r>
              <a:rPr lang="en-US" dirty="0">
                <a:solidFill>
                  <a:schemeClr val="bg1"/>
                </a:solidFill>
              </a:rPr>
              <a:t>Performance feedback (claims data)</a:t>
            </a:r>
          </a:p>
          <a:p>
            <a:pPr>
              <a:defRPr/>
            </a:pPr>
            <a:r>
              <a:rPr lang="en-US" dirty="0">
                <a:solidFill>
                  <a:schemeClr val="bg1"/>
                </a:solidFill>
              </a:rPr>
              <a:t>Practice facilitation (seeing patients)</a:t>
            </a:r>
          </a:p>
          <a:p>
            <a:pPr marL="0" indent="0">
              <a:buFont typeface="Wingdings" panose="05000000000000000000" pitchFamily="2" charset="2"/>
              <a:buNone/>
              <a:defRPr/>
            </a:pPr>
            <a:br>
              <a:rPr lang="en-US" sz="2800" dirty="0">
                <a:effectLst/>
              </a:rPr>
            </a:br>
            <a:r>
              <a:rPr lang="en-US" sz="2800" dirty="0">
                <a:solidFill>
                  <a:schemeClr val="bg1"/>
                </a:solidFill>
                <a:effectLst/>
              </a:rPr>
              <a:t>Implementing Asthma Guidelines Using Practice Facilitation and Local Learning </a:t>
            </a:r>
            <a:r>
              <a:rPr lang="en-US" sz="2800" dirty="0" err="1">
                <a:solidFill>
                  <a:schemeClr val="bg1"/>
                </a:solidFill>
                <a:effectLst/>
              </a:rPr>
              <a:t>Collaboratives</a:t>
            </a:r>
            <a:r>
              <a:rPr lang="en-US" sz="2800" dirty="0">
                <a:solidFill>
                  <a:schemeClr val="bg1"/>
                </a:solidFill>
                <a:effectLst/>
              </a:rPr>
              <a:t>: A Randomized Controlled Trial</a:t>
            </a:r>
          </a:p>
          <a:p>
            <a:pPr marL="0" indent="0">
              <a:buFont typeface="Wingdings" panose="05000000000000000000" pitchFamily="2" charset="2"/>
              <a:buNone/>
              <a:defRPr/>
            </a:pPr>
            <a:r>
              <a:rPr lang="en-US" sz="2000" dirty="0">
                <a:hlinkClick r:id="rId2"/>
              </a:rPr>
              <a:t>www.ncbi.nlm.nih.gov/pmc/articles/PMC4018371/</a:t>
            </a:r>
            <a:r>
              <a:rPr lang="en-US" sz="2000" dirty="0"/>
              <a:t> </a:t>
            </a:r>
          </a:p>
        </p:txBody>
      </p:sp>
    </p:spTree>
    <p:extLst>
      <p:ext uri="{BB962C8B-B14F-4D97-AF65-F5344CB8AC3E}">
        <p14:creationId xmlns:p14="http://schemas.microsoft.com/office/powerpoint/2010/main" val="3640849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9040"/>
            <a:ext cx="8686800" cy="1046360"/>
          </a:xfrm>
        </p:spPr>
        <p:txBody>
          <a:bodyPr>
            <a:noAutofit/>
          </a:bodyPr>
          <a:lstStyle/>
          <a:p>
            <a:pPr algn="ctr">
              <a:defRPr/>
            </a:pPr>
            <a:r>
              <a:rPr lang="en-US" sz="4000" dirty="0"/>
              <a:t>Model for Asthma Practice Facilitation</a:t>
            </a:r>
          </a:p>
        </p:txBody>
      </p:sp>
      <p:pic>
        <p:nvPicPr>
          <p:cNvPr id="31749" name="Picture 2"/>
          <p:cNvPicPr>
            <a:picLocks noChangeAspect="1" noChangeArrowheads="1"/>
          </p:cNvPicPr>
          <p:nvPr/>
        </p:nvPicPr>
        <p:blipFill>
          <a:blip r:embed="rId2"/>
          <a:srcRect/>
          <a:stretch>
            <a:fillRect/>
          </a:stretch>
        </p:blipFill>
        <p:spPr bwMode="auto">
          <a:xfrm>
            <a:off x="1752600" y="1600200"/>
            <a:ext cx="5638800" cy="4505292"/>
          </a:xfrm>
          <a:prstGeom prst="rect">
            <a:avLst/>
          </a:prstGeom>
          <a:noFill/>
          <a:ln w="9525">
            <a:noFill/>
            <a:miter lim="800000"/>
            <a:headEnd/>
            <a:tailEnd/>
          </a:ln>
        </p:spPr>
      </p:pic>
      <p:pic>
        <p:nvPicPr>
          <p:cNvPr id="31750" name="Picture 3"/>
          <p:cNvPicPr>
            <a:picLocks noChangeAspect="1" noChangeArrowheads="1"/>
          </p:cNvPicPr>
          <p:nvPr/>
        </p:nvPicPr>
        <p:blipFill>
          <a:blip r:embed="rId3"/>
          <a:srcRect/>
          <a:stretch>
            <a:fillRect/>
          </a:stretch>
        </p:blipFill>
        <p:spPr bwMode="auto">
          <a:xfrm>
            <a:off x="1181463" y="6247517"/>
            <a:ext cx="6781075" cy="381883"/>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
            <a:ext cx="8077200" cy="1431925"/>
          </a:xfrm>
        </p:spPr>
        <p:txBody>
          <a:bodyPr/>
          <a:lstStyle/>
          <a:p>
            <a:pPr algn="ctr">
              <a:defRPr/>
            </a:pPr>
            <a:r>
              <a:rPr lang="en-US" sz="3200" dirty="0"/>
              <a:t>Implementing Asthma Best Practices</a:t>
            </a:r>
            <a:br>
              <a:rPr lang="en-US" sz="3200" dirty="0"/>
            </a:br>
            <a:r>
              <a:rPr lang="en-US" sz="2000" dirty="0">
                <a:hlinkClick r:id="rId2"/>
              </a:rPr>
              <a:t>fs2.formsite.com/openform/form30/index.html</a:t>
            </a:r>
            <a:r>
              <a:rPr lang="en-US" sz="2000" dirty="0"/>
              <a:t>  </a:t>
            </a:r>
          </a:p>
        </p:txBody>
      </p:sp>
      <p:pic>
        <p:nvPicPr>
          <p:cNvPr id="922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39800" y="1646236"/>
            <a:ext cx="7264400" cy="48307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0111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584735" y="925812"/>
          <a:ext cx="7895122" cy="5227404"/>
        </p:xfrm>
        <a:graphic>
          <a:graphicData uri="http://schemas.openxmlformats.org/drawingml/2006/chart">
            <c:chart xmlns:c="http://schemas.openxmlformats.org/drawingml/2006/chart" xmlns:r="http://schemas.openxmlformats.org/officeDocument/2006/relationships" r:id="rId2"/>
          </a:graphicData>
        </a:graphic>
      </p:graphicFrame>
      <p:sp>
        <p:nvSpPr>
          <p:cNvPr id="11268" name="TextBox 3"/>
          <p:cNvSpPr txBox="1">
            <a:spLocks noChangeArrowheads="1"/>
          </p:cNvSpPr>
          <p:nvPr/>
        </p:nvSpPr>
        <p:spPr bwMode="auto">
          <a:xfrm>
            <a:off x="457200" y="228600"/>
            <a:ext cx="8359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fontAlgn="auto">
              <a:spcBef>
                <a:spcPct val="0"/>
              </a:spcBef>
              <a:spcAft>
                <a:spcPts val="0"/>
              </a:spcAft>
              <a:buClrTx/>
              <a:buSzTx/>
              <a:buNone/>
              <a:defRPr/>
            </a:pPr>
            <a:r>
              <a:rPr kumimoji="0" lang="en-US" altLang="en-US"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Use of Specified Asthma </a:t>
            </a:r>
            <a:r>
              <a:rPr lang="en-US" altLang="en-US" sz="1800" b="1" dirty="0">
                <a:solidFill>
                  <a:prstClr val="black"/>
                </a:solidFill>
              </a:rPr>
              <a:t>Diagnoses</a:t>
            </a:r>
            <a:r>
              <a:rPr lang="en-US" sz="1800" b="1" dirty="0">
                <a:solidFill>
                  <a:prstClr val="black"/>
                </a:solidFill>
              </a:rPr>
              <a:t>—</a:t>
            </a:r>
            <a:r>
              <a:rPr kumimoji="0" lang="en-US" altLang="en-US" sz="1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2014 to 2017 (Missouri Medicaid)</a:t>
            </a:r>
            <a:r>
              <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a:t>
            </a:r>
          </a:p>
        </p:txBody>
      </p:sp>
    </p:spTree>
    <p:extLst>
      <p:ext uri="{BB962C8B-B14F-4D97-AF65-F5344CB8AC3E}">
        <p14:creationId xmlns:p14="http://schemas.microsoft.com/office/powerpoint/2010/main" val="11313151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hlinkClick r:id="rId2"/>
              </a:rPr>
              <a:t>www.ahrq.gov/learning-health-systems/index.html</a:t>
            </a:r>
            <a:endParaRPr lang="en-US" sz="2400" dirty="0"/>
          </a:p>
        </p:txBody>
      </p:sp>
      <p:pic>
        <p:nvPicPr>
          <p:cNvPr id="4" name="Content Placeholder 3"/>
          <p:cNvPicPr>
            <a:picLocks noGrp="1" noChangeAspect="1"/>
          </p:cNvPicPr>
          <p:nvPr>
            <p:ph idx="1"/>
          </p:nvPr>
        </p:nvPicPr>
        <p:blipFill>
          <a:blip r:embed="rId3"/>
          <a:stretch>
            <a:fillRect/>
          </a:stretch>
        </p:blipFill>
        <p:spPr>
          <a:xfrm>
            <a:off x="1158591" y="1774825"/>
            <a:ext cx="6826817" cy="4625975"/>
          </a:xfrm>
          <a:prstGeom prst="rect">
            <a:avLst/>
          </a:prstGeom>
        </p:spPr>
      </p:pic>
    </p:spTree>
    <p:extLst>
      <p:ext uri="{BB962C8B-B14F-4D97-AF65-F5344CB8AC3E}">
        <p14:creationId xmlns:p14="http://schemas.microsoft.com/office/powerpoint/2010/main" val="75965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93405" y="30018"/>
            <a:ext cx="7436077" cy="9906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000" b="1" kern="1200">
                <a:solidFill>
                  <a:srgbClr val="026CB6"/>
                </a:solidFill>
                <a:latin typeface="+mj-lt"/>
                <a:ea typeface="+mj-ea"/>
                <a:cs typeface="+mj-cs"/>
              </a:defRPr>
            </a:lvl1pPr>
            <a:lvl2pPr algn="l" rtl="0" eaLnBrk="0" fontAlgn="base" hangingPunct="0">
              <a:spcBef>
                <a:spcPct val="0"/>
              </a:spcBef>
              <a:spcAft>
                <a:spcPct val="0"/>
              </a:spcAft>
              <a:defRPr sz="4000" b="1">
                <a:solidFill>
                  <a:schemeClr val="bg1"/>
                </a:solidFill>
                <a:latin typeface="Calibri" pitchFamily="34" charset="0"/>
              </a:defRPr>
            </a:lvl2pPr>
            <a:lvl3pPr algn="l" rtl="0" eaLnBrk="0" fontAlgn="base" hangingPunct="0">
              <a:spcBef>
                <a:spcPct val="0"/>
              </a:spcBef>
              <a:spcAft>
                <a:spcPct val="0"/>
              </a:spcAft>
              <a:defRPr sz="4000" b="1">
                <a:solidFill>
                  <a:schemeClr val="bg1"/>
                </a:solidFill>
                <a:latin typeface="Calibri" pitchFamily="34" charset="0"/>
              </a:defRPr>
            </a:lvl3pPr>
            <a:lvl4pPr algn="l" rtl="0" eaLnBrk="0" fontAlgn="base" hangingPunct="0">
              <a:spcBef>
                <a:spcPct val="0"/>
              </a:spcBef>
              <a:spcAft>
                <a:spcPct val="0"/>
              </a:spcAft>
              <a:defRPr sz="4000" b="1">
                <a:solidFill>
                  <a:schemeClr val="bg1"/>
                </a:solidFill>
                <a:latin typeface="Calibri" pitchFamily="34" charset="0"/>
              </a:defRPr>
            </a:lvl4pPr>
            <a:lvl5pPr algn="l" rtl="0" eaLnBrk="0" fontAlgn="base" hangingPunct="0">
              <a:spcBef>
                <a:spcPct val="0"/>
              </a:spcBef>
              <a:spcAft>
                <a:spcPct val="0"/>
              </a:spcAft>
              <a:defRPr sz="4000" b="1">
                <a:solidFill>
                  <a:schemeClr val="bg1"/>
                </a:solidFill>
                <a:latin typeface="Calibri" pitchFamily="34" charset="0"/>
              </a:defRPr>
            </a:lvl5pPr>
            <a:lvl6pPr marL="457146" algn="l" rtl="0" fontAlgn="base">
              <a:spcBef>
                <a:spcPct val="0"/>
              </a:spcBef>
              <a:spcAft>
                <a:spcPct val="0"/>
              </a:spcAft>
              <a:defRPr sz="4000" b="1">
                <a:solidFill>
                  <a:schemeClr val="bg1"/>
                </a:solidFill>
                <a:latin typeface="Calibri" pitchFamily="34" charset="0"/>
              </a:defRPr>
            </a:lvl6pPr>
            <a:lvl7pPr marL="914293" algn="l" rtl="0" fontAlgn="base">
              <a:spcBef>
                <a:spcPct val="0"/>
              </a:spcBef>
              <a:spcAft>
                <a:spcPct val="0"/>
              </a:spcAft>
              <a:defRPr sz="4000" b="1">
                <a:solidFill>
                  <a:schemeClr val="bg1"/>
                </a:solidFill>
                <a:latin typeface="Calibri" pitchFamily="34" charset="0"/>
              </a:defRPr>
            </a:lvl7pPr>
            <a:lvl8pPr marL="1371440" algn="l" rtl="0" fontAlgn="base">
              <a:spcBef>
                <a:spcPct val="0"/>
              </a:spcBef>
              <a:spcAft>
                <a:spcPct val="0"/>
              </a:spcAft>
              <a:defRPr sz="4000" b="1">
                <a:solidFill>
                  <a:schemeClr val="bg1"/>
                </a:solidFill>
                <a:latin typeface="Calibri" pitchFamily="34" charset="0"/>
              </a:defRPr>
            </a:lvl8pPr>
            <a:lvl9pPr marL="1828586" algn="l" rtl="0" fontAlgn="base">
              <a:spcBef>
                <a:spcPct val="0"/>
              </a:spcBef>
              <a:spcAft>
                <a:spcPct val="0"/>
              </a:spcAft>
              <a:defRPr sz="4000" b="1">
                <a:solidFill>
                  <a:schemeClr val="bg1"/>
                </a:solidFill>
                <a:latin typeface="Calibri" pitchFamily="34" charset="0"/>
              </a:defRPr>
            </a:lvl9pPr>
          </a:lstStyle>
          <a:p>
            <a:pPr marL="0" marR="0" lvl="0" indent="0" algn="ctr" defTabSz="914400" rtl="0" eaLnBrk="0" fontAlgn="base" latinLnBrk="0" hangingPunct="0">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j-ea"/>
                <a:cs typeface="+mj-cs"/>
              </a:rPr>
              <a:t>Data Plays a Critical Role in Demonstrating Your Program’s Impact</a:t>
            </a:r>
          </a:p>
        </p:txBody>
      </p:sp>
      <p:sp>
        <p:nvSpPr>
          <p:cNvPr id="4" name="Rectangle 3"/>
          <p:cNvSpPr/>
          <p:nvPr/>
        </p:nvSpPr>
        <p:spPr>
          <a:xfrm>
            <a:off x="204316" y="1677962"/>
            <a:ext cx="3810431" cy="1877373"/>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panose="02020603050405020304" pitchFamily="18" charset="0"/>
              </a:rPr>
              <a:t>What data can support our shared goal of securing sustainable financing for in-home asthma care services?</a:t>
            </a:r>
          </a:p>
        </p:txBody>
      </p:sp>
      <p:sp>
        <p:nvSpPr>
          <p:cNvPr id="2" name="Slide Number Placeholder 1">
            <a:extLst>
              <a:ext uri="{FF2B5EF4-FFF2-40B4-BE49-F238E27FC236}">
                <a16:creationId xmlns:a16="http://schemas.microsoft.com/office/drawing/2014/main" id="{F5907935-F708-495D-90C8-0859C91B6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D788D-9986-4464-ACA9-9F8E4619CF8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E218DF3-38DC-4E25-BCD1-382EC72C4476}"/>
              </a:ext>
            </a:extLst>
          </p:cNvPr>
          <p:cNvSpPr txBox="1"/>
          <p:nvPr/>
        </p:nvSpPr>
        <p:spPr>
          <a:xfrm>
            <a:off x="40981" y="6538980"/>
            <a:ext cx="326935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mn-cs"/>
              </a:rPr>
              <a:t>Indoor Air Quality (IAQ)</a:t>
            </a:r>
          </a:p>
        </p:txBody>
      </p:sp>
      <p:grpSp>
        <p:nvGrpSpPr>
          <p:cNvPr id="6" name="Group 5">
            <a:extLst>
              <a:ext uri="{FF2B5EF4-FFF2-40B4-BE49-F238E27FC236}">
                <a16:creationId xmlns:a16="http://schemas.microsoft.com/office/drawing/2014/main" id="{919DB1F9-2C0E-414D-B71A-DE4049B8D5AB}"/>
              </a:ext>
            </a:extLst>
          </p:cNvPr>
          <p:cNvGrpSpPr/>
          <p:nvPr/>
        </p:nvGrpSpPr>
        <p:grpSpPr>
          <a:xfrm>
            <a:off x="3572389" y="1096367"/>
            <a:ext cx="5508000" cy="5529861"/>
            <a:chOff x="1818000" y="664069"/>
            <a:chExt cx="5508000" cy="5529861"/>
          </a:xfrm>
        </p:grpSpPr>
        <p:sp>
          <p:nvSpPr>
            <p:cNvPr id="8" name="Freeform 6">
              <a:extLst>
                <a:ext uri="{FF2B5EF4-FFF2-40B4-BE49-F238E27FC236}">
                  <a16:creationId xmlns:a16="http://schemas.microsoft.com/office/drawing/2014/main" id="{778038F6-63B9-46AB-8FFC-F5B6431FC4C1}"/>
                </a:ext>
              </a:extLst>
            </p:cNvPr>
            <p:cNvSpPr>
              <a:spLocks/>
            </p:cNvSpPr>
            <p:nvPr/>
          </p:nvSpPr>
          <p:spPr bwMode="auto">
            <a:xfrm>
              <a:off x="4590765" y="2052067"/>
              <a:ext cx="2735235" cy="2735237"/>
            </a:xfrm>
            <a:prstGeom prst="diamond">
              <a:avLst/>
            </a:prstGeom>
            <a:solidFill>
              <a:schemeClr val="accent5"/>
            </a:solidFill>
            <a:ln w="1905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mn-cs"/>
              </a:endParaRPr>
            </a:p>
          </p:txBody>
        </p:sp>
        <p:sp>
          <p:nvSpPr>
            <p:cNvPr id="9" name="Freeform 8">
              <a:extLst>
                <a:ext uri="{FF2B5EF4-FFF2-40B4-BE49-F238E27FC236}">
                  <a16:creationId xmlns:a16="http://schemas.microsoft.com/office/drawing/2014/main" id="{DCBD426D-3E11-40ED-8BB2-588C2FFDBAE2}"/>
                </a:ext>
              </a:extLst>
            </p:cNvPr>
            <p:cNvSpPr>
              <a:spLocks/>
            </p:cNvSpPr>
            <p:nvPr/>
          </p:nvSpPr>
          <p:spPr bwMode="auto">
            <a:xfrm>
              <a:off x="3202662" y="3458693"/>
              <a:ext cx="2735235" cy="2735237"/>
            </a:xfrm>
            <a:prstGeom prst="diamond">
              <a:avLst/>
            </a:prstGeom>
            <a:solidFill>
              <a:schemeClr val="accent3"/>
            </a:solidFill>
            <a:ln w="1905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mn-cs"/>
              </a:endParaRPr>
            </a:p>
          </p:txBody>
        </p:sp>
        <p:sp>
          <p:nvSpPr>
            <p:cNvPr id="10" name="Freeform 10">
              <a:extLst>
                <a:ext uri="{FF2B5EF4-FFF2-40B4-BE49-F238E27FC236}">
                  <a16:creationId xmlns:a16="http://schemas.microsoft.com/office/drawing/2014/main" id="{C532B5E3-D877-4401-97E9-719DF6B1C278}"/>
                </a:ext>
              </a:extLst>
            </p:cNvPr>
            <p:cNvSpPr>
              <a:spLocks/>
            </p:cNvSpPr>
            <p:nvPr/>
          </p:nvSpPr>
          <p:spPr bwMode="auto">
            <a:xfrm>
              <a:off x="1818000" y="2069901"/>
              <a:ext cx="2733103" cy="2735237"/>
            </a:xfrm>
            <a:prstGeom prst="diamond">
              <a:avLst/>
            </a:prstGeom>
            <a:solidFill>
              <a:schemeClr val="accent4"/>
            </a:solidFill>
            <a:ln w="1905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Arial" charset="0"/>
                <a:ea typeface="+mn-ea"/>
                <a:cs typeface="+mn-cs"/>
              </a:endParaRPr>
            </a:p>
          </p:txBody>
        </p:sp>
        <p:sp>
          <p:nvSpPr>
            <p:cNvPr id="11" name="Diamond 10">
              <a:extLst>
                <a:ext uri="{FF2B5EF4-FFF2-40B4-BE49-F238E27FC236}">
                  <a16:creationId xmlns:a16="http://schemas.microsoft.com/office/drawing/2014/main" id="{36CAC193-C2E2-400D-879B-287E757F0672}"/>
                </a:ext>
              </a:extLst>
            </p:cNvPr>
            <p:cNvSpPr>
              <a:spLocks/>
            </p:cNvSpPr>
            <p:nvPr/>
          </p:nvSpPr>
          <p:spPr bwMode="auto">
            <a:xfrm>
              <a:off x="3204383" y="664069"/>
              <a:ext cx="2733103" cy="2735237"/>
            </a:xfrm>
            <a:prstGeom prst="diamond">
              <a:avLst/>
            </a:prstGeom>
            <a:solidFill>
              <a:schemeClr val="accent1"/>
            </a:solidFill>
            <a:ln w="19050">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0B73A4E1-BA69-4E76-92E6-6AAE14FF43F2}"/>
                </a:ext>
              </a:extLst>
            </p:cNvPr>
            <p:cNvSpPr txBox="1"/>
            <p:nvPr/>
          </p:nvSpPr>
          <p:spPr>
            <a:xfrm>
              <a:off x="3746935" y="1593143"/>
              <a:ext cx="1608336" cy="584775"/>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ea typeface="+mn-ea"/>
                  <a:cs typeface="+mn-cs"/>
                </a:rPr>
                <a:t>Build your evidence base</a:t>
              </a:r>
            </a:p>
          </p:txBody>
        </p:sp>
        <p:sp>
          <p:nvSpPr>
            <p:cNvPr id="13" name="TextBox 12">
              <a:extLst>
                <a:ext uri="{FF2B5EF4-FFF2-40B4-BE49-F238E27FC236}">
                  <a16:creationId xmlns:a16="http://schemas.microsoft.com/office/drawing/2014/main" id="{E8656D7B-5CA1-4932-BD68-3F59D7D1EC8E}"/>
                </a:ext>
              </a:extLst>
            </p:cNvPr>
            <p:cNvSpPr txBox="1"/>
            <p:nvPr/>
          </p:nvSpPr>
          <p:spPr>
            <a:xfrm>
              <a:off x="3844667" y="4717736"/>
              <a:ext cx="1452535" cy="584775"/>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ea typeface="+mn-ea"/>
                  <a:cs typeface="+mn-cs"/>
                </a:rPr>
                <a:t>Demonstrate your impact</a:t>
              </a:r>
            </a:p>
          </p:txBody>
        </p:sp>
        <p:sp>
          <p:nvSpPr>
            <p:cNvPr id="14" name="TextBox 13">
              <a:extLst>
                <a:ext uri="{FF2B5EF4-FFF2-40B4-BE49-F238E27FC236}">
                  <a16:creationId xmlns:a16="http://schemas.microsoft.com/office/drawing/2014/main" id="{BEC74B58-BF6A-401B-8454-96553BC095B4}"/>
                </a:ext>
              </a:extLst>
            </p:cNvPr>
            <p:cNvSpPr txBox="1"/>
            <p:nvPr/>
          </p:nvSpPr>
          <p:spPr>
            <a:xfrm>
              <a:off x="2163655" y="2772923"/>
              <a:ext cx="1463519" cy="132343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ea typeface="+mn-ea"/>
                  <a:cs typeface="+mn-cs"/>
                </a:rPr>
                <a:t>Collect the right information for your audiences</a:t>
              </a:r>
            </a:p>
          </p:txBody>
        </p:sp>
        <p:sp>
          <p:nvSpPr>
            <p:cNvPr id="15" name="TextBox 14">
              <a:extLst>
                <a:ext uri="{FF2B5EF4-FFF2-40B4-BE49-F238E27FC236}">
                  <a16:creationId xmlns:a16="http://schemas.microsoft.com/office/drawing/2014/main" id="{C833001A-1AB8-4808-9F80-F3B2EAB60963}"/>
                </a:ext>
              </a:extLst>
            </p:cNvPr>
            <p:cNvSpPr txBox="1"/>
            <p:nvPr/>
          </p:nvSpPr>
          <p:spPr>
            <a:xfrm>
              <a:off x="5374975" y="3000483"/>
              <a:ext cx="1645685" cy="830997"/>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ea typeface="+mn-ea"/>
                  <a:cs typeface="+mn-cs"/>
                </a:rPr>
                <a:t>Develop your value proposition</a:t>
              </a:r>
            </a:p>
          </p:txBody>
        </p:sp>
        <p:sp>
          <p:nvSpPr>
            <p:cNvPr id="16" name="Diamond 15">
              <a:extLst>
                <a:ext uri="{FF2B5EF4-FFF2-40B4-BE49-F238E27FC236}">
                  <a16:creationId xmlns:a16="http://schemas.microsoft.com/office/drawing/2014/main" id="{CFBB44A7-75EA-460C-9A61-1BB2835BEE6A}"/>
                </a:ext>
              </a:extLst>
            </p:cNvPr>
            <p:cNvSpPr/>
            <p:nvPr/>
          </p:nvSpPr>
          <p:spPr>
            <a:xfrm>
              <a:off x="3431055" y="2338644"/>
              <a:ext cx="2240097" cy="2240097"/>
            </a:xfrm>
            <a:prstGeom prst="diamond">
              <a:avLst/>
            </a:prstGeom>
            <a:solidFill>
              <a:schemeClr val="accent6"/>
            </a:solidFill>
            <a:ln w="12700" cap="flat" cmpd="sng" algn="ctr">
              <a:solidFill>
                <a:sysClr val="window" lastClr="FFFFFF"/>
              </a:solidFill>
              <a:prstDash val="solid"/>
              <a:miter lim="800000"/>
            </a:ln>
            <a:effectLst/>
          </p:spPr>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charset="0"/>
                  <a:ea typeface="+mn-ea"/>
                  <a:cs typeface="+mn-cs"/>
                </a:rPr>
                <a:t>DATA</a:t>
              </a:r>
            </a:p>
          </p:txBody>
        </p:sp>
      </p:grpSp>
    </p:spTree>
    <p:extLst>
      <p:ext uri="{BB962C8B-B14F-4D97-AF65-F5344CB8AC3E}">
        <p14:creationId xmlns:p14="http://schemas.microsoft.com/office/powerpoint/2010/main" val="42548111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p:cNvPicPr>
          <p:nvPr/>
        </p:nvPicPr>
        <p:blipFill>
          <a:blip r:embed="rId2">
            <a:grayscl/>
            <a:extLst>
              <a:ext uri="{28A0092B-C50C-407E-A947-70E740481C1C}">
                <a14:useLocalDpi xmlns:a14="http://schemas.microsoft.com/office/drawing/2010/main" val="0"/>
              </a:ext>
            </a:extLst>
          </a:blip>
          <a:srcRect t="26974"/>
          <a:stretch>
            <a:fillRect/>
          </a:stretch>
        </p:blipFill>
        <p:spPr bwMode="auto">
          <a:xfrm>
            <a:off x="0" y="112713"/>
            <a:ext cx="9140825"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400175"/>
            <a:ext cx="16160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9"/>
          <p:cNvSpPr txBox="1">
            <a:spLocks noChangeArrowheads="1"/>
          </p:cNvSpPr>
          <p:nvPr/>
        </p:nvSpPr>
        <p:spPr bwMode="auto">
          <a:xfrm>
            <a:off x="401638" y="2354823"/>
            <a:ext cx="43370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Helvetica Neue"/>
                <a:ea typeface="Helvetica Neue"/>
                <a:cs typeface="Helvetica Neue"/>
              </a:rPr>
              <a:t>Project ECHO</a:t>
            </a:r>
            <a:r>
              <a:rPr kumimoji="0" lang="en-US" altLang="en-US" sz="1800" b="0" i="0" u="none" strike="noStrike" kern="1200" cap="none" spc="0" normalizeH="0" baseline="30000" noProof="0" dirty="0">
                <a:ln>
                  <a:noFill/>
                </a:ln>
                <a:solidFill>
                  <a:srgbClr val="FFFFFF"/>
                </a:solidFill>
                <a:effectLst/>
                <a:uLnTx/>
                <a:uFillTx/>
                <a:latin typeface="Helvetica Neue"/>
                <a:ea typeface="Helvetica Neue"/>
                <a:cs typeface="Helvetica Neue"/>
              </a:rPr>
              <a:t>®</a:t>
            </a:r>
            <a:r>
              <a:rPr kumimoji="0" lang="en-US" altLang="en-US" sz="1800" b="0" i="0" u="none" strike="noStrike" kern="1200" cap="none" spc="0" normalizeH="0" baseline="0" noProof="0" dirty="0">
                <a:ln>
                  <a:noFill/>
                </a:ln>
                <a:solidFill>
                  <a:srgbClr val="FFFFFF"/>
                </a:solidFill>
                <a:effectLst/>
                <a:uLnTx/>
                <a:uFillTx/>
                <a:latin typeface="Helvetica Neue"/>
                <a:ea typeface="Helvetica Neue"/>
                <a:cs typeface="Helvetica Neue"/>
              </a:rPr>
              <a:t> (Extension for Community Healthcare Outcomes) helps democratize medical knowledge and develops specialty care capacity in underserved communities.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Helvetica Neue"/>
              <a:ea typeface="Helvetica Neue"/>
              <a:cs typeface="Helvetica Neue"/>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Helvetica Neue"/>
                <a:ea typeface="Helvetica Neue"/>
                <a:cs typeface="Helvetica Neue"/>
              </a:rPr>
              <a:t>Using a revolutionary model of </a:t>
            </a:r>
            <a:r>
              <a:rPr kumimoji="0" lang="en-US" altLang="en-US" sz="1800" b="0" i="0" u="none" strike="noStrike" kern="1200" cap="none" spc="0" normalizeH="0" baseline="0" noProof="0" dirty="0" err="1">
                <a:ln>
                  <a:noFill/>
                </a:ln>
                <a:solidFill>
                  <a:srgbClr val="FFFFFF"/>
                </a:solidFill>
                <a:effectLst/>
                <a:uLnTx/>
                <a:uFillTx/>
                <a:latin typeface="Helvetica Neue"/>
                <a:ea typeface="Helvetica Neue"/>
                <a:cs typeface="Helvetica Neue"/>
              </a:rPr>
              <a:t>telementoring</a:t>
            </a:r>
            <a:r>
              <a:rPr kumimoji="0" lang="en-US" altLang="en-US" sz="1800" b="0" i="0" u="none" strike="noStrike" kern="1200" cap="none" spc="0" normalizeH="0" baseline="0" noProof="0" dirty="0">
                <a:ln>
                  <a:noFill/>
                </a:ln>
                <a:solidFill>
                  <a:srgbClr val="FFFFFF"/>
                </a:solidFill>
                <a:effectLst/>
                <a:uLnTx/>
                <a:uFillTx/>
                <a:latin typeface="Helvetica Neue"/>
                <a:ea typeface="Helvetica Neue"/>
                <a:cs typeface="Helvetica Neue"/>
              </a:rPr>
              <a:t>, collaborative medical education and care management, Project ECHO empowers front-line primary care professionals to provide the right care, in the right place, at the right time.</a:t>
            </a:r>
          </a:p>
        </p:txBody>
      </p:sp>
      <p:sp>
        <p:nvSpPr>
          <p:cNvPr id="16389" name="TextBox 5"/>
          <p:cNvSpPr txBox="1">
            <a:spLocks noChangeArrowheads="1"/>
          </p:cNvSpPr>
          <p:nvPr/>
        </p:nvSpPr>
        <p:spPr bwMode="auto">
          <a:xfrm>
            <a:off x="1243013" y="201613"/>
            <a:ext cx="77041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Helvetica Neue Medium"/>
                <a:ea typeface="Helvetica Neue Medium"/>
                <a:cs typeface="Helvetica Neue Medium"/>
              </a:rPr>
              <a:t>THE TRANSFORMATIVE MODEL IN MEDICAL EDUCATION AND CARE DELIVERY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hlinkClick r:id="rId4"/>
              </a:rPr>
              <a:t>www.youtube.com/watch?v=VAMaHP-tEwk</a:t>
            </a:r>
            <a:r>
              <a:rPr kumimoji="0" lang="en-US" altLang="en-US" sz="2000" b="1"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white"/>
              </a:solidFill>
              <a:effectLst/>
              <a:uLnTx/>
              <a:uFillTx/>
              <a:latin typeface="Helvetica Neue Medium"/>
              <a:ea typeface="Helvetica Neue Medium"/>
              <a:cs typeface="Helvetica Neue Medium"/>
            </a:endParaRPr>
          </a:p>
        </p:txBody>
      </p:sp>
      <p:grpSp>
        <p:nvGrpSpPr>
          <p:cNvPr id="16390" name="Group 2"/>
          <p:cNvGrpSpPr>
            <a:grpSpLocks/>
          </p:cNvGrpSpPr>
          <p:nvPr/>
        </p:nvGrpSpPr>
        <p:grpSpPr bwMode="auto">
          <a:xfrm>
            <a:off x="4872038" y="2855913"/>
            <a:ext cx="3948112" cy="3317875"/>
            <a:chOff x="5509354" y="1953662"/>
            <a:chExt cx="3274835" cy="2752859"/>
          </a:xfrm>
        </p:grpSpPr>
        <p:pic>
          <p:nvPicPr>
            <p:cNvPr id="16393" name="Picture 6" descr="imac-emerging-market.png"/>
            <p:cNvPicPr>
              <a:picLocks noChangeAspect="1"/>
            </p:cNvPicPr>
            <p:nvPr/>
          </p:nvPicPr>
          <p:blipFill>
            <a:blip r:embed="rId5">
              <a:extLst>
                <a:ext uri="{28A0092B-C50C-407E-A947-70E740481C1C}">
                  <a14:useLocalDpi xmlns:a14="http://schemas.microsoft.com/office/drawing/2010/main" val="0"/>
                </a:ext>
              </a:extLst>
            </a:blip>
            <a:srcRect t="2" b="-4051"/>
            <a:stretch>
              <a:fillRect/>
            </a:stretch>
          </p:blipFill>
          <p:spPr bwMode="auto">
            <a:xfrm>
              <a:off x="5509354" y="1953662"/>
              <a:ext cx="3274835" cy="275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3" descr="screenshotHD.JPG"/>
            <p:cNvPicPr>
              <a:picLocks noChangeAspect="1"/>
            </p:cNvPicPr>
            <p:nvPr/>
          </p:nvPicPr>
          <p:blipFill>
            <a:blip r:embed="rId6">
              <a:extLst>
                <a:ext uri="{28A0092B-C50C-407E-A947-70E740481C1C}">
                  <a14:useLocalDpi xmlns:a14="http://schemas.microsoft.com/office/drawing/2010/main" val="0"/>
                </a:ext>
              </a:extLst>
            </a:blip>
            <a:srcRect l="3825" t="6667" r="3438" b="21336"/>
            <a:stretch>
              <a:fillRect/>
            </a:stretch>
          </p:blipFill>
          <p:spPr bwMode="auto">
            <a:xfrm>
              <a:off x="5592908" y="2034048"/>
              <a:ext cx="3102818" cy="180109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6391" name="TextBox 1"/>
          <p:cNvSpPr txBox="1">
            <a:spLocks noChangeArrowheads="1"/>
          </p:cNvSpPr>
          <p:nvPr/>
        </p:nvSpPr>
        <p:spPr bwMode="auto">
          <a:xfrm>
            <a:off x="5232400" y="5273675"/>
            <a:ext cx="3368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venir Light"/>
                <a:ea typeface="Avenir Light"/>
                <a:cs typeface="Avenir Light"/>
              </a:rPr>
              <a:t>Image Credit: NEJM : 364: 23, June 9-2011, Arora S, Thornton K, Murata G</a:t>
            </a:r>
            <a:endParaRPr kumimoji="0" lang="en-US" altLang="en-US" sz="1100" b="0" i="0" u="none" strike="noStrike" kern="1200" cap="none" spc="0" normalizeH="0" baseline="0" noProof="0">
              <a:ln>
                <a:noFill/>
              </a:ln>
              <a:solidFill>
                <a:prstClr val="white"/>
              </a:solidFill>
              <a:effectLst/>
              <a:uLnTx/>
              <a:uFillTx/>
              <a:latin typeface="Avenir Light"/>
              <a:ea typeface="Avenir Light"/>
              <a:cs typeface="Avenir Light"/>
            </a:endParaRPr>
          </a:p>
        </p:txBody>
      </p:sp>
    </p:spTree>
    <p:extLst>
      <p:ext uri="{BB962C8B-B14F-4D97-AF65-F5344CB8AC3E}">
        <p14:creationId xmlns:p14="http://schemas.microsoft.com/office/powerpoint/2010/main" val="904945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52365" y="910338"/>
            <a:ext cx="6061013" cy="5217144"/>
            <a:chOff x="798650" y="1417225"/>
            <a:chExt cx="5070413" cy="4292467"/>
          </a:xfrm>
        </p:grpSpPr>
        <p:pic>
          <p:nvPicPr>
            <p:cNvPr id="6" name="Picture 5"/>
            <p:cNvPicPr>
              <a:picLocks noChangeAspect="1"/>
            </p:cNvPicPr>
            <p:nvPr/>
          </p:nvPicPr>
          <p:blipFill>
            <a:blip r:embed="rId2"/>
            <a:stretch>
              <a:fillRect/>
            </a:stretch>
          </p:blipFill>
          <p:spPr>
            <a:xfrm>
              <a:off x="798651" y="1417225"/>
              <a:ext cx="2630349" cy="2824505"/>
            </a:xfrm>
            <a:prstGeom prst="rect">
              <a:avLst/>
            </a:prstGeom>
          </p:spPr>
        </p:pic>
        <p:pic>
          <p:nvPicPr>
            <p:cNvPr id="8" name="Picture 7"/>
            <p:cNvPicPr>
              <a:picLocks noChangeAspect="1"/>
            </p:cNvPicPr>
            <p:nvPr/>
          </p:nvPicPr>
          <p:blipFill>
            <a:blip r:embed="rId3"/>
            <a:stretch>
              <a:fillRect/>
            </a:stretch>
          </p:blipFill>
          <p:spPr>
            <a:xfrm>
              <a:off x="3332511" y="4241730"/>
              <a:ext cx="2536552" cy="1467962"/>
            </a:xfrm>
            <a:prstGeom prst="rect">
              <a:avLst/>
            </a:prstGeom>
          </p:spPr>
        </p:pic>
        <p:pic>
          <p:nvPicPr>
            <p:cNvPr id="9" name="Picture 8"/>
            <p:cNvPicPr>
              <a:picLocks noChangeAspect="1"/>
            </p:cNvPicPr>
            <p:nvPr/>
          </p:nvPicPr>
          <p:blipFill>
            <a:blip r:embed="rId4"/>
            <a:stretch>
              <a:fillRect/>
            </a:stretch>
          </p:blipFill>
          <p:spPr>
            <a:xfrm>
              <a:off x="4542176" y="1417225"/>
              <a:ext cx="1326887" cy="2928109"/>
            </a:xfrm>
            <a:prstGeom prst="rect">
              <a:avLst/>
            </a:prstGeom>
          </p:spPr>
        </p:pic>
        <p:pic>
          <p:nvPicPr>
            <p:cNvPr id="10" name="Picture 9"/>
            <p:cNvPicPr>
              <a:picLocks noChangeAspect="1"/>
            </p:cNvPicPr>
            <p:nvPr/>
          </p:nvPicPr>
          <p:blipFill>
            <a:blip r:embed="rId5"/>
            <a:stretch>
              <a:fillRect/>
            </a:stretch>
          </p:blipFill>
          <p:spPr>
            <a:xfrm>
              <a:off x="3372389" y="1417225"/>
              <a:ext cx="1215960" cy="2913822"/>
            </a:xfrm>
            <a:prstGeom prst="rect">
              <a:avLst/>
            </a:prstGeom>
          </p:spPr>
        </p:pic>
        <p:pic>
          <p:nvPicPr>
            <p:cNvPr id="11" name="Picture 10"/>
            <p:cNvPicPr>
              <a:picLocks noChangeAspect="1"/>
            </p:cNvPicPr>
            <p:nvPr/>
          </p:nvPicPr>
          <p:blipFill>
            <a:blip r:embed="rId6"/>
            <a:stretch>
              <a:fillRect/>
            </a:stretch>
          </p:blipFill>
          <p:spPr>
            <a:xfrm>
              <a:off x="798650" y="4161196"/>
              <a:ext cx="1399027" cy="1548496"/>
            </a:xfrm>
            <a:prstGeom prst="rect">
              <a:avLst/>
            </a:prstGeom>
          </p:spPr>
        </p:pic>
        <p:pic>
          <p:nvPicPr>
            <p:cNvPr id="12" name="Picture 11"/>
            <p:cNvPicPr>
              <a:picLocks noChangeAspect="1"/>
            </p:cNvPicPr>
            <p:nvPr/>
          </p:nvPicPr>
          <p:blipFill>
            <a:blip r:embed="rId7"/>
            <a:stretch>
              <a:fillRect/>
            </a:stretch>
          </p:blipFill>
          <p:spPr>
            <a:xfrm>
              <a:off x="2073055" y="4239068"/>
              <a:ext cx="1285957" cy="1470624"/>
            </a:xfrm>
            <a:prstGeom prst="rect">
              <a:avLst/>
            </a:prstGeom>
          </p:spPr>
        </p:pic>
      </p:grpSp>
      <p:sp>
        <p:nvSpPr>
          <p:cNvPr id="14" name="TextBox 13"/>
          <p:cNvSpPr txBox="1"/>
          <p:nvPr/>
        </p:nvSpPr>
        <p:spPr>
          <a:xfrm>
            <a:off x="2926886" y="163993"/>
            <a:ext cx="36263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a:ea typeface="+mn-ea"/>
                <a:cs typeface="+mn-cs"/>
              </a:rPr>
              <a:t>Part of the Team</a:t>
            </a:r>
          </a:p>
        </p:txBody>
      </p:sp>
    </p:spTree>
    <p:extLst>
      <p:ext uri="{BB962C8B-B14F-4D97-AF65-F5344CB8AC3E}">
        <p14:creationId xmlns:p14="http://schemas.microsoft.com/office/powerpoint/2010/main" val="698790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Asthma ECHO® Participants</a:t>
            </a:r>
            <a:br>
              <a:rPr lang="en-US" sz="3600" dirty="0"/>
            </a:br>
            <a:r>
              <a:rPr lang="en-US" sz="3600" b="0" dirty="0"/>
              <a:t>2015–2019</a:t>
            </a:r>
          </a:p>
        </p:txBody>
      </p:sp>
      <p:sp>
        <p:nvSpPr>
          <p:cNvPr id="4" name="Footer Placeholder 3"/>
          <p:cNvSpPr>
            <a:spLocks noGrp="1"/>
          </p:cNvSpPr>
          <p:nvPr>
            <p:ph type="ftr" sz="quarter" idx="11"/>
          </p:nvPr>
        </p:nvSpPr>
        <p:spPr>
          <a:xfrm>
            <a:off x="1818141" y="6476999"/>
            <a:ext cx="5507719"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95000"/>
                  </a:prstClr>
                </a:solidFill>
                <a:effectLst/>
                <a:uLnTx/>
                <a:uFillTx/>
                <a:latin typeface="Corbel"/>
                <a:ea typeface="+mn-ea"/>
                <a:cs typeface="+mn-cs"/>
              </a:rPr>
              <a:t>Asthma Ready® Communities                                          © Curators University of Missouri 2019</a:t>
            </a:r>
          </a:p>
        </p:txBody>
      </p:sp>
      <p:pic>
        <p:nvPicPr>
          <p:cNvPr id="6" name="Picture 5"/>
          <p:cNvPicPr>
            <a:picLocks noChangeAspect="1"/>
          </p:cNvPicPr>
          <p:nvPr/>
        </p:nvPicPr>
        <p:blipFill>
          <a:blip r:embed="rId2"/>
          <a:stretch>
            <a:fillRect/>
          </a:stretch>
        </p:blipFill>
        <p:spPr>
          <a:xfrm>
            <a:off x="2053820" y="1943787"/>
            <a:ext cx="5037755" cy="4166003"/>
          </a:xfrm>
          <a:prstGeom prst="rect">
            <a:avLst/>
          </a:prstGeom>
        </p:spPr>
      </p:pic>
    </p:spTree>
    <p:extLst>
      <p:ext uri="{BB962C8B-B14F-4D97-AF65-F5344CB8AC3E}">
        <p14:creationId xmlns:p14="http://schemas.microsoft.com/office/powerpoint/2010/main" val="2961918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Population-Based Approach</a:t>
            </a:r>
          </a:p>
        </p:txBody>
      </p:sp>
      <p:sp>
        <p:nvSpPr>
          <p:cNvPr id="3" name="Content Placeholder 2"/>
          <p:cNvSpPr>
            <a:spLocks noGrp="1"/>
          </p:cNvSpPr>
          <p:nvPr>
            <p:ph idx="1"/>
          </p:nvPr>
        </p:nvSpPr>
        <p:spPr/>
        <p:txBody>
          <a:bodyPr>
            <a:normAutofit/>
          </a:bodyPr>
          <a:lstStyle/>
          <a:p>
            <a:r>
              <a:rPr lang="en-US" dirty="0">
                <a:solidFill>
                  <a:schemeClr val="bg1"/>
                </a:solidFill>
              </a:rPr>
              <a:t>ZIP-code level asthma surveillance</a:t>
            </a:r>
          </a:p>
          <a:p>
            <a:r>
              <a:rPr lang="en-US" dirty="0">
                <a:solidFill>
                  <a:schemeClr val="bg1"/>
                </a:solidFill>
              </a:rPr>
              <a:t>Workforce development—current health professionals not prepared or equipped</a:t>
            </a:r>
          </a:p>
          <a:p>
            <a:r>
              <a:rPr lang="en-US" dirty="0">
                <a:solidFill>
                  <a:schemeClr val="bg1"/>
                </a:solidFill>
              </a:rPr>
              <a:t>Robust claims analysis to promote best practices and stratify asthma interventions</a:t>
            </a:r>
          </a:p>
          <a:p>
            <a:pPr lvl="1"/>
            <a:r>
              <a:rPr lang="en-US" dirty="0">
                <a:solidFill>
                  <a:schemeClr val="bg1"/>
                </a:solidFill>
              </a:rPr>
              <a:t>Drug utilization reviews, provider messaging</a:t>
            </a:r>
          </a:p>
          <a:p>
            <a:pPr lvl="1"/>
            <a:r>
              <a:rPr lang="en-US" dirty="0">
                <a:solidFill>
                  <a:schemeClr val="bg1"/>
                </a:solidFill>
              </a:rPr>
              <a:t>Messaging families of at-risk children</a:t>
            </a:r>
          </a:p>
          <a:p>
            <a:r>
              <a:rPr lang="en-US" dirty="0">
                <a:solidFill>
                  <a:schemeClr val="bg1"/>
                </a:solidFill>
              </a:rPr>
              <a:t>Standardized assessments and interventions</a:t>
            </a:r>
          </a:p>
          <a:p>
            <a:r>
              <a:rPr lang="en-US" dirty="0">
                <a:solidFill>
                  <a:schemeClr val="bg1"/>
                </a:solidFill>
              </a:rPr>
              <a:t>Asthma Control Data Monitor</a:t>
            </a:r>
            <a:r>
              <a:rPr lang="en-US" baseline="30000" dirty="0">
                <a:solidFill>
                  <a:schemeClr val="bg1"/>
                </a:solidFill>
              </a:rPr>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pPr algn="ctr"/>
            <a:r>
              <a:rPr lang="en-US" dirty="0"/>
              <a:t>Geo-Mapping by FQHC</a:t>
            </a:r>
          </a:p>
        </p:txBody>
      </p:sp>
      <p:pic>
        <p:nvPicPr>
          <p:cNvPr id="3074" name="Picture 2"/>
          <p:cNvPicPr>
            <a:picLocks noGrp="1" noChangeAspect="1" noChangeArrowheads="1"/>
          </p:cNvPicPr>
          <p:nvPr>
            <p:ph idx="1"/>
          </p:nvPr>
        </p:nvPicPr>
        <p:blipFill>
          <a:blip r:embed="rId2"/>
          <a:srcRect/>
          <a:stretch>
            <a:fillRect/>
          </a:stretch>
        </p:blipFill>
        <p:spPr bwMode="auto">
          <a:xfrm>
            <a:off x="1789147" y="1774825"/>
            <a:ext cx="5565707" cy="4625975"/>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 50 Rural School Districts</a:t>
            </a:r>
          </a:p>
        </p:txBody>
      </p:sp>
      <p:pic>
        <p:nvPicPr>
          <p:cNvPr id="4" name="Content Placeholder 3" descr="Asthma_top50ps.gif"/>
          <p:cNvPicPr>
            <a:picLocks noGrp="1" noChangeAspect="1"/>
          </p:cNvPicPr>
          <p:nvPr>
            <p:ph idx="1"/>
          </p:nvPr>
        </p:nvPicPr>
        <p:blipFill>
          <a:blip r:embed="rId2"/>
          <a:stretch>
            <a:fillRect/>
          </a:stretch>
        </p:blipFill>
        <p:spPr>
          <a:xfrm>
            <a:off x="1578722" y="1774825"/>
            <a:ext cx="5986556" cy="4625975"/>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descr="PCHH Map V2.pdf - Adobe Acrobat Pro"/>
          <p:cNvPicPr>
            <a:picLocks noGrp="1" noChangeAspect="1"/>
          </p:cNvPicPr>
          <p:nvPr>
            <p:ph idx="1"/>
          </p:nvPr>
        </p:nvPicPr>
        <p:blipFill>
          <a:blip r:embed="rId2">
            <a:extLst>
              <a:ext uri="{28A0092B-C50C-407E-A947-70E740481C1C}">
                <a14:useLocalDpi xmlns:a14="http://schemas.microsoft.com/office/drawing/2010/main" val="0"/>
              </a:ext>
            </a:extLst>
          </a:blip>
          <a:srcRect l="22821" t="18024" r="22563" b="3864"/>
          <a:stretch>
            <a:fillRect/>
          </a:stretch>
        </p:blipFill>
        <p:spPr>
          <a:xfrm>
            <a:off x="533400" y="152400"/>
            <a:ext cx="8050213" cy="6507163"/>
          </a:xfrm>
        </p:spPr>
      </p:pic>
      <p:sp>
        <p:nvSpPr>
          <p:cNvPr id="2" name="Oval 1"/>
          <p:cNvSpPr/>
          <p:nvPr/>
        </p:nvSpPr>
        <p:spPr>
          <a:xfrm>
            <a:off x="1828800" y="25908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 name="Oval 4"/>
          <p:cNvSpPr/>
          <p:nvPr/>
        </p:nvSpPr>
        <p:spPr>
          <a:xfrm>
            <a:off x="4267200" y="41910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 name="Oval 5"/>
          <p:cNvSpPr/>
          <p:nvPr/>
        </p:nvSpPr>
        <p:spPr>
          <a:xfrm>
            <a:off x="2743200" y="32004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Oval 6"/>
          <p:cNvSpPr/>
          <p:nvPr/>
        </p:nvSpPr>
        <p:spPr>
          <a:xfrm>
            <a:off x="5181600" y="49530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8" name="Oval 7"/>
          <p:cNvSpPr/>
          <p:nvPr/>
        </p:nvSpPr>
        <p:spPr>
          <a:xfrm>
            <a:off x="2743200" y="41910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Oval 8"/>
          <p:cNvSpPr/>
          <p:nvPr/>
        </p:nvSpPr>
        <p:spPr>
          <a:xfrm>
            <a:off x="1981200" y="45720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0" name="Oval 9"/>
          <p:cNvSpPr/>
          <p:nvPr/>
        </p:nvSpPr>
        <p:spPr>
          <a:xfrm>
            <a:off x="838200" y="6019800"/>
            <a:ext cx="533400" cy="457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1514" name="TextBox 2"/>
          <p:cNvSpPr txBox="1">
            <a:spLocks noChangeArrowheads="1"/>
          </p:cNvSpPr>
          <p:nvPr/>
        </p:nvSpPr>
        <p:spPr bwMode="auto">
          <a:xfrm>
            <a:off x="1447800" y="6096000"/>
            <a:ext cx="4497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Community Asthma Care &amp; Education Hubs</a:t>
            </a:r>
          </a:p>
        </p:txBody>
      </p:sp>
      <p:sp>
        <p:nvSpPr>
          <p:cNvPr id="11" name="Oval 10"/>
          <p:cNvSpPr/>
          <p:nvPr/>
        </p:nvSpPr>
        <p:spPr>
          <a:xfrm>
            <a:off x="4648200" y="2819400"/>
            <a:ext cx="838200" cy="7620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8286660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8" y="-76200"/>
            <a:ext cx="9129712" cy="1636776"/>
          </a:xfrm>
        </p:spPr>
        <p:txBody>
          <a:bodyPr/>
          <a:lstStyle/>
          <a:p>
            <a:pPr algn="ctr">
              <a:defRPr/>
            </a:pPr>
            <a:r>
              <a:rPr lang="en-US" dirty="0"/>
              <a:t>High Impact – Low Cost</a:t>
            </a:r>
          </a:p>
        </p:txBody>
      </p:sp>
      <p:sp>
        <p:nvSpPr>
          <p:cNvPr id="4" name="Text Placeholder 3"/>
          <p:cNvSpPr>
            <a:spLocks noGrp="1"/>
          </p:cNvSpPr>
          <p:nvPr>
            <p:ph type="body" idx="1"/>
          </p:nvPr>
        </p:nvSpPr>
        <p:spPr>
          <a:xfrm>
            <a:off x="14288" y="1633728"/>
            <a:ext cx="9129712" cy="685800"/>
          </a:xfrm>
        </p:spPr>
        <p:txBody>
          <a:bodyPr/>
          <a:lstStyle/>
          <a:p>
            <a:pPr algn="ctr">
              <a:defRPr/>
            </a:pPr>
            <a:r>
              <a:rPr lang="en-US" sz="3600" dirty="0"/>
              <a:t>Plan and Implement Best Practices</a:t>
            </a:r>
          </a:p>
        </p:txBody>
      </p:sp>
      <p:sp>
        <p:nvSpPr>
          <p:cNvPr id="37893" name="AutoShape 2" descr="Image result for Image do it"/>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37895" name="Picture 6" descr="https://upload.wikimedia.org/wikipedia/commons/1/12/We_Can_Do_It%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228975"/>
            <a:ext cx="21558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2321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Low-Cost, High-Impact Actions</a:t>
            </a:r>
          </a:p>
        </p:txBody>
      </p:sp>
      <p:sp>
        <p:nvSpPr>
          <p:cNvPr id="3" name="Content Placeholder 2"/>
          <p:cNvSpPr>
            <a:spLocks noGrp="1"/>
          </p:cNvSpPr>
          <p:nvPr>
            <p:ph idx="1"/>
          </p:nvPr>
        </p:nvSpPr>
        <p:spPr>
          <a:xfrm>
            <a:off x="457200" y="1678911"/>
            <a:ext cx="8229600" cy="4625609"/>
          </a:xfrm>
        </p:spPr>
        <p:txBody>
          <a:bodyPr>
            <a:normAutofit fontScale="92500" lnSpcReduction="10000"/>
          </a:bodyPr>
          <a:lstStyle/>
          <a:p>
            <a:r>
              <a:rPr lang="en-US" b="1" dirty="0">
                <a:solidFill>
                  <a:schemeClr val="bg1"/>
                </a:solidFill>
              </a:rPr>
              <a:t>Clinical</a:t>
            </a:r>
          </a:p>
          <a:p>
            <a:pPr lvl="1"/>
            <a:r>
              <a:rPr lang="en-US" sz="3200" dirty="0">
                <a:solidFill>
                  <a:schemeClr val="bg1"/>
                </a:solidFill>
              </a:rPr>
              <a:t>94664 inhalation instructions, standardized assessments, each knows “target time”</a:t>
            </a:r>
          </a:p>
          <a:p>
            <a:pPr lvl="1"/>
            <a:r>
              <a:rPr lang="en-US" sz="3200" dirty="0">
                <a:solidFill>
                  <a:schemeClr val="bg1"/>
                </a:solidFill>
              </a:rPr>
              <a:t>Interventions to promote  ICS adherence, gift card incentive, 2-month “Star Chart”</a:t>
            </a:r>
          </a:p>
          <a:p>
            <a:pPr lvl="1"/>
            <a:r>
              <a:rPr lang="en-US" sz="3200" dirty="0">
                <a:solidFill>
                  <a:schemeClr val="bg1"/>
                </a:solidFill>
              </a:rPr>
              <a:t>Use of hypertonic saline for self-care, nasal rinse or mist</a:t>
            </a:r>
          </a:p>
          <a:p>
            <a:pPr lvl="1"/>
            <a:r>
              <a:rPr lang="en-US" sz="3200" dirty="0">
                <a:solidFill>
                  <a:schemeClr val="bg1"/>
                </a:solidFill>
              </a:rPr>
              <a:t>Trigger identification, avoidance, indoor air quality (NEEF clinical history, EPA Home Survey, CARAT)</a:t>
            </a:r>
          </a:p>
          <a:p>
            <a:pPr lvl="1"/>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Asthma Control Data Monitor</a:t>
            </a:r>
            <a:r>
              <a:rPr lang="en-US" baseline="30000" dirty="0"/>
              <a:t>©</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737809" y="1774825"/>
            <a:ext cx="3668382" cy="4625975"/>
          </a:xfrm>
          <a:prstGeom prst="rect">
            <a:avLst/>
          </a:prstGeom>
          <a:noFill/>
          <a:ln w="9525">
            <a:noFill/>
            <a:miter lim="800000"/>
            <a:headEnd/>
            <a:tailEnd/>
          </a:ln>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2|1.8"/>
</p:tagLst>
</file>

<file path=ppt/theme/_rels/theme10.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Asthma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thmaTheme3" id="{901C2997-67FF-48EB-BF24-FF02B5DEC8AD}" vid="{B4BD8412-4E0C-496A-A36B-2816918B51E7}"/>
    </a:ext>
  </a:extLst>
</a:theme>
</file>

<file path=ppt/theme/theme10.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1.xml><?xml version="1.0" encoding="utf-8"?>
<a:theme xmlns:a="http://schemas.openxmlformats.org/drawingml/2006/main" name="2_Office Theme">
  <a:themeElements>
    <a:clrScheme name="CM Brand Template">
      <a:dk1>
        <a:sysClr val="windowText" lastClr="000000"/>
      </a:dk1>
      <a:lt1>
        <a:sysClr val="window" lastClr="FFFFFF"/>
      </a:lt1>
      <a:dk2>
        <a:srgbClr val="44546A"/>
      </a:dk2>
      <a:lt2>
        <a:srgbClr val="E7E6E6"/>
      </a:lt2>
      <a:accent1>
        <a:srgbClr val="0063A6"/>
      </a:accent1>
      <a:accent2>
        <a:srgbClr val="AB4398"/>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CEH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DPH slide master">
  <a:themeElements>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DPH slide 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altLang="en-US" sz="12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DPH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PH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PH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PH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PH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PH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PH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PH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PH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PH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PH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PH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1DD66DB-E02D-4C31-905A-4E0399C84F9F}">
  <ds:schemaRefs>
    <ds:schemaRef ds:uri="ESRI.ArcGIS.Mapping.OfficeIntegration.PowerPointInfo"/>
  </ds:schemaRefs>
</ds:datastoreItem>
</file>

<file path=customXml/itemProps2.xml><?xml version="1.0" encoding="utf-8"?>
<ds:datastoreItem xmlns:ds="http://schemas.openxmlformats.org/officeDocument/2006/customXml" ds:itemID="{372FB45B-E43D-4403-B908-AEFFEB90CAC1}">
  <ds:schemaRefs>
    <ds:schemaRef ds:uri="ESRI.ArcGIS.Mapping.OfficeIntegration.PowerPointInfo"/>
  </ds:schemaRefs>
</ds:datastoreItem>
</file>

<file path=customXml/itemProps3.xml><?xml version="1.0" encoding="utf-8"?>
<ds:datastoreItem xmlns:ds="http://schemas.openxmlformats.org/officeDocument/2006/customXml" ds:itemID="{D655C687-E0AF-405B-917A-AEDF6E28DCCB}">
  <ds:schemaRefs>
    <ds:schemaRef ds:uri="ESRI.ArcGIS.Mapping.OfficeIntegration.PowerPointInfo"/>
  </ds:schemaRefs>
</ds:datastoreItem>
</file>

<file path=customXml/itemProps4.xml><?xml version="1.0" encoding="utf-8"?>
<ds:datastoreItem xmlns:ds="http://schemas.openxmlformats.org/officeDocument/2006/customXml" ds:itemID="{046325E2-BE4F-4B0E-8BB8-A10350BECF11}">
  <ds:schemaRefs>
    <ds:schemaRef ds:uri="ESRI.ArcGIS.Mapping.OfficeIntegration.PowerPointInfo"/>
  </ds:schemaRefs>
</ds:datastoreItem>
</file>

<file path=customXml/itemProps5.xml><?xml version="1.0" encoding="utf-8"?>
<ds:datastoreItem xmlns:ds="http://schemas.openxmlformats.org/officeDocument/2006/customXml" ds:itemID="{185D94C9-5C80-4631-A758-30023BA26302}">
  <ds:schemaRefs>
    <ds:schemaRef ds:uri="ESRI.ArcGIS.Mapping.OfficeIntegration.PowerPointInfo"/>
  </ds:schemaRefs>
</ds:datastoreItem>
</file>

<file path=customXml/itemProps6.xml><?xml version="1.0" encoding="utf-8"?>
<ds:datastoreItem xmlns:ds="http://schemas.openxmlformats.org/officeDocument/2006/customXml" ds:itemID="{49A8ACC1-7D3F-444F-896E-35FA1FE69F1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AsthmaTheme3</Template>
  <TotalTime>2840</TotalTime>
  <Words>5911</Words>
  <Application>Microsoft Office PowerPoint</Application>
  <PresentationFormat>On-screen Show (4:3)</PresentationFormat>
  <Paragraphs>882</Paragraphs>
  <Slides>109</Slides>
  <Notes>42</Notes>
  <HiddenSlides>0</HiddenSlides>
  <MMClips>0</MMClips>
  <ScaleCrop>false</ScaleCrop>
  <HeadingPairs>
    <vt:vector size="8" baseType="variant">
      <vt:variant>
        <vt:lpstr>Fonts Used</vt:lpstr>
      </vt:variant>
      <vt:variant>
        <vt:i4>17</vt:i4>
      </vt:variant>
      <vt:variant>
        <vt:lpstr>Theme</vt:lpstr>
      </vt:variant>
      <vt:variant>
        <vt:i4>11</vt:i4>
      </vt:variant>
      <vt:variant>
        <vt:lpstr>Embedded OLE Servers</vt:lpstr>
      </vt:variant>
      <vt:variant>
        <vt:i4>1</vt:i4>
      </vt:variant>
      <vt:variant>
        <vt:lpstr>Slide Titles</vt:lpstr>
      </vt:variant>
      <vt:variant>
        <vt:i4>109</vt:i4>
      </vt:variant>
    </vt:vector>
  </HeadingPairs>
  <TitlesOfParts>
    <vt:vector size="138" baseType="lpstr">
      <vt:lpstr>Arial</vt:lpstr>
      <vt:lpstr>Arial</vt:lpstr>
      <vt:lpstr>Arial Rounded MT Bold</vt:lpstr>
      <vt:lpstr>Avenir Light</vt:lpstr>
      <vt:lpstr>Book Antiqua</vt:lpstr>
      <vt:lpstr>Calibri</vt:lpstr>
      <vt:lpstr>Corbel</vt:lpstr>
      <vt:lpstr>Courier New</vt:lpstr>
      <vt:lpstr>Helvetica Neue</vt:lpstr>
      <vt:lpstr>Helvetica Neue Medium</vt:lpstr>
      <vt:lpstr>Myriad Web Pro</vt:lpstr>
      <vt:lpstr>Tahoma</vt:lpstr>
      <vt:lpstr>Times</vt:lpstr>
      <vt:lpstr>Wingdings</vt:lpstr>
      <vt:lpstr>Wingdings 2</vt:lpstr>
      <vt:lpstr>Wingdings 3</vt:lpstr>
      <vt:lpstr>Zapf Dingbats</vt:lpstr>
      <vt:lpstr>AsthmaTheme3</vt:lpstr>
      <vt:lpstr>Custom Design</vt:lpstr>
      <vt:lpstr>Office Theme</vt:lpstr>
      <vt:lpstr>1_Custom Design</vt:lpstr>
      <vt:lpstr>NCEH_PPT_dark(</vt:lpstr>
      <vt:lpstr>1_Office Theme</vt:lpstr>
      <vt:lpstr>MDPH slide master</vt:lpstr>
      <vt:lpstr>1_MDPH slide master</vt:lpstr>
      <vt:lpstr>2_MDPH slide master</vt:lpstr>
      <vt:lpstr>Module</vt:lpstr>
      <vt:lpstr>2_Office Theme</vt:lpstr>
      <vt:lpstr>Photo Editor Photo</vt:lpstr>
      <vt:lpstr>Demonstrating Positive Asthma Outcomes: Collecting and Analyzing Data to Make Your Case</vt:lpstr>
      <vt:lpstr>PowerPoint Presentation</vt:lpstr>
      <vt:lpstr>PowerPoint Presentation</vt:lpstr>
      <vt:lpstr>Polling Question 1</vt:lpstr>
      <vt:lpstr>Polling Question 2</vt:lpstr>
      <vt:lpstr>Learning Objectives</vt:lpstr>
      <vt:lpstr>PowerPoint Presentation</vt:lpstr>
      <vt:lpstr>Supporting In-Home Interventions to Bring Asthma Under Control</vt:lpstr>
      <vt:lpstr>PowerPoint Presentation</vt:lpstr>
      <vt:lpstr>Using Data in Asthma Home Environmental Assessment Programs </vt:lpstr>
      <vt:lpstr>PowerPoint Presentation</vt:lpstr>
      <vt:lpstr>PowerPoint Presentation</vt:lpstr>
      <vt:lpstr>How do we evaluate whether our asthma care efforts are helping patients?</vt:lpstr>
      <vt:lpstr>To evaluate impact, use ROI.</vt:lpstr>
      <vt:lpstr>Why ROI?</vt:lpstr>
      <vt:lpstr>What data do we need for evaluate ROI?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Children’s Mercy Hospital (CMH) Program 2001–2010</vt:lpstr>
      <vt:lpstr>Predicting Health Care Use in Children With Asthma</vt:lpstr>
      <vt:lpstr>Probability of Future Health Care Need for Asthma Patients </vt:lpstr>
      <vt:lpstr>In 2016, Established the High-Risk Asthma Protocol (HRAP): Provide consistency of care in the screening and evaluation of patients with asthma who are classified as high risk and ensuring they receive coordinated care involving comprehensive resources associated with improved outcomes.</vt:lpstr>
      <vt:lpstr>CMH Asthma Risk Stratification</vt:lpstr>
      <vt:lpstr>Stratify Service for Efficiency</vt:lpstr>
      <vt:lpstr>CMH Asthma-Friendly Home Program</vt:lpstr>
      <vt:lpstr>PowerPoint Presentation</vt:lpstr>
      <vt:lpstr>PowerPoint Presentation</vt:lpstr>
      <vt:lpstr>PowerPoint Presentation</vt:lpstr>
      <vt:lpstr>Michigan Department of Community Health</vt:lpstr>
      <vt:lpstr>PowerPoint Presentation</vt:lpstr>
      <vt:lpstr>PowerPoint Presentation</vt:lpstr>
      <vt:lpstr>Data-Driven Approaches for Improving Asthma Control  While Lowering Cost </vt:lpstr>
      <vt:lpstr>Focus</vt:lpstr>
      <vt:lpstr>Better Care, Better Health, Lower Costs </vt:lpstr>
      <vt:lpstr>Objective 1</vt:lpstr>
      <vt:lpstr>Objective 2</vt:lpstr>
      <vt:lpstr>Objective 3</vt:lpstr>
      <vt:lpstr>Promoting Evidence-Based Asthma Management  A School Nurse Workforce Initiative</vt:lpstr>
      <vt:lpstr>Need Assessments</vt:lpstr>
      <vt:lpstr>Close Gaps in Asthma Care at School</vt:lpstr>
      <vt:lpstr>EPR3 (2007): Rigorous, systematic  review of the scientific literature</vt:lpstr>
      <vt:lpstr>PowerPoint Presentation</vt:lpstr>
      <vt:lpstr>Teaming Up for Asthma Control</vt:lpstr>
      <vt:lpstr>Seven Clinical Steps to Control (Adapted from “Partners Putting Guidelines Into Action,” 2008)</vt:lpstr>
      <vt:lpstr>Potential Impact</vt:lpstr>
      <vt:lpstr>Insurer Medication Costs at 24 Months</vt:lpstr>
      <vt:lpstr>Increase Asthma Assessments</vt:lpstr>
      <vt:lpstr>PowerPoint Presentation</vt:lpstr>
      <vt:lpstr>Align Sustainable Interventions With EPR3</vt:lpstr>
      <vt:lpstr>Design/Methods</vt:lpstr>
      <vt:lpstr>Self-Regulation Theory</vt:lpstr>
      <vt:lpstr>PowerPoint Presentation</vt:lpstr>
      <vt:lpstr>Community Healthcare for Asthma Management  and Prevention of Symptoms (CHAMPS):  Highly Tailored NIH Asthma Interventions</vt:lpstr>
      <vt:lpstr>Educator Assessment (ACE©) Using CARAT Environment Questions</vt:lpstr>
      <vt:lpstr>PowerPoint Presentation</vt:lpstr>
      <vt:lpstr>PowerPoint Presentation</vt:lpstr>
      <vt:lpstr>PowerPoint Presentation</vt:lpstr>
      <vt:lpstr>PowerPoint Presentation</vt:lpstr>
      <vt:lpstr>PowerPoint Presentation</vt:lpstr>
      <vt:lpstr>Student Psychosocial Well-Being</vt:lpstr>
      <vt:lpstr>Results</vt:lpstr>
      <vt:lpstr>Results—ROI</vt:lpstr>
      <vt:lpstr>Asthma-Trained School Nurses Serving Students With Uncontrolled Asthma</vt:lpstr>
      <vt:lpstr>Google: “Teaming Up for Asthma Control”</vt:lpstr>
      <vt:lpstr>Objective 2</vt:lpstr>
      <vt:lpstr>PowerPoint Presentation</vt:lpstr>
      <vt:lpstr>Could “community” interventions and assessments coupled with claims data improve asthma care and education?</vt:lpstr>
      <vt:lpstr>Four Critical Data Sources</vt:lpstr>
      <vt:lpstr>PowerPoint Presentation</vt:lpstr>
      <vt:lpstr>PowerPoint Presentation</vt:lpstr>
      <vt:lpstr>PowerPoint Presentation</vt:lpstr>
      <vt:lpstr>PowerPoint Presentation</vt:lpstr>
      <vt:lpstr>Medication-Related Problems (MRPs)</vt:lpstr>
      <vt:lpstr>Objective 3</vt:lpstr>
      <vt:lpstr>PowerPoint Presentation</vt:lpstr>
      <vt:lpstr>Reducing the Burden of Childhood Asthma Through Physician Engagement for Maintenance of Certification (MOC)</vt:lpstr>
      <vt:lpstr>Favorable Policy Changes in Missouri  Impacting Asthma Care and Education</vt:lpstr>
      <vt:lpstr>PowerPoint Presentation</vt:lpstr>
      <vt:lpstr>Promoting Asthma Best Practices— The Asthma Care Accelerator©</vt:lpstr>
      <vt:lpstr>How Do We Implement Best Asthma Practices? </vt:lpstr>
      <vt:lpstr>Model for Asthma Practice Facilitation</vt:lpstr>
      <vt:lpstr>Implementing Asthma Best Practices fs2.formsite.com/openform/form30/index.html  </vt:lpstr>
      <vt:lpstr>PowerPoint Presentation</vt:lpstr>
      <vt:lpstr>www.ahrq.gov/learning-health-systems/index.html</vt:lpstr>
      <vt:lpstr>PowerPoint Presentation</vt:lpstr>
      <vt:lpstr>PowerPoint Presentation</vt:lpstr>
      <vt:lpstr>Asthma ECHO® Participants 2015–2019</vt:lpstr>
      <vt:lpstr>Population-Based Approach</vt:lpstr>
      <vt:lpstr>Geo-Mapping by FQHC</vt:lpstr>
      <vt:lpstr>Top 50 Rural School Districts</vt:lpstr>
      <vt:lpstr>PowerPoint Presentation</vt:lpstr>
      <vt:lpstr>High Impact – Low Cost</vt:lpstr>
      <vt:lpstr>Low-Cost, High-Impact Actions</vt:lpstr>
      <vt:lpstr>Asthma Control Data Monitor©</vt:lpstr>
      <vt:lpstr>Asthma Control Dashboard appdev.cares.missouri.edu/cgi-bin/ARC/ACM.py  (Patient 1)</vt:lpstr>
      <vt:lpstr>Environmental Interventions</vt:lpstr>
      <vt:lpstr>Clinical Provider Asthma Panel Report </vt:lpstr>
      <vt:lpstr>Clinical Provider Asthma Panel Report </vt:lpstr>
      <vt:lpstr>$umming Up</vt:lpstr>
      <vt:lpstr>www.asthmaready.org </vt:lpstr>
      <vt:lpstr>PowerPoint Presentation</vt:lpstr>
      <vt:lpstr>PowerPoint Presentation</vt:lpstr>
      <vt:lpstr>Polling Question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Brown</dc:creator>
  <cp:lastModifiedBy>Pierce McCaull</cp:lastModifiedBy>
  <cp:revision>76</cp:revision>
  <dcterms:created xsi:type="dcterms:W3CDTF">2018-09-10T14:17:37Z</dcterms:created>
  <dcterms:modified xsi:type="dcterms:W3CDTF">2019-07-30T20:15:16Z</dcterms:modified>
</cp:coreProperties>
</file>