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94" r:id="rId6"/>
    <p:sldMasterId id="2147483780" r:id="rId7"/>
    <p:sldMasterId id="2147483766" r:id="rId8"/>
    <p:sldMasterId id="2147483752" r:id="rId9"/>
    <p:sldMasterId id="2147483731" r:id="rId10"/>
  </p:sldMasterIdLst>
  <p:notesMasterIdLst>
    <p:notesMasterId r:id="rId60"/>
  </p:notesMasterIdLst>
  <p:handoutMasterIdLst>
    <p:handoutMasterId r:id="rId61"/>
  </p:handoutMasterIdLst>
  <p:sldIdLst>
    <p:sldId id="682" r:id="rId11"/>
    <p:sldId id="687" r:id="rId12"/>
    <p:sldId id="657" r:id="rId13"/>
    <p:sldId id="686" r:id="rId14"/>
    <p:sldId id="757" r:id="rId15"/>
    <p:sldId id="758" r:id="rId16"/>
    <p:sldId id="760" r:id="rId17"/>
    <p:sldId id="659" r:id="rId18"/>
    <p:sldId id="661" r:id="rId19"/>
    <p:sldId id="694" r:id="rId20"/>
    <p:sldId id="695" r:id="rId21"/>
    <p:sldId id="726" r:id="rId22"/>
    <p:sldId id="697" r:id="rId23"/>
    <p:sldId id="727" r:id="rId24"/>
    <p:sldId id="745" r:id="rId25"/>
    <p:sldId id="746" r:id="rId26"/>
    <p:sldId id="747" r:id="rId27"/>
    <p:sldId id="748" r:id="rId28"/>
    <p:sldId id="749" r:id="rId29"/>
    <p:sldId id="750" r:id="rId30"/>
    <p:sldId id="717" r:id="rId31"/>
    <p:sldId id="718" r:id="rId32"/>
    <p:sldId id="720" r:id="rId33"/>
    <p:sldId id="721" r:id="rId34"/>
    <p:sldId id="719" r:id="rId35"/>
    <p:sldId id="723" r:id="rId36"/>
    <p:sldId id="724" r:id="rId37"/>
    <p:sldId id="675" r:id="rId38"/>
    <p:sldId id="733" r:id="rId39"/>
    <p:sldId id="734" r:id="rId40"/>
    <p:sldId id="731" r:id="rId41"/>
    <p:sldId id="725" r:id="rId42"/>
    <p:sldId id="743" r:id="rId43"/>
    <p:sldId id="751" r:id="rId44"/>
    <p:sldId id="700" r:id="rId45"/>
    <p:sldId id="759" r:id="rId46"/>
    <p:sldId id="663" r:id="rId47"/>
    <p:sldId id="735" r:id="rId48"/>
    <p:sldId id="752" r:id="rId49"/>
    <p:sldId id="728" r:id="rId50"/>
    <p:sldId id="664" r:id="rId51"/>
    <p:sldId id="703" r:id="rId52"/>
    <p:sldId id="753" r:id="rId53"/>
    <p:sldId id="754" r:id="rId54"/>
    <p:sldId id="736" r:id="rId55"/>
    <p:sldId id="729" r:id="rId56"/>
    <p:sldId id="690" r:id="rId57"/>
    <p:sldId id="689" r:id="rId58"/>
    <p:sldId id="646" r:id="rId5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617">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Ball" initials="JB" lastIdx="3" clrIdx="0"/>
  <p:cmAuthor id="7" name="Natalie Shuster" initials="NS" lastIdx="33" clrIdx="7">
    <p:extLst>
      <p:ext uri="{19B8F6BF-5375-455C-9EA6-DF929625EA0E}">
        <p15:presenceInfo xmlns:p15="http://schemas.microsoft.com/office/powerpoint/2012/main" userId="S-1-5-21-1078081533-1284227242-725345543-3793" providerId="AD"/>
      </p:ext>
    </p:extLst>
  </p:cmAuthor>
  <p:cmAuthor id="1" name="Katie.Breidenbach" initials="KB" lastIdx="5" clrIdx="1"/>
  <p:cmAuthor id="2" name="Meghan Walker" initials="MW" lastIdx="2" clrIdx="2"/>
  <p:cmAuthor id="3" name="Mimi Shah" initials="" lastIdx="0" clrIdx="3"/>
  <p:cmAuthor id="4" name="Sarah Haack" initials="SH" lastIdx="6" clrIdx="4">
    <p:extLst>
      <p:ext uri="{19B8F6BF-5375-455C-9EA6-DF929625EA0E}">
        <p15:presenceInfo xmlns:p15="http://schemas.microsoft.com/office/powerpoint/2012/main" userId="S-1-5-21-1244020187-519449412-911163043-12748" providerId="AD"/>
      </p:ext>
    </p:extLst>
  </p:cmAuthor>
  <p:cmAuthor id="5" name="Allison Robinson" initials="AR" lastIdx="1" clrIdx="5">
    <p:extLst>
      <p:ext uri="{19B8F6BF-5375-455C-9EA6-DF929625EA0E}">
        <p15:presenceInfo xmlns:p15="http://schemas.microsoft.com/office/powerpoint/2012/main" userId="S-1-5-21-1244020187-519449412-911163043-13546" providerId="AD"/>
      </p:ext>
    </p:extLst>
  </p:cmAuthor>
  <p:cmAuthor id="6" name="Lisa Gilmore" initials="LG" lastIdx="2" clrIdx="6">
    <p:extLst>
      <p:ext uri="{19B8F6BF-5375-455C-9EA6-DF929625EA0E}">
        <p15:presenceInfo xmlns:p15="http://schemas.microsoft.com/office/powerpoint/2012/main" userId="S-1-5-21-1244020187-519449412-911163043-170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3300"/>
    <a:srgbClr val="0070C0"/>
    <a:srgbClr val="161BF6"/>
    <a:srgbClr val="BB51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62" autoAdjust="0"/>
    <p:restoredTop sz="29623" autoAdjust="0"/>
  </p:normalViewPr>
  <p:slideViewPr>
    <p:cSldViewPr snapToGrid="0" showGuides="1">
      <p:cViewPr varScale="1">
        <p:scale>
          <a:sx n="22" d="100"/>
          <a:sy n="22" d="100"/>
        </p:scale>
        <p:origin x="3168" y="24"/>
      </p:cViewPr>
      <p:guideLst>
        <p:guide orient="horz" pos="2617"/>
        <p:guide pos="2880"/>
      </p:guideLst>
    </p:cSldViewPr>
  </p:slideViewPr>
  <p:outlineViewPr>
    <p:cViewPr>
      <p:scale>
        <a:sx n="33" d="100"/>
        <a:sy n="33" d="100"/>
      </p:scale>
      <p:origin x="0" y="-71004"/>
    </p:cViewPr>
  </p:outlineViewPr>
  <p:notesTextViewPr>
    <p:cViewPr>
      <p:scale>
        <a:sx n="118" d="100"/>
        <a:sy n="118" d="100"/>
      </p:scale>
      <p:origin x="0" y="0"/>
    </p:cViewPr>
  </p:notesTextViewPr>
  <p:sorterViewPr>
    <p:cViewPr>
      <p:scale>
        <a:sx n="80" d="100"/>
        <a:sy n="80" d="100"/>
      </p:scale>
      <p:origin x="0" y="-3066"/>
    </p:cViewPr>
  </p:sorterViewPr>
  <p:notesViewPr>
    <p:cSldViewPr snapToGrid="0" showGuides="1">
      <p:cViewPr varScale="1">
        <p:scale>
          <a:sx n="56" d="100"/>
          <a:sy n="56" d="100"/>
        </p:scale>
        <p:origin x="2850" y="72"/>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presProps" Target="pres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handoutMaster" Target="handoutMasters/handoutMaster1.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viewProps" Target="viewProps.xml"/><Relationship Id="rId8" Type="http://schemas.openxmlformats.org/officeDocument/2006/relationships/slideMaster" Target="slideMasters/slideMaster4.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764" cy="482027"/>
          </a:xfrm>
          <a:prstGeom prst="rect">
            <a:avLst/>
          </a:prstGeom>
        </p:spPr>
        <p:txBody>
          <a:bodyPr vert="horz" lIns="95610" tIns="47805" rIns="95610" bIns="47805" rtlCol="0"/>
          <a:lstStyle>
            <a:lvl1pPr algn="l">
              <a:defRPr sz="1300"/>
            </a:lvl1pPr>
          </a:lstStyle>
          <a:p>
            <a:endParaRPr lang="en-US" dirty="0"/>
          </a:p>
        </p:txBody>
      </p:sp>
      <p:sp>
        <p:nvSpPr>
          <p:cNvPr id="3" name="Date Placeholder 2"/>
          <p:cNvSpPr>
            <a:spLocks noGrp="1"/>
          </p:cNvSpPr>
          <p:nvPr>
            <p:ph type="dt" sz="quarter" idx="1"/>
          </p:nvPr>
        </p:nvSpPr>
        <p:spPr>
          <a:xfrm>
            <a:off x="4142749" y="1"/>
            <a:ext cx="3170763" cy="482027"/>
          </a:xfrm>
          <a:prstGeom prst="rect">
            <a:avLst/>
          </a:prstGeom>
        </p:spPr>
        <p:txBody>
          <a:bodyPr vert="horz" lIns="95610" tIns="47805" rIns="95610" bIns="47805" rtlCol="0"/>
          <a:lstStyle>
            <a:lvl1pPr algn="r">
              <a:defRPr sz="1300"/>
            </a:lvl1pPr>
          </a:lstStyle>
          <a:p>
            <a:fld id="{E708E980-3D67-4A54-9B7C-34888931F057}" type="datetimeFigureOut">
              <a:rPr lang="en-US" smtClean="0"/>
              <a:pPr/>
              <a:t>11/18/2015</a:t>
            </a:fld>
            <a:endParaRPr lang="en-US" dirty="0"/>
          </a:p>
        </p:txBody>
      </p:sp>
      <p:sp>
        <p:nvSpPr>
          <p:cNvPr id="4" name="Footer Placeholder 3"/>
          <p:cNvSpPr>
            <a:spLocks noGrp="1"/>
          </p:cNvSpPr>
          <p:nvPr>
            <p:ph type="ftr" sz="quarter" idx="2"/>
          </p:nvPr>
        </p:nvSpPr>
        <p:spPr>
          <a:xfrm>
            <a:off x="1" y="9119173"/>
            <a:ext cx="3170764" cy="482027"/>
          </a:xfrm>
          <a:prstGeom prst="rect">
            <a:avLst/>
          </a:prstGeom>
        </p:spPr>
        <p:txBody>
          <a:bodyPr vert="horz" lIns="95610" tIns="47805" rIns="95610" bIns="47805"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2749" y="9119173"/>
            <a:ext cx="3170763" cy="482027"/>
          </a:xfrm>
          <a:prstGeom prst="rect">
            <a:avLst/>
          </a:prstGeom>
        </p:spPr>
        <p:txBody>
          <a:bodyPr vert="horz" lIns="95610" tIns="47805" rIns="95610" bIns="47805" rtlCol="0" anchor="b"/>
          <a:lstStyle>
            <a:lvl1pPr algn="r">
              <a:defRPr sz="1300"/>
            </a:lvl1pPr>
          </a:lstStyle>
          <a:p>
            <a:fld id="{DC041B3D-4715-4272-99FE-B411429E3C05}" type="slidenum">
              <a:rPr lang="en-US" smtClean="0"/>
              <a:pPr/>
              <a:t>‹#›</a:t>
            </a:fld>
            <a:endParaRPr lang="en-US" dirty="0"/>
          </a:p>
        </p:txBody>
      </p:sp>
    </p:spTree>
    <p:extLst>
      <p:ext uri="{BB962C8B-B14F-4D97-AF65-F5344CB8AC3E}">
        <p14:creationId xmlns:p14="http://schemas.microsoft.com/office/powerpoint/2010/main" val="166726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582" cy="480388"/>
          </a:xfrm>
          <a:prstGeom prst="rect">
            <a:avLst/>
          </a:prstGeom>
        </p:spPr>
        <p:txBody>
          <a:bodyPr vert="horz" lIns="97426" tIns="48713" rIns="97426" bIns="48713" rtlCol="0"/>
          <a:lstStyle>
            <a:lvl1pPr algn="l" fontAlgn="auto">
              <a:spcBef>
                <a:spcPts val="0"/>
              </a:spcBef>
              <a:spcAft>
                <a:spcPts val="0"/>
              </a:spcAft>
              <a:defRPr sz="1300">
                <a:latin typeface="+mn-lt"/>
              </a:defRPr>
            </a:lvl1pPr>
          </a:lstStyle>
          <a:p>
            <a:pPr>
              <a:defRPr/>
            </a:pPr>
            <a:endParaRPr lang="en-US" dirty="0"/>
          </a:p>
        </p:txBody>
      </p:sp>
      <p:sp>
        <p:nvSpPr>
          <p:cNvPr id="3" name="Date Placeholder 2"/>
          <p:cNvSpPr>
            <a:spLocks noGrp="1"/>
          </p:cNvSpPr>
          <p:nvPr>
            <p:ph type="dt" idx="1"/>
          </p:nvPr>
        </p:nvSpPr>
        <p:spPr>
          <a:xfrm>
            <a:off x="4142962" y="0"/>
            <a:ext cx="3170582" cy="480388"/>
          </a:xfrm>
          <a:prstGeom prst="rect">
            <a:avLst/>
          </a:prstGeom>
        </p:spPr>
        <p:txBody>
          <a:bodyPr vert="horz" lIns="97426" tIns="48713" rIns="97426" bIns="48713" rtlCol="0"/>
          <a:lstStyle>
            <a:lvl1pPr algn="r" fontAlgn="auto">
              <a:spcBef>
                <a:spcPts val="0"/>
              </a:spcBef>
              <a:spcAft>
                <a:spcPts val="0"/>
              </a:spcAft>
              <a:defRPr sz="1300">
                <a:latin typeface="+mn-lt"/>
              </a:defRPr>
            </a:lvl1pPr>
          </a:lstStyle>
          <a:p>
            <a:pPr>
              <a:defRPr/>
            </a:pPr>
            <a:fld id="{F20C7174-67D7-4C98-8C6C-4E6497B7B40A}" type="datetimeFigureOut">
              <a:rPr lang="en-US"/>
              <a:pPr>
                <a:defRPr/>
              </a:pPr>
              <a:t>11/18/2015</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7426" tIns="48713" rIns="97426" bIns="48713" rtlCol="0" anchor="ctr"/>
          <a:lstStyle/>
          <a:p>
            <a:pPr lvl="0"/>
            <a:endParaRPr lang="en-US" noProof="0" dirty="0"/>
          </a:p>
        </p:txBody>
      </p:sp>
      <p:sp>
        <p:nvSpPr>
          <p:cNvPr id="5" name="Notes Placeholder 4"/>
          <p:cNvSpPr>
            <a:spLocks noGrp="1"/>
          </p:cNvSpPr>
          <p:nvPr>
            <p:ph type="body" sz="quarter" idx="3"/>
          </p:nvPr>
        </p:nvSpPr>
        <p:spPr>
          <a:xfrm>
            <a:off x="732183" y="4561227"/>
            <a:ext cx="5850835" cy="4320213"/>
          </a:xfrm>
          <a:prstGeom prst="rect">
            <a:avLst/>
          </a:prstGeom>
        </p:spPr>
        <p:txBody>
          <a:bodyPr vert="horz" lIns="97426" tIns="48713" rIns="97426" bIns="4871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9119173"/>
            <a:ext cx="3170582" cy="480388"/>
          </a:xfrm>
          <a:prstGeom prst="rect">
            <a:avLst/>
          </a:prstGeom>
        </p:spPr>
        <p:txBody>
          <a:bodyPr vert="horz" lIns="97426" tIns="48713" rIns="97426" bIns="48713" rtlCol="0" anchor="b"/>
          <a:lstStyle>
            <a:lvl1pPr algn="l" fontAlgn="auto">
              <a:spcBef>
                <a:spcPts val="0"/>
              </a:spcBef>
              <a:spcAft>
                <a:spcPts val="0"/>
              </a:spcAft>
              <a:defRPr sz="1300">
                <a:latin typeface="+mn-lt"/>
              </a:defRPr>
            </a:lvl1pPr>
          </a:lstStyle>
          <a:p>
            <a:pPr>
              <a:defRPr/>
            </a:pPr>
            <a:endParaRPr lang="en-US" dirty="0"/>
          </a:p>
        </p:txBody>
      </p:sp>
      <p:sp>
        <p:nvSpPr>
          <p:cNvPr id="7" name="Slide Number Placeholder 6"/>
          <p:cNvSpPr>
            <a:spLocks noGrp="1"/>
          </p:cNvSpPr>
          <p:nvPr>
            <p:ph type="sldNum" sz="quarter" idx="5"/>
          </p:nvPr>
        </p:nvSpPr>
        <p:spPr>
          <a:xfrm>
            <a:off x="4142962" y="9119173"/>
            <a:ext cx="3170582" cy="480388"/>
          </a:xfrm>
          <a:prstGeom prst="rect">
            <a:avLst/>
          </a:prstGeom>
        </p:spPr>
        <p:txBody>
          <a:bodyPr vert="horz" lIns="97426" tIns="48713" rIns="97426" bIns="48713" rtlCol="0" anchor="b"/>
          <a:lstStyle>
            <a:lvl1pPr algn="r" fontAlgn="auto">
              <a:spcBef>
                <a:spcPts val="0"/>
              </a:spcBef>
              <a:spcAft>
                <a:spcPts val="0"/>
              </a:spcAft>
              <a:defRPr sz="1300">
                <a:latin typeface="+mn-lt"/>
              </a:defRPr>
            </a:lvl1pPr>
          </a:lstStyle>
          <a:p>
            <a:pPr>
              <a:defRPr/>
            </a:pPr>
            <a:fld id="{6E42447C-2F7E-403A-B30C-16AB1D0B78A9}" type="slidenum">
              <a:rPr lang="en-US"/>
              <a:pPr>
                <a:defRPr/>
              </a:pPr>
              <a:t>‹#›</a:t>
            </a:fld>
            <a:endParaRPr lang="en-US" dirty="0"/>
          </a:p>
        </p:txBody>
      </p:sp>
    </p:spTree>
    <p:extLst>
      <p:ext uri="{BB962C8B-B14F-4D97-AF65-F5344CB8AC3E}">
        <p14:creationId xmlns:p14="http://schemas.microsoft.com/office/powerpoint/2010/main" val="12171088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956097">
              <a:defRPr/>
            </a:pPr>
            <a:r>
              <a:rPr lang="en-US" sz="1300" b="1" dirty="0"/>
              <a:t>[Sheila Brown, Moderator]</a:t>
            </a:r>
          </a:p>
          <a:p>
            <a:pPr defTabSz="956097">
              <a:defRPr/>
            </a:pPr>
            <a:endParaRPr lang="en-US" sz="1300" dirty="0"/>
          </a:p>
          <a:p>
            <a:r>
              <a:rPr lang="en-US" sz="1400" b="0" i="0" u="none" strike="noStrike" baseline="0" dirty="0" smtClean="0">
                <a:latin typeface="Calibri" panose="020F0502020204030204" pitchFamily="34" charset="0"/>
              </a:rPr>
              <a:t>Greetings and welcome. I’m Sheila Brown from EPA’s Office of Air and Radiation. I have the honor of serving as the moderator for today’s webinar titled, “Coordinated Care: Making In-Home Asthma Visit Referrals Work.”</a:t>
            </a:r>
          </a:p>
          <a:p>
            <a:endParaRPr lang="en-US" sz="1200" b="0" i="0" u="none" strike="noStrike" baseline="0" dirty="0" smtClean="0">
              <a:latin typeface="Calibri" panose="020F0502020204030204" pitchFamily="34" charset="0"/>
            </a:endParaRPr>
          </a:p>
          <a:p>
            <a:pPr marR="1830"/>
            <a:r>
              <a:rPr lang="en-US" sz="1400" b="0" i="0" u="none" strike="noStrike" baseline="0" dirty="0" smtClean="0">
                <a:latin typeface="Calibri" panose="020F0502020204030204" pitchFamily="34" charset="0"/>
              </a:rPr>
              <a:t>I also want to extend a warm welcome to our expert speakers for the webinar—Dr. Elizabeth Gates, Taney [“</a:t>
            </a:r>
            <a:r>
              <a:rPr lang="en-US" sz="1400" b="0" i="0" u="none" strike="noStrike" baseline="0" dirty="0" smtClean="0">
                <a:solidFill>
                  <a:srgbClr val="FF0000"/>
                </a:solidFill>
                <a:latin typeface="Calibri" panose="020F0502020204030204" pitchFamily="34" charset="0"/>
              </a:rPr>
              <a:t>TAH</a:t>
            </a:r>
            <a:r>
              <a:rPr lang="en-US" sz="1400" b="0" i="0" u="none" strike="noStrike" baseline="0" dirty="0" smtClean="0">
                <a:solidFill>
                  <a:srgbClr val="000000"/>
                </a:solidFill>
                <a:latin typeface="Calibri" panose="020F0502020204030204" pitchFamily="34" charset="0"/>
              </a:rPr>
              <a:t>- knee”] Simon, and Anjali [“Ann-</a:t>
            </a:r>
            <a:r>
              <a:rPr lang="en-US" sz="1400" b="0" i="0" u="none" strike="noStrike" baseline="0" dirty="0" smtClean="0">
                <a:solidFill>
                  <a:srgbClr val="FF0000"/>
                </a:solidFill>
                <a:latin typeface="Calibri" panose="020F0502020204030204" pitchFamily="34" charset="0"/>
              </a:rPr>
              <a:t>JAH</a:t>
            </a:r>
            <a:r>
              <a:rPr lang="en-US" sz="1400" b="0" i="0" u="none" strike="noStrike" baseline="0" dirty="0" smtClean="0">
                <a:solidFill>
                  <a:srgbClr val="000000"/>
                </a:solidFill>
                <a:latin typeface="Calibri" panose="020F0502020204030204" pitchFamily="34" charset="0"/>
              </a:rPr>
              <a:t>-lee”] Nath.</a:t>
            </a:r>
          </a:p>
          <a:p>
            <a:endParaRPr lang="en-US" sz="1200" b="0" i="0" u="none" strike="noStrike" baseline="0" dirty="0" smtClean="0">
              <a:latin typeface="Calibri" panose="020F0502020204030204" pitchFamily="34" charset="0"/>
            </a:endParaRPr>
          </a:p>
          <a:p>
            <a:pPr marR="1830"/>
            <a:r>
              <a:rPr lang="en-US" sz="1400" b="0" i="0" u="none" strike="noStrike" baseline="0" dirty="0" smtClean="0">
                <a:latin typeface="Calibri" panose="020F0502020204030204" pitchFamily="34" charset="0"/>
              </a:rPr>
              <a:t>Thank you </a:t>
            </a:r>
            <a:r>
              <a:rPr lang="en-US" sz="1400" b="0" i="0" u="none" strike="noStrike" baseline="0" dirty="0" smtClean="0">
                <a:solidFill>
                  <a:srgbClr val="FF0000"/>
                </a:solidFill>
                <a:latin typeface="Calibri" panose="020F0502020204030204" pitchFamily="34" charset="0"/>
              </a:rPr>
              <a:t>all </a:t>
            </a:r>
            <a:r>
              <a:rPr lang="en-US" sz="1400" b="0" i="0" u="none" strike="noStrike" baseline="0" dirty="0" smtClean="0">
                <a:solidFill>
                  <a:srgbClr val="000000"/>
                </a:solidFill>
                <a:latin typeface="Calibri" panose="020F0502020204030204" pitchFamily="34" charset="0"/>
              </a:rPr>
              <a:t>for participating in this important discussion and for the helpful questions that many of you submitted in advance.</a:t>
            </a:r>
          </a:p>
          <a:p>
            <a:endParaRPr lang="en-US" sz="1200" b="0" i="0" u="none" strike="noStrike" baseline="0" dirty="0" smtClean="0">
              <a:latin typeface="Calibri" panose="020F0502020204030204" pitchFamily="34" charset="0"/>
            </a:endParaRPr>
          </a:p>
          <a:p>
            <a:pPr marR="1830"/>
            <a:r>
              <a:rPr lang="en-US" sz="1400" b="0" i="0" u="none" strike="noStrike" baseline="0" dirty="0" smtClean="0">
                <a:latin typeface="Calibri" panose="020F0502020204030204" pitchFamily="34" charset="0"/>
              </a:rPr>
              <a:t>In addition to introducing our topic and speakers, I will </a:t>
            </a:r>
            <a:r>
              <a:rPr lang="en-US" sz="1400" b="0" i="0" u="none" strike="noStrike" baseline="0" dirty="0" smtClean="0">
                <a:solidFill>
                  <a:srgbClr val="FF0000"/>
                </a:solidFill>
                <a:latin typeface="Calibri" panose="020F0502020204030204" pitchFamily="34" charset="0"/>
              </a:rPr>
              <a:t>let you know </a:t>
            </a:r>
            <a:r>
              <a:rPr lang="en-US" sz="1400" b="0" i="0" u="none" strike="noStrike" baseline="0" dirty="0" smtClean="0">
                <a:solidFill>
                  <a:srgbClr val="000000"/>
                </a:solidFill>
                <a:latin typeface="Calibri" panose="020F0502020204030204" pitchFamily="34" charset="0"/>
              </a:rPr>
              <a:t>how </a:t>
            </a:r>
            <a:r>
              <a:rPr lang="en-US" sz="1400" b="0" i="0" u="none" strike="noStrike" baseline="0" dirty="0" smtClean="0">
                <a:solidFill>
                  <a:srgbClr val="FF0000"/>
                </a:solidFill>
                <a:latin typeface="Calibri" panose="020F0502020204030204" pitchFamily="34" charset="0"/>
              </a:rPr>
              <a:t>to </a:t>
            </a:r>
            <a:r>
              <a:rPr lang="en-US" sz="1400" b="0" i="0" u="none" strike="noStrike" baseline="0" dirty="0" smtClean="0">
                <a:solidFill>
                  <a:srgbClr val="000000"/>
                </a:solidFill>
                <a:latin typeface="Calibri" panose="020F0502020204030204" pitchFamily="34" charset="0"/>
              </a:rPr>
              <a:t>keep this conversation going through our </a:t>
            </a:r>
            <a:r>
              <a:rPr lang="en-US" sz="1400" b="0" i="0" u="none" strike="noStrike" baseline="0" dirty="0" smtClean="0">
                <a:latin typeface="Calibri" panose="020F0502020204030204" pitchFamily="34" charset="0"/>
              </a:rPr>
              <a:t>online discussion forum at AsthmaCommunityNetwork.org.</a:t>
            </a:r>
          </a:p>
          <a:p>
            <a:pPr eaLnBrk="1" hangingPunct="1">
              <a:spcBef>
                <a:spcPct val="0"/>
              </a:spcBef>
              <a:buFont typeface="Arial" pitchFamily="34" charset="0"/>
              <a:buNone/>
            </a:pPr>
            <a:endParaRPr lang="en-US" i="0" baseline="0" dirty="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2D0113-CC22-4DE4-A1A8-3DBA41BDE8E6}" type="slidenum">
              <a:rPr lang="en-US" smtClean="0"/>
              <a:pPr fontAlgn="base">
                <a:spcBef>
                  <a:spcPct val="0"/>
                </a:spcBef>
                <a:spcAft>
                  <a:spcPct val="0"/>
                </a:spcAft>
                <a:defRPr/>
              </a:pPr>
              <a:t>1</a:t>
            </a:fld>
            <a:endParaRPr lang="en-US" dirty="0" smtClean="0"/>
          </a:p>
        </p:txBody>
      </p:sp>
    </p:spTree>
    <p:extLst>
      <p:ext uri="{BB962C8B-B14F-4D97-AF65-F5344CB8AC3E}">
        <p14:creationId xmlns:p14="http://schemas.microsoft.com/office/powerpoint/2010/main" val="847087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dirty="0" smtClean="0">
                <a:latin typeface="Calibri" panose="020F0502020204030204" pitchFamily="34" charset="0"/>
              </a:rPr>
              <a:t>[Dr. Elizabeth Gates, Speaker]</a:t>
            </a:r>
          </a:p>
          <a:p>
            <a:pPr algn="l"/>
            <a:endParaRPr lang="en-US" sz="1200" b="0" i="0" u="none" strike="noStrike" baseline="0" dirty="0" smtClean="0">
              <a:latin typeface="Calibri" panose="020F0502020204030204" pitchFamily="34" charset="0"/>
            </a:endParaRPr>
          </a:p>
          <a:p>
            <a:pPr marR="1080" algn="l"/>
            <a:r>
              <a:rPr lang="en-US" sz="1200" b="0" i="0" u="none" strike="noStrike" baseline="0" dirty="0" smtClean="0">
                <a:latin typeface="Calibri" panose="020F0502020204030204" pitchFamily="34" charset="0"/>
              </a:rPr>
              <a:t>Hello</a:t>
            </a:r>
            <a:r>
              <a:rPr lang="en-US" sz="1200" b="0" i="0" u="none" strike="noStrike" baseline="0" dirty="0" smtClean="0">
                <a:solidFill>
                  <a:srgbClr val="FF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everyone. I’ll be speaking today about Unity Health Care, what we do, who</a:t>
            </a:r>
            <a:r>
              <a:rPr lang="en-US" sz="1200" b="0" i="0" u="none" strike="noStrike" baseline="0" dirty="0" smtClean="0">
                <a:solidFill>
                  <a:srgbClr val="FF0000"/>
                </a:solidFill>
                <a:latin typeface="Calibri" panose="020F0502020204030204" pitchFamily="34" charset="0"/>
              </a:rPr>
              <a:t>m </a:t>
            </a:r>
            <a:r>
              <a:rPr lang="en-US" sz="1200" b="0" i="0" u="none" strike="noStrike" baseline="0" dirty="0" smtClean="0">
                <a:solidFill>
                  <a:srgbClr val="000000"/>
                </a:solidFill>
                <a:latin typeface="Calibri" panose="020F0502020204030204" pitchFamily="34" charset="0"/>
              </a:rPr>
              <a:t>we serve, and our experiences in collaborating with the Department of Energy and Environment </a:t>
            </a:r>
            <a:r>
              <a:rPr lang="en-US" sz="1200" b="0" i="0" u="none" strike="noStrike" baseline="0" dirty="0" smtClean="0">
                <a:latin typeface="Calibri" panose="020F0502020204030204" pitchFamily="34" charset="0"/>
              </a:rPr>
              <a:t>in D.C. to refer patients for in-home services.</a:t>
            </a:r>
          </a:p>
          <a:p>
            <a:pPr defTabSz="956097">
              <a:defRPr/>
            </a:pPr>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10</a:t>
            </a:fld>
            <a:endParaRPr lang="en-US" dirty="0"/>
          </a:p>
        </p:txBody>
      </p:sp>
    </p:spTree>
    <p:extLst>
      <p:ext uri="{BB962C8B-B14F-4D97-AF65-F5344CB8AC3E}">
        <p14:creationId xmlns:p14="http://schemas.microsoft.com/office/powerpoint/2010/main" val="526191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baseline="0" dirty="0" smtClean="0">
                <a:latin typeface="Calibri" panose="020F0502020204030204" pitchFamily="34" charset="0"/>
              </a:rPr>
              <a:t>[Dr. Elizabeth Gates, Speaker]</a:t>
            </a:r>
          </a:p>
          <a:p>
            <a:endParaRPr lang="en-US" sz="1200" b="0" i="0" u="none" strike="noStrike" baseline="0" dirty="0" smtClean="0">
              <a:latin typeface="Calibri" panose="020F0502020204030204" pitchFamily="34" charset="0"/>
            </a:endParaRPr>
          </a:p>
          <a:p>
            <a:pPr marR="1010"/>
            <a:r>
              <a:rPr lang="en-US" sz="1200" b="0" i="0" u="none" strike="noStrike" baseline="0" dirty="0" smtClean="0">
                <a:latin typeface="Calibri" panose="020F0502020204030204" pitchFamily="34" charset="0"/>
              </a:rPr>
              <a:t>Our mission at Unity Health Care is promoting healthier communities through compassion and comprehensive health and human services, regardless of the ability to pay.</a:t>
            </a:r>
          </a:p>
          <a:p>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11</a:t>
            </a:fld>
            <a:endParaRPr lang="en-US" dirty="0"/>
          </a:p>
        </p:txBody>
      </p:sp>
    </p:spTree>
    <p:extLst>
      <p:ext uri="{BB962C8B-B14F-4D97-AF65-F5344CB8AC3E}">
        <p14:creationId xmlns:p14="http://schemas.microsoft.com/office/powerpoint/2010/main" val="1276755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dirty="0" smtClean="0">
                <a:latin typeface="Calibri" panose="020F0502020204030204" pitchFamily="34" charset="0"/>
              </a:rPr>
              <a:t>[Dr. Elizabeth Gates, Speaker]</a:t>
            </a:r>
          </a:p>
          <a:p>
            <a:pPr algn="l"/>
            <a:endParaRPr lang="en-US" sz="1200" b="0" i="0" u="none" strike="noStrike" baseline="0" dirty="0" smtClean="0">
              <a:latin typeface="Calibri" panose="020F0502020204030204" pitchFamily="34" charset="0"/>
            </a:endParaRPr>
          </a:p>
          <a:p>
            <a:pPr marR="980" algn="l"/>
            <a:r>
              <a:rPr lang="en-US" sz="1200" b="0" i="0" u="none" strike="noStrike" baseline="0" dirty="0" smtClean="0">
                <a:latin typeface="Calibri" panose="020F0502020204030204" pitchFamily="34" charset="0"/>
              </a:rPr>
              <a:t>Unity was founded in 1985 as the Health Care for the Homeless Project and became a Federally Qualified Health Center in 1996. True to our founding mission, we provide care to a predominantly minority, low-income, medically underserved population, including those experiencing homelessness or incarceration.</a:t>
            </a:r>
          </a:p>
          <a:p>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12</a:t>
            </a:fld>
            <a:endParaRPr lang="en-US" dirty="0"/>
          </a:p>
        </p:txBody>
      </p:sp>
    </p:spTree>
    <p:extLst>
      <p:ext uri="{BB962C8B-B14F-4D97-AF65-F5344CB8AC3E}">
        <p14:creationId xmlns:p14="http://schemas.microsoft.com/office/powerpoint/2010/main" val="4034274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baseline="0" dirty="0" smtClean="0">
                <a:latin typeface="Calibri" panose="020F0502020204030204" pitchFamily="34" charset="0"/>
              </a:rPr>
              <a:t>[Dr. Elizabeth Gates, Speaker]</a:t>
            </a:r>
          </a:p>
          <a:p>
            <a:endParaRPr lang="en-US" sz="1200" b="0" i="0" u="none" strike="noStrike" baseline="0" dirty="0" smtClean="0">
              <a:latin typeface="Calibri" panose="020F0502020204030204" pitchFamily="34" charset="0"/>
            </a:endParaRPr>
          </a:p>
          <a:p>
            <a:pPr marR="1030" algn="l"/>
            <a:r>
              <a:rPr lang="en-US" sz="1200" b="0" i="0" u="none" strike="noStrike" baseline="0" dirty="0" smtClean="0">
                <a:latin typeface="Calibri" panose="020F0502020204030204" pitchFamily="34" charset="0"/>
              </a:rPr>
              <a:t>In addition to our 11 community health centers, Unity provides medical services at homeless shelters, within school-based health centers, and </a:t>
            </a:r>
            <a:r>
              <a:rPr lang="en-US" sz="1200" b="0" i="0" u="none" strike="noStrike" baseline="0" dirty="0" smtClean="0">
                <a:solidFill>
                  <a:srgbClr val="FF0000"/>
                </a:solidFill>
                <a:latin typeface="Calibri" panose="020F0502020204030204" pitchFamily="34" charset="0"/>
              </a:rPr>
              <a:t>at </a:t>
            </a:r>
            <a:r>
              <a:rPr lang="en-US" sz="1200" b="0" i="0" u="none" strike="noStrike" baseline="0" dirty="0" smtClean="0">
                <a:solidFill>
                  <a:srgbClr val="000000"/>
                </a:solidFill>
                <a:latin typeface="Calibri" panose="020F0502020204030204" pitchFamily="34" charset="0"/>
              </a:rPr>
              <a:t>the DC Department of Corrections. We also operate a mobile medical outreach </a:t>
            </a:r>
            <a:r>
              <a:rPr lang="en-US" sz="1200" b="0" i="0" u="none" strike="noStrike" baseline="0" dirty="0" smtClean="0">
                <a:latin typeface="Calibri" panose="020F0502020204030204" pitchFamily="34" charset="0"/>
              </a:rPr>
              <a:t>vehicle.</a:t>
            </a:r>
          </a:p>
          <a:p>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13</a:t>
            </a:fld>
            <a:endParaRPr lang="en-US" dirty="0"/>
          </a:p>
        </p:txBody>
      </p:sp>
    </p:spTree>
    <p:extLst>
      <p:ext uri="{BB962C8B-B14F-4D97-AF65-F5344CB8AC3E}">
        <p14:creationId xmlns:p14="http://schemas.microsoft.com/office/powerpoint/2010/main" val="2525874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183" y="4561227"/>
            <a:ext cx="5850835" cy="5039973"/>
          </a:xfrm>
        </p:spPr>
        <p:txBody>
          <a:bodyPr>
            <a:normAutofit/>
          </a:bodyPr>
          <a:lstStyle/>
          <a:p>
            <a:pPr algn="l"/>
            <a:r>
              <a:rPr lang="en-US" sz="1200" b="1" i="0" u="none" strike="noStrike" baseline="0" dirty="0" smtClean="0">
                <a:latin typeface="Calibri" panose="020F0502020204030204" pitchFamily="34" charset="0"/>
              </a:rPr>
              <a:t>[Dr. Elizabeth Gates, Speaker]</a:t>
            </a:r>
          </a:p>
          <a:p>
            <a:pPr algn="l"/>
            <a:endParaRPr lang="en-US" sz="1200" b="0" i="0" u="none" strike="noStrike" baseline="0" dirty="0" smtClean="0">
              <a:latin typeface="Calibri" panose="020F0502020204030204" pitchFamily="34" charset="0"/>
            </a:endParaRPr>
          </a:p>
          <a:p>
            <a:pPr marR="1390" algn="l"/>
            <a:r>
              <a:rPr lang="en-US" sz="1200" b="0" i="0" u="none" strike="noStrike" baseline="0" dirty="0" smtClean="0">
                <a:latin typeface="Calibri" panose="020F0502020204030204" pitchFamily="34" charset="0"/>
              </a:rPr>
              <a:t>As a Patient</a:t>
            </a:r>
            <a:r>
              <a:rPr lang="en-US" sz="1200" b="0" i="0" u="none" strike="noStrike" baseline="0" dirty="0" smtClean="0">
                <a:solidFill>
                  <a:srgbClr val="FF0000"/>
                </a:solidFill>
                <a:latin typeface="Calibri" panose="020F0502020204030204" pitchFamily="34" charset="0"/>
              </a:rPr>
              <a:t>-</a:t>
            </a:r>
            <a:r>
              <a:rPr lang="en-US" sz="1200" b="0" i="0" u="none" strike="noStrike" baseline="0" dirty="0" smtClean="0">
                <a:solidFill>
                  <a:srgbClr val="000000"/>
                </a:solidFill>
                <a:latin typeface="Calibri" panose="020F0502020204030204" pitchFamily="34" charset="0"/>
              </a:rPr>
              <a:t>Centered Medical Home, we’ve worked hard to improve our communication systems so that we can better coordinate patient care, both internally and through referrals to outside programs.</a:t>
            </a:r>
          </a:p>
          <a:p>
            <a:pPr algn="l"/>
            <a:endParaRPr lang="en-US" sz="1100" b="0" i="0" u="none" strike="noStrike" baseline="0" dirty="0" smtClean="0">
              <a:latin typeface="Calibri" panose="020F0502020204030204" pitchFamily="34" charset="0"/>
            </a:endParaRPr>
          </a:p>
          <a:p>
            <a:pPr marR="6260" algn="l"/>
            <a:r>
              <a:rPr lang="en-US" sz="1200" b="0" i="0" u="none" strike="noStrike" baseline="0" dirty="0" smtClean="0">
                <a:latin typeface="Calibri" panose="020F0502020204030204" pitchFamily="34" charset="0"/>
              </a:rPr>
              <a:t>Our secure patient portal and app make it easier for patients to communicate with their provider, schedule appointments, and track their own care.</a:t>
            </a:r>
          </a:p>
          <a:p>
            <a:pPr algn="l"/>
            <a:endParaRPr lang="en-US" sz="1100" b="0" i="0" u="none" strike="noStrike" baseline="0" dirty="0" smtClean="0">
              <a:latin typeface="Calibri" panose="020F0502020204030204" pitchFamily="34" charset="0"/>
            </a:endParaRPr>
          </a:p>
          <a:p>
            <a:pPr marR="3540" algn="l"/>
            <a:r>
              <a:rPr lang="en-US" sz="1200" b="0" i="0" u="none" strike="noStrike" baseline="0" dirty="0" smtClean="0">
                <a:latin typeface="Calibri" panose="020F0502020204030204" pitchFamily="34" charset="0"/>
              </a:rPr>
              <a:t>And implementation of our electronic health records and practice management system across 29 health care sites has improved the effectiveness, efficiency, safety and quality of care and </a:t>
            </a:r>
            <a:r>
              <a:rPr lang="en-US" sz="1200" b="0" i="0" u="none" strike="noStrike" baseline="0" dirty="0" smtClean="0">
                <a:solidFill>
                  <a:srgbClr val="FF0000"/>
                </a:solidFill>
                <a:latin typeface="Calibri" panose="020F0502020204030204" pitchFamily="34" charset="0"/>
              </a:rPr>
              <a:t>has </a:t>
            </a:r>
            <a:r>
              <a:rPr lang="en-US" sz="1200" b="0" i="0" u="none" strike="noStrike" baseline="0" dirty="0" smtClean="0">
                <a:solidFill>
                  <a:srgbClr val="000000"/>
                </a:solidFill>
                <a:latin typeface="Calibri" panose="020F0502020204030204" pitchFamily="34" charset="0"/>
              </a:rPr>
              <a:t>significantly enhanced our capacity to collect, monitor and use data for quality assurance and quality improvement activities.</a:t>
            </a:r>
          </a:p>
          <a:p>
            <a:pPr algn="l"/>
            <a:endParaRPr lang="en-US" sz="1200" b="0" i="0" u="none" strike="noStrike" baseline="0" dirty="0" smtClean="0">
              <a:latin typeface="Calibri" panose="020F0502020204030204" pitchFamily="34" charset="0"/>
            </a:endParaRPr>
          </a:p>
          <a:p>
            <a:pPr marR="2690" algn="l"/>
            <a:r>
              <a:rPr lang="en-US" sz="1200" b="1" i="0" u="none" strike="noStrike" baseline="0" dirty="0" smtClean="0">
                <a:latin typeface="Calibri" panose="020F0502020204030204" pitchFamily="34" charset="0"/>
              </a:rPr>
              <a:t>[Lisa Gilmore, Facilitator]</a:t>
            </a:r>
            <a:endParaRPr lang="en-US" sz="1200" b="0" i="0" u="none" strike="noStrike" baseline="0" dirty="0" smtClean="0">
              <a:latin typeface="Calibri" panose="020F0502020204030204" pitchFamily="34" charset="0"/>
            </a:endParaRPr>
          </a:p>
          <a:p>
            <a:pPr algn="l"/>
            <a:endParaRPr lang="en-US" sz="1100" b="1" i="0" u="none" strike="noStrike" baseline="0" dirty="0" smtClean="0">
              <a:latin typeface="Calibri" panose="020F0502020204030204" pitchFamily="34" charset="0"/>
            </a:endParaRPr>
          </a:p>
          <a:p>
            <a:pPr marR="1390" algn="l"/>
            <a:r>
              <a:rPr lang="en-US" sz="1200" b="0" i="0" u="none" strike="noStrike" baseline="0" dirty="0" smtClean="0">
                <a:latin typeface="Calibri" panose="020F0502020204030204" pitchFamily="34" charset="0"/>
              </a:rPr>
              <a:t>Thank you</a:t>
            </a:r>
            <a:r>
              <a:rPr lang="en-US" sz="1200" b="0" i="0" u="none" strike="noStrike" baseline="0" dirty="0" smtClean="0">
                <a:solidFill>
                  <a:srgbClr val="FF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Dr. Gates. As you indicated, Unity Health Care is collaborating with the Department of Energy and Environment in D.C. to refer patients for in-home services. We will now turn </a:t>
            </a:r>
            <a:r>
              <a:rPr lang="en-US" sz="1200" b="0" i="0" u="none" strike="noStrike" baseline="0" dirty="0" smtClean="0">
                <a:latin typeface="Calibri" panose="020F0502020204030204" pitchFamily="34" charset="0"/>
              </a:rPr>
              <a:t>to Taney Simon who coordinates these services.</a:t>
            </a:r>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14</a:t>
            </a:fld>
            <a:endParaRPr lang="en-US" dirty="0"/>
          </a:p>
        </p:txBody>
      </p:sp>
    </p:spTree>
    <p:extLst>
      <p:ext uri="{BB962C8B-B14F-4D97-AF65-F5344CB8AC3E}">
        <p14:creationId xmlns:p14="http://schemas.microsoft.com/office/powerpoint/2010/main" val="3623463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36260" algn="l"/>
            <a:r>
              <a:rPr lang="en-US" sz="1400" b="1" i="0" u="none" strike="noStrike" baseline="0" dirty="0" smtClean="0">
                <a:latin typeface="Calibri" panose="020F0502020204030204" pitchFamily="34" charset="0"/>
              </a:rPr>
              <a:t>[Taney Simon, Speaker]</a:t>
            </a:r>
          </a:p>
          <a:p>
            <a:pPr marR="36260" algn="l"/>
            <a:endParaRPr lang="en-US" sz="1400" b="0" i="0" u="none" strike="noStrike" baseline="0" dirty="0" smtClean="0">
              <a:latin typeface="Calibri" panose="020F0502020204030204" pitchFamily="34" charset="0"/>
            </a:endParaRPr>
          </a:p>
          <a:p>
            <a:pPr algn="l"/>
            <a:r>
              <a:rPr lang="en-US" sz="1400" b="0" i="0" u="none" strike="noStrike" baseline="0" dirty="0" smtClean="0">
                <a:latin typeface="Calibri" panose="020F0502020204030204" pitchFamily="34" charset="0"/>
              </a:rPr>
              <a:t>Greetings </a:t>
            </a:r>
            <a:r>
              <a:rPr lang="en-US" sz="1400" b="0" i="0" u="none" strike="noStrike" baseline="0" dirty="0" smtClean="0">
                <a:latin typeface="Wingdings" panose="05000000000000000000" pitchFamily="2" charset="2"/>
                <a:sym typeface="Wingdings" panose="05000000000000000000" pitchFamily="2" charset="2"/>
              </a:rPr>
              <a:t> </a:t>
            </a:r>
            <a:r>
              <a:rPr lang="en-US" sz="1400" b="0" i="0" u="none" strike="noStrike" baseline="0" dirty="0" smtClean="0">
                <a:latin typeface="Calibri" panose="020F0502020204030204" pitchFamily="34" charset="0"/>
              </a:rPr>
              <a:t>This is Taney Simon, Public Health Analyst with D.C.’s Department of Energy and Environment (DOEE). Our work within the Lead and Healthy Housing Division supports our desire to promote safer homes and support better care coordination.</a:t>
            </a:r>
          </a:p>
          <a:p>
            <a:pPr algn="l"/>
            <a:endParaRPr lang="en-US" sz="1400" b="0" i="0" u="none" strike="noStrike" baseline="0" dirty="0" smtClean="0">
              <a:latin typeface="Calibri" panose="020F0502020204030204" pitchFamily="34" charset="0"/>
            </a:endParaRPr>
          </a:p>
          <a:p>
            <a:pPr marR="3360" algn="l"/>
            <a:r>
              <a:rPr lang="en-US" sz="1400" b="0" i="0" u="none" strike="noStrike" baseline="0" dirty="0" smtClean="0">
                <a:latin typeface="Calibri" panose="020F0502020204030204" pitchFamily="34" charset="0"/>
              </a:rPr>
              <a:t>DOEE’s Healthy Homes Program visits homes identified as potentially containing a variety of different environmental hazards, many of which may be asthma triggers. Coordination </a:t>
            </a:r>
            <a:r>
              <a:rPr lang="en-US" sz="1400" b="0" i="0" u="none" strike="noStrike" baseline="0" dirty="0" smtClean="0">
                <a:solidFill>
                  <a:srgbClr val="FF0000"/>
                </a:solidFill>
                <a:latin typeface="Calibri" panose="020F0502020204030204" pitchFamily="34" charset="0"/>
              </a:rPr>
              <a:t>then occurs </a:t>
            </a:r>
            <a:r>
              <a:rPr lang="en-US" sz="1400" b="0" i="0" u="none" strike="noStrike" baseline="0" dirty="0" smtClean="0">
                <a:solidFill>
                  <a:srgbClr val="000000"/>
                </a:solidFill>
                <a:latin typeface="Calibri" panose="020F0502020204030204" pitchFamily="34" charset="0"/>
              </a:rPr>
              <a:t>between DOEE and other District agencies to reduce or eliminate those environmental health </a:t>
            </a:r>
            <a:r>
              <a:rPr lang="en-US" sz="1400" b="0" i="0" u="none" strike="noStrike" baseline="0" dirty="0" smtClean="0">
                <a:latin typeface="Calibri" panose="020F0502020204030204" pitchFamily="34" charset="0"/>
              </a:rPr>
              <a:t>threats.</a:t>
            </a:r>
          </a:p>
          <a:p>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3767348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l"/>
            <a:r>
              <a:rPr lang="en-US" sz="1200" b="1" i="0" u="none" strike="noStrike" baseline="0" dirty="0" smtClean="0">
                <a:latin typeface="Calibri" panose="020F0502020204030204" pitchFamily="34" charset="0"/>
              </a:rPr>
              <a:t>[Taney Simon, Speaker]</a:t>
            </a:r>
            <a:endParaRPr lang="en-US" sz="1200" b="0" i="0" u="none" strike="noStrike" baseline="0" dirty="0" smtClean="0">
              <a:latin typeface="Calibri" panose="020F0502020204030204" pitchFamily="34" charset="0"/>
            </a:endParaRPr>
          </a:p>
          <a:p>
            <a:pPr algn="l"/>
            <a:endParaRPr lang="en-US" sz="1200" b="0" i="0" u="none" strike="noStrike" baseline="0" dirty="0" smtClean="0">
              <a:latin typeface="Calibri" panose="020F0502020204030204" pitchFamily="34" charset="0"/>
            </a:endParaRPr>
          </a:p>
          <a:p>
            <a:pPr algn="l"/>
            <a:r>
              <a:rPr lang="en-US" sz="1200" b="0" i="0" u="none" strike="noStrike" baseline="0" dirty="0" smtClean="0">
                <a:latin typeface="Calibri" panose="020F0502020204030204" pitchFamily="34" charset="0"/>
              </a:rPr>
              <a:t>Our environmental health specialists and case managers are happy to </a:t>
            </a:r>
            <a:r>
              <a:rPr lang="en-US" sz="1200" b="0" i="0" u="none" strike="noStrike" baseline="0" dirty="0" smtClean="0">
                <a:solidFill>
                  <a:srgbClr val="FF0000"/>
                </a:solidFill>
                <a:latin typeface="Calibri" panose="020F0502020204030204" pitchFamily="34" charset="0"/>
              </a:rPr>
              <a:t>serve </a:t>
            </a:r>
            <a:r>
              <a:rPr lang="en-US" sz="1200" b="0" i="0" u="none" strike="noStrike" baseline="0" dirty="0" smtClean="0">
                <a:solidFill>
                  <a:srgbClr val="000000"/>
                </a:solidFill>
                <a:latin typeface="Calibri" panose="020F0502020204030204" pitchFamily="34" charset="0"/>
              </a:rPr>
              <a:t>any District resident who is a pregnant woman and/or caregiver living in a home with a child 18 years old or younger. The family must report at least one housing-related health concern in order for a referral to be initiated.</a:t>
            </a:r>
          </a:p>
          <a:p>
            <a:pPr algn="l"/>
            <a:endParaRPr lang="en-US" sz="1100" b="0" i="0" u="none" strike="noStrike" baseline="0" dirty="0" smtClean="0">
              <a:latin typeface="Calibri" panose="020F0502020204030204" pitchFamily="34" charset="0"/>
            </a:endParaRPr>
          </a:p>
          <a:p>
            <a:pPr marR="1150" algn="l"/>
            <a:r>
              <a:rPr lang="en-US" sz="1200" b="0" i="0" u="none" strike="noStrike" baseline="0" dirty="0" smtClean="0">
                <a:latin typeface="Calibri" panose="020F0502020204030204" pitchFamily="34" charset="0"/>
              </a:rPr>
              <a:t>Referrals are made through our various partners who send referral forms through our secure fax line. We make a point to tailor our referral form to accommodate each of our partner’s special populations, as well as data collection needs and collaborative data sharing agreements. For instance, you may want our report back to you to capture a statistical break down of how many patients you referred to us with a particular insurance provider. Since we know that information is important to you, we would add a correlating field to just your referral form and be sure to report the data back to you quarterly.</a:t>
            </a:r>
          </a:p>
          <a:p>
            <a:pPr algn="l"/>
            <a:endParaRPr lang="en-US" sz="1100" b="0" i="0" u="none" strike="noStrike" baseline="0" dirty="0" smtClean="0">
              <a:latin typeface="Calibri" panose="020F0502020204030204" pitchFamily="34" charset="0"/>
            </a:endParaRPr>
          </a:p>
          <a:p>
            <a:pPr marR="1150" algn="l"/>
            <a:r>
              <a:rPr lang="en-US" sz="1200" b="0" i="0" u="none" strike="noStrike" baseline="0" dirty="0" smtClean="0">
                <a:latin typeface="Calibri" panose="020F0502020204030204" pitchFamily="34" charset="0"/>
              </a:rPr>
              <a:t>Physicians and health care professionals in our community have grown accustomed to making childhood lead exposure referrals through this system and continue to be comfortable making Healthy Homes referrals this way.</a:t>
            </a:r>
          </a:p>
          <a:p>
            <a:pPr algn="l"/>
            <a:endParaRPr lang="en-US" sz="1100" b="0" i="0" u="none" strike="noStrike" baseline="0" dirty="0" smtClean="0">
              <a:latin typeface="Calibri" panose="020F0502020204030204" pitchFamily="34" charset="0"/>
            </a:endParaRPr>
          </a:p>
          <a:p>
            <a:pPr marR="1150" algn="l"/>
            <a:r>
              <a:rPr lang="en-US" sz="1200" b="0" i="0" u="none" strike="noStrike" baseline="0" dirty="0" smtClean="0">
                <a:latin typeface="Calibri" panose="020F0502020204030204" pitchFamily="34" charset="0"/>
              </a:rPr>
              <a:t>The housing concerns section of our referral form </a:t>
            </a:r>
            <a:r>
              <a:rPr lang="en-US" sz="1200" b="0" i="0" u="none" strike="noStrike" baseline="0" dirty="0" smtClean="0">
                <a:solidFill>
                  <a:srgbClr val="FF0000"/>
                </a:solidFill>
                <a:latin typeface="Calibri" panose="020F0502020204030204" pitchFamily="34" charset="0"/>
              </a:rPr>
              <a:t>contains </a:t>
            </a:r>
            <a:r>
              <a:rPr lang="en-US" sz="1200" b="0" i="0" u="none" strike="noStrike" baseline="0" dirty="0" smtClean="0">
                <a:solidFill>
                  <a:srgbClr val="000000"/>
                </a:solidFill>
                <a:latin typeface="Calibri" panose="020F0502020204030204" pitchFamily="34" charset="0"/>
              </a:rPr>
              <a:t>fields that we are particularly interested in, as they allow the person referring to conduct a prescreening of the in</a:t>
            </a:r>
            <a:r>
              <a:rPr lang="en-US" sz="1200" b="0" i="0" u="none" strike="noStrike" baseline="0" dirty="0" smtClean="0">
                <a:solidFill>
                  <a:srgbClr val="FF0000"/>
                </a:solidFill>
                <a:latin typeface="Calibri" panose="020F0502020204030204" pitchFamily="34" charset="0"/>
              </a:rPr>
              <a:t>-</a:t>
            </a:r>
            <a:r>
              <a:rPr lang="en-US" sz="1200" b="0" i="0" u="none" strike="noStrike" baseline="0" dirty="0" smtClean="0">
                <a:solidFill>
                  <a:srgbClr val="000000"/>
                </a:solidFill>
                <a:latin typeface="Calibri" panose="020F0502020204030204" pitchFamily="34" charset="0"/>
              </a:rPr>
              <a:t>home hazards their patients are most worried about. As you can see, a patient might be prompted to reflect their health-related housing hazard concerns</a:t>
            </a:r>
            <a:r>
              <a:rPr lang="en-US" sz="1200" b="0" i="0" u="none" strike="noStrike" baseline="0" dirty="0" smtClean="0">
                <a:solidFill>
                  <a:srgbClr val="FF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along with an indication of </a:t>
            </a:r>
            <a:r>
              <a:rPr lang="en-US" sz="1200" b="0" i="0" u="none" strike="noStrike" baseline="0" dirty="0" smtClean="0">
                <a:latin typeface="Calibri" panose="020F0502020204030204" pitchFamily="34" charset="0"/>
              </a:rPr>
              <a:t>how great a concern there is.</a:t>
            </a:r>
          </a:p>
          <a:p>
            <a:pPr algn="l"/>
            <a:endParaRPr lang="en-US" sz="1200" b="0" i="0" u="none" strike="noStrike" baseline="0" dirty="0" smtClean="0">
              <a:latin typeface="Calibri" panose="020F0502020204030204" pitchFamily="34" charset="0"/>
            </a:endParaRPr>
          </a:p>
          <a:p>
            <a:pPr marR="1080" algn="l"/>
            <a:r>
              <a:rPr lang="en-US" sz="1200" b="0" i="0" u="none" strike="noStrike" baseline="0" dirty="0" smtClean="0">
                <a:latin typeface="Calibri" panose="020F0502020204030204" pitchFamily="34" charset="0"/>
              </a:rPr>
              <a:t>Our partners are able to ask the right questions to complete the housing concerns assessment due their involvement in DC’s Partnership for Lead-Safe and Healthy </a:t>
            </a:r>
            <a:r>
              <a:rPr lang="en-US" sz="1200" b="0" i="0" u="none" strike="noStrike" baseline="0" dirty="0" smtClean="0">
                <a:latin typeface="Calibri" panose="020F0502020204030204" pitchFamily="34" charset="0"/>
              </a:rPr>
              <a:t>Homes,….</a:t>
            </a:r>
            <a:endParaRPr lang="en-US" sz="1200" b="0" i="0" u="none" strike="noStrike" baseline="0" dirty="0" smtClean="0">
              <a:latin typeface="Calibri" panose="020F0502020204030204" pitchFamily="34" charset="0"/>
            </a:endParaRPr>
          </a:p>
          <a:p>
            <a:pPr marR="1130"/>
            <a:endParaRPr lang="en-US" sz="1200" b="0" i="0" u="none" strike="noStrike" baseline="0" dirty="0" smtClean="0">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8F6ADDF8-CF3B-4592-BA44-A3A3942C78F1}"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020617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36450" algn="l"/>
            <a:r>
              <a:rPr lang="en-US" sz="1200" b="1" i="0" u="none" strike="noStrike" baseline="0" dirty="0" smtClean="0">
                <a:latin typeface="Calibri" panose="020F0502020204030204" pitchFamily="34" charset="0"/>
              </a:rPr>
              <a:t>[Taney Simon, Speaker]</a:t>
            </a:r>
          </a:p>
          <a:p>
            <a:pPr marR="36450" algn="l"/>
            <a:endParaRPr lang="en-US" sz="1200" b="0" i="0" u="none" strike="noStrike" baseline="0" dirty="0" smtClean="0">
              <a:latin typeface="Calibri" panose="020F0502020204030204" pitchFamily="34" charset="0"/>
            </a:endParaRPr>
          </a:p>
          <a:p>
            <a:pPr marR="3730" algn="l"/>
            <a:r>
              <a:rPr lang="en-US" sz="1200" b="0" i="0" u="none" strike="noStrike" baseline="0" dirty="0" smtClean="0">
                <a:latin typeface="Calibri" panose="020F0502020204030204" pitchFamily="34" charset="0"/>
              </a:rPr>
              <a:t>…which is a DOEE-led partnership of medical providers, managed care organizations, health and social service agencies, nonprofits</a:t>
            </a:r>
            <a:r>
              <a:rPr lang="en-US" sz="1200" b="0" i="0" u="none" strike="noStrike" baseline="0" dirty="0" smtClean="0">
                <a:solidFill>
                  <a:srgbClr val="FF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and environmental health groups that works to</a:t>
            </a:r>
            <a:r>
              <a:rPr lang="en-US" sz="1200" b="0" i="0" u="none" strike="noStrike" baseline="0" dirty="0" smtClean="0">
                <a:solidFill>
                  <a:srgbClr val="FF0000"/>
                </a:solidFill>
                <a:latin typeface="Calibri" panose="020F0502020204030204" pitchFamily="34" charset="0"/>
              </a:rPr>
              <a:t>—</a:t>
            </a:r>
            <a:endParaRPr lang="en-US" sz="1200" b="0" i="0" u="none" strike="noStrike" baseline="0" dirty="0" smtClean="0">
              <a:solidFill>
                <a:srgbClr val="000000"/>
              </a:solidFill>
              <a:latin typeface="Calibri" panose="020F0502020204030204" pitchFamily="34" charset="0"/>
            </a:endParaRPr>
          </a:p>
          <a:p>
            <a:pPr algn="l"/>
            <a:endParaRPr lang="en-US" sz="1100" b="0" i="0" u="none" strike="noStrike" baseline="0" dirty="0" smtClean="0">
              <a:latin typeface="Calibri" panose="020F0502020204030204" pitchFamily="34" charset="0"/>
            </a:endParaRPr>
          </a:p>
          <a:p>
            <a:pPr marR="3730" algn="l"/>
            <a:r>
              <a:rPr lang="en-US" sz="1200" b="1" i="0" u="none" strike="noStrike" baseline="0" dirty="0" smtClean="0">
                <a:latin typeface="Calibri" panose="020F0502020204030204" pitchFamily="34" charset="0"/>
              </a:rPr>
              <a:t>Establish step-by-step collaborative protocols and procedures </a:t>
            </a:r>
            <a:r>
              <a:rPr lang="en-US" sz="1200" b="0" i="0" u="none" strike="noStrike" baseline="0" dirty="0" smtClean="0">
                <a:latin typeface="Calibri" panose="020F0502020204030204" pitchFamily="34" charset="0"/>
              </a:rPr>
              <a:t>for referral and communication. We work diligently to make sure that our program understands the procedures and operation</a:t>
            </a:r>
            <a:r>
              <a:rPr lang="en-US" sz="1200" b="0" i="0" u="none" strike="noStrike" baseline="0" dirty="0" smtClean="0">
                <a:solidFill>
                  <a:srgbClr val="FF0000"/>
                </a:solidFill>
                <a:latin typeface="Calibri" panose="020F0502020204030204" pitchFamily="34" charset="0"/>
              </a:rPr>
              <a:t>s </a:t>
            </a:r>
            <a:r>
              <a:rPr lang="en-US" sz="1200" b="0" i="0" u="none" strike="noStrike" baseline="0" dirty="0" smtClean="0">
                <a:solidFill>
                  <a:srgbClr val="000000"/>
                </a:solidFill>
                <a:latin typeface="Calibri" panose="020F0502020204030204" pitchFamily="34" charset="0"/>
              </a:rPr>
              <a:t>of those of the other side of the referral. This helps us work better with the community </a:t>
            </a:r>
            <a:r>
              <a:rPr lang="en-US" sz="1200" b="0" i="0" u="none" strike="noStrike" baseline="0" dirty="0" smtClean="0">
                <a:solidFill>
                  <a:srgbClr val="FF0000"/>
                </a:solidFill>
                <a:latin typeface="Calibri" panose="020F0502020204030204" pitchFamily="34" charset="0"/>
              </a:rPr>
              <a:t>toward </a:t>
            </a:r>
            <a:r>
              <a:rPr lang="en-US" sz="1200" b="0" i="0" u="none" strike="noStrike" baseline="0" dirty="0" smtClean="0">
                <a:solidFill>
                  <a:srgbClr val="000000"/>
                </a:solidFill>
                <a:latin typeface="Calibri" panose="020F0502020204030204" pitchFamily="34" charset="0"/>
              </a:rPr>
              <a:t>collaborative care.</a:t>
            </a:r>
          </a:p>
          <a:p>
            <a:pPr algn="l"/>
            <a:endParaRPr lang="en-US" sz="1100" b="0" i="0" u="none" strike="noStrike" baseline="0" dirty="0" smtClean="0">
              <a:latin typeface="Calibri" panose="020F0502020204030204" pitchFamily="34" charset="0"/>
            </a:endParaRPr>
          </a:p>
          <a:p>
            <a:pPr marR="900" algn="l"/>
            <a:r>
              <a:rPr lang="en-US" sz="1200" b="0" i="0" u="none" strike="noStrike" baseline="0" dirty="0" smtClean="0">
                <a:latin typeface="Calibri" panose="020F0502020204030204" pitchFamily="34" charset="0"/>
              </a:rPr>
              <a:t>We also provide Healthy Homes education to our partner staff, making them aware of the inner workings of our program, our case management targets and standards</a:t>
            </a:r>
            <a:r>
              <a:rPr lang="en-US" sz="1200" b="0" i="0" u="none" strike="noStrike" baseline="0" dirty="0" smtClean="0">
                <a:solidFill>
                  <a:srgbClr val="FF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and how our policies guide our team, which pushes us toward the overall goals of </a:t>
            </a:r>
            <a:r>
              <a:rPr lang="en-US" sz="1200" b="1" i="0" u="none" strike="noStrike" baseline="0" dirty="0" smtClean="0">
                <a:solidFill>
                  <a:srgbClr val="FF0000"/>
                </a:solidFill>
                <a:latin typeface="Calibri" panose="020F0502020204030204" pitchFamily="34" charset="0"/>
              </a:rPr>
              <a:t>e</a:t>
            </a:r>
            <a:r>
              <a:rPr lang="en-US" sz="1200" b="1" i="0" u="none" strike="noStrike" baseline="0" dirty="0" smtClean="0">
                <a:solidFill>
                  <a:srgbClr val="000000"/>
                </a:solidFill>
                <a:latin typeface="Calibri" panose="020F0502020204030204" pitchFamily="34" charset="0"/>
              </a:rPr>
              <a:t>nhancing patient support</a:t>
            </a:r>
            <a:r>
              <a:rPr lang="en-US" sz="1200" b="0" i="0" u="none" strike="noStrike" baseline="0" dirty="0" smtClean="0">
                <a:solidFill>
                  <a:srgbClr val="000000"/>
                </a:solidFill>
                <a:latin typeface="Calibri" panose="020F0502020204030204" pitchFamily="34" charset="0"/>
              </a:rPr>
              <a:t>.</a:t>
            </a:r>
          </a:p>
          <a:p>
            <a:pPr algn="l"/>
            <a:endParaRPr lang="en-US" sz="1100" b="0" i="0" u="none" strike="noStrike" baseline="0" dirty="0" smtClean="0">
              <a:latin typeface="Calibri" panose="020F0502020204030204" pitchFamily="34" charset="0"/>
            </a:endParaRPr>
          </a:p>
          <a:p>
            <a:pPr marR="1250" algn="l"/>
            <a:r>
              <a:rPr lang="en-US" sz="1200" b="1" i="0" u="none" strike="noStrike" baseline="0" dirty="0" smtClean="0">
                <a:solidFill>
                  <a:srgbClr val="FF0000"/>
                </a:solidFill>
                <a:latin typeface="Calibri" panose="020F0502020204030204" pitchFamily="34" charset="0"/>
              </a:rPr>
              <a:t>Last, </a:t>
            </a:r>
            <a:r>
              <a:rPr lang="en-US" sz="1200" b="1" i="0" u="none" strike="noStrike" baseline="0" dirty="0" smtClean="0">
                <a:solidFill>
                  <a:srgbClr val="000000"/>
                </a:solidFill>
                <a:latin typeface="Calibri" panose="020F0502020204030204" pitchFamily="34" charset="0"/>
              </a:rPr>
              <a:t>we ensure accountability </a:t>
            </a:r>
            <a:r>
              <a:rPr lang="en-US" sz="1200" b="0" i="0" u="none" strike="noStrike" baseline="0" dirty="0" smtClean="0">
                <a:solidFill>
                  <a:srgbClr val="000000"/>
                </a:solidFill>
                <a:latin typeface="Calibri" panose="020F0502020204030204" pitchFamily="34" charset="0"/>
              </a:rPr>
              <a:t>through partner meetings, quarterly result reports</a:t>
            </a:r>
            <a:r>
              <a:rPr lang="en-US" sz="1200" b="0" i="0" u="none" strike="noStrike" baseline="0" dirty="0" smtClean="0">
                <a:solidFill>
                  <a:srgbClr val="FF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and partnership evaluations. The Partnership meets as a whole unit a few times a year</a:t>
            </a:r>
            <a:r>
              <a:rPr lang="en-US" sz="1200" b="0" i="0" u="none" strike="noStrike" baseline="0" dirty="0" smtClean="0">
                <a:solidFill>
                  <a:srgbClr val="FF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and we also meet with individual partners as much as necessary. Our quarterly </a:t>
            </a:r>
            <a:r>
              <a:rPr lang="en-US" sz="1200" b="0" i="0" u="none" strike="noStrike" baseline="0" dirty="0" smtClean="0">
                <a:solidFill>
                  <a:srgbClr val="FF0000"/>
                </a:solidFill>
                <a:latin typeface="Calibri" panose="020F0502020204030204" pitchFamily="34" charset="0"/>
              </a:rPr>
              <a:t>results </a:t>
            </a:r>
            <a:r>
              <a:rPr lang="en-US" sz="1200" b="0" i="0" u="none" strike="noStrike" baseline="0" dirty="0" smtClean="0">
                <a:solidFill>
                  <a:srgbClr val="000000"/>
                </a:solidFill>
                <a:latin typeface="Calibri" panose="020F0502020204030204" pitchFamily="34" charset="0"/>
              </a:rPr>
              <a:t>report the story of how your referred patients progress</a:t>
            </a:r>
            <a:r>
              <a:rPr lang="en-US" sz="1200" b="0" i="0" u="none" strike="noStrike" baseline="0" dirty="0" smtClean="0">
                <a:solidFill>
                  <a:srgbClr val="FF0000"/>
                </a:solidFill>
                <a:latin typeface="Calibri" panose="020F0502020204030204" pitchFamily="34" charset="0"/>
              </a:rPr>
              <a:t>ed </a:t>
            </a:r>
            <a:r>
              <a:rPr lang="en-US" sz="1200" b="0" i="0" u="none" strike="noStrike" baseline="0" dirty="0" smtClean="0">
                <a:solidFill>
                  <a:srgbClr val="000000"/>
                </a:solidFill>
                <a:latin typeface="Calibri" panose="020F0502020204030204" pitchFamily="34" charset="0"/>
              </a:rPr>
              <a:t>through our program and share our interactions with property owners and landlords throughout the city</a:t>
            </a:r>
            <a:r>
              <a:rPr lang="en-US" sz="1200" b="0" i="0" u="none" strike="noStrike" baseline="0" dirty="0" smtClean="0">
                <a:solidFill>
                  <a:srgbClr val="FF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as well as </a:t>
            </a:r>
            <a:r>
              <a:rPr lang="en-US" sz="1200" b="0" i="0" u="none" strike="noStrike" baseline="0" dirty="0" smtClean="0">
                <a:solidFill>
                  <a:srgbClr val="FF0000"/>
                </a:solidFill>
                <a:latin typeface="Calibri" panose="020F0502020204030204" pitchFamily="34" charset="0"/>
              </a:rPr>
              <a:t>our </a:t>
            </a:r>
            <a:r>
              <a:rPr lang="en-US" sz="1200" b="0" i="0" u="none" strike="noStrike" baseline="0" dirty="0" smtClean="0">
                <a:solidFill>
                  <a:srgbClr val="000000"/>
                </a:solidFill>
                <a:latin typeface="Calibri" panose="020F0502020204030204" pitchFamily="34" charset="0"/>
              </a:rPr>
              <a:t>remediation and </a:t>
            </a:r>
            <a:r>
              <a:rPr lang="en-US" sz="1200" b="0" i="0" u="none" strike="noStrike" baseline="0" dirty="0" smtClean="0">
                <a:latin typeface="Calibri" panose="020F0502020204030204" pitchFamily="34" charset="0"/>
              </a:rPr>
              <a:t>intervention victories.</a:t>
            </a:r>
          </a:p>
          <a:p>
            <a:pPr defTabSz="956097">
              <a:defRPr/>
            </a:pPr>
            <a:endParaRPr lang="en-US" dirty="0"/>
          </a:p>
        </p:txBody>
      </p:sp>
      <p:sp>
        <p:nvSpPr>
          <p:cNvPr id="4" name="Slide Number Placeholder 3"/>
          <p:cNvSpPr>
            <a:spLocks noGrp="1"/>
          </p:cNvSpPr>
          <p:nvPr>
            <p:ph type="sldNum" sz="quarter" idx="10"/>
          </p:nvPr>
        </p:nvSpPr>
        <p:spPr/>
        <p:txBody>
          <a:bodyPr/>
          <a:lstStyle/>
          <a:p>
            <a:fld id="{8F6ADDF8-CF3B-4592-BA44-A3A3942C78F1}"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928621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R="3750" algn="l"/>
            <a:r>
              <a:rPr lang="en-US" sz="1400" b="1" i="0" u="none" strike="noStrike" baseline="0" dirty="0" smtClean="0">
                <a:latin typeface="Calibri" panose="020F0502020204030204" pitchFamily="34" charset="0"/>
              </a:rPr>
              <a:t>[Taney Simon, Speaker]</a:t>
            </a:r>
          </a:p>
          <a:p>
            <a:pPr marR="3750" algn="l"/>
            <a:endParaRPr lang="en-US" sz="1400" b="0" i="0" u="none" strike="noStrike" baseline="0" dirty="0" smtClean="0">
              <a:latin typeface="Calibri" panose="020F0502020204030204" pitchFamily="34" charset="0"/>
            </a:endParaRPr>
          </a:p>
          <a:p>
            <a:pPr marR="1160" algn="l"/>
            <a:r>
              <a:rPr lang="en-US" sz="1400" b="0" i="0" u="none" strike="noStrike" baseline="0" dirty="0" smtClean="0">
                <a:latin typeface="Calibri" panose="020F0502020204030204" pitchFamily="34" charset="0"/>
              </a:rPr>
              <a:t>Typically, we build our reports and updates around specific program checkpoints found on our program timeline, which is our internal quality assurance tool. We use it to make sure each patient you refer to us receives the same standard of care. Our environmental health specialists conduct thorough environmental assessments and energy audits. All identified hazards </a:t>
            </a:r>
            <a:r>
              <a:rPr lang="en-US" sz="1400" b="0" i="0" u="none" strike="noStrike" baseline="0" dirty="0" smtClean="0">
                <a:solidFill>
                  <a:srgbClr val="FF0000"/>
                </a:solidFill>
                <a:latin typeface="Calibri" panose="020F0502020204030204" pitchFamily="34" charset="0"/>
              </a:rPr>
              <a:t>are entered </a:t>
            </a:r>
            <a:r>
              <a:rPr lang="en-US" sz="1400" b="0" i="0" u="none" strike="noStrike" baseline="0" dirty="0" smtClean="0">
                <a:solidFill>
                  <a:srgbClr val="000000"/>
                </a:solidFill>
                <a:latin typeface="Calibri" panose="020F0502020204030204" pitchFamily="34" charset="0"/>
              </a:rPr>
              <a:t>into a product we refer to as a Technical Assistance report. We use these reports to have conversations with landlords and property owners about safety threats, acceptable housing conditions and how existing hazards should be changed. We also track client behaviors through the creation of a Client Care Plan. We use this tool to highlight existing behaviors and suggest new ones through education.</a:t>
            </a:r>
          </a:p>
          <a:p>
            <a:pPr marR="1160" algn="l"/>
            <a:endParaRPr lang="en-US" sz="1400" b="0" i="0" u="none" strike="noStrike" baseline="0" dirty="0" smtClean="0">
              <a:solidFill>
                <a:srgbClr val="000000"/>
              </a:solidFill>
              <a:latin typeface="Calibri" panose="020F0502020204030204" pitchFamily="34" charset="0"/>
            </a:endParaRPr>
          </a:p>
          <a:p>
            <a:pPr marR="1100" algn="l"/>
            <a:r>
              <a:rPr lang="en-US" sz="1400" b="0" i="0" u="none" strike="noStrike" baseline="0" dirty="0" smtClean="0">
                <a:latin typeface="Calibri" panose="020F0502020204030204" pitchFamily="34" charset="0"/>
              </a:rPr>
              <a:t>A second home visit focuses on asthma management. We administer Asthma Control tests quarterly and begin this particular visit with our Asthma Diagnostic Tool, which is an in-depth assessment tool adapted from NIH’s 2007 Expert  Panel report titled </a:t>
            </a:r>
            <a:r>
              <a:rPr lang="en-US" sz="1400" b="0" i="1" u="none" strike="noStrike" baseline="0" dirty="0" smtClean="0">
                <a:solidFill>
                  <a:srgbClr val="FF0000"/>
                </a:solidFill>
                <a:latin typeface="Calibri" panose="020F0502020204030204" pitchFamily="34" charset="0"/>
              </a:rPr>
              <a:t>Guidelines for Diagnosis and Management of Asthma</a:t>
            </a:r>
            <a:r>
              <a:rPr lang="en-US" sz="1400" b="0" i="0" u="none" strike="noStrike" baseline="0" dirty="0" smtClean="0">
                <a:solidFill>
                  <a:srgbClr val="000000"/>
                </a:solidFill>
                <a:latin typeface="Calibri" panose="020F0502020204030204" pitchFamily="34" charset="0"/>
              </a:rPr>
              <a:t>. This assessment helps us to identify gaps in asthma care. We record those gaps and provide the patient’s medical provider with relevant feedback. Here’s a </a:t>
            </a:r>
            <a:r>
              <a:rPr lang="en-US" sz="1400" b="0" i="0" u="none" strike="noStrike" baseline="0" dirty="0" smtClean="0">
                <a:solidFill>
                  <a:srgbClr val="FF0000"/>
                </a:solidFill>
                <a:latin typeface="Calibri" panose="020F0502020204030204" pitchFamily="34" charset="0"/>
              </a:rPr>
              <a:t>snapshot </a:t>
            </a:r>
            <a:r>
              <a:rPr lang="en-US" sz="1400" b="0" i="0" u="none" strike="noStrike" baseline="0" dirty="0" smtClean="0">
                <a:solidFill>
                  <a:srgbClr val="000000"/>
                </a:solidFill>
                <a:latin typeface="Calibri" panose="020F0502020204030204" pitchFamily="34" charset="0"/>
              </a:rPr>
              <a:t>of our Diagnostic tool, </a:t>
            </a:r>
            <a:r>
              <a:rPr lang="en-US" sz="1400" b="1" i="0" u="none" strike="noStrike" baseline="0" dirty="0" smtClean="0">
                <a:solidFill>
                  <a:srgbClr val="000000"/>
                </a:solidFill>
                <a:latin typeface="Calibri" panose="020F0502020204030204" pitchFamily="34" charset="0"/>
              </a:rPr>
              <a:t>which is available in the Resource</a:t>
            </a:r>
            <a:r>
              <a:rPr lang="en-US" sz="1400" b="0" i="0" u="none" strike="noStrike" baseline="0" dirty="0" smtClean="0">
                <a:solidFill>
                  <a:srgbClr val="000000"/>
                </a:solidFill>
                <a:latin typeface="Calibri" panose="020F0502020204030204" pitchFamily="34" charset="0"/>
              </a:rPr>
              <a:t> </a:t>
            </a:r>
            <a:r>
              <a:rPr lang="en-US" sz="1400" b="1" i="0" u="none" strike="noStrike" baseline="0" dirty="0" smtClean="0">
                <a:latin typeface="Calibri" panose="020F0502020204030204" pitchFamily="34" charset="0"/>
              </a:rPr>
              <a:t>Bank on AsthmaCommunityNetwork.org.</a:t>
            </a:r>
            <a:endParaRPr lang="en-US" sz="1400" b="0" i="0" u="none" strike="noStrike" baseline="0" dirty="0" smtClean="0">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8F6ADDF8-CF3B-4592-BA44-A3A3942C78F1}"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84194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34280" algn="l"/>
            <a:r>
              <a:rPr lang="en-US" sz="1400" b="1" i="0" u="none" strike="noStrike" baseline="0" dirty="0" smtClean="0">
                <a:latin typeface="Calibri" panose="020F0502020204030204" pitchFamily="34" charset="0"/>
              </a:rPr>
              <a:t>[Taney Simon, Speaker]</a:t>
            </a:r>
          </a:p>
          <a:p>
            <a:pPr marR="34280" algn="l"/>
            <a:endParaRPr lang="en-US" sz="1400" b="0" i="0" u="none" strike="noStrike" baseline="0" dirty="0" smtClean="0">
              <a:latin typeface="Calibri" panose="020F0502020204030204" pitchFamily="34" charset="0"/>
            </a:endParaRPr>
          </a:p>
          <a:p>
            <a:pPr marR="1150" algn="l"/>
            <a:r>
              <a:rPr lang="en-US" sz="1400" b="0" i="0" u="none" strike="noStrike" baseline="0" dirty="0" smtClean="0">
                <a:latin typeface="Calibri" panose="020F0502020204030204" pitchFamily="34" charset="0"/>
              </a:rPr>
              <a:t>Here is Section 3C. It prompts our environmental health specialist to have the patient</a:t>
            </a:r>
            <a:r>
              <a:rPr lang="en-US" sz="1400" b="0" i="0" u="none" strike="noStrike" baseline="0" dirty="0" smtClean="0">
                <a:solidFill>
                  <a:srgbClr val="FF0000"/>
                </a:solidFill>
                <a:latin typeface="Calibri" panose="020F0502020204030204" pitchFamily="34" charset="0"/>
              </a:rPr>
              <a:t>s </a:t>
            </a:r>
            <a:r>
              <a:rPr lang="en-US" sz="1400" b="0" i="0" u="none" strike="noStrike" baseline="0" dirty="0" smtClean="0">
                <a:solidFill>
                  <a:srgbClr val="000000"/>
                </a:solidFill>
                <a:latin typeface="Calibri" panose="020F0502020204030204" pitchFamily="34" charset="0"/>
              </a:rPr>
              <a:t>demonstrate their use of their asthma medication. If, for example, our staff notices that a patient is improperly administering the medication, they’d record that information and provide it to the </a:t>
            </a:r>
            <a:r>
              <a:rPr lang="en-US" sz="1400" b="0" i="0" u="none" strike="noStrike" baseline="0" dirty="0" smtClean="0">
                <a:latin typeface="Calibri" panose="020F0502020204030204" pitchFamily="34" charset="0"/>
              </a:rPr>
              <a:t>patient’s physician.</a:t>
            </a:r>
          </a:p>
          <a:p>
            <a:endParaRPr lang="en-US" b="1" dirty="0" smtClean="0"/>
          </a:p>
          <a:p>
            <a:endParaRPr lang="en-US" dirty="0"/>
          </a:p>
        </p:txBody>
      </p:sp>
      <p:sp>
        <p:nvSpPr>
          <p:cNvPr id="4" name="Slide Number Placeholder 3"/>
          <p:cNvSpPr>
            <a:spLocks noGrp="1"/>
          </p:cNvSpPr>
          <p:nvPr>
            <p:ph type="sldNum" sz="quarter" idx="10"/>
          </p:nvPr>
        </p:nvSpPr>
        <p:spPr/>
        <p:txBody>
          <a:bodyPr/>
          <a:lstStyle/>
          <a:p>
            <a:fld id="{8F6ADDF8-CF3B-4592-BA44-A3A3942C78F1}"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431954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56097">
              <a:defRPr/>
            </a:pPr>
            <a:r>
              <a:rPr lang="en-US" sz="1300" b="1" dirty="0"/>
              <a:t>[Sheila Brown, Moderator]</a:t>
            </a:r>
          </a:p>
          <a:p>
            <a:pPr lvl="0"/>
            <a:endParaRPr lang="en-US" sz="1300" dirty="0"/>
          </a:p>
          <a:p>
            <a:r>
              <a:rPr lang="en-US" sz="1400" b="0" i="0" u="none" strike="noStrike" baseline="0" dirty="0" smtClean="0">
                <a:latin typeface="Calibri" panose="020F0502020204030204" pitchFamily="34" charset="0"/>
              </a:rPr>
              <a:t>As you may know, in-home asthma visits that include a focus on reducing environmental asthma triggers have been shown to improve asthma control, particularly for children and adolescents.</a:t>
            </a:r>
          </a:p>
          <a:p>
            <a:endParaRPr lang="en-US" sz="1200" b="0" i="0" u="none" strike="noStrike" baseline="0" dirty="0" smtClean="0">
              <a:latin typeface="Calibri" panose="020F0502020204030204" pitchFamily="34" charset="0"/>
            </a:endParaRPr>
          </a:p>
          <a:p>
            <a:pPr marR="1710"/>
            <a:r>
              <a:rPr lang="en-US" sz="1400" b="0" i="0" u="none" strike="noStrike" baseline="0" dirty="0" smtClean="0">
                <a:latin typeface="Calibri" panose="020F0502020204030204" pitchFamily="34" charset="0"/>
              </a:rPr>
              <a:t>By extending care beyond physician</a:t>
            </a:r>
            <a:r>
              <a:rPr lang="en-US" sz="1400" b="0" i="0" u="none" strike="noStrike" baseline="0" dirty="0" smtClean="0">
                <a:solidFill>
                  <a:srgbClr val="FF0000"/>
                </a:solidFill>
                <a:latin typeface="Calibri" panose="020F0502020204030204" pitchFamily="34" charset="0"/>
              </a:rPr>
              <a:t>s' </a:t>
            </a:r>
            <a:r>
              <a:rPr lang="en-US" sz="1400" b="0" i="0" u="none" strike="noStrike" baseline="0" dirty="0" smtClean="0">
                <a:solidFill>
                  <a:srgbClr val="000000"/>
                </a:solidFill>
                <a:latin typeface="Calibri" panose="020F0502020204030204" pitchFamily="34" charset="0"/>
              </a:rPr>
              <a:t>offices and into patients’ homes and communities, </a:t>
            </a:r>
            <a:r>
              <a:rPr lang="en-US" sz="1400" b="0" i="0" u="none" strike="noStrike" baseline="0" dirty="0" smtClean="0">
                <a:solidFill>
                  <a:srgbClr val="FF0000"/>
                </a:solidFill>
                <a:latin typeface="Calibri" panose="020F0502020204030204" pitchFamily="34" charset="0"/>
              </a:rPr>
              <a:t>these visits </a:t>
            </a:r>
            <a:r>
              <a:rPr lang="en-US" sz="1400" b="0" i="0" u="none" strike="noStrike" baseline="0" dirty="0" smtClean="0">
                <a:solidFill>
                  <a:srgbClr val="000000"/>
                </a:solidFill>
                <a:latin typeface="Calibri" panose="020F0502020204030204" pitchFamily="34" charset="0"/>
              </a:rPr>
              <a:t>also hold promise for reducing asthma disparities.</a:t>
            </a:r>
          </a:p>
          <a:p>
            <a:endParaRPr lang="en-US" sz="1400" b="0" i="0" u="none" strike="noStrike" baseline="0" dirty="0" smtClean="0">
              <a:latin typeface="Calibri" panose="020F0502020204030204" pitchFamily="34" charset="0"/>
            </a:endParaRPr>
          </a:p>
          <a:p>
            <a:pPr marR="1710"/>
            <a:r>
              <a:rPr lang="en-US" sz="1400" b="0" i="0" u="none" strike="noStrike" baseline="0" dirty="0" smtClean="0">
                <a:latin typeface="Calibri" panose="020F0502020204030204" pitchFamily="34" charset="0"/>
              </a:rPr>
              <a:t>Yet this effective intervention is often underutilized and thus, represents a missed opportunity to improve patients’ lives.</a:t>
            </a:r>
          </a:p>
          <a:p>
            <a:endParaRPr lang="en-US" sz="1200" b="0" i="0" u="none" strike="noStrike" baseline="0" dirty="0" smtClean="0">
              <a:latin typeface="Calibri" panose="020F0502020204030204" pitchFamily="34" charset="0"/>
            </a:endParaRPr>
          </a:p>
          <a:p>
            <a:pPr marR="3700" algn="just"/>
            <a:r>
              <a:rPr lang="en-US" sz="1400" b="0" i="0" u="none" strike="noStrike" baseline="0" dirty="0" smtClean="0">
                <a:latin typeface="Calibri" panose="020F0502020204030204" pitchFamily="34" charset="0"/>
              </a:rPr>
              <a:t>Connecting patients with in-home asthma visit programs—and coordinating their care—requires effective referral and communication.</a:t>
            </a:r>
          </a:p>
          <a:p>
            <a:endParaRPr lang="en-US" sz="1200" b="0" i="0" u="none" strike="noStrike" baseline="0" dirty="0" smtClean="0">
              <a:latin typeface="Calibri" panose="020F0502020204030204" pitchFamily="34" charset="0"/>
            </a:endParaRPr>
          </a:p>
          <a:p>
            <a:pPr marR="1110"/>
            <a:r>
              <a:rPr lang="en-US" sz="1400" b="0" i="0" u="none" strike="noStrike" baseline="0" dirty="0" smtClean="0">
                <a:latin typeface="Calibri" panose="020F0502020204030204" pitchFamily="34" charset="0"/>
              </a:rPr>
              <a:t>Today’s webinar will offer you strategies—ranging from simple </a:t>
            </a:r>
            <a:r>
              <a:rPr lang="en-US" sz="1400" b="0" i="0" u="none" strike="noStrike" baseline="0" dirty="0" smtClean="0">
                <a:solidFill>
                  <a:srgbClr val="FF0000"/>
                </a:solidFill>
                <a:latin typeface="Calibri" panose="020F0502020204030204" pitchFamily="34" charset="0"/>
              </a:rPr>
              <a:t>steps </a:t>
            </a:r>
            <a:r>
              <a:rPr lang="en-US" sz="1400" b="0" i="0" u="none" strike="noStrike" baseline="0" dirty="0" smtClean="0">
                <a:solidFill>
                  <a:srgbClr val="000000"/>
                </a:solidFill>
                <a:latin typeface="Calibri" panose="020F0502020204030204" pitchFamily="34" charset="0"/>
              </a:rPr>
              <a:t>to high-tech </a:t>
            </a:r>
            <a:r>
              <a:rPr lang="en-US" sz="1400" b="0" i="0" u="none" strike="noStrike" baseline="0" dirty="0" smtClean="0">
                <a:solidFill>
                  <a:srgbClr val="FF0000"/>
                </a:solidFill>
                <a:latin typeface="Calibri" panose="020F0502020204030204" pitchFamily="34" charset="0"/>
              </a:rPr>
              <a:t>approaches</a:t>
            </a:r>
            <a:r>
              <a:rPr lang="en-US" sz="1400" b="0" i="0" u="none" strike="noStrike" baseline="0" dirty="0" smtClean="0">
                <a:solidFill>
                  <a:srgbClr val="000000"/>
                </a:solidFill>
                <a:latin typeface="Calibri" panose="020F0502020204030204" pitchFamily="34" charset="0"/>
              </a:rPr>
              <a:t>— for promoting a success referral process as part of a comprehensive asthma management program. We also hope that it will contribute to the wider use and reimbursement of in-home asthma visits, </a:t>
            </a:r>
            <a:r>
              <a:rPr lang="en-US" sz="1400" b="0" i="0" u="none" strike="noStrike" baseline="0" dirty="0" smtClean="0">
                <a:latin typeface="Calibri" panose="020F0502020204030204" pitchFamily="34" charset="0"/>
              </a:rPr>
              <a:t>and ultimately, to better outcomes.</a:t>
            </a:r>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2</a:t>
            </a:fld>
            <a:endParaRPr lang="en-US" dirty="0"/>
          </a:p>
        </p:txBody>
      </p:sp>
    </p:spTree>
    <p:extLst>
      <p:ext uri="{BB962C8B-B14F-4D97-AF65-F5344CB8AC3E}">
        <p14:creationId xmlns:p14="http://schemas.microsoft.com/office/powerpoint/2010/main" val="969413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34810" algn="l"/>
            <a:r>
              <a:rPr lang="en-US" sz="1200" b="1" i="0" u="none" strike="noStrike" baseline="0" dirty="0" smtClean="0">
                <a:latin typeface="Calibri" panose="020F0502020204030204" pitchFamily="34" charset="0"/>
              </a:rPr>
              <a:t>[Taney Simon, Speaker]</a:t>
            </a:r>
          </a:p>
          <a:p>
            <a:pPr marR="34810" algn="l"/>
            <a:endParaRPr lang="en-US" sz="1200" b="0" i="0" u="none" strike="noStrike" baseline="0" dirty="0" smtClean="0">
              <a:latin typeface="Calibri" panose="020F0502020204030204" pitchFamily="34" charset="0"/>
            </a:endParaRPr>
          </a:p>
          <a:p>
            <a:pPr algn="l"/>
            <a:r>
              <a:rPr lang="en-US" sz="1200" b="0" i="0" u="none" strike="noStrike" baseline="0" dirty="0" smtClean="0">
                <a:latin typeface="Calibri" panose="020F0502020204030204" pitchFamily="34" charset="0"/>
              </a:rPr>
              <a:t>We also make our Technical Assistance Reports available to partners. You’ll see here that we code hazards by assigning each room a number and each hazard a letter. We then describe the hazard, explain the potential health risk and suggest recommended repairs. Our program has seen more than 75% of landlords voluntarily comply with our recommendations before any fines are issued.</a:t>
            </a:r>
          </a:p>
          <a:p>
            <a:pPr algn="l"/>
            <a:endParaRPr lang="en-US" sz="1200" b="0" i="0" u="none" strike="noStrike" baseline="0" dirty="0" smtClean="0">
              <a:latin typeface="Calibri" panose="020F0502020204030204" pitchFamily="34" charset="0"/>
            </a:endParaRPr>
          </a:p>
          <a:p>
            <a:pPr algn="l"/>
            <a:r>
              <a:rPr lang="en-US" sz="1200" b="1" i="0" u="none" strike="noStrike" baseline="0" dirty="0" smtClean="0">
                <a:latin typeface="Calibri" panose="020F0502020204030204" pitchFamily="34" charset="0"/>
              </a:rPr>
              <a:t>[Lisa Gilmore, Facilitator]</a:t>
            </a:r>
            <a:endParaRPr lang="en-US" sz="1200" b="0" i="0" u="none" strike="noStrike" baseline="0" dirty="0" smtClean="0">
              <a:latin typeface="Calibri" panose="020F0502020204030204" pitchFamily="34" charset="0"/>
            </a:endParaRPr>
          </a:p>
          <a:p>
            <a:pPr algn="l"/>
            <a:endParaRPr lang="en-US" sz="1200" b="1" i="0" u="none" strike="noStrike" baseline="0" dirty="0" smtClean="0">
              <a:latin typeface="Calibri" panose="020F0502020204030204" pitchFamily="34" charset="0"/>
            </a:endParaRPr>
          </a:p>
          <a:p>
            <a:pPr marR="1370" algn="l"/>
            <a:r>
              <a:rPr lang="en-US" sz="1200" b="0" i="0" u="none" strike="noStrike" baseline="0" dirty="0" smtClean="0">
                <a:latin typeface="Calibri" panose="020F0502020204030204" pitchFamily="34" charset="0"/>
              </a:rPr>
              <a:t>Thanks</a:t>
            </a:r>
            <a:r>
              <a:rPr lang="en-US" sz="1200" b="0" i="0" u="none" strike="noStrike" baseline="0" dirty="0" smtClean="0">
                <a:solidFill>
                  <a:srgbClr val="FF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Taney. It was great to hear about the collaborative protocols, procedures and tools that your program is using.</a:t>
            </a:r>
          </a:p>
          <a:p>
            <a:pPr marR="1370" algn="l"/>
            <a:endParaRPr lang="en-US" sz="1200" b="0" i="0" u="none" strike="noStrike" baseline="0" dirty="0" smtClean="0">
              <a:solidFill>
                <a:srgbClr val="000000"/>
              </a:solidFill>
              <a:latin typeface="Calibri" panose="020F0502020204030204" pitchFamily="34" charset="0"/>
            </a:endParaRPr>
          </a:p>
          <a:p>
            <a:pPr algn="l"/>
            <a:r>
              <a:rPr lang="en-US" sz="1200" b="0" i="0" u="none" strike="noStrike" baseline="0" dirty="0" smtClean="0">
                <a:latin typeface="Calibri" panose="020F0502020204030204" pitchFamily="34" charset="0"/>
              </a:rPr>
              <a:t>Anjali, we now look forward to learning more about your programs and strategies for referral and communication.</a:t>
            </a:r>
          </a:p>
          <a:p>
            <a:endParaRPr lang="en-US" dirty="0"/>
          </a:p>
        </p:txBody>
      </p:sp>
      <p:sp>
        <p:nvSpPr>
          <p:cNvPr id="4" name="Slide Number Placeholder 3"/>
          <p:cNvSpPr>
            <a:spLocks noGrp="1"/>
          </p:cNvSpPr>
          <p:nvPr>
            <p:ph type="sldNum" sz="quarter" idx="10"/>
          </p:nvPr>
        </p:nvSpPr>
        <p:spPr/>
        <p:txBody>
          <a:bodyPr/>
          <a:lstStyle/>
          <a:p>
            <a:fld id="{8F6ADDF8-CF3B-4592-BA44-A3A3942C78F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463421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[Anjali</a:t>
            </a:r>
            <a:r>
              <a:rPr lang="en-US" b="1" baseline="0" dirty="0" smtClean="0"/>
              <a:t> Nath, Speaker]</a:t>
            </a:r>
            <a:r>
              <a:rPr lang="en-US" dirty="0" smtClean="0"/>
              <a:t/>
            </a:r>
            <a:br>
              <a:rPr lang="en-US" dirty="0" smtClean="0"/>
            </a:br>
            <a:endParaRPr lang="en-US" dirty="0" smtClean="0"/>
          </a:p>
          <a:p>
            <a:r>
              <a:rPr lang="en-US" dirty="0" smtClean="0"/>
              <a:t>[Read</a:t>
            </a:r>
            <a:r>
              <a:rPr lang="en-US" baseline="0" dirty="0" smtClean="0"/>
              <a:t> from slide]</a:t>
            </a:r>
            <a:endParaRPr lang="en-US" dirty="0"/>
          </a:p>
        </p:txBody>
      </p:sp>
      <p:sp>
        <p:nvSpPr>
          <p:cNvPr id="4" name="Slide Number Placeholder 3"/>
          <p:cNvSpPr>
            <a:spLocks noGrp="1"/>
          </p:cNvSpPr>
          <p:nvPr>
            <p:ph type="sldNum" sz="quarter" idx="10"/>
          </p:nvPr>
        </p:nvSpPr>
        <p:spPr/>
        <p:txBody>
          <a:bodyPr/>
          <a:lstStyle/>
          <a:p>
            <a:fld id="{12EF3E1F-FA12-485F-977E-20E785080F3D}" type="slidenum">
              <a:rPr lang="en-US" smtClean="0"/>
              <a:pPr/>
              <a:t>21</a:t>
            </a:fld>
            <a:endParaRPr lang="en-US" dirty="0"/>
          </a:p>
        </p:txBody>
      </p:sp>
    </p:spTree>
    <p:extLst>
      <p:ext uri="{BB962C8B-B14F-4D97-AF65-F5344CB8AC3E}">
        <p14:creationId xmlns:p14="http://schemas.microsoft.com/office/powerpoint/2010/main" val="1649177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37820" algn="l"/>
            <a:r>
              <a:rPr lang="en-US" sz="1200" b="1" i="0" u="none" strike="noStrike" baseline="0" dirty="0" smtClean="0">
                <a:latin typeface="Calibri" panose="020F0502020204030204" pitchFamily="34" charset="0"/>
              </a:rPr>
              <a:t>[Anjali Nath, Speaker]</a:t>
            </a:r>
          </a:p>
          <a:p>
            <a:pPr marR="37820" algn="l"/>
            <a:endParaRPr lang="en-US" sz="1200" b="0" i="0" u="none" strike="noStrike" baseline="0" dirty="0" smtClean="0">
              <a:latin typeface="Calibri" panose="020F0502020204030204" pitchFamily="34" charset="0"/>
            </a:endParaRPr>
          </a:p>
          <a:p>
            <a:pPr algn="l"/>
            <a:r>
              <a:rPr lang="en-US" sz="1200" b="0" i="0" u="none" strike="noStrike" baseline="0" dirty="0" smtClean="0">
                <a:latin typeface="Calibri" panose="020F0502020204030204" pitchFamily="34" charset="0"/>
              </a:rPr>
              <a:t>BPHC is proud to host home visiting services free to Boston residents.</a:t>
            </a:r>
          </a:p>
          <a:p>
            <a:pPr algn="l"/>
            <a:endParaRPr lang="en-US" sz="1200" b="0" i="0" u="none" strike="noStrike" baseline="0" dirty="0" smtClean="0">
              <a:latin typeface="Calibri" panose="020F0502020204030204" pitchFamily="34" charset="0"/>
            </a:endParaRPr>
          </a:p>
          <a:p>
            <a:pPr algn="l"/>
            <a:r>
              <a:rPr lang="en-US" sz="1200" b="0" i="0" u="none" strike="noStrike" baseline="0" dirty="0" smtClean="0">
                <a:latin typeface="Calibri" panose="020F0502020204030204" pitchFamily="34" charset="0"/>
              </a:rPr>
              <a:t>Some of you may have heard or learned of these programs on previous webinars.</a:t>
            </a:r>
          </a:p>
          <a:p>
            <a:pPr algn="l"/>
            <a:endParaRPr lang="en-US" sz="1200" b="0" i="0" u="none" strike="noStrike" baseline="0" dirty="0" smtClean="0">
              <a:latin typeface="Calibri" panose="020F0502020204030204" pitchFamily="34" charset="0"/>
            </a:endParaRPr>
          </a:p>
          <a:p>
            <a:pPr algn="l"/>
            <a:r>
              <a:rPr lang="en-US" sz="1200" b="0" i="0" u="none" strike="noStrike" baseline="0" dirty="0" smtClean="0">
                <a:latin typeface="Calibri" panose="020F0502020204030204" pitchFamily="34" charset="0"/>
              </a:rPr>
              <a:t>Healthy Homes provides home visits conducted by a trained CHW to work directly with families to provide asthma management education and support, including an environmental home assessment.</a:t>
            </a:r>
          </a:p>
          <a:p>
            <a:pPr algn="l"/>
            <a:endParaRPr lang="en-US" sz="1200" b="0" i="0" u="none" strike="noStrike" baseline="0" dirty="0" smtClean="0">
              <a:latin typeface="Calibri" panose="020F0502020204030204" pitchFamily="34" charset="0"/>
            </a:endParaRPr>
          </a:p>
          <a:p>
            <a:pPr algn="l"/>
            <a:r>
              <a:rPr lang="en-US" sz="1200" b="0" i="0" u="none" strike="noStrike" baseline="0" dirty="0" smtClean="0">
                <a:latin typeface="Calibri" panose="020F0502020204030204" pitchFamily="34" charset="0"/>
              </a:rPr>
              <a:t>Through BEAH ISD inspectors work with landlords to address issues out of the tenant’s control that are in violation of the MA State Sanitary Code.</a:t>
            </a:r>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22</a:t>
            </a:fld>
            <a:endParaRPr lang="en-US" dirty="0"/>
          </a:p>
        </p:txBody>
      </p:sp>
    </p:spTree>
    <p:extLst>
      <p:ext uri="{BB962C8B-B14F-4D97-AF65-F5344CB8AC3E}">
        <p14:creationId xmlns:p14="http://schemas.microsoft.com/office/powerpoint/2010/main" val="2321203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38700" algn="l"/>
            <a:r>
              <a:rPr lang="en-US" sz="1200" b="1" i="0" u="none" strike="noStrike" baseline="0" dirty="0" smtClean="0">
                <a:latin typeface="Calibri" panose="020F0502020204030204" pitchFamily="34" charset="0"/>
              </a:rPr>
              <a:t>[Anjali Nath, Speaker]</a:t>
            </a:r>
          </a:p>
          <a:p>
            <a:pPr marR="38700" algn="l"/>
            <a:endParaRPr lang="en-US" sz="1200" b="0" i="0" u="none" strike="noStrike" baseline="0" dirty="0" smtClean="0">
              <a:latin typeface="Calibri" panose="020F0502020204030204" pitchFamily="34" charset="0"/>
            </a:endParaRPr>
          </a:p>
          <a:p>
            <a:pPr marR="1050" algn="l"/>
            <a:r>
              <a:rPr lang="en-US" sz="1200" b="0" i="0" u="none" strike="noStrike" baseline="0" dirty="0" smtClean="0">
                <a:latin typeface="Calibri" panose="020F0502020204030204" pitchFamily="34" charset="0"/>
              </a:rPr>
              <a:t>Several partners came together to create the BAHVC and to move it toward a more effective system of support </a:t>
            </a:r>
            <a:r>
              <a:rPr lang="en-US" sz="1200" b="0" i="0" u="none" strike="noStrike" baseline="0" dirty="0" smtClean="0">
                <a:solidFill>
                  <a:srgbClr val="FF0000"/>
                </a:solidFill>
                <a:latin typeface="Calibri" panose="020F0502020204030204" pitchFamily="34" charset="0"/>
              </a:rPr>
              <a:t>for </a:t>
            </a:r>
            <a:r>
              <a:rPr lang="en-US" sz="1200" b="0" i="0" u="none" strike="noStrike" baseline="0" dirty="0" smtClean="0">
                <a:solidFill>
                  <a:srgbClr val="000000"/>
                </a:solidFill>
                <a:latin typeface="Calibri" panose="020F0502020204030204" pitchFamily="34" charset="0"/>
              </a:rPr>
              <a:t>standardiz</a:t>
            </a:r>
            <a:r>
              <a:rPr lang="en-US" sz="1200" b="0" i="0" u="none" strike="noStrike" baseline="0" dirty="0" smtClean="0">
                <a:solidFill>
                  <a:srgbClr val="FF0000"/>
                </a:solidFill>
                <a:latin typeface="Calibri" panose="020F0502020204030204" pitchFamily="34" charset="0"/>
              </a:rPr>
              <a:t>ing </a:t>
            </a:r>
            <a:r>
              <a:rPr lang="en-US" sz="1200" b="0" i="0" u="none" strike="noStrike" baseline="0" dirty="0" smtClean="0">
                <a:solidFill>
                  <a:srgbClr val="000000"/>
                </a:solidFill>
                <a:latin typeface="Calibri" panose="020F0502020204030204" pitchFamily="34" charset="0"/>
              </a:rPr>
              <a:t>asthma home visit protocols and training CHWs.</a:t>
            </a:r>
          </a:p>
          <a:p>
            <a:pPr algn="l"/>
            <a:endParaRPr lang="en-US" sz="1100" b="0" i="0" u="none" strike="noStrike" baseline="0" dirty="0" smtClean="0">
              <a:latin typeface="Calibri" panose="020F0502020204030204" pitchFamily="34" charset="0"/>
            </a:endParaRPr>
          </a:p>
          <a:p>
            <a:pPr marR="1050" algn="l"/>
            <a:r>
              <a:rPr lang="en-US" sz="1200" b="0" i="0" u="none" strike="noStrike" baseline="0" dirty="0" smtClean="0">
                <a:latin typeface="Calibri" panose="020F0502020204030204" pitchFamily="34" charset="0"/>
              </a:rPr>
              <a:t>Standardization is also something that payers have indicated is a key priority for reimbursement. It can help us build a stronger case collectively for sustainability and reimbursement</a:t>
            </a:r>
            <a:r>
              <a:rPr lang="en-US" sz="1200" b="0" i="0" u="none" strike="noStrike" baseline="0" dirty="0" smtClean="0">
                <a:solidFill>
                  <a:srgbClr val="FF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as well as ensure a higher standard of </a:t>
            </a:r>
            <a:r>
              <a:rPr lang="en-US" sz="1200" b="0" i="0" u="none" strike="noStrike" baseline="0" dirty="0" smtClean="0">
                <a:latin typeface="Calibri" panose="020F0502020204030204" pitchFamily="34" charset="0"/>
              </a:rPr>
              <a:t>service.</a:t>
            </a:r>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23</a:t>
            </a:fld>
            <a:endParaRPr lang="en-US" dirty="0"/>
          </a:p>
        </p:txBody>
      </p:sp>
    </p:spTree>
    <p:extLst>
      <p:ext uri="{BB962C8B-B14F-4D97-AF65-F5344CB8AC3E}">
        <p14:creationId xmlns:p14="http://schemas.microsoft.com/office/powerpoint/2010/main" val="3004693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1180" algn="l"/>
            <a:r>
              <a:rPr lang="en-US" sz="1200" b="1" i="0" u="none" strike="noStrike" baseline="0" dirty="0" smtClean="0">
                <a:latin typeface="Calibri" panose="020F0502020204030204" pitchFamily="34" charset="0"/>
              </a:rPr>
              <a:t>[Anjali Nath, Speaker]</a:t>
            </a:r>
          </a:p>
          <a:p>
            <a:pPr marR="1180" algn="l"/>
            <a:endParaRPr lang="en-US" sz="1200" b="0" i="0" u="none" strike="noStrike" baseline="0" dirty="0" smtClean="0">
              <a:latin typeface="Calibri" panose="020F0502020204030204" pitchFamily="34" charset="0"/>
            </a:endParaRPr>
          </a:p>
          <a:p>
            <a:pPr algn="l"/>
            <a:r>
              <a:rPr lang="en-US" sz="1200" b="0" i="0" u="none" strike="noStrike" baseline="0" dirty="0" smtClean="0">
                <a:latin typeface="Calibri" panose="020F0502020204030204" pitchFamily="34" charset="0"/>
              </a:rPr>
              <a:t>BEAH is a novel program </a:t>
            </a:r>
            <a:r>
              <a:rPr lang="en-US" sz="1200" b="0" i="0" u="none" strike="noStrike" baseline="0" dirty="0" smtClean="0">
                <a:solidFill>
                  <a:srgbClr val="FF0000"/>
                </a:solidFill>
                <a:latin typeface="Calibri" panose="020F0502020204030204" pitchFamily="34" charset="0"/>
              </a:rPr>
              <a:t>that </a:t>
            </a:r>
            <a:r>
              <a:rPr lang="en-US" sz="1200" b="0" i="0" u="none" strike="noStrike" baseline="0" dirty="0" smtClean="0">
                <a:solidFill>
                  <a:srgbClr val="000000"/>
                </a:solidFill>
                <a:latin typeface="Calibri" panose="020F0502020204030204" pitchFamily="34" charset="0"/>
              </a:rPr>
              <a:t>systematizes referrals for </a:t>
            </a:r>
            <a:r>
              <a:rPr lang="en-US" sz="1200" b="0" i="0" u="none" strike="noStrike" baseline="0" dirty="0" smtClean="0">
                <a:latin typeface="Calibri" panose="020F0502020204030204" pitchFamily="34" charset="0"/>
              </a:rPr>
              <a:t>these valuable services through an online referral system.</a:t>
            </a:r>
          </a:p>
        </p:txBody>
      </p:sp>
      <p:sp>
        <p:nvSpPr>
          <p:cNvPr id="4" name="Slide Number Placeholder 3"/>
          <p:cNvSpPr>
            <a:spLocks noGrp="1"/>
          </p:cNvSpPr>
          <p:nvPr>
            <p:ph type="sldNum" sz="quarter" idx="10"/>
          </p:nvPr>
        </p:nvSpPr>
        <p:spPr/>
        <p:txBody>
          <a:bodyPr/>
          <a:lstStyle/>
          <a:p>
            <a:fld id="{12EF3E1F-FA12-485F-977E-20E785080F3D}" type="slidenum">
              <a:rPr lang="en-US" smtClean="0"/>
              <a:pPr/>
              <a:t>24</a:t>
            </a:fld>
            <a:endParaRPr lang="en-US" dirty="0"/>
          </a:p>
        </p:txBody>
      </p:sp>
    </p:spTree>
    <p:extLst>
      <p:ext uri="{BB962C8B-B14F-4D97-AF65-F5344CB8AC3E}">
        <p14:creationId xmlns:p14="http://schemas.microsoft.com/office/powerpoint/2010/main" val="3737872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5010" algn="l"/>
            <a:r>
              <a:rPr lang="en-US" sz="1200" b="1" i="0" u="none" strike="noStrike" baseline="0" dirty="0" smtClean="0">
                <a:latin typeface="Calibri" panose="020F0502020204030204" pitchFamily="34" charset="0"/>
              </a:rPr>
              <a:t>[Anjali Nath, Speaker]</a:t>
            </a:r>
          </a:p>
          <a:p>
            <a:pPr marR="5010" algn="l"/>
            <a:endParaRPr lang="en-US" sz="1200" b="0" i="0" u="none" strike="noStrike" baseline="0" dirty="0" smtClean="0">
              <a:latin typeface="Calibri" panose="020F0502020204030204" pitchFamily="34" charset="0"/>
            </a:endParaRPr>
          </a:p>
          <a:p>
            <a:pPr marR="1560" algn="l"/>
            <a:r>
              <a:rPr lang="en-US" sz="1200" b="0" i="0" u="none" strike="noStrike" baseline="0" dirty="0" smtClean="0">
                <a:latin typeface="Calibri" panose="020F0502020204030204" pitchFamily="34" charset="0"/>
              </a:rPr>
              <a:t>For BEAH</a:t>
            </a:r>
            <a:r>
              <a:rPr lang="en-US" sz="1200" b="0" i="0" u="none" strike="noStrike" baseline="0" dirty="0" smtClean="0">
                <a:solidFill>
                  <a:srgbClr val="FF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a provider or provider group can register to make online referrals. We have a dedicated staff person </a:t>
            </a:r>
            <a:r>
              <a:rPr lang="en-US" sz="1200" b="0" i="0" u="none" strike="noStrike" baseline="0" dirty="0" smtClean="0">
                <a:solidFill>
                  <a:srgbClr val="FF0000"/>
                </a:solidFill>
                <a:latin typeface="Calibri" panose="020F0502020204030204" pitchFamily="34" charset="0"/>
              </a:rPr>
              <a:t>who </a:t>
            </a:r>
            <a:r>
              <a:rPr lang="en-US" sz="1200" b="0" i="0" u="none" strike="noStrike" baseline="0" dirty="0" smtClean="0">
                <a:solidFill>
                  <a:srgbClr val="000000"/>
                </a:solidFill>
                <a:latin typeface="Calibri" panose="020F0502020204030204" pitchFamily="34" charset="0"/>
              </a:rPr>
              <a:t>manages and coordinates referrals.</a:t>
            </a:r>
          </a:p>
          <a:p>
            <a:pPr algn="l"/>
            <a:endParaRPr lang="en-US" sz="1100" b="0" i="0" u="none" strike="noStrike" baseline="0" dirty="0" smtClean="0">
              <a:latin typeface="Calibri" panose="020F0502020204030204" pitchFamily="34" charset="0"/>
            </a:endParaRPr>
          </a:p>
          <a:p>
            <a:pPr marR="1560" algn="l"/>
            <a:r>
              <a:rPr lang="en-US" sz="1200" b="0" i="0" u="none" strike="noStrike" baseline="0" dirty="0" smtClean="0">
                <a:latin typeface="Calibri" panose="020F0502020204030204" pitchFamily="34" charset="0"/>
              </a:rPr>
              <a:t>For Home Visits</a:t>
            </a:r>
            <a:r>
              <a:rPr lang="en-US" sz="1200" b="0" i="0" u="none" strike="noStrike" baseline="0" dirty="0" smtClean="0">
                <a:solidFill>
                  <a:srgbClr val="FF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providers can refer to any of the BAHVC home visit programs through a common fax that is received in my office at BPHC. Our staff fields these referrals based on </a:t>
            </a:r>
            <a:r>
              <a:rPr lang="en-US" sz="1200" b="0" i="0" u="none" strike="noStrike" baseline="0" dirty="0" smtClean="0">
                <a:solidFill>
                  <a:srgbClr val="FF0000"/>
                </a:solidFill>
                <a:latin typeface="Calibri" panose="020F0502020204030204" pitchFamily="34" charset="0"/>
              </a:rPr>
              <a:t>the </a:t>
            </a:r>
            <a:r>
              <a:rPr lang="en-US" sz="1200" b="0" i="0" u="none" strike="noStrike" baseline="0" dirty="0" smtClean="0">
                <a:solidFill>
                  <a:srgbClr val="000000"/>
                </a:solidFill>
                <a:latin typeface="Calibri" panose="020F0502020204030204" pitchFamily="34" charset="0"/>
              </a:rPr>
              <a:t>language need</a:t>
            </a:r>
            <a:r>
              <a:rPr lang="en-US" sz="1200" b="0" i="0" u="none" strike="noStrike" baseline="0" dirty="0" smtClean="0">
                <a:solidFill>
                  <a:srgbClr val="FF0000"/>
                </a:solidFill>
                <a:latin typeface="Calibri" panose="020F0502020204030204" pitchFamily="34" charset="0"/>
              </a:rPr>
              <a:t>ed</a:t>
            </a:r>
            <a:r>
              <a:rPr lang="en-US" sz="1200" b="0" i="0" u="none" strike="noStrike" baseline="0" dirty="0" smtClean="0">
                <a:solidFill>
                  <a:srgbClr val="000000"/>
                </a:solidFill>
                <a:latin typeface="Calibri" panose="020F0502020204030204" pitchFamily="34" charset="0"/>
              </a:rPr>
              <a:t>. Because of this</a:t>
            </a:r>
            <a:r>
              <a:rPr lang="en-US" sz="1200" b="0" i="0" u="none" strike="noStrike" baseline="0" dirty="0" smtClean="0">
                <a:solidFill>
                  <a:srgbClr val="FF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we are able to ensure residents have access to home visits in 8 common languages and that services and care can be coordinated. This reinforces an effective network of communication and support that serves </a:t>
            </a:r>
            <a:r>
              <a:rPr lang="en-US" sz="1200" b="0" i="0" u="none" strike="noStrike" baseline="0" dirty="0" smtClean="0">
                <a:solidFill>
                  <a:srgbClr val="FF0000"/>
                </a:solidFill>
                <a:latin typeface="Calibri" panose="020F0502020204030204" pitchFamily="34" charset="0"/>
              </a:rPr>
              <a:t>both </a:t>
            </a:r>
            <a:r>
              <a:rPr lang="en-US" sz="1200" b="0" i="0" u="none" strike="noStrike" baseline="0" dirty="0" smtClean="0">
                <a:solidFill>
                  <a:srgbClr val="000000"/>
                </a:solidFill>
                <a:latin typeface="Calibri" panose="020F0502020204030204" pitchFamily="34" charset="0"/>
              </a:rPr>
              <a:t>the residents and </a:t>
            </a:r>
            <a:r>
              <a:rPr lang="en-US" sz="1200" b="0" i="0" u="none" strike="noStrike" baseline="0" dirty="0" smtClean="0">
                <a:solidFill>
                  <a:srgbClr val="FF0000"/>
                </a:solidFill>
                <a:latin typeface="Calibri" panose="020F0502020204030204" pitchFamily="34" charset="0"/>
              </a:rPr>
              <a:t>the </a:t>
            </a:r>
            <a:r>
              <a:rPr lang="en-US" sz="1200" b="0" i="0" u="none" strike="noStrike" baseline="0" dirty="0" smtClean="0">
                <a:solidFill>
                  <a:srgbClr val="000000"/>
                </a:solidFill>
                <a:latin typeface="Calibri" panose="020F0502020204030204" pitchFamily="34" charset="0"/>
              </a:rPr>
              <a:t>home visit programs well.</a:t>
            </a:r>
          </a:p>
          <a:p>
            <a:pPr algn="l"/>
            <a:endParaRPr lang="en-US" sz="1100" b="0" i="0" u="none" strike="noStrike" baseline="0" dirty="0" smtClean="0">
              <a:latin typeface="Calibri" panose="020F0502020204030204" pitchFamily="34" charset="0"/>
            </a:endParaRPr>
          </a:p>
          <a:p>
            <a:pPr marR="1560" algn="l"/>
            <a:r>
              <a:rPr lang="en-US" sz="1200" b="0" i="0" u="none" strike="noStrike" baseline="0" dirty="0" smtClean="0">
                <a:latin typeface="Calibri" panose="020F0502020204030204" pitchFamily="34" charset="0"/>
              </a:rPr>
              <a:t>Provider referrals are preferred because both programs are set up in such a way that we are able to communicate back to the referrer/provider about the home findings…</a:t>
            </a:r>
          </a:p>
          <a:p>
            <a:pPr marR="1560" algn="l"/>
            <a:endParaRPr lang="en-US" sz="1200" b="0" i="0" u="none" strike="noStrike" baseline="0" dirty="0" smtClean="0">
              <a:latin typeface="Calibri" panose="020F0502020204030204" pitchFamily="34" charset="0"/>
            </a:endParaRPr>
          </a:p>
          <a:p>
            <a:pPr algn="l"/>
            <a:r>
              <a:rPr lang="en-US" sz="1200" b="0" i="0" u="none" strike="noStrike" baseline="0" dirty="0" smtClean="0">
                <a:latin typeface="Calibri" panose="020F0502020204030204" pitchFamily="34" charset="0"/>
              </a:rPr>
              <a:t>I’ll speak about this more later.</a:t>
            </a:r>
          </a:p>
          <a:p>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25</a:t>
            </a:fld>
            <a:endParaRPr lang="en-US" dirty="0"/>
          </a:p>
        </p:txBody>
      </p:sp>
    </p:spTree>
    <p:extLst>
      <p:ext uri="{BB962C8B-B14F-4D97-AF65-F5344CB8AC3E}">
        <p14:creationId xmlns:p14="http://schemas.microsoft.com/office/powerpoint/2010/main" val="3269211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36320" algn="l"/>
            <a:r>
              <a:rPr lang="en-US" sz="1200" b="1" i="0" u="none" strike="noStrike" baseline="0" dirty="0" smtClean="0">
                <a:latin typeface="Calibri" panose="020F0502020204030204" pitchFamily="34" charset="0"/>
              </a:rPr>
              <a:t>[Anjali Nath, Speaker]</a:t>
            </a:r>
          </a:p>
          <a:p>
            <a:pPr marR="36320" algn="l"/>
            <a:endParaRPr lang="en-US" sz="1200" b="0" i="0" u="none" strike="noStrike" baseline="0" dirty="0" smtClean="0">
              <a:latin typeface="Calibri" panose="020F0502020204030204" pitchFamily="34" charset="0"/>
            </a:endParaRPr>
          </a:p>
          <a:p>
            <a:pPr marR="3730" algn="l"/>
            <a:r>
              <a:rPr lang="en-US" sz="1200" b="0" i="0" u="none" strike="noStrike" baseline="0" dirty="0" smtClean="0">
                <a:latin typeface="Calibri" panose="020F0502020204030204" pitchFamily="34" charset="0"/>
              </a:rPr>
              <a:t>At the start of the referral process, patients are asked for provide consent for the referral. We also request patient consent at the time of the housing code inspection.</a:t>
            </a:r>
          </a:p>
          <a:p>
            <a:pPr marR="3730" algn="l"/>
            <a:endParaRPr lang="en-US" sz="1200" b="0" i="0" u="none" strike="noStrike" baseline="0" dirty="0" smtClean="0">
              <a:latin typeface="Calibri" panose="020F0502020204030204" pitchFamily="34" charset="0"/>
            </a:endParaRPr>
          </a:p>
          <a:p>
            <a:pPr marR="1170" algn="l"/>
            <a:r>
              <a:rPr lang="en-US" sz="1200" b="0" i="0" u="none" strike="noStrike" baseline="0" dirty="0" smtClean="0">
                <a:latin typeface="Calibri" panose="020F0502020204030204" pitchFamily="34" charset="0"/>
              </a:rPr>
              <a:t>The inspectors input the results of the home visit into the Breathe Easy database. Providers can then log into the Breathe Easy system to review the results, or they can sign up for automatic updates by email. Clinical information within the system is password protected to protect patient privacy.</a:t>
            </a:r>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26</a:t>
            </a:fld>
            <a:endParaRPr lang="en-US" dirty="0"/>
          </a:p>
        </p:txBody>
      </p:sp>
    </p:spTree>
    <p:extLst>
      <p:ext uri="{BB962C8B-B14F-4D97-AF65-F5344CB8AC3E}">
        <p14:creationId xmlns:p14="http://schemas.microsoft.com/office/powerpoint/2010/main" val="7621423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36180" algn="l"/>
            <a:r>
              <a:rPr lang="en-US" sz="1200" b="1" i="0" u="none" strike="noStrike" baseline="0" dirty="0" smtClean="0">
                <a:latin typeface="Calibri" panose="020F0502020204030204" pitchFamily="34" charset="0"/>
              </a:rPr>
              <a:t>[Anjali Nath, Speaker]</a:t>
            </a:r>
          </a:p>
          <a:p>
            <a:pPr marR="36180" algn="l"/>
            <a:endParaRPr lang="en-US" sz="1200" b="0" i="0" u="none" strike="noStrike" baseline="0" dirty="0" smtClean="0">
              <a:latin typeface="Calibri" panose="020F0502020204030204" pitchFamily="34" charset="0"/>
            </a:endParaRPr>
          </a:p>
          <a:p>
            <a:pPr marR="1530" algn="l"/>
            <a:r>
              <a:rPr lang="en-US" sz="1200" b="0" i="0" u="none" strike="noStrike" baseline="0" dirty="0" smtClean="0">
                <a:latin typeface="Calibri" panose="020F0502020204030204" pitchFamily="34" charset="0"/>
              </a:rPr>
              <a:t>Property owners receive a report on asthma triggers and code violations identified through the home inspection and a deadline for addressing those findings. The inspectors </a:t>
            </a:r>
            <a:r>
              <a:rPr lang="en-US" sz="1200" b="0" i="0" u="none" strike="noStrike" baseline="0" dirty="0" smtClean="0">
                <a:solidFill>
                  <a:srgbClr val="FF0000"/>
                </a:solidFill>
                <a:latin typeface="Calibri" panose="020F0502020204030204" pitchFamily="34" charset="0"/>
              </a:rPr>
              <a:t>also are </a:t>
            </a:r>
            <a:r>
              <a:rPr lang="en-US" sz="1200" b="0" i="0" u="none" strike="noStrike" baseline="0" dirty="0" smtClean="0">
                <a:solidFill>
                  <a:srgbClr val="000000"/>
                </a:solidFill>
                <a:latin typeface="Calibri" panose="020F0502020204030204" pitchFamily="34" charset="0"/>
              </a:rPr>
              <a:t>available to work with property owners to help them correct poor housing conditions.</a:t>
            </a:r>
          </a:p>
          <a:p>
            <a:pPr algn="l"/>
            <a:endParaRPr lang="en-US" sz="1200" b="0" i="0" u="none" strike="noStrike" baseline="0" dirty="0" smtClean="0">
              <a:latin typeface="Calibri" panose="020F0502020204030204" pitchFamily="34" charset="0"/>
            </a:endParaRPr>
          </a:p>
          <a:p>
            <a:pPr marR="1530" algn="l"/>
            <a:r>
              <a:rPr lang="en-US" sz="1200" b="0" i="0" u="none" strike="noStrike" baseline="0" dirty="0" smtClean="0">
                <a:latin typeface="Calibri" panose="020F0502020204030204" pitchFamily="34" charset="0"/>
              </a:rPr>
              <a:t>Although some cases do go to court, I am happy to report that </a:t>
            </a:r>
            <a:r>
              <a:rPr lang="en-US" sz="1200" b="0" i="0" u="none" strike="noStrike" baseline="0" dirty="0" smtClean="0">
                <a:solidFill>
                  <a:srgbClr val="FF0000"/>
                </a:solidFill>
                <a:latin typeface="Calibri" panose="020F0502020204030204" pitchFamily="34" charset="0"/>
              </a:rPr>
              <a:t>in </a:t>
            </a:r>
            <a:r>
              <a:rPr lang="en-US" sz="1200" b="0" i="0" u="none" strike="noStrike" baseline="0" dirty="0" smtClean="0">
                <a:solidFill>
                  <a:srgbClr val="000000"/>
                </a:solidFill>
                <a:latin typeface="Calibri" panose="020F0502020204030204" pitchFamily="34" charset="0"/>
              </a:rPr>
              <a:t>70% of cases </a:t>
            </a:r>
            <a:r>
              <a:rPr lang="en-US" sz="1200" b="0" i="0" u="none" strike="noStrike" baseline="0" dirty="0" smtClean="0">
                <a:solidFill>
                  <a:srgbClr val="FF0000"/>
                </a:solidFill>
                <a:latin typeface="Calibri" panose="020F0502020204030204" pitchFamily="34" charset="0"/>
              </a:rPr>
              <a:t>the </a:t>
            </a:r>
            <a:r>
              <a:rPr lang="en-US" sz="1200" b="0" i="0" u="none" strike="noStrike" baseline="0" dirty="0" smtClean="0">
                <a:solidFill>
                  <a:srgbClr val="000000"/>
                </a:solidFill>
                <a:latin typeface="Calibri" panose="020F0502020204030204" pitchFamily="34" charset="0"/>
              </a:rPr>
              <a:t>violations </a:t>
            </a:r>
            <a:r>
              <a:rPr lang="en-US" sz="1200" b="0" i="0" u="none" strike="noStrike" baseline="0" dirty="0" smtClean="0">
                <a:solidFill>
                  <a:srgbClr val="FF0000"/>
                </a:solidFill>
                <a:latin typeface="Calibri" panose="020F0502020204030204" pitchFamily="34" charset="0"/>
              </a:rPr>
              <a:t>are </a:t>
            </a:r>
            <a:r>
              <a:rPr lang="en-US" sz="1200" b="0" i="0" u="none" strike="noStrike" baseline="0" dirty="0" smtClean="0">
                <a:solidFill>
                  <a:srgbClr val="000000"/>
                </a:solidFill>
                <a:latin typeface="Calibri" panose="020F0502020204030204" pitchFamily="34" charset="0"/>
              </a:rPr>
              <a:t>resolved without having to go to housing court.</a:t>
            </a:r>
          </a:p>
          <a:p>
            <a:pPr marR="1530" algn="l"/>
            <a:endParaRPr lang="en-US" sz="1200" b="0" i="0" u="none" strike="noStrike" baseline="0" dirty="0" smtClean="0">
              <a:solidFill>
                <a:srgbClr val="000000"/>
              </a:solidFill>
              <a:latin typeface="Calibri" panose="020F0502020204030204" pitchFamily="34" charset="0"/>
            </a:endParaRPr>
          </a:p>
          <a:p>
            <a:pPr marR="1530" algn="l"/>
            <a:r>
              <a:rPr lang="en-US" sz="1200" b="1" i="0" u="none" strike="noStrike" baseline="0" dirty="0" smtClean="0">
                <a:latin typeface="Calibri" panose="020F0502020204030204" pitchFamily="34" charset="0"/>
              </a:rPr>
              <a:t>[Lisa Gilmore, Facilitator]</a:t>
            </a:r>
            <a:endParaRPr lang="en-US" sz="1200" b="0" i="0" u="none" strike="noStrike" baseline="0" dirty="0" smtClean="0">
              <a:latin typeface="Calibri" panose="020F0502020204030204" pitchFamily="34" charset="0"/>
            </a:endParaRPr>
          </a:p>
          <a:p>
            <a:pPr algn="l"/>
            <a:endParaRPr lang="en-US" sz="1200" b="1" i="0" u="none" strike="noStrike" baseline="0" dirty="0" smtClean="0">
              <a:latin typeface="Calibri" panose="020F0502020204030204" pitchFamily="34" charset="0"/>
            </a:endParaRPr>
          </a:p>
          <a:p>
            <a:pPr marR="1530" algn="l"/>
            <a:r>
              <a:rPr lang="en-US" sz="1200" b="0" i="0" u="none" strike="noStrike" baseline="0" dirty="0" smtClean="0">
                <a:latin typeface="Calibri" panose="020F0502020204030204" pitchFamily="34" charset="0"/>
              </a:rPr>
              <a:t>Thanks</a:t>
            </a:r>
            <a:r>
              <a:rPr lang="en-US" sz="1200" b="0" i="0" u="none" strike="noStrike" baseline="0" dirty="0" smtClean="0">
                <a:solidFill>
                  <a:srgbClr val="FF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Anjali</a:t>
            </a:r>
            <a:r>
              <a:rPr lang="en-US" sz="1200" b="0" i="0" u="none" strike="noStrike" baseline="0" dirty="0" smtClean="0">
                <a:solidFill>
                  <a:srgbClr val="FF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for sharing such great strategies for promoting referrals and sharing information to get results.</a:t>
            </a:r>
          </a:p>
          <a:p>
            <a:pPr algn="l"/>
            <a:r>
              <a:rPr lang="en-US" sz="1200" b="0" i="0" u="none" strike="noStrike" baseline="0" dirty="0" smtClean="0">
                <a:latin typeface="Calibri" panose="020F0502020204030204" pitchFamily="34" charset="0"/>
              </a:rPr>
              <a:t>We will now move on to our next question.</a:t>
            </a:r>
          </a:p>
          <a:p>
            <a:pPr defTabSz="956097">
              <a:defRPr/>
            </a:pPr>
            <a:endParaRPr lang="en-US" dirty="0" smtClean="0"/>
          </a:p>
          <a:p>
            <a:pPr defTabSz="956097">
              <a:defRPr/>
            </a:pPr>
            <a:endParaRPr lang="en-US" b="1" dirty="0" smtClean="0"/>
          </a:p>
          <a:p>
            <a:pPr defTabSz="956097">
              <a:defRPr/>
            </a:pP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27</a:t>
            </a:fld>
            <a:endParaRPr lang="en-US" dirty="0"/>
          </a:p>
        </p:txBody>
      </p:sp>
    </p:spTree>
    <p:extLst>
      <p:ext uri="{BB962C8B-B14F-4D97-AF65-F5344CB8AC3E}">
        <p14:creationId xmlns:p14="http://schemas.microsoft.com/office/powerpoint/2010/main" val="10787679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180" algn="l"/>
            <a:r>
              <a:rPr lang="en-US" sz="1200" b="1" i="0" u="none" strike="noStrike" baseline="0" dirty="0" smtClean="0">
                <a:latin typeface="Calibri" panose="020F0502020204030204" pitchFamily="34" charset="0"/>
              </a:rPr>
              <a:t>Lisa Gilmore, Facilitator:</a:t>
            </a:r>
          </a:p>
          <a:p>
            <a:pPr marR="180" algn="l"/>
            <a:endParaRPr lang="en-US" sz="1200" b="0" i="0" u="none" strike="noStrike" baseline="0" dirty="0" smtClean="0">
              <a:latin typeface="Calibri" panose="020F0502020204030204" pitchFamily="34" charset="0"/>
            </a:endParaRPr>
          </a:p>
          <a:p>
            <a:pPr algn="l"/>
            <a:r>
              <a:rPr lang="en-US" sz="1200" b="0" i="0" u="none" strike="noStrike" baseline="0" dirty="0" smtClean="0">
                <a:latin typeface="Calibri" panose="020F0502020204030204" pitchFamily="34" charset="0"/>
              </a:rPr>
              <a:t>Let’s discuss program evaluation, a key step in ensuring the success of a program.</a:t>
            </a:r>
          </a:p>
          <a:p>
            <a:pPr algn="l"/>
            <a:endParaRPr lang="en-US" sz="1100" b="0" i="0" u="none" strike="noStrike" baseline="0" dirty="0" smtClean="0">
              <a:latin typeface="Calibri" panose="020F0502020204030204" pitchFamily="34" charset="0"/>
            </a:endParaRPr>
          </a:p>
          <a:p>
            <a:pPr algn="l"/>
            <a:r>
              <a:rPr lang="en-US" sz="1200" b="0" i="0" u="none" strike="noStrike" baseline="0" dirty="0" smtClean="0">
                <a:latin typeface="Calibri" panose="020F0502020204030204" pitchFamily="34" charset="0"/>
              </a:rPr>
              <a:t>How do you monitor and evaluate your program’s success?</a:t>
            </a:r>
          </a:p>
          <a:p>
            <a:pPr algn="l"/>
            <a:endParaRPr lang="en-US" sz="1200" b="0" i="0" u="none" strike="noStrike" baseline="0" dirty="0" smtClean="0">
              <a:latin typeface="Calibri" panose="020F0502020204030204" pitchFamily="34" charset="0"/>
            </a:endParaRPr>
          </a:p>
          <a:p>
            <a:pPr algn="l"/>
            <a:r>
              <a:rPr lang="en-US" sz="1200" b="0" i="0" u="none" strike="noStrike" baseline="0" dirty="0" smtClean="0">
                <a:latin typeface="Calibri" panose="020F0502020204030204" pitchFamily="34" charset="0"/>
              </a:rPr>
              <a:t>For example: Have you used process or outcome data to improve your referral and communication processes, or to determine what return on investment, if any, has resulted from your program?</a:t>
            </a:r>
          </a:p>
          <a:p>
            <a:pPr algn="l"/>
            <a:endParaRPr lang="en-US" sz="1200" b="0" i="0" u="none" strike="noStrike" baseline="0" dirty="0" smtClean="0">
              <a:latin typeface="Calibri" panose="020F0502020204030204" pitchFamily="34" charset="0"/>
            </a:endParaRPr>
          </a:p>
          <a:p>
            <a:pPr algn="l"/>
            <a:r>
              <a:rPr lang="en-US" sz="1200" b="0" i="0" u="none" strike="noStrike" baseline="0" dirty="0" smtClean="0">
                <a:latin typeface="Calibri" panose="020F0502020204030204" pitchFamily="34" charset="0"/>
              </a:rPr>
              <a:t>Anjali, we will start with you.</a:t>
            </a:r>
          </a:p>
          <a:p>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28</a:t>
            </a:fld>
            <a:endParaRPr lang="en-US" dirty="0"/>
          </a:p>
        </p:txBody>
      </p:sp>
    </p:spTree>
    <p:extLst>
      <p:ext uri="{BB962C8B-B14F-4D97-AF65-F5344CB8AC3E}">
        <p14:creationId xmlns:p14="http://schemas.microsoft.com/office/powerpoint/2010/main" val="281880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R="8010" algn="l"/>
            <a:r>
              <a:rPr lang="en-US" sz="1200" b="1" i="0" u="none" strike="noStrike" baseline="0" dirty="0" smtClean="0">
                <a:latin typeface="Calibri" panose="020F0502020204030204" pitchFamily="34" charset="0"/>
              </a:rPr>
              <a:t>[Anjali Nath, Speaker]</a:t>
            </a:r>
          </a:p>
          <a:p>
            <a:pPr marR="8010" algn="l"/>
            <a:endParaRPr lang="en-US" sz="1200" b="0" i="0" u="none" strike="noStrike" baseline="0" dirty="0" smtClean="0">
              <a:latin typeface="Calibri" panose="020F0502020204030204" pitchFamily="34" charset="0"/>
            </a:endParaRPr>
          </a:p>
          <a:p>
            <a:pPr marR="1380" algn="l"/>
            <a:r>
              <a:rPr lang="en-US" sz="1200" b="0" i="0" u="none" strike="noStrike" baseline="0" dirty="0" smtClean="0">
                <a:latin typeface="Calibri" panose="020F0502020204030204" pitchFamily="34" charset="0"/>
              </a:rPr>
              <a:t>Both BAHVC and BEAH conducted evaluation processes to evaluate program success. BEAH conducted a Failure Modes Effects Analysis (FMEA) to identify specific areas in which the process could potentially fail each step of the way.</a:t>
            </a:r>
          </a:p>
          <a:p>
            <a:pPr algn="l"/>
            <a:endParaRPr lang="en-US" sz="1100" b="0" i="0" u="none" strike="noStrike" baseline="0" dirty="0" smtClean="0">
              <a:latin typeface="Calibri" panose="020F0502020204030204" pitchFamily="34" charset="0"/>
            </a:endParaRPr>
          </a:p>
          <a:p>
            <a:pPr marR="6490" algn="l"/>
            <a:r>
              <a:rPr lang="en-US" sz="1200" b="0" i="0" u="none" strike="noStrike" baseline="0" dirty="0" smtClean="0">
                <a:latin typeface="Calibri" panose="020F0502020204030204" pitchFamily="34" charset="0"/>
              </a:rPr>
              <a:t>BAHVC conducted two rounds of surveys with clinicians and providers</a:t>
            </a:r>
            <a:r>
              <a:rPr lang="en-US" sz="1200" b="0" i="0" u="none" strike="noStrike" baseline="0" dirty="0" smtClean="0">
                <a:solidFill>
                  <a:srgbClr val="FF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as well as with clients we served. We received responses from about 30 clinicians and 30 clients.</a:t>
            </a:r>
          </a:p>
          <a:p>
            <a:pPr algn="l"/>
            <a:endParaRPr lang="en-US" sz="1100" b="0" i="0" u="none" strike="noStrike" baseline="0" dirty="0" smtClean="0">
              <a:latin typeface="Calibri" panose="020F0502020204030204" pitchFamily="34" charset="0"/>
            </a:endParaRPr>
          </a:p>
          <a:p>
            <a:pPr marR="1380" algn="l"/>
            <a:r>
              <a:rPr lang="en-US" sz="1200" b="0" i="0" u="none" strike="noStrike" baseline="0" dirty="0" smtClean="0">
                <a:latin typeface="Calibri" panose="020F0502020204030204" pitchFamily="34" charset="0"/>
              </a:rPr>
              <a:t>We learned much about what was valuable and what wasn’t, and where some of the breakdowns were in ensuring </a:t>
            </a:r>
            <a:r>
              <a:rPr lang="en-US" sz="1200" b="0" i="0" u="none" strike="noStrike" baseline="0" dirty="0" smtClean="0">
                <a:solidFill>
                  <a:srgbClr val="FF0000"/>
                </a:solidFill>
                <a:latin typeface="Calibri" panose="020F0502020204030204" pitchFamily="34" charset="0"/>
              </a:rPr>
              <a:t>that </a:t>
            </a:r>
            <a:r>
              <a:rPr lang="en-US" sz="1200" b="0" i="0" u="none" strike="noStrike" baseline="0" dirty="0" smtClean="0">
                <a:solidFill>
                  <a:srgbClr val="000000"/>
                </a:solidFill>
                <a:latin typeface="Calibri" panose="020F0502020204030204" pitchFamily="34" charset="0"/>
              </a:rPr>
              <a:t>the patients/clients who need our services actually received them.</a:t>
            </a:r>
          </a:p>
          <a:p>
            <a:pPr algn="l"/>
            <a:endParaRPr lang="en-US" sz="1100" b="0" i="0" u="none" strike="noStrike" baseline="0" dirty="0" smtClean="0">
              <a:latin typeface="Calibri" panose="020F0502020204030204" pitchFamily="34" charset="0"/>
            </a:endParaRPr>
          </a:p>
          <a:p>
            <a:pPr marR="3640" algn="l"/>
            <a:r>
              <a:rPr lang="en-US" sz="1200" b="0" i="0" u="none" strike="noStrike" baseline="0" dirty="0" smtClean="0">
                <a:latin typeface="Calibri" panose="020F0502020204030204" pitchFamily="34" charset="0"/>
              </a:rPr>
              <a:t>Primarily</a:t>
            </a:r>
            <a:r>
              <a:rPr lang="en-US" sz="1200" b="0" i="0" u="none" strike="noStrike" baseline="0" dirty="0" smtClean="0">
                <a:solidFill>
                  <a:srgbClr val="FF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we learned that if the provider does not properly introduce or explain the program and allay patient fears or reservations about having a home visit or inspection done, it made our work much harder. It meant that even if a client consented to the referral when with the provider, a client might decline the visit when the home visitor called to schedule, might not show up or might not follow through with the series of visits.</a:t>
            </a:r>
          </a:p>
          <a:p>
            <a:pPr algn="l"/>
            <a:endParaRPr lang="en-US" sz="1100" b="0" i="0" u="none" strike="noStrike" baseline="0" dirty="0" smtClean="0">
              <a:latin typeface="Calibri" panose="020F0502020204030204" pitchFamily="34" charset="0"/>
            </a:endParaRPr>
          </a:p>
          <a:p>
            <a:pPr algn="l"/>
            <a:r>
              <a:rPr lang="en-US" sz="1200" b="0" i="0" u="none" strike="noStrike" baseline="0" dirty="0" smtClean="0">
                <a:latin typeface="Calibri" panose="020F0502020204030204" pitchFamily="34" charset="0"/>
              </a:rPr>
              <a:t>Though there are many compounding factors, we believe that</a:t>
            </a:r>
            <a:r>
              <a:rPr lang="en-US" sz="1200" b="0" i="0" u="none" strike="noStrike" baseline="0" dirty="0" smtClean="0">
                <a:solidFill>
                  <a:srgbClr val="FF0000"/>
                </a:solidFill>
                <a:latin typeface="Calibri" panose="020F0502020204030204" pitchFamily="34" charset="0"/>
              </a:rPr>
              <a:t>—</a:t>
            </a:r>
            <a:endParaRPr lang="en-US" sz="1200" b="0" i="0" u="none" strike="noStrike" baseline="0" dirty="0" smtClean="0">
              <a:solidFill>
                <a:srgbClr val="000000"/>
              </a:solidFill>
              <a:latin typeface="Calibri" panose="020F0502020204030204" pitchFamily="34" charset="0"/>
            </a:endParaRPr>
          </a:p>
          <a:p>
            <a:pPr algn="l"/>
            <a:r>
              <a:rPr lang="en-US" sz="1200" b="0" i="0" u="none" strike="noStrike" baseline="0" dirty="0" smtClean="0">
                <a:latin typeface="Calibri" panose="020F0502020204030204" pitchFamily="34" charset="0"/>
              </a:rPr>
              <a:t>Effective handoff is key! </a:t>
            </a:r>
          </a:p>
          <a:p>
            <a:pPr algn="l"/>
            <a:r>
              <a:rPr lang="en-US" sz="1200" b="0" i="0" u="none" strike="noStrike" baseline="0" dirty="0" smtClean="0">
                <a:latin typeface="Calibri" panose="020F0502020204030204" pitchFamily="34" charset="0"/>
              </a:rPr>
              <a:t>Providers and clients must understand the program.</a:t>
            </a:r>
          </a:p>
          <a:p>
            <a:pPr algn="l"/>
            <a:r>
              <a:rPr lang="en-US" sz="1200" b="0" i="0" u="none" strike="noStrike" baseline="0" dirty="0" smtClean="0">
                <a:solidFill>
                  <a:srgbClr val="FF0000"/>
                </a:solidFill>
                <a:latin typeface="Calibri" panose="020F0502020204030204" pitchFamily="34" charset="0"/>
              </a:rPr>
              <a:t>The p</a:t>
            </a:r>
            <a:r>
              <a:rPr lang="en-US" sz="1200" b="0" i="0" u="none" strike="noStrike" baseline="0" dirty="0" smtClean="0">
                <a:solidFill>
                  <a:srgbClr val="000000"/>
                </a:solidFill>
                <a:latin typeface="Calibri" panose="020F0502020204030204" pitchFamily="34" charset="0"/>
              </a:rPr>
              <a:t>rogram cannot work if we cannot get in the door </a:t>
            </a:r>
            <a:r>
              <a:rPr lang="en-US" sz="1200" b="0" i="0" u="none" strike="noStrike" baseline="0" dirty="0" smtClean="0">
                <a:latin typeface="Calibri" panose="020F0502020204030204" pitchFamily="34" charset="0"/>
              </a:rPr>
              <a:t>and complete the program.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29</a:t>
            </a:fld>
            <a:endParaRPr lang="en-US" dirty="0"/>
          </a:p>
        </p:txBody>
      </p:sp>
    </p:spTree>
    <p:extLst>
      <p:ext uri="{BB962C8B-B14F-4D97-AF65-F5344CB8AC3E}">
        <p14:creationId xmlns:p14="http://schemas.microsoft.com/office/powerpoint/2010/main" val="537699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defTabSz="956097">
              <a:defRPr/>
            </a:pPr>
            <a:r>
              <a:rPr lang="en-US" sz="1300" b="1" dirty="0"/>
              <a:t>[Sheila Brown, Moderator]</a:t>
            </a:r>
          </a:p>
          <a:p>
            <a:pPr lvl="0"/>
            <a:endParaRPr lang="en-US" sz="1300" dirty="0"/>
          </a:p>
          <a:p>
            <a:r>
              <a:rPr lang="en-US" sz="1400" b="0" i="0" u="none" strike="noStrike" baseline="0" dirty="0" smtClean="0">
                <a:latin typeface="Calibri" panose="020F0502020204030204" pitchFamily="34" charset="0"/>
              </a:rPr>
              <a:t>Following this introduction, Lisa Gilmore of The Cadmus Group will offer a few insights then </a:t>
            </a:r>
            <a:r>
              <a:rPr lang="en-US" sz="1400" b="0" i="0" u="none" strike="noStrike" baseline="0" dirty="0" smtClean="0">
                <a:solidFill>
                  <a:srgbClr val="FF0000"/>
                </a:solidFill>
                <a:latin typeface="Calibri" panose="020F0502020204030204" pitchFamily="34" charset="0"/>
              </a:rPr>
              <a:t>kickoff </a:t>
            </a:r>
            <a:r>
              <a:rPr lang="en-US" sz="1400" b="0" i="0" u="none" strike="noStrike" baseline="0" dirty="0" smtClean="0">
                <a:solidFill>
                  <a:srgbClr val="000000"/>
                </a:solidFill>
                <a:latin typeface="Calibri" panose="020F0502020204030204" pitchFamily="34" charset="0"/>
              </a:rPr>
              <a:t>the roundtable discussion with our three expert speakers. They will provide a quick overview of their programs and share their stories and strategies for success.</a:t>
            </a:r>
          </a:p>
          <a:p>
            <a:endParaRPr lang="en-US" sz="1400" b="0" i="0" u="none" strike="noStrike" baseline="0" dirty="0" smtClean="0">
              <a:latin typeface="Calibri" panose="020F0502020204030204" pitchFamily="34" charset="0"/>
            </a:endParaRPr>
          </a:p>
          <a:p>
            <a:pPr marR="1260"/>
            <a:r>
              <a:rPr lang="en-US" sz="1400" b="0" i="0" u="none" strike="noStrike" baseline="0" dirty="0" smtClean="0">
                <a:latin typeface="Calibri" panose="020F0502020204030204" pitchFamily="34" charset="0"/>
              </a:rPr>
              <a:t>Right after this webinar, you can interact with our expert speakers through a 30-minute live question</a:t>
            </a:r>
            <a:r>
              <a:rPr lang="en-US" sz="1400" b="0" i="0" u="none" strike="noStrike" baseline="0" dirty="0" smtClean="0">
                <a:solidFill>
                  <a:srgbClr val="FF0000"/>
                </a:solidFill>
                <a:latin typeface="Calibri" panose="020F0502020204030204" pitchFamily="34" charset="0"/>
              </a:rPr>
              <a:t>-</a:t>
            </a:r>
            <a:r>
              <a:rPr lang="en-US" sz="1400" b="0" i="0" u="none" strike="noStrike" baseline="0" dirty="0" smtClean="0">
                <a:solidFill>
                  <a:srgbClr val="000000"/>
                </a:solidFill>
                <a:latin typeface="Calibri" panose="020F0502020204030204" pitchFamily="34" charset="0"/>
              </a:rPr>
              <a:t>and</a:t>
            </a:r>
            <a:r>
              <a:rPr lang="en-US" sz="1400" b="0" i="0" u="none" strike="noStrike" baseline="0" dirty="0" smtClean="0">
                <a:solidFill>
                  <a:srgbClr val="FF0000"/>
                </a:solidFill>
                <a:latin typeface="Calibri" panose="020F0502020204030204" pitchFamily="34" charset="0"/>
              </a:rPr>
              <a:t>-</a:t>
            </a:r>
            <a:r>
              <a:rPr lang="en-US" sz="1400" b="0" i="0" u="none" strike="noStrike" baseline="0" dirty="0" smtClean="0">
                <a:solidFill>
                  <a:srgbClr val="000000"/>
                </a:solidFill>
                <a:latin typeface="Calibri" panose="020F0502020204030204" pitchFamily="34" charset="0"/>
              </a:rPr>
              <a:t>answer session. If you are a member of AsthmaCommunityNetwork.org, give yourself a round of applause. You can begin posting your questions now</a:t>
            </a:r>
            <a:r>
              <a:rPr lang="en-US" sz="1400" b="0" i="0" u="none" strike="noStrike" baseline="0" dirty="0" smtClean="0">
                <a:solidFill>
                  <a:srgbClr val="FF0000"/>
                </a:solidFill>
                <a:latin typeface="Calibri" panose="020F0502020204030204" pitchFamily="34" charset="0"/>
              </a:rPr>
              <a:t>, </a:t>
            </a:r>
            <a:r>
              <a:rPr lang="en-US" sz="1400" b="0" i="0" u="none" strike="noStrike" baseline="0" dirty="0" smtClean="0">
                <a:solidFill>
                  <a:srgbClr val="000000"/>
                </a:solidFill>
                <a:latin typeface="Calibri" panose="020F0502020204030204" pitchFamily="34" charset="0"/>
              </a:rPr>
              <a:t>using the link sent to you in the webinar chat box.</a:t>
            </a:r>
          </a:p>
          <a:p>
            <a:endParaRPr lang="en-US" sz="1200" b="0" i="0" u="none" strike="noStrike" baseline="0" dirty="0" smtClean="0">
              <a:latin typeface="Calibri" panose="020F0502020204030204" pitchFamily="34" charset="0"/>
            </a:endParaRPr>
          </a:p>
          <a:p>
            <a:pPr marR="1260"/>
            <a:r>
              <a:rPr lang="en-US" sz="1400" b="0" i="0" u="none" strike="noStrike" baseline="0" dirty="0" smtClean="0">
                <a:latin typeface="Calibri" panose="020F0502020204030204" pitchFamily="34" charset="0"/>
              </a:rPr>
              <a:t>If you are not a member, let’s change that right now. Simply go to AsthmaCommunityNetwork.org, click “Join Now” at the top, and then take a few minutes to complete the application process. Our Site Administrator is </a:t>
            </a:r>
            <a:r>
              <a:rPr lang="en-US" sz="1400" b="0" i="0" u="none" strike="noStrike" baseline="0" dirty="0" smtClean="0">
                <a:solidFill>
                  <a:srgbClr val="FF0000"/>
                </a:solidFill>
                <a:latin typeface="Calibri" panose="020F0502020204030204" pitchFamily="34" charset="0"/>
              </a:rPr>
              <a:t>eagerly waiting</a:t>
            </a:r>
            <a:r>
              <a:rPr lang="en-US" sz="1400" b="0" i="0" u="none" strike="noStrike" baseline="0" dirty="0" smtClean="0">
                <a:solidFill>
                  <a:srgbClr val="000000"/>
                </a:solidFill>
                <a:latin typeface="Calibri" panose="020F0502020204030204" pitchFamily="34" charset="0"/>
              </a:rPr>
              <a:t> </a:t>
            </a:r>
            <a:r>
              <a:rPr lang="en-US" sz="1400" b="0" i="0" u="none" strike="noStrike" baseline="0" dirty="0" smtClean="0">
                <a:latin typeface="Calibri" panose="020F0502020204030204" pitchFamily="34" charset="0"/>
              </a:rPr>
              <a:t>to approve your membership as soon as it is submitted.</a:t>
            </a: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6E3F639-0458-4892-8F64-2E4F9AA385C3}" type="slidenum">
              <a:rPr lang="en-US">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1803786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5610" algn="l"/>
            <a:r>
              <a:rPr lang="en-US" sz="1200" b="1" i="0" u="none" strike="noStrike" baseline="0" dirty="0" smtClean="0">
                <a:latin typeface="Calibri" panose="020F0502020204030204" pitchFamily="34" charset="0"/>
              </a:rPr>
              <a:t>[Anjali Nath, Speaker]</a:t>
            </a:r>
          </a:p>
          <a:p>
            <a:pPr marR="5610" algn="l"/>
            <a:endParaRPr lang="en-US" sz="1200" b="0" i="0" u="none" strike="noStrike" baseline="0" dirty="0" smtClean="0">
              <a:latin typeface="Calibri" panose="020F0502020204030204" pitchFamily="34" charset="0"/>
            </a:endParaRPr>
          </a:p>
          <a:p>
            <a:pPr marR="1060" algn="l"/>
            <a:r>
              <a:rPr lang="en-US" sz="1200" b="0" i="0" u="none" strike="noStrike" baseline="0" dirty="0" smtClean="0">
                <a:latin typeface="Calibri" panose="020F0502020204030204" pitchFamily="34" charset="0"/>
              </a:rPr>
              <a:t>[Read slide.] Client Bullet #2: Looks promising</a:t>
            </a:r>
            <a:r>
              <a:rPr lang="en-US" sz="1200" b="0" i="0" u="none" strike="noStrike" baseline="0" dirty="0" smtClean="0">
                <a:solidFill>
                  <a:srgbClr val="FF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but since we only surveyed clients who actually participated in the program this doesn’t reflect what might have happened for those who ended up not participating in the program. A common response when a home visitor calls a family to follow up on a referral and schedule a visit is that they don’t know what the program is and/or are not interested, despite having given consent in the office. </a:t>
            </a:r>
            <a:r>
              <a:rPr lang="en-US" sz="1200" b="0" i="0" u="none" strike="noStrike" baseline="0" dirty="0" smtClean="0">
                <a:solidFill>
                  <a:srgbClr val="FF0000"/>
                </a:solidFill>
                <a:latin typeface="Calibri" panose="020F0502020204030204" pitchFamily="34" charset="0"/>
              </a:rPr>
              <a:t>There are m</a:t>
            </a:r>
            <a:r>
              <a:rPr lang="en-US" sz="1200" b="0" i="0" u="none" strike="noStrike" baseline="0" dirty="0" smtClean="0">
                <a:solidFill>
                  <a:srgbClr val="000000"/>
                </a:solidFill>
                <a:latin typeface="Calibri" panose="020F0502020204030204" pitchFamily="34" charset="0"/>
              </a:rPr>
              <a:t>any reasons for this. We did realize that most clients who were referred within a system like Children’s Hospital understood and accepted the program more than referrals that came from elsewhere. We realized we had to find a way to create more awareness and better understanding of our services and find ways to improve the chances of being able to get into the homes of </a:t>
            </a:r>
            <a:r>
              <a:rPr lang="en-US" sz="1200" b="0" i="0" u="none" strike="noStrike" baseline="0" dirty="0" smtClean="0">
                <a:latin typeface="Calibri" panose="020F0502020204030204" pitchFamily="34" charset="0"/>
              </a:rPr>
              <a:t>those who needed our services.</a:t>
            </a:r>
          </a:p>
          <a:p>
            <a:endParaRPr lang="en-US" dirty="0" smtClean="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30</a:t>
            </a:fld>
            <a:endParaRPr lang="en-US" dirty="0"/>
          </a:p>
        </p:txBody>
      </p:sp>
    </p:spTree>
    <p:extLst>
      <p:ext uri="{BB962C8B-B14F-4D97-AF65-F5344CB8AC3E}">
        <p14:creationId xmlns:p14="http://schemas.microsoft.com/office/powerpoint/2010/main" val="7101866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38000" algn="l"/>
            <a:r>
              <a:rPr lang="en-US" sz="1200" b="1" i="0" u="none" strike="noStrike" baseline="0" dirty="0" smtClean="0">
                <a:latin typeface="Calibri" panose="020F0502020204030204" pitchFamily="34" charset="0"/>
              </a:rPr>
              <a:t>[Anjali Nath, Speaker]</a:t>
            </a:r>
          </a:p>
          <a:p>
            <a:pPr marR="38000" algn="l"/>
            <a:endParaRPr lang="en-US" sz="1200" b="0" i="0" u="none" strike="noStrike" baseline="0" dirty="0" smtClean="0">
              <a:latin typeface="Calibri" panose="020F0502020204030204" pitchFamily="34" charset="0"/>
            </a:endParaRPr>
          </a:p>
          <a:p>
            <a:pPr marR="1190" algn="l"/>
            <a:r>
              <a:rPr lang="en-US" sz="1200" b="0" i="0" u="none" strike="noStrike" baseline="0" dirty="0" smtClean="0">
                <a:latin typeface="Calibri" panose="020F0502020204030204" pitchFamily="34" charset="0"/>
              </a:rPr>
              <a:t>This placard you saw earlier is the result of the feedback received to bring visibility to and clarity about the programs and their respective referral processes. This is being distributed to providers we are aware of to post in their offices.</a:t>
            </a:r>
          </a:p>
          <a:p>
            <a:pPr algn="l"/>
            <a:endParaRPr lang="en-US" sz="1200" b="0" i="0" u="none" strike="noStrike" baseline="0" dirty="0" smtClean="0">
              <a:latin typeface="Calibri" panose="020F0502020204030204" pitchFamily="34" charset="0"/>
            </a:endParaRPr>
          </a:p>
          <a:p>
            <a:pPr marR="1190" algn="l"/>
            <a:r>
              <a:rPr lang="en-US" sz="1200" b="0" i="0" u="none" strike="noStrike" baseline="0" dirty="0" smtClean="0">
                <a:latin typeface="Calibri" panose="020F0502020204030204" pitchFamily="34" charset="0"/>
              </a:rPr>
              <a:t>We also created and distributed a supplemental postcard for patients/potential clients in 4 languages to help provide a connection between the provider</a:t>
            </a:r>
            <a:r>
              <a:rPr lang="en-US" sz="1200" b="0" i="0" u="none" strike="noStrike" baseline="0" dirty="0" smtClean="0">
                <a:solidFill>
                  <a:srgbClr val="FF0000"/>
                </a:solidFill>
                <a:latin typeface="Calibri" panose="020F0502020204030204" pitchFamily="34" charset="0"/>
              </a:rPr>
              <a:t>'</a:t>
            </a:r>
            <a:r>
              <a:rPr lang="en-US" sz="1200" b="0" i="0" u="none" strike="noStrike" baseline="0" dirty="0" smtClean="0">
                <a:solidFill>
                  <a:srgbClr val="000000"/>
                </a:solidFill>
                <a:latin typeface="Calibri" panose="020F0502020204030204" pitchFamily="34" charset="0"/>
              </a:rPr>
              <a:t>s reference to the program and the follow-up phone call they receive to schedule their first visit. We are looking forward to seeing if this improves the referral process and increases the ratio of </a:t>
            </a:r>
            <a:r>
              <a:rPr lang="en-US" sz="1200" b="0" i="0" u="none" strike="noStrike" baseline="0" dirty="0" smtClean="0">
                <a:latin typeface="Calibri" panose="020F0502020204030204" pitchFamily="34" charset="0"/>
              </a:rPr>
              <a:t>visits to referrals.</a:t>
            </a:r>
          </a:p>
          <a:p>
            <a:endParaRPr lang="en-US" baseline="0" dirty="0" smtClean="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31</a:t>
            </a:fld>
            <a:endParaRPr lang="en-US" dirty="0"/>
          </a:p>
        </p:txBody>
      </p:sp>
    </p:spTree>
    <p:extLst>
      <p:ext uri="{BB962C8B-B14F-4D97-AF65-F5344CB8AC3E}">
        <p14:creationId xmlns:p14="http://schemas.microsoft.com/office/powerpoint/2010/main" val="23212033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35380" algn="l"/>
            <a:r>
              <a:rPr lang="en-US" sz="1200" b="1" i="0" u="none" strike="noStrike" baseline="0" dirty="0" smtClean="0">
                <a:latin typeface="Calibri" panose="020F0502020204030204" pitchFamily="34" charset="0"/>
              </a:rPr>
              <a:t>[Anjali Nath, Speaker]</a:t>
            </a:r>
          </a:p>
          <a:p>
            <a:pPr marR="35380" algn="l"/>
            <a:endParaRPr lang="en-US" sz="1200" b="0" i="0" u="none" strike="noStrike" baseline="0" dirty="0" smtClean="0">
              <a:latin typeface="Calibri" panose="020F0502020204030204" pitchFamily="34" charset="0"/>
            </a:endParaRPr>
          </a:p>
          <a:p>
            <a:pPr marR="310" algn="l"/>
            <a:r>
              <a:rPr lang="en-US" sz="1200" b="0" i="0" u="none" strike="noStrike" baseline="0" dirty="0" smtClean="0">
                <a:latin typeface="Calibri" panose="020F0502020204030204" pitchFamily="34" charset="0"/>
              </a:rPr>
              <a:t>As a result of the FMEA process, BEAH is also working on the following:</a:t>
            </a:r>
          </a:p>
          <a:p>
            <a:pPr algn="l"/>
            <a:endParaRPr lang="en-US" sz="1200" b="0" i="0" u="none" strike="noStrike" baseline="0" dirty="0" smtClean="0">
              <a:latin typeface="Calibri" panose="020F0502020204030204" pitchFamily="34" charset="0"/>
            </a:endParaRPr>
          </a:p>
          <a:p>
            <a:pPr algn="l"/>
            <a:r>
              <a:rPr lang="en-US" sz="1200" b="0" i="0" u="none" strike="noStrike" baseline="0" dirty="0" smtClean="0">
                <a:latin typeface="Calibri" panose="020F0502020204030204" pitchFamily="34" charset="0"/>
              </a:rPr>
              <a:t>[Anjali will read right from this slide]</a:t>
            </a:r>
          </a:p>
          <a:p>
            <a:pPr algn="l"/>
            <a:endParaRPr lang="en-US" sz="1200" b="0" i="0" u="none" strike="noStrike" baseline="0" dirty="0" smtClean="0">
              <a:latin typeface="Calibri" panose="020F0502020204030204" pitchFamily="34" charset="0"/>
            </a:endParaRPr>
          </a:p>
          <a:p>
            <a:pPr marR="310" algn="l"/>
            <a:r>
              <a:rPr lang="en-US" sz="1200" b="0" i="0" u="none" strike="noStrike" baseline="0" dirty="0" smtClean="0">
                <a:latin typeface="Calibri" panose="020F0502020204030204" pitchFamily="34" charset="0"/>
              </a:rPr>
              <a:t>These, of course, are not perfect systems</a:t>
            </a:r>
            <a:r>
              <a:rPr lang="en-US" sz="1200" b="0" i="0" u="none" strike="noStrike" baseline="0" dirty="0" smtClean="0">
                <a:solidFill>
                  <a:srgbClr val="FF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but we are continuously working to learn and make improvements.</a:t>
            </a:r>
          </a:p>
          <a:p>
            <a:pPr marR="310" algn="l"/>
            <a:endParaRPr lang="en-US" sz="1200" b="0" i="0" u="none" strike="noStrike" baseline="0" dirty="0" smtClean="0">
              <a:solidFill>
                <a:srgbClr val="000000"/>
              </a:solidFill>
              <a:latin typeface="Calibri" panose="020F0502020204030204" pitchFamily="34" charset="0"/>
            </a:endParaRPr>
          </a:p>
          <a:p>
            <a:pPr marR="310" algn="l"/>
            <a:r>
              <a:rPr lang="en-US" sz="1200" b="1" i="0" u="none" strike="noStrike" baseline="0" dirty="0" smtClean="0">
                <a:latin typeface="Calibri" panose="020F0502020204030204" pitchFamily="34" charset="0"/>
              </a:rPr>
              <a:t>[Lisa Gilmore, Facilitator]</a:t>
            </a:r>
            <a:endParaRPr lang="en-US" sz="1200" b="0" i="0" u="none" strike="noStrike" baseline="0" dirty="0" smtClean="0">
              <a:latin typeface="Calibri" panose="020F0502020204030204" pitchFamily="34" charset="0"/>
            </a:endParaRPr>
          </a:p>
          <a:p>
            <a:pPr algn="l"/>
            <a:endParaRPr lang="en-US" sz="1200" b="1" i="0" u="none" strike="noStrike" baseline="0" dirty="0" smtClean="0">
              <a:latin typeface="Calibri" panose="020F0502020204030204" pitchFamily="34" charset="0"/>
            </a:endParaRPr>
          </a:p>
          <a:p>
            <a:pPr marR="310" algn="l"/>
            <a:r>
              <a:rPr lang="en-US" sz="1200" b="0" i="0" u="none" strike="noStrike" baseline="0" dirty="0" smtClean="0">
                <a:latin typeface="Calibri" panose="020F0502020204030204" pitchFamily="34" charset="0"/>
              </a:rPr>
              <a:t>Thank you</a:t>
            </a:r>
            <a:r>
              <a:rPr lang="en-US" sz="1200" b="0" i="0" u="none" strike="noStrike" baseline="0" dirty="0" smtClean="0">
                <a:solidFill>
                  <a:srgbClr val="FF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Anjali. It was great to hear how BPHC has gathered feedback from clients and providers and how you and your partners are using that feedback to continue to improve your referral and communication processes.</a:t>
            </a:r>
          </a:p>
          <a:p>
            <a:pPr algn="l"/>
            <a:endParaRPr lang="en-US" sz="1200" b="0" i="0" u="none" strike="noStrike" baseline="0" dirty="0" smtClean="0">
              <a:latin typeface="Calibri" panose="020F0502020204030204" pitchFamily="34" charset="0"/>
            </a:endParaRPr>
          </a:p>
          <a:p>
            <a:pPr algn="l"/>
            <a:r>
              <a:rPr lang="en-US" sz="1200" b="0" i="0" u="none" strike="noStrike" baseline="0" dirty="0" smtClean="0">
                <a:latin typeface="Calibri" panose="020F0502020204030204" pitchFamily="34" charset="0"/>
              </a:rPr>
              <a:t>Taney, how do you monitor and evaluate your program’s success?</a:t>
            </a:r>
          </a:p>
          <a:p>
            <a:pPr defTabSz="956097">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32</a:t>
            </a:fld>
            <a:endParaRPr lang="en-US" dirty="0"/>
          </a:p>
        </p:txBody>
      </p:sp>
    </p:spTree>
    <p:extLst>
      <p:ext uri="{BB962C8B-B14F-4D97-AF65-F5344CB8AC3E}">
        <p14:creationId xmlns:p14="http://schemas.microsoft.com/office/powerpoint/2010/main" val="581001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3750" algn="l"/>
            <a:r>
              <a:rPr lang="en-US" sz="1200" b="1" i="0" u="none" strike="noStrike" baseline="0" dirty="0" smtClean="0">
                <a:latin typeface="Calibri" panose="020F0502020204030204" pitchFamily="34" charset="0"/>
              </a:rPr>
              <a:t>[Taney Simon, Speaker]</a:t>
            </a:r>
          </a:p>
          <a:p>
            <a:pPr marR="3750" algn="l"/>
            <a:endParaRPr lang="en-US" sz="1200" b="0" i="0" u="none" strike="noStrike" baseline="0" dirty="0" smtClean="0">
              <a:latin typeface="Calibri" panose="020F0502020204030204" pitchFamily="34" charset="0"/>
            </a:endParaRPr>
          </a:p>
          <a:p>
            <a:pPr marR="1160" algn="l"/>
            <a:r>
              <a:rPr lang="en-US" sz="1200" b="0" i="0" u="none" strike="noStrike" baseline="0" dirty="0" smtClean="0">
                <a:latin typeface="Calibri" panose="020F0502020204030204" pitchFamily="34" charset="0"/>
              </a:rPr>
              <a:t>We use a database along with the timeline checkpoints I mentioned earlier to track our success. When we first began, we wrote a strategic plan for our program and within a year</a:t>
            </a:r>
            <a:r>
              <a:rPr lang="en-US" sz="1200" b="0" i="0" u="none" strike="noStrike" baseline="0" dirty="0" smtClean="0">
                <a:solidFill>
                  <a:srgbClr val="FF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and</a:t>
            </a:r>
            <a:r>
              <a:rPr lang="en-US" sz="1200" b="0" i="0" u="none" strike="noStrike" baseline="0" dirty="0" smtClean="0">
                <a:solidFill>
                  <a:srgbClr val="FF0000"/>
                </a:solidFill>
                <a:latin typeface="Calibri" panose="020F0502020204030204" pitchFamily="34" charset="0"/>
              </a:rPr>
              <a:t>-</a:t>
            </a:r>
            <a:r>
              <a:rPr lang="en-US" sz="1200" b="0" i="0" u="none" strike="noStrike" baseline="0" dirty="0" smtClean="0">
                <a:solidFill>
                  <a:srgbClr val="000000"/>
                </a:solidFill>
                <a:latin typeface="Calibri" panose="020F0502020204030204" pitchFamily="34" charset="0"/>
              </a:rPr>
              <a:t>a</a:t>
            </a:r>
            <a:r>
              <a:rPr lang="en-US" sz="1200" b="0" i="0" u="none" strike="noStrike" baseline="0" dirty="0" smtClean="0">
                <a:solidFill>
                  <a:srgbClr val="FF0000"/>
                </a:solidFill>
                <a:latin typeface="Calibri" panose="020F0502020204030204" pitchFamily="34" charset="0"/>
              </a:rPr>
              <a:t>-</a:t>
            </a:r>
            <a:r>
              <a:rPr lang="en-US" sz="1200" b="0" i="0" u="none" strike="noStrike" baseline="0" dirty="0" smtClean="0">
                <a:solidFill>
                  <a:srgbClr val="000000"/>
                </a:solidFill>
                <a:latin typeface="Calibri" panose="020F0502020204030204" pitchFamily="34" charset="0"/>
              </a:rPr>
              <a:t>half accomplished those goals. We literally outgrew the Microsoft Access Database we were utilizing. So we’ve graduated to a more advanced Web-based database, which captures all sorts of environmental hazard data, demographic data, housing data and behavioral data. At the close of each case, we collect program evaluation data from our program participants.</a:t>
            </a:r>
          </a:p>
          <a:p>
            <a:pPr algn="l"/>
            <a:endParaRPr lang="en-US" sz="1100" b="0" i="0" u="none" strike="noStrike" baseline="0" dirty="0" smtClean="0">
              <a:latin typeface="Calibri" panose="020F0502020204030204" pitchFamily="34" charset="0"/>
            </a:endParaRPr>
          </a:p>
          <a:p>
            <a:pPr marR="1230" algn="l"/>
            <a:r>
              <a:rPr lang="en-US" sz="1200" b="0" i="0" u="none" strike="noStrike" baseline="0" dirty="0" smtClean="0">
                <a:latin typeface="Calibri" panose="020F0502020204030204" pitchFamily="34" charset="0"/>
              </a:rPr>
              <a:t>Shortly, we’ll be launching our Provider and Partner Portal</a:t>
            </a:r>
            <a:r>
              <a:rPr lang="en-US" sz="1200" b="0" i="0" u="none" strike="noStrike" baseline="0" dirty="0" smtClean="0">
                <a:solidFill>
                  <a:srgbClr val="FF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which offers real-time feedback to physicians and health care professionals making referrals to our program. The information comes in the form of real-time visual alerts—like red lights to indicate gaps in a patient’s asthma care and green lights signaling that both provider and patient are on the same page. </a:t>
            </a:r>
            <a:r>
              <a:rPr lang="en-US" sz="1200" b="0" i="0" u="none" strike="noStrike" baseline="0" dirty="0" smtClean="0">
                <a:solidFill>
                  <a:srgbClr val="FF0000"/>
                </a:solidFill>
                <a:latin typeface="Calibri" panose="020F0502020204030204" pitchFamily="34" charset="0"/>
              </a:rPr>
              <a:t>We envision the portal as helping to inform</a:t>
            </a:r>
            <a:r>
              <a:rPr lang="en-US" sz="1200" b="0" i="0" u="none" strike="noStrike" baseline="0" dirty="0" smtClean="0">
                <a:solidFill>
                  <a:srgbClr val="000000"/>
                </a:solidFill>
                <a:latin typeface="Calibri" panose="020F0502020204030204" pitchFamily="34" charset="0"/>
              </a:rPr>
              <a:t> </a:t>
            </a:r>
            <a:r>
              <a:rPr lang="en-US" sz="1200" b="0" i="0" u="none" strike="noStrike" baseline="0" dirty="0" smtClean="0">
                <a:solidFill>
                  <a:srgbClr val="FF0000"/>
                </a:solidFill>
                <a:latin typeface="Calibri" panose="020F0502020204030204" pitchFamily="34" charset="0"/>
              </a:rPr>
              <a:t>physicians' next steps in patient care.</a:t>
            </a:r>
            <a:endParaRPr lang="en-US" sz="1200" b="0" i="0" u="none" strike="noStrike" baseline="0" dirty="0" smtClean="0">
              <a:solidFill>
                <a:srgbClr val="000000"/>
              </a:solidFill>
              <a:latin typeface="Calibri" panose="020F0502020204030204" pitchFamily="34" charset="0"/>
            </a:endParaRPr>
          </a:p>
          <a:p>
            <a:endParaRPr lang="en-US" sz="1300" dirty="0"/>
          </a:p>
          <a:p>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33</a:t>
            </a:fld>
            <a:endParaRPr lang="en-US" dirty="0"/>
          </a:p>
        </p:txBody>
      </p:sp>
    </p:spTree>
    <p:extLst>
      <p:ext uri="{BB962C8B-B14F-4D97-AF65-F5344CB8AC3E}">
        <p14:creationId xmlns:p14="http://schemas.microsoft.com/office/powerpoint/2010/main" val="7170480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37230" algn="l"/>
            <a:r>
              <a:rPr lang="en-US" sz="1200" b="1" i="0" u="none" strike="noStrike" baseline="0" dirty="0" smtClean="0">
                <a:latin typeface="Calibri" panose="020F0502020204030204" pitchFamily="34" charset="0"/>
              </a:rPr>
              <a:t>[Taney Simon, Speaker]</a:t>
            </a:r>
          </a:p>
          <a:p>
            <a:pPr marR="37230" algn="l"/>
            <a:endParaRPr lang="en-US" sz="1200" b="0" i="0" u="none" strike="noStrike" baseline="0" dirty="0" smtClean="0">
              <a:latin typeface="Calibri" panose="020F0502020204030204" pitchFamily="34" charset="0"/>
            </a:endParaRPr>
          </a:p>
          <a:p>
            <a:pPr marR="1820" algn="l"/>
            <a:r>
              <a:rPr lang="en-US" sz="1200" b="0" i="0" u="none" strike="noStrike" baseline="0" dirty="0" smtClean="0">
                <a:latin typeface="Calibri" panose="020F0502020204030204" pitchFamily="34" charset="0"/>
              </a:rPr>
              <a:t>We create similar visuals for other partners when we produce quarterly reports. We want our feedback to be informative, easy to capture and</a:t>
            </a:r>
            <a:r>
              <a:rPr lang="en-US" sz="1200" b="0" i="0" u="none" strike="noStrike" baseline="0" dirty="0" smtClean="0">
                <a:solidFill>
                  <a:srgbClr val="FF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most important, not too time consuming. As you see here, we report the referral status of each patient referred back to the referring health care provider, and other details like whether repairs were made and what other environmental hazards we found.</a:t>
            </a:r>
          </a:p>
          <a:p>
            <a:pPr algn="l"/>
            <a:endParaRPr lang="en-US" sz="1200" b="0" i="0" u="none" strike="noStrike" baseline="0" dirty="0" smtClean="0">
              <a:latin typeface="Calibri" panose="020F0502020204030204" pitchFamily="34" charset="0"/>
            </a:endParaRPr>
          </a:p>
          <a:p>
            <a:pPr algn="l"/>
            <a:r>
              <a:rPr lang="en-US" sz="1200" b="0" i="0" u="none" strike="noStrike" baseline="0" dirty="0" smtClean="0">
                <a:latin typeface="Calibri" panose="020F0502020204030204" pitchFamily="34" charset="0"/>
              </a:rPr>
              <a:t>These control measures help us adhere to program standards, improve our program and build valuable case for support.</a:t>
            </a:r>
          </a:p>
          <a:p>
            <a:pPr algn="l"/>
            <a:endParaRPr lang="en-US" sz="1200" b="0" i="0" u="none" strike="noStrike" baseline="0" dirty="0" smtClean="0">
              <a:latin typeface="Calibri" panose="020F0502020204030204" pitchFamily="34" charset="0"/>
            </a:endParaRPr>
          </a:p>
          <a:p>
            <a:pPr algn="l"/>
            <a:r>
              <a:rPr lang="en-US" sz="1200" b="1" i="0" u="none" strike="noStrike" baseline="0" dirty="0" smtClean="0">
                <a:latin typeface="Calibri" panose="020F0502020204030204" pitchFamily="34" charset="0"/>
              </a:rPr>
              <a:t>[Lisa Gilmore, Facilitator]</a:t>
            </a:r>
            <a:endParaRPr lang="en-US" sz="1200" b="0" i="0" u="none" strike="noStrike" baseline="0" dirty="0" smtClean="0">
              <a:latin typeface="Calibri" panose="020F0502020204030204" pitchFamily="34" charset="0"/>
            </a:endParaRPr>
          </a:p>
          <a:p>
            <a:pPr algn="l"/>
            <a:endParaRPr lang="en-US" sz="1200" b="1" i="0" u="none" strike="noStrike" baseline="0" dirty="0" smtClean="0">
              <a:latin typeface="Calibri" panose="020F0502020204030204" pitchFamily="34" charset="0"/>
            </a:endParaRPr>
          </a:p>
          <a:p>
            <a:pPr algn="l"/>
            <a:r>
              <a:rPr lang="en-US" sz="1200" b="0" i="0" u="none" strike="noStrike" baseline="0" dirty="0" smtClean="0">
                <a:latin typeface="Calibri" panose="020F0502020204030204" pitchFamily="34" charset="0"/>
              </a:rPr>
              <a:t>Thank you</a:t>
            </a:r>
            <a:r>
              <a:rPr lang="en-US" sz="1200" b="0" i="0" u="none" strike="noStrike" baseline="0" dirty="0" smtClean="0">
                <a:solidFill>
                  <a:srgbClr val="FF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Taney. It’s exciting to hear how your program created a more advanced Web-based database and is now poised to release a portal that will allow physicians and other health care professionals to receive feedback in real time.</a:t>
            </a:r>
          </a:p>
          <a:p>
            <a:pPr algn="l"/>
            <a:endParaRPr lang="en-US" sz="1200" b="0" i="0" u="none" strike="noStrike" baseline="0" dirty="0" smtClean="0">
              <a:latin typeface="Calibri" panose="020F0502020204030204" pitchFamily="34" charset="0"/>
            </a:endParaRPr>
          </a:p>
          <a:p>
            <a:pPr algn="l"/>
            <a:r>
              <a:rPr lang="en-US" sz="1200" b="0" i="0" u="none" strike="noStrike" baseline="0" dirty="0" smtClean="0">
                <a:latin typeface="Calibri" panose="020F0502020204030204" pitchFamily="34" charset="0"/>
              </a:rPr>
              <a:t>Dr. Gates, on the provider side, how would you assess whether the referral process is effective?</a:t>
            </a:r>
          </a:p>
          <a:p>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val="36966665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lgn="l"/>
            <a:r>
              <a:rPr lang="en-US" sz="1200" b="1" i="0" u="none" strike="noStrike" baseline="0" dirty="0" smtClean="0">
                <a:latin typeface="Calibri" panose="020F0502020204030204" pitchFamily="34" charset="0"/>
              </a:rPr>
              <a:t>[Dr. Elizabeth Gates, Speaker]</a:t>
            </a:r>
          </a:p>
          <a:p>
            <a:pPr algn="l"/>
            <a:endParaRPr lang="en-US" sz="1200" b="0" i="0" u="none" strike="noStrike" baseline="0" dirty="0" smtClean="0">
              <a:latin typeface="Calibri" panose="020F0502020204030204" pitchFamily="34" charset="0"/>
            </a:endParaRPr>
          </a:p>
          <a:p>
            <a:pPr marR="1130"/>
            <a:r>
              <a:rPr lang="en-US" sz="1200" b="0" i="0" u="none" strike="noStrike" baseline="0" dirty="0" smtClean="0">
                <a:latin typeface="Calibri" panose="020F0502020204030204" pitchFamily="34" charset="0"/>
              </a:rPr>
              <a:t>Many of our parents have concerns about home visits: allowing others into the home, feeling that </a:t>
            </a:r>
            <a:r>
              <a:rPr lang="en-US" sz="1200" b="0" i="0" u="none" strike="noStrike" baseline="0" dirty="0" smtClean="0">
                <a:solidFill>
                  <a:srgbClr val="FF0000"/>
                </a:solidFill>
                <a:latin typeface="Calibri" panose="020F0502020204030204" pitchFamily="34" charset="0"/>
              </a:rPr>
              <a:t>the </a:t>
            </a:r>
            <a:r>
              <a:rPr lang="en-US" sz="1200" b="0" i="0" u="none" strike="noStrike" baseline="0" dirty="0" smtClean="0">
                <a:solidFill>
                  <a:srgbClr val="000000"/>
                </a:solidFill>
                <a:latin typeface="Calibri" panose="020F0502020204030204" pitchFamily="34" charset="0"/>
              </a:rPr>
              <a:t>provider is making judgements about cleanliness and hygiene, fear of retaliation from landlords.</a:t>
            </a:r>
          </a:p>
          <a:p>
            <a:endParaRPr lang="en-US" sz="1100" b="0" i="0" u="none" strike="noStrike" baseline="0" dirty="0" smtClean="0">
              <a:latin typeface="Calibri" panose="020F0502020204030204" pitchFamily="34" charset="0"/>
            </a:endParaRPr>
          </a:p>
          <a:p>
            <a:pPr marR="1130"/>
            <a:r>
              <a:rPr lang="en-US" sz="1200" b="0" i="0" u="none" strike="noStrike" baseline="0" dirty="0" smtClean="0">
                <a:latin typeface="Calibri" panose="020F0502020204030204" pitchFamily="34" charset="0"/>
              </a:rPr>
              <a:t>I think one part of care coordination that is often missed is not just getting the data from visits that occurred but capturing the visits that did not occur</a:t>
            </a:r>
            <a:r>
              <a:rPr lang="en-US" sz="1200" b="0" i="0" u="none" strike="noStrike" baseline="0" dirty="0" smtClean="0">
                <a:solidFill>
                  <a:srgbClr val="FF0000"/>
                </a:solidFill>
                <a:latin typeface="Calibri" panose="020F0502020204030204" pitchFamily="34" charset="0"/>
              </a:rPr>
              <a:t>—</a:t>
            </a:r>
            <a:r>
              <a:rPr lang="en-US" sz="1200" b="0" i="0" u="none" strike="noStrike" baseline="0" dirty="0" smtClean="0">
                <a:solidFill>
                  <a:srgbClr val="000000"/>
                </a:solidFill>
                <a:latin typeface="Calibri" panose="020F0502020204030204" pitchFamily="34" charset="0"/>
              </a:rPr>
              <a:t>those families who couldn’t be contacted</a:t>
            </a:r>
            <a:r>
              <a:rPr lang="en-US" sz="1200" b="0" i="0" u="none" strike="noStrike" baseline="0" dirty="0" smtClean="0">
                <a:solidFill>
                  <a:srgbClr val="FF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who initially said yes to the provider when the home visit was suggested, but declined when contacted by the home visiting agency</a:t>
            </a:r>
            <a:r>
              <a:rPr lang="en-US" sz="1200" b="0" i="0" u="none" strike="noStrike" baseline="0" dirty="0" smtClean="0">
                <a:solidFill>
                  <a:srgbClr val="FF0000"/>
                </a:solidFill>
                <a:latin typeface="Calibri" panose="020F0502020204030204" pitchFamily="34" charset="0"/>
              </a:rPr>
              <a:t>; who </a:t>
            </a:r>
            <a:r>
              <a:rPr lang="en-US" sz="1200" b="0" i="0" u="none" strike="noStrike" baseline="0" dirty="0" smtClean="0">
                <a:solidFill>
                  <a:srgbClr val="000000"/>
                </a:solidFill>
                <a:latin typeface="Calibri" panose="020F0502020204030204" pitchFamily="34" charset="0"/>
              </a:rPr>
              <a:t>weren’t able to coordinate hectic parental work schedules or had some other barrier to completing the visit. It’s obviously helpful to have this information before the family comes in to the next follow up appointment, but we don’t always get it. However, having a trusted primary care provider say</a:t>
            </a:r>
            <a:r>
              <a:rPr lang="en-US" sz="1200" b="0" i="0" u="none" strike="noStrike" baseline="0" dirty="0" smtClean="0">
                <a:solidFill>
                  <a:srgbClr val="FF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“I think this program can help your child”—sometimes over several visits—may make a family more willing work with the program.</a:t>
            </a:r>
          </a:p>
          <a:p>
            <a:endParaRPr lang="en-US" sz="1100" b="0" i="0" u="none" strike="noStrike" baseline="0" dirty="0" smtClean="0">
              <a:latin typeface="Calibri" panose="020F0502020204030204" pitchFamily="34" charset="0"/>
            </a:endParaRPr>
          </a:p>
          <a:p>
            <a:pPr marR="2900"/>
            <a:r>
              <a:rPr lang="en-US" sz="1200" b="0" i="0" u="none" strike="noStrike" baseline="0" dirty="0" smtClean="0">
                <a:latin typeface="Calibri" panose="020F0502020204030204" pitchFamily="34" charset="0"/>
              </a:rPr>
              <a:t>Another barrier in a large multi-site practice is provider awareness of home visiting programs—is it part of the “culture” of the practice to refer? Do providers know enough about the service to recommend it? Time</a:t>
            </a:r>
            <a:r>
              <a:rPr lang="en-US" sz="1200" b="0" i="0" u="none" strike="noStrike" baseline="0" dirty="0" smtClean="0">
                <a:solidFill>
                  <a:srgbClr val="FF0000"/>
                </a:solidFill>
                <a:latin typeface="Calibri" panose="020F0502020204030204" pitchFamily="34" charset="0"/>
              </a:rPr>
              <a:t>—</a:t>
            </a:r>
            <a:r>
              <a:rPr lang="en-US" sz="1200" b="0" i="0" u="none" strike="noStrike" baseline="0" dirty="0" smtClean="0">
                <a:solidFill>
                  <a:srgbClr val="000000"/>
                </a:solidFill>
                <a:latin typeface="Calibri" panose="020F0502020204030204" pitchFamily="34" charset="0"/>
              </a:rPr>
              <a:t>when we </a:t>
            </a:r>
            <a:r>
              <a:rPr lang="en-US" sz="1200" b="0" i="0" u="none" strike="noStrike" baseline="0" dirty="0" smtClean="0">
                <a:solidFill>
                  <a:srgbClr val="FF0000"/>
                </a:solidFill>
                <a:latin typeface="Calibri" panose="020F0502020204030204" pitchFamily="34" charset="0"/>
              </a:rPr>
              <a:t>have only </a:t>
            </a:r>
            <a:r>
              <a:rPr lang="en-US" sz="1200" b="0" i="0" u="none" strike="noStrike" baseline="0" dirty="0" smtClean="0">
                <a:solidFill>
                  <a:srgbClr val="000000"/>
                </a:solidFill>
                <a:latin typeface="Calibri" panose="020F0502020204030204" pitchFamily="34" charset="0"/>
              </a:rPr>
              <a:t>15</a:t>
            </a:r>
            <a:r>
              <a:rPr lang="en-US" sz="1200" b="0" i="0" u="none" strike="noStrike" baseline="0" dirty="0" smtClean="0">
                <a:solidFill>
                  <a:srgbClr val="FF0000"/>
                </a:solidFill>
                <a:latin typeface="Calibri" panose="020F0502020204030204" pitchFamily="34" charset="0"/>
              </a:rPr>
              <a:t>-</a:t>
            </a:r>
            <a:r>
              <a:rPr lang="en-US" sz="1200" b="0" i="0" u="none" strike="noStrike" baseline="0" dirty="0" smtClean="0">
                <a:solidFill>
                  <a:srgbClr val="000000"/>
                </a:solidFill>
                <a:latin typeface="Calibri" panose="020F0502020204030204" pitchFamily="34" charset="0"/>
              </a:rPr>
              <a:t>minute visits</a:t>
            </a:r>
            <a:r>
              <a:rPr lang="en-US" sz="1200" b="0" i="0" u="none" strike="noStrike" baseline="0" dirty="0" smtClean="0">
                <a:solidFill>
                  <a:srgbClr val="FF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do we spend the time </a:t>
            </a:r>
            <a:r>
              <a:rPr lang="en-US" sz="1200" b="0" i="0" u="none" strike="noStrike" baseline="0" dirty="0" smtClean="0">
                <a:solidFill>
                  <a:srgbClr val="FF0000"/>
                </a:solidFill>
                <a:latin typeface="Calibri" panose="020F0502020204030204" pitchFamily="34" charset="0"/>
              </a:rPr>
              <a:t>counseling </a:t>
            </a:r>
            <a:r>
              <a:rPr lang="en-US" sz="1200" b="0" i="0" u="none" strike="noStrike" baseline="0" dirty="0" smtClean="0">
                <a:solidFill>
                  <a:srgbClr val="000000"/>
                </a:solidFill>
                <a:latin typeface="Calibri" panose="020F0502020204030204" pitchFamily="34" charset="0"/>
              </a:rPr>
              <a:t>the family on a home visit </a:t>
            </a:r>
            <a:r>
              <a:rPr lang="en-US" sz="1200" b="0" i="0" u="none" strike="noStrike" baseline="0" dirty="0" smtClean="0">
                <a:solidFill>
                  <a:srgbClr val="FF0000"/>
                </a:solidFill>
                <a:latin typeface="Calibri" panose="020F0502020204030204" pitchFamily="34" charset="0"/>
              </a:rPr>
              <a:t>or </a:t>
            </a:r>
            <a:r>
              <a:rPr lang="en-US" sz="1200" b="0" i="0" u="none" strike="noStrike" baseline="0" dirty="0" smtClean="0">
                <a:solidFill>
                  <a:srgbClr val="000000"/>
                </a:solidFill>
                <a:latin typeface="Calibri" panose="020F0502020204030204" pitchFamily="34" charset="0"/>
              </a:rPr>
              <a:t>adding a daily controller medication?</a:t>
            </a:r>
          </a:p>
          <a:p>
            <a:pPr marR="2900"/>
            <a:endParaRPr lang="en-US" sz="1200" b="0" i="0" u="none" strike="noStrike" baseline="0" dirty="0" smtClean="0">
              <a:solidFill>
                <a:srgbClr val="000000"/>
              </a:solidFill>
              <a:latin typeface="Calibri" panose="020F0502020204030204" pitchFamily="34" charset="0"/>
            </a:endParaRPr>
          </a:p>
          <a:p>
            <a:pPr marR="2900"/>
            <a:r>
              <a:rPr lang="en-US" sz="1200" b="0" i="0" u="none" strike="noStrike" baseline="0" dirty="0" smtClean="0">
                <a:latin typeface="Calibri" panose="020F0502020204030204" pitchFamily="34" charset="0"/>
              </a:rPr>
              <a:t>Communication is a two</a:t>
            </a:r>
            <a:r>
              <a:rPr lang="en-US" sz="1200" b="0" i="0" u="none" strike="noStrike" baseline="0" dirty="0" smtClean="0">
                <a:solidFill>
                  <a:srgbClr val="FF0000"/>
                </a:solidFill>
                <a:latin typeface="Calibri" panose="020F0502020204030204" pitchFamily="34" charset="0"/>
              </a:rPr>
              <a:t>-</a:t>
            </a:r>
            <a:r>
              <a:rPr lang="en-US" sz="1200" b="0" i="0" u="none" strike="noStrike" baseline="0" dirty="0" smtClean="0">
                <a:solidFill>
                  <a:srgbClr val="000000"/>
                </a:solidFill>
                <a:latin typeface="Calibri" panose="020F0502020204030204" pitchFamily="34" charset="0"/>
              </a:rPr>
              <a:t>way street—if we aren’t getting actionable information</a:t>
            </a:r>
            <a:r>
              <a:rPr lang="en-US" sz="1200" b="0" i="0" u="none" strike="noStrike" baseline="0" dirty="0" smtClean="0">
                <a:solidFill>
                  <a:srgbClr val="FF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it is hard to reinforce the findings with families. However, we PCPs are not easy to get a hold of</a:t>
            </a:r>
            <a:r>
              <a:rPr lang="en-US" sz="1200" b="0" i="0" u="none" strike="noStrike" baseline="0" dirty="0" smtClean="0">
                <a:solidFill>
                  <a:srgbClr val="FF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phone messages get lost, faxes misfiled</a:t>
            </a:r>
            <a:r>
              <a:rPr lang="en-US" sz="1200" b="0" i="0" u="none" strike="noStrike" baseline="0" dirty="0" smtClean="0">
                <a:solidFill>
                  <a:srgbClr val="FF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HIPAA concerns surround email.</a:t>
            </a:r>
          </a:p>
          <a:p>
            <a:endParaRPr lang="en-US" sz="1100" b="0" i="0" u="none" strike="noStrike" baseline="0" dirty="0" smtClean="0">
              <a:latin typeface="Calibri" panose="020F0502020204030204" pitchFamily="34" charset="0"/>
            </a:endParaRPr>
          </a:p>
          <a:p>
            <a:r>
              <a:rPr lang="en-US" sz="1200" b="1" i="0" u="none" strike="noStrike" baseline="0" dirty="0" smtClean="0">
                <a:latin typeface="Calibri" panose="020F0502020204030204" pitchFamily="34" charset="0"/>
              </a:rPr>
              <a:t>[Lisa Gilmore, Facilitator]</a:t>
            </a:r>
            <a:endParaRPr lang="en-US" sz="1200" b="0" i="0" u="none" strike="noStrike" baseline="0" dirty="0" smtClean="0">
              <a:latin typeface="Calibri" panose="020F0502020204030204" pitchFamily="34" charset="0"/>
            </a:endParaRPr>
          </a:p>
          <a:p>
            <a:endParaRPr lang="en-US" sz="1200" b="1" i="0" u="none" strike="noStrike" baseline="0" dirty="0" smtClean="0">
              <a:latin typeface="Calibri" panose="020F0502020204030204" pitchFamily="34" charset="0"/>
            </a:endParaRPr>
          </a:p>
          <a:p>
            <a:pPr marR="4110"/>
            <a:r>
              <a:rPr lang="en-US" sz="1200" b="0" i="0" u="none" strike="noStrike" baseline="0" dirty="0" smtClean="0">
                <a:latin typeface="Calibri" panose="020F0502020204030204" pitchFamily="34" charset="0"/>
              </a:rPr>
              <a:t>Thank you</a:t>
            </a:r>
            <a:r>
              <a:rPr lang="en-US" sz="1200" b="0" i="0" u="none" strike="noStrike" baseline="0" dirty="0" smtClean="0">
                <a:solidFill>
                  <a:srgbClr val="FF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Dr. Gates, for reminding us that providers have a larger role than just making the initial referral, and that it’s important to work collaboratively to identify and address those barriers that get in the way of successful </a:t>
            </a:r>
            <a:r>
              <a:rPr lang="en-US" sz="1200" b="0" i="0" u="none" strike="noStrike" baseline="0" dirty="0" smtClean="0">
                <a:latin typeface="Calibri" panose="020F0502020204030204" pitchFamily="34" charset="0"/>
              </a:rPr>
              <a:t>referral and communication.</a:t>
            </a:r>
          </a:p>
          <a:p>
            <a:endParaRPr lang="en-US" dirty="0" smtClean="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35</a:t>
            </a:fld>
            <a:endParaRPr lang="en-US" dirty="0"/>
          </a:p>
        </p:txBody>
      </p:sp>
    </p:spTree>
    <p:extLst>
      <p:ext uri="{BB962C8B-B14F-4D97-AF65-F5344CB8AC3E}">
        <p14:creationId xmlns:p14="http://schemas.microsoft.com/office/powerpoint/2010/main" val="3258218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490" algn="l"/>
            <a:r>
              <a:rPr lang="en-US" sz="1400" b="1" i="0" u="none" strike="noStrike" baseline="0" dirty="0" smtClean="0">
                <a:latin typeface="Calibri" panose="020F0502020204030204" pitchFamily="34" charset="0"/>
              </a:rPr>
              <a:t>[Lisa Gilmore, Facilitator]</a:t>
            </a:r>
          </a:p>
          <a:p>
            <a:pPr marR="490" algn="l"/>
            <a:endParaRPr lang="en-US" sz="1400" b="0" i="0" u="none" strike="noStrike" baseline="0" dirty="0" smtClean="0">
              <a:latin typeface="Calibri" panose="020F0502020204030204" pitchFamily="34" charset="0"/>
            </a:endParaRPr>
          </a:p>
          <a:p>
            <a:pPr algn="l"/>
            <a:r>
              <a:rPr lang="en-US" sz="1400" b="0" i="0" u="none" strike="noStrike" baseline="0" dirty="0" smtClean="0">
                <a:latin typeface="Calibri" panose="020F0502020204030204" pitchFamily="34" charset="0"/>
              </a:rPr>
              <a:t>Before we move into our next question, I’d like to ask one final polling question</a:t>
            </a:r>
            <a:r>
              <a:rPr lang="en-US" sz="1400" b="0" i="0" u="none" strike="noStrike" baseline="0" dirty="0" smtClean="0">
                <a:solidFill>
                  <a:srgbClr val="FF0000"/>
                </a:solidFill>
                <a:latin typeface="Calibri" panose="020F0502020204030204" pitchFamily="34" charset="0"/>
              </a:rPr>
              <a:t>.</a:t>
            </a:r>
            <a:endParaRPr lang="en-US" sz="1400" b="0" i="0" u="none" strike="noStrike" baseline="0" dirty="0" smtClean="0">
              <a:solidFill>
                <a:srgbClr val="000000"/>
              </a:solidFill>
              <a:latin typeface="Calibri" panose="020F0502020204030204" pitchFamily="34" charset="0"/>
            </a:endParaRPr>
          </a:p>
          <a:p>
            <a:pPr algn="l"/>
            <a:endParaRPr lang="en-US" sz="1200" b="0" i="0" u="none" strike="noStrike" baseline="0" dirty="0" smtClean="0">
              <a:latin typeface="Calibri" panose="020F0502020204030204" pitchFamily="34" charset="0"/>
            </a:endParaRPr>
          </a:p>
          <a:p>
            <a:pPr algn="l"/>
            <a:r>
              <a:rPr lang="en-US" sz="1400" b="0" i="0" u="none" strike="noStrike" baseline="0" dirty="0" smtClean="0">
                <a:latin typeface="Calibri" panose="020F0502020204030204" pitchFamily="34" charset="0"/>
              </a:rPr>
              <a:t>We know reimbursement for asthma care services is a hot topic right now. We’d like to learn more about how you fund your organization.</a:t>
            </a:r>
          </a:p>
          <a:p>
            <a:pPr algn="l"/>
            <a:endParaRPr lang="en-US" sz="1400" b="0" i="0" u="none" strike="noStrike" baseline="0" dirty="0" smtClean="0">
              <a:latin typeface="Calibri" panose="020F0502020204030204" pitchFamily="34" charset="0"/>
            </a:endParaRPr>
          </a:p>
          <a:p>
            <a:pPr algn="l"/>
            <a:r>
              <a:rPr lang="en-US" sz="1400" b="0" i="0" u="none" strike="noStrike" baseline="0" dirty="0" smtClean="0">
                <a:latin typeface="Calibri" panose="020F0502020204030204" pitchFamily="34" charset="0"/>
              </a:rPr>
              <a:t>[Wait for webinar participants to answer the poll and make a </a:t>
            </a:r>
            <a:r>
              <a:rPr lang="en-US" sz="1400" b="0" i="0" u="none" strike="noStrike" baseline="0" dirty="0" smtClean="0">
                <a:solidFill>
                  <a:srgbClr val="FF0000"/>
                </a:solidFill>
                <a:latin typeface="Calibri" panose="020F0502020204030204" pitchFamily="34" charset="0"/>
              </a:rPr>
              <a:t>few </a:t>
            </a:r>
            <a:r>
              <a:rPr lang="en-US" sz="1400" b="0" i="0" u="none" strike="noStrike" baseline="0" dirty="0" smtClean="0">
                <a:solidFill>
                  <a:srgbClr val="000000"/>
                </a:solidFill>
                <a:latin typeface="Calibri" panose="020F0502020204030204" pitchFamily="34" charset="0"/>
              </a:rPr>
              <a:t>comments </a:t>
            </a:r>
            <a:r>
              <a:rPr lang="en-US" sz="1400" b="0" i="0" u="none" strike="noStrike" baseline="0" dirty="0" smtClean="0">
                <a:solidFill>
                  <a:srgbClr val="FF0000"/>
                </a:solidFill>
                <a:latin typeface="Calibri" panose="020F0502020204030204" pitchFamily="34" charset="0"/>
              </a:rPr>
              <a:t>about </a:t>
            </a:r>
            <a:r>
              <a:rPr lang="en-US" sz="1400" b="0" i="0" u="none" strike="noStrike" baseline="0" dirty="0" smtClean="0">
                <a:solidFill>
                  <a:srgbClr val="000000"/>
                </a:solidFill>
                <a:latin typeface="Calibri" panose="020F0502020204030204" pitchFamily="34" charset="0"/>
              </a:rPr>
              <a:t>the answers</a:t>
            </a:r>
            <a:r>
              <a:rPr lang="en-US" sz="1400" b="0" i="0" u="none" strike="noStrike" baseline="0" dirty="0" smtClean="0">
                <a:solidFill>
                  <a:srgbClr val="FF0000"/>
                </a:solidFill>
                <a:latin typeface="Calibri" panose="020F0502020204030204" pitchFamily="34" charset="0"/>
              </a:rPr>
              <a:t>.</a:t>
            </a:r>
            <a:r>
              <a:rPr lang="en-US" sz="1400" b="0" i="0" u="none" strike="noStrike" baseline="0" dirty="0" smtClean="0">
                <a:solidFill>
                  <a:srgbClr val="000000"/>
                </a:solidFill>
                <a:latin typeface="Calibri" panose="020F0502020204030204" pitchFamily="34" charset="0"/>
              </a:rPr>
              <a:t>]</a:t>
            </a:r>
          </a:p>
          <a:p>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36</a:t>
            </a:fld>
            <a:endParaRPr lang="en-US" dirty="0"/>
          </a:p>
        </p:txBody>
      </p:sp>
    </p:spTree>
    <p:extLst>
      <p:ext uri="{BB962C8B-B14F-4D97-AF65-F5344CB8AC3E}">
        <p14:creationId xmlns:p14="http://schemas.microsoft.com/office/powerpoint/2010/main" val="2521412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1890" algn="l"/>
            <a:r>
              <a:rPr lang="en-US" sz="1200" b="1" i="0" u="none" strike="noStrike" baseline="0" dirty="0" smtClean="0">
                <a:latin typeface="Calibri" panose="020F0502020204030204" pitchFamily="34" charset="0"/>
              </a:rPr>
              <a:t>[Lisa Gilmore, Facilitator]</a:t>
            </a:r>
          </a:p>
          <a:p>
            <a:pPr marR="1890" algn="l"/>
            <a:endParaRPr lang="en-US" sz="1200" b="0" i="0" u="none" strike="noStrike" baseline="0" dirty="0" smtClean="0">
              <a:latin typeface="Calibri" panose="020F0502020204030204" pitchFamily="34" charset="0"/>
            </a:endParaRPr>
          </a:p>
          <a:p>
            <a:pPr marR="110" algn="l"/>
            <a:r>
              <a:rPr lang="en-US" sz="1200" b="0" i="0" u="none" strike="noStrike" baseline="0" dirty="0" smtClean="0">
                <a:latin typeface="Calibri" panose="020F0502020204030204" pitchFamily="34" charset="0"/>
              </a:rPr>
              <a:t>Let’s continue on this topic with the following questions for our speakers.</a:t>
            </a:r>
          </a:p>
          <a:p>
            <a:pPr marR="110" algn="l"/>
            <a:endParaRPr lang="en-US" sz="1200" b="0" i="0" u="none" strike="noStrike" baseline="0" dirty="0" smtClean="0">
              <a:latin typeface="Calibri" panose="020F0502020204030204" pitchFamily="34" charset="0"/>
            </a:endParaRPr>
          </a:p>
          <a:p>
            <a:pPr marR="110" algn="l"/>
            <a:r>
              <a:rPr lang="en-US" sz="1200" b="0" i="0" u="none" strike="noStrike" baseline="0" dirty="0" smtClean="0">
                <a:latin typeface="Calibri" panose="020F0502020204030204" pitchFamily="34" charset="0"/>
              </a:rPr>
              <a:t>How does your program address sustainability? Does your program currently receive reimbursement for home visits? If yes, how? If not, is your program helping to build the case for sustainable financing of home visits?</a:t>
            </a:r>
          </a:p>
          <a:p>
            <a:pPr marR="110" algn="l"/>
            <a:endParaRPr lang="en-US" sz="1200" b="0" i="0" u="none" strike="noStrike" baseline="0" dirty="0" smtClean="0">
              <a:latin typeface="Calibri" panose="020F0502020204030204" pitchFamily="34" charset="0"/>
            </a:endParaRPr>
          </a:p>
          <a:p>
            <a:pPr algn="l"/>
            <a:r>
              <a:rPr lang="en-US" sz="1200" b="0" i="0" u="none" strike="noStrike" baseline="0" dirty="0" smtClean="0">
                <a:latin typeface="Calibri" panose="020F0502020204030204" pitchFamily="34" charset="0"/>
              </a:rPr>
              <a:t>Anjali, we will start with you.</a:t>
            </a:r>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37</a:t>
            </a:fld>
            <a:endParaRPr lang="en-US" dirty="0"/>
          </a:p>
        </p:txBody>
      </p:sp>
    </p:spTree>
    <p:extLst>
      <p:ext uri="{BB962C8B-B14F-4D97-AF65-F5344CB8AC3E}">
        <p14:creationId xmlns:p14="http://schemas.microsoft.com/office/powerpoint/2010/main" val="856926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38730" algn="l"/>
            <a:r>
              <a:rPr lang="en-US" sz="1200" b="1" i="0" u="none" strike="noStrike" baseline="0" dirty="0" smtClean="0">
                <a:latin typeface="Calibri" panose="020F0502020204030204" pitchFamily="34" charset="0"/>
              </a:rPr>
              <a:t>[Anjali Nath, Speaker]</a:t>
            </a:r>
          </a:p>
          <a:p>
            <a:pPr marR="38730" algn="l"/>
            <a:endParaRPr lang="en-US" sz="1200" b="0" i="0" u="none" strike="noStrike" baseline="0" dirty="0" smtClean="0">
              <a:latin typeface="Calibri" panose="020F0502020204030204" pitchFamily="34" charset="0"/>
            </a:endParaRPr>
          </a:p>
          <a:p>
            <a:pPr marR="870" algn="l"/>
            <a:r>
              <a:rPr lang="en-US" sz="1200" b="0" i="0" u="none" strike="noStrike" baseline="0" dirty="0" smtClean="0">
                <a:latin typeface="Calibri" panose="020F0502020204030204" pitchFamily="34" charset="0"/>
              </a:rPr>
              <a:t>It’s very important that any program looking to offer home visits understands the work and needs of the CHW.</a:t>
            </a:r>
          </a:p>
          <a:p>
            <a:pPr algn="l"/>
            <a:endParaRPr lang="en-US" sz="1100" b="0" i="0" u="none" strike="noStrike" baseline="0" dirty="0" smtClean="0">
              <a:latin typeface="Calibri" panose="020F0502020204030204" pitchFamily="34" charset="0"/>
            </a:endParaRPr>
          </a:p>
          <a:p>
            <a:pPr marR="870" algn="l"/>
            <a:r>
              <a:rPr lang="en-US" sz="1200" b="0" i="0" u="none" strike="noStrike" baseline="0" dirty="0" smtClean="0">
                <a:latin typeface="Calibri" panose="020F0502020204030204" pitchFamily="34" charset="0"/>
              </a:rPr>
              <a:t>In MA</a:t>
            </a:r>
            <a:r>
              <a:rPr lang="en-US" sz="1200" b="0" i="0" u="none" strike="noStrike" baseline="0" dirty="0" smtClean="0">
                <a:solidFill>
                  <a:srgbClr val="FF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there are several programs that will be offering asthma home visit programs that we are or will be working with in some capacity. Those serving Boston residents will be invited to our Boston Asthma Home Visit Collaborative to continue to ensure certain standards are maintained and enhanced, including protocols.</a:t>
            </a:r>
          </a:p>
          <a:p>
            <a:pPr algn="l"/>
            <a:endParaRPr lang="en-US" sz="1100" b="0" i="0" u="none" strike="noStrike" baseline="0" dirty="0" smtClean="0">
              <a:latin typeface="Calibri" panose="020F0502020204030204" pitchFamily="34" charset="0"/>
            </a:endParaRPr>
          </a:p>
          <a:p>
            <a:pPr marR="870" algn="l"/>
            <a:r>
              <a:rPr lang="en-US" sz="1200" b="0" i="0" u="none" strike="noStrike" baseline="0" dirty="0" smtClean="0">
                <a:solidFill>
                  <a:srgbClr val="FF0000"/>
                </a:solidFill>
                <a:latin typeface="Calibri" panose="020F0502020204030204" pitchFamily="34" charset="0"/>
              </a:rPr>
              <a:t>We c</a:t>
            </a:r>
            <a:r>
              <a:rPr lang="en-US" sz="1200" b="0" i="0" u="none" strike="noStrike" baseline="0" dirty="0" smtClean="0">
                <a:solidFill>
                  <a:srgbClr val="000000"/>
                </a:solidFill>
                <a:latin typeface="Calibri" panose="020F0502020204030204" pitchFamily="34" charset="0"/>
              </a:rPr>
              <a:t>ontinue to support standardization of CHW skills and knowledge</a:t>
            </a:r>
            <a:r>
              <a:rPr lang="en-US" sz="1200" b="0" i="0" u="none" strike="noStrike" baseline="0" dirty="0" smtClean="0">
                <a:solidFill>
                  <a:srgbClr val="FF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as well as protocols</a:t>
            </a:r>
            <a:r>
              <a:rPr lang="en-US" sz="1200" b="0" i="0" u="none" strike="noStrike" baseline="0" dirty="0" smtClean="0">
                <a:solidFill>
                  <a:srgbClr val="FF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so we can effectively communicate and demonstrate the value of these programs </a:t>
            </a:r>
            <a:r>
              <a:rPr lang="en-US" sz="1200" b="0" i="0" u="none" strike="noStrike" baseline="0" dirty="0" smtClean="0">
                <a:latin typeface="Calibri" panose="020F0502020204030204" pitchFamily="34" charset="0"/>
              </a:rPr>
              <a:t>to payers.</a:t>
            </a:r>
          </a:p>
          <a:p>
            <a:pPr marR="870" algn="l"/>
            <a:endParaRPr lang="en-US" sz="1200" b="0" i="0" u="none" strike="noStrike" baseline="0" dirty="0" smtClean="0">
              <a:latin typeface="Calibri" panose="020F0502020204030204" pitchFamily="34" charset="0"/>
            </a:endParaRPr>
          </a:p>
          <a:p>
            <a:pPr>
              <a:defRPr/>
            </a:pPr>
            <a:r>
              <a:rPr lang="en-US" b="1" dirty="0" smtClean="0"/>
              <a:t>[Lisa Gilmore, Facilitator]</a:t>
            </a:r>
          </a:p>
          <a:p>
            <a:pPr>
              <a:defRPr/>
            </a:pPr>
            <a:endParaRPr lang="en-US" dirty="0" smtClean="0"/>
          </a:p>
          <a:p>
            <a:pPr>
              <a:defRPr/>
            </a:pPr>
            <a:r>
              <a:rPr lang="en-US" dirty="0" smtClean="0"/>
              <a:t>Thank you Anjali. Taney, is your program pursuing reimbursement opportunities?</a:t>
            </a:r>
          </a:p>
          <a:p>
            <a:pPr marR="870" algn="l"/>
            <a:endParaRPr lang="en-US" sz="1200" b="0" i="0" u="none" strike="noStrike" baseline="0" dirty="0" smtClean="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38</a:t>
            </a:fld>
            <a:endParaRPr lang="en-US" dirty="0"/>
          </a:p>
        </p:txBody>
      </p:sp>
    </p:spTree>
    <p:extLst>
      <p:ext uri="{BB962C8B-B14F-4D97-AF65-F5344CB8AC3E}">
        <p14:creationId xmlns:p14="http://schemas.microsoft.com/office/powerpoint/2010/main" val="14365731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35830" algn="l"/>
            <a:r>
              <a:rPr lang="en-US" sz="1200" b="1" i="0" u="none" strike="noStrike" baseline="0" dirty="0" smtClean="0">
                <a:latin typeface="Calibri" panose="020F0502020204030204" pitchFamily="34" charset="0"/>
              </a:rPr>
              <a:t>[Taney Simon, Speaker]</a:t>
            </a:r>
          </a:p>
          <a:p>
            <a:pPr marR="35830" algn="l"/>
            <a:endParaRPr lang="en-US" sz="1200" b="0" i="0" u="none" strike="noStrike" baseline="0" dirty="0" smtClean="0">
              <a:latin typeface="Calibri" panose="020F0502020204030204" pitchFamily="34" charset="0"/>
            </a:endParaRPr>
          </a:p>
          <a:p>
            <a:pPr marR="4870" algn="l"/>
            <a:r>
              <a:rPr lang="en-US" sz="1200" b="0" i="0" u="none" strike="noStrike" baseline="0" dirty="0" smtClean="0">
                <a:latin typeface="Calibri" panose="020F0502020204030204" pitchFamily="34" charset="0"/>
              </a:rPr>
              <a:t>We are still a relatively young program and aren’t yet receiving reimbursement. The program is currently funded through </a:t>
            </a:r>
            <a:r>
              <a:rPr lang="en-US" sz="1200" b="0" i="0" u="none" strike="noStrike" baseline="0" dirty="0" smtClean="0">
                <a:solidFill>
                  <a:srgbClr val="FF0000"/>
                </a:solidFill>
                <a:latin typeface="Calibri" panose="020F0502020204030204" pitchFamily="34" charset="0"/>
              </a:rPr>
              <a:t>the </a:t>
            </a:r>
            <a:r>
              <a:rPr lang="en-US" sz="1200" b="0" i="0" u="none" strike="noStrike" baseline="0" dirty="0" smtClean="0">
                <a:solidFill>
                  <a:srgbClr val="000000"/>
                </a:solidFill>
                <a:latin typeface="Calibri" panose="020F0502020204030204" pitchFamily="34" charset="0"/>
              </a:rPr>
              <a:t>District of Columbia government.</a:t>
            </a:r>
          </a:p>
          <a:p>
            <a:pPr algn="l"/>
            <a:endParaRPr lang="en-US" sz="1200" b="0" i="0" u="none" strike="noStrike" baseline="0" dirty="0" smtClean="0">
              <a:latin typeface="Calibri" panose="020F0502020204030204" pitchFamily="34" charset="0"/>
            </a:endParaRPr>
          </a:p>
          <a:p>
            <a:pPr marR="1150" algn="l"/>
            <a:r>
              <a:rPr lang="en-US" sz="1200" b="0" i="0" u="none" strike="noStrike" baseline="0" dirty="0" smtClean="0">
                <a:latin typeface="Calibri" panose="020F0502020204030204" pitchFamily="34" charset="0"/>
              </a:rPr>
              <a:t>For now, we are capturing important data supportive of reimbursement</a:t>
            </a:r>
            <a:r>
              <a:rPr lang="en-US" sz="1200" b="0" i="0" u="none" strike="noStrike" baseline="0" dirty="0" smtClean="0">
                <a:solidFill>
                  <a:srgbClr val="FF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like health care expenditures and supply and transportation expenditures. We have also captured lots of before</a:t>
            </a:r>
            <a:r>
              <a:rPr lang="en-US" sz="1200" b="0" i="0" u="none" strike="noStrike" baseline="0" dirty="0" smtClean="0">
                <a:solidFill>
                  <a:srgbClr val="FF0000"/>
                </a:solidFill>
                <a:latin typeface="Calibri" panose="020F0502020204030204" pitchFamily="34" charset="0"/>
              </a:rPr>
              <a:t>-</a:t>
            </a:r>
            <a:r>
              <a:rPr lang="en-US" sz="1200" b="0" i="0" u="none" strike="noStrike" baseline="0" dirty="0" smtClean="0">
                <a:solidFill>
                  <a:srgbClr val="000000"/>
                </a:solidFill>
                <a:latin typeface="Calibri" panose="020F0502020204030204" pitchFamily="34" charset="0"/>
              </a:rPr>
              <a:t>and</a:t>
            </a:r>
            <a:r>
              <a:rPr lang="en-US" sz="1200" b="0" i="0" u="none" strike="noStrike" baseline="0" dirty="0" smtClean="0">
                <a:solidFill>
                  <a:srgbClr val="FF0000"/>
                </a:solidFill>
                <a:latin typeface="Calibri" panose="020F0502020204030204" pitchFamily="34" charset="0"/>
              </a:rPr>
              <a:t>-</a:t>
            </a:r>
            <a:r>
              <a:rPr lang="en-US" sz="1200" b="0" i="0" u="none" strike="noStrike" baseline="0" dirty="0" smtClean="0">
                <a:solidFill>
                  <a:srgbClr val="000000"/>
                </a:solidFill>
                <a:latin typeface="Calibri" panose="020F0502020204030204" pitchFamily="34" charset="0"/>
              </a:rPr>
              <a:t>after testimonials and photographs </a:t>
            </a:r>
            <a:r>
              <a:rPr lang="en-US" sz="1200" b="0" i="0" u="none" strike="noStrike" baseline="0" dirty="0" smtClean="0">
                <a:solidFill>
                  <a:srgbClr val="FF0000"/>
                </a:solidFill>
                <a:latin typeface="Calibri" panose="020F0502020204030204" pitchFamily="34" charset="0"/>
              </a:rPr>
              <a:t>to </a:t>
            </a:r>
            <a:r>
              <a:rPr lang="en-US" sz="1200" b="0" i="0" u="none" strike="noStrike" baseline="0" dirty="0" smtClean="0">
                <a:solidFill>
                  <a:srgbClr val="000000"/>
                </a:solidFill>
                <a:latin typeface="Calibri" panose="020F0502020204030204" pitchFamily="34" charset="0"/>
              </a:rPr>
              <a:t>represent the impact of our program on the community.</a:t>
            </a:r>
          </a:p>
          <a:p>
            <a:pPr algn="l"/>
            <a:endParaRPr lang="en-US" sz="1200" b="0" i="0" u="none" strike="noStrike" baseline="0" dirty="0" smtClean="0">
              <a:latin typeface="Calibri" panose="020F0502020204030204" pitchFamily="34" charset="0"/>
            </a:endParaRPr>
          </a:p>
          <a:p>
            <a:pPr marR="8140" algn="l"/>
            <a:r>
              <a:rPr lang="en-US" sz="1200" b="0" i="0" u="none" strike="noStrike" baseline="0" dirty="0" smtClean="0">
                <a:latin typeface="Calibri" panose="020F0502020204030204" pitchFamily="34" charset="0"/>
              </a:rPr>
              <a:t>Once we’ve reached a critical mass</a:t>
            </a:r>
            <a:r>
              <a:rPr lang="en-US" sz="1200" b="0" i="0" u="none" strike="noStrike" baseline="0" dirty="0" smtClean="0">
                <a:solidFill>
                  <a:srgbClr val="FF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our goal will be to make the business case for reimbursement consistent with the Affordable Care Act.</a:t>
            </a:r>
          </a:p>
          <a:p>
            <a:pPr marR="8140" algn="l"/>
            <a:endParaRPr lang="en-US" sz="1200" b="0" i="0" u="none" strike="noStrike" baseline="0" dirty="0" smtClean="0">
              <a:solidFill>
                <a:srgbClr val="000000"/>
              </a:solidFill>
              <a:latin typeface="Calibri" panose="020F0502020204030204" pitchFamily="34" charset="0"/>
            </a:endParaRPr>
          </a:p>
          <a:p>
            <a:pPr marR="8140" algn="l"/>
            <a:r>
              <a:rPr lang="en-US" sz="1200" b="1" i="0" u="none" strike="noStrike" baseline="0" dirty="0" smtClean="0">
                <a:latin typeface="Calibri" panose="020F0502020204030204" pitchFamily="34" charset="0"/>
              </a:rPr>
              <a:t>[Lisa Gilmore, Facilitator</a:t>
            </a:r>
            <a:r>
              <a:rPr lang="en-US" sz="1200" b="1" i="0" u="none" strike="noStrike" baseline="0" dirty="0" smtClean="0">
                <a:solidFill>
                  <a:srgbClr val="FF0000"/>
                </a:solidFill>
                <a:latin typeface="Calibri" panose="020F0502020204030204" pitchFamily="34" charset="0"/>
              </a:rPr>
              <a:t>]</a:t>
            </a:r>
            <a:endParaRPr lang="en-US" sz="1200" b="0" i="0" u="none" strike="noStrike" baseline="0" dirty="0" smtClean="0">
              <a:solidFill>
                <a:srgbClr val="000000"/>
              </a:solidFill>
              <a:latin typeface="Calibri" panose="020F0502020204030204" pitchFamily="34" charset="0"/>
            </a:endParaRPr>
          </a:p>
          <a:p>
            <a:pPr marR="35830" algn="l"/>
            <a:endParaRPr lang="en-US" sz="1200" b="0" i="0" u="none" strike="noStrike" baseline="0" dirty="0" smtClean="0">
              <a:latin typeface="Calibri" panose="020F0502020204030204" pitchFamily="34" charset="0"/>
            </a:endParaRPr>
          </a:p>
          <a:p>
            <a:pPr marR="35830" algn="l"/>
            <a:r>
              <a:rPr lang="en-US" sz="1200" b="0" i="0" u="none" strike="noStrike" baseline="0" dirty="0" smtClean="0">
                <a:latin typeface="Calibri" panose="020F0502020204030204" pitchFamily="34" charset="0"/>
              </a:rPr>
              <a:t>Thank you</a:t>
            </a:r>
            <a:r>
              <a:rPr lang="en-US" sz="1200" b="0" i="0" u="none" strike="noStrike" baseline="0" dirty="0" smtClean="0">
                <a:solidFill>
                  <a:srgbClr val="FF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Taney. And Dr. Gates, what helps to sustain a successful referral process?</a:t>
            </a:r>
          </a:p>
          <a:p>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solidFill>
                  <a:prstClr val="black"/>
                </a:solidFill>
              </a:rPr>
              <a:pPr>
                <a:defRPr/>
              </a:pPr>
              <a:t>39</a:t>
            </a:fld>
            <a:endParaRPr lang="en-US" dirty="0">
              <a:solidFill>
                <a:prstClr val="black"/>
              </a:solidFill>
            </a:endParaRPr>
          </a:p>
        </p:txBody>
      </p:sp>
    </p:spTree>
    <p:extLst>
      <p:ext uri="{BB962C8B-B14F-4D97-AF65-F5344CB8AC3E}">
        <p14:creationId xmlns:p14="http://schemas.microsoft.com/office/powerpoint/2010/main" val="4286716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1010" algn="l"/>
            <a:r>
              <a:rPr lang="en-US" sz="1400" b="1" i="0" u="none" strike="noStrike" baseline="0" dirty="0" smtClean="0">
                <a:latin typeface="Calibri" panose="020F0502020204030204" pitchFamily="34" charset="0"/>
              </a:rPr>
              <a:t>[Sheila Brown, Moderator]</a:t>
            </a:r>
          </a:p>
          <a:p>
            <a:pPr marR="1010" algn="l"/>
            <a:endParaRPr lang="en-US" sz="1400" b="0" i="0" u="none" strike="noStrike" baseline="0" dirty="0" smtClean="0">
              <a:latin typeface="Calibri" panose="020F0502020204030204" pitchFamily="34" charset="0"/>
            </a:endParaRPr>
          </a:p>
          <a:p>
            <a:pPr marR="1280"/>
            <a:r>
              <a:rPr lang="en-US" sz="1400" b="0" i="0" u="none" strike="noStrike" baseline="0" dirty="0" smtClean="0">
                <a:latin typeface="Calibri" panose="020F0502020204030204" pitchFamily="34" charset="0"/>
              </a:rPr>
              <a:t>I am now pleased to introduce our experts from the field, including a pediatrician who refers patients for in-home asthma visits and two program leaders from public agencies who coordinate collaborative asthma home visit and environmental inspection programs.</a:t>
            </a:r>
          </a:p>
          <a:p>
            <a:endParaRPr lang="en-US" sz="1200" b="0" i="0" u="none" strike="noStrike" baseline="0" dirty="0" smtClean="0">
              <a:latin typeface="Calibri" panose="020F0502020204030204" pitchFamily="34" charset="0"/>
            </a:endParaRPr>
          </a:p>
          <a:p>
            <a:pPr marR="1280"/>
            <a:r>
              <a:rPr lang="en-US" sz="1400" b="1" i="0" u="none" strike="noStrike" baseline="0" dirty="0" smtClean="0">
                <a:latin typeface="Calibri" panose="020F0502020204030204" pitchFamily="34" charset="0"/>
              </a:rPr>
              <a:t>Dr. Elizabeth Gates </a:t>
            </a:r>
            <a:r>
              <a:rPr lang="en-US" sz="1400" b="0" i="0" u="none" strike="noStrike" baseline="0" dirty="0" smtClean="0">
                <a:latin typeface="Calibri" panose="020F0502020204030204" pitchFamily="34" charset="0"/>
              </a:rPr>
              <a:t>is the Director of Pediatrics at Unity Health Care in Washington, D.C.</a:t>
            </a:r>
          </a:p>
          <a:p>
            <a:endParaRPr lang="en-US" sz="1200" b="0" i="0" u="none" strike="noStrike" baseline="0" dirty="0" smtClean="0">
              <a:latin typeface="Calibri" panose="020F0502020204030204" pitchFamily="34" charset="0"/>
            </a:endParaRPr>
          </a:p>
          <a:p>
            <a:pPr marR="5510"/>
            <a:r>
              <a:rPr lang="en-US" sz="1400" b="1" i="0" u="none" strike="noStrike" baseline="0" dirty="0" smtClean="0">
                <a:latin typeface="Calibri" panose="020F0502020204030204" pitchFamily="34" charset="0"/>
              </a:rPr>
              <a:t>Taney [“</a:t>
            </a:r>
            <a:r>
              <a:rPr lang="en-US" sz="1400" b="1" i="0" u="none" strike="noStrike" baseline="0" dirty="0" smtClean="0">
                <a:solidFill>
                  <a:srgbClr val="FF0000"/>
                </a:solidFill>
                <a:latin typeface="Calibri" panose="020F0502020204030204" pitchFamily="34" charset="0"/>
              </a:rPr>
              <a:t>TAH</a:t>
            </a:r>
            <a:r>
              <a:rPr lang="en-US" sz="1400" b="1" i="0" u="none" strike="noStrike" baseline="0" dirty="0" smtClean="0">
                <a:solidFill>
                  <a:srgbClr val="000000"/>
                </a:solidFill>
                <a:latin typeface="Calibri" panose="020F0502020204030204" pitchFamily="34" charset="0"/>
              </a:rPr>
              <a:t>-knee”] Simon </a:t>
            </a:r>
            <a:r>
              <a:rPr lang="en-US" sz="1400" b="0" i="0" u="none" strike="noStrike" baseline="0" dirty="0" smtClean="0">
                <a:solidFill>
                  <a:srgbClr val="000000"/>
                </a:solidFill>
                <a:latin typeface="Calibri" panose="020F0502020204030204" pitchFamily="34" charset="0"/>
              </a:rPr>
              <a:t>is a Public Health Analyst with the Lead and Healthy Housing Division at the District of Columbia’s Department of Energy and Environment.</a:t>
            </a:r>
          </a:p>
          <a:p>
            <a:endParaRPr lang="en-US" sz="1200" b="0" i="0" u="none" strike="noStrike" baseline="0" dirty="0" smtClean="0">
              <a:latin typeface="Calibri" panose="020F0502020204030204" pitchFamily="34" charset="0"/>
            </a:endParaRPr>
          </a:p>
          <a:p>
            <a:pPr marR="1280"/>
            <a:r>
              <a:rPr lang="en-US" sz="1400" b="1" i="0" u="none" strike="noStrike" baseline="0" dirty="0" smtClean="0">
                <a:latin typeface="Calibri" panose="020F0502020204030204" pitchFamily="34" charset="0"/>
              </a:rPr>
              <a:t>Anjali [“Ann-</a:t>
            </a:r>
            <a:r>
              <a:rPr lang="en-US" sz="1400" b="1" i="0" u="none" strike="noStrike" baseline="0" dirty="0" smtClean="0">
                <a:solidFill>
                  <a:srgbClr val="FF0000"/>
                </a:solidFill>
                <a:latin typeface="Calibri" panose="020F0502020204030204" pitchFamily="34" charset="0"/>
              </a:rPr>
              <a:t>JAH</a:t>
            </a:r>
            <a:r>
              <a:rPr lang="en-US" sz="1400" b="1" i="0" u="none" strike="noStrike" baseline="0" dirty="0" smtClean="0">
                <a:solidFill>
                  <a:srgbClr val="000000"/>
                </a:solidFill>
                <a:latin typeface="Calibri" panose="020F0502020204030204" pitchFamily="34" charset="0"/>
              </a:rPr>
              <a:t>-lee”] Nath </a:t>
            </a:r>
            <a:r>
              <a:rPr lang="en-US" sz="1400" b="0" i="0" u="none" strike="noStrike" baseline="0" dirty="0" smtClean="0">
                <a:solidFill>
                  <a:srgbClr val="000000"/>
                </a:solidFill>
                <a:latin typeface="Calibri" panose="020F0502020204030204" pitchFamily="34" charset="0"/>
              </a:rPr>
              <a:t>is the Director of the Asthma Prevention and Control Program at the Boston Public Health </a:t>
            </a:r>
            <a:r>
              <a:rPr lang="en-US" sz="1400" b="0" i="0" u="none" strike="noStrike" baseline="0" dirty="0" smtClean="0">
                <a:latin typeface="Calibri" panose="020F0502020204030204" pitchFamily="34" charset="0"/>
              </a:rPr>
              <a:t>Commission in Massachusetts.</a:t>
            </a:r>
          </a:p>
          <a:p>
            <a:pPr defTabSz="956097">
              <a:defRPr/>
            </a:pPr>
            <a:endParaRPr lang="en-US" sz="1300" dirty="0"/>
          </a:p>
          <a:p>
            <a:pPr lvl="0"/>
            <a:endParaRPr lang="en-US" sz="1300"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4</a:t>
            </a:fld>
            <a:endParaRPr lang="en-US" dirty="0"/>
          </a:p>
        </p:txBody>
      </p:sp>
    </p:spTree>
    <p:extLst>
      <p:ext uri="{BB962C8B-B14F-4D97-AF65-F5344CB8AC3E}">
        <p14:creationId xmlns:p14="http://schemas.microsoft.com/office/powerpoint/2010/main" val="19783135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b="1" i="0" u="none" strike="noStrike" baseline="0" dirty="0" smtClean="0">
                <a:latin typeface="Calibri" panose="020F0502020204030204" pitchFamily="34" charset="0"/>
              </a:rPr>
              <a:t>[Dr. Elizabeth Gates, Speaker]</a:t>
            </a:r>
          </a:p>
          <a:p>
            <a:pPr algn="l"/>
            <a:endParaRPr lang="en-US" sz="1200" b="0" i="0" u="none" strike="noStrike" baseline="0" dirty="0" smtClean="0">
              <a:latin typeface="Calibri" panose="020F0502020204030204" pitchFamily="34" charset="0"/>
            </a:endParaRPr>
          </a:p>
          <a:p>
            <a:pPr marL="171450" indent="-171450" algn="l">
              <a:buFont typeface="Arial" panose="020B0604020202020204" pitchFamily="34" charset="0"/>
              <a:buChar char="•"/>
            </a:pPr>
            <a:r>
              <a:rPr lang="en-US" sz="1200" b="0" i="0" u="none" strike="noStrike" baseline="0" dirty="0" smtClean="0">
                <a:latin typeface="Calibri" panose="020F0502020204030204" pitchFamily="34" charset="0"/>
              </a:rPr>
              <a:t>Keep the referral form short and simple.</a:t>
            </a:r>
          </a:p>
          <a:p>
            <a:pPr algn="l"/>
            <a:endParaRPr lang="en-US" sz="1100" b="0" i="0" u="none" strike="noStrike" baseline="0" dirty="0" smtClean="0">
              <a:latin typeface="Calibri" panose="020F0502020204030204" pitchFamily="34" charset="0"/>
            </a:endParaRPr>
          </a:p>
          <a:p>
            <a:pPr marL="171450" indent="-171450" algn="l">
              <a:buFont typeface="Arial" panose="020B0604020202020204" pitchFamily="34" charset="0"/>
              <a:buChar char="•"/>
            </a:pPr>
            <a:r>
              <a:rPr lang="en-US" sz="1200" b="0" i="0" u="none" strike="noStrike" baseline="0" dirty="0" smtClean="0">
                <a:latin typeface="Calibri" panose="020F0502020204030204" pitchFamily="34" charset="0"/>
              </a:rPr>
              <a:t>Make submitting a referral easy and efficient </a:t>
            </a:r>
            <a:r>
              <a:rPr lang="en-US" sz="1200" b="0" i="0" u="none" strike="noStrike" baseline="0" dirty="0" smtClean="0">
                <a:solidFill>
                  <a:srgbClr val="FF0000"/>
                </a:solidFill>
                <a:latin typeface="Calibri" panose="020F0502020204030204" pitchFamily="34" charset="0"/>
              </a:rPr>
              <a:t>and </a:t>
            </a:r>
            <a:r>
              <a:rPr lang="en-US" sz="1200" b="0" i="0" u="none" strike="noStrike" baseline="0" dirty="0" smtClean="0">
                <a:latin typeface="Calibri" panose="020F0502020204030204" pitchFamily="34" charset="0"/>
              </a:rPr>
              <a:t>incorporate </a:t>
            </a:r>
            <a:r>
              <a:rPr lang="en-US" sz="1200" b="0" i="0" u="none" strike="noStrike" baseline="0" dirty="0" smtClean="0">
                <a:solidFill>
                  <a:srgbClr val="FF0000"/>
                </a:solidFill>
                <a:latin typeface="Calibri" panose="020F0502020204030204" pitchFamily="34" charset="0"/>
              </a:rPr>
              <a:t>it </a:t>
            </a:r>
            <a:r>
              <a:rPr lang="en-US" sz="1200" b="0" i="0" u="none" strike="noStrike" baseline="0" dirty="0" smtClean="0">
                <a:solidFill>
                  <a:srgbClr val="000000"/>
                </a:solidFill>
                <a:latin typeface="Calibri" panose="020F0502020204030204" pitchFamily="34" charset="0"/>
              </a:rPr>
              <a:t>into </a:t>
            </a:r>
            <a:r>
              <a:rPr lang="en-US" sz="1200" b="0" i="0" u="none" strike="noStrike" baseline="0" dirty="0" smtClean="0">
                <a:solidFill>
                  <a:srgbClr val="FF0000"/>
                </a:solidFill>
                <a:latin typeface="Calibri" panose="020F0502020204030204" pitchFamily="34" charset="0"/>
              </a:rPr>
              <a:t>the </a:t>
            </a:r>
            <a:r>
              <a:rPr lang="en-US" sz="1200" b="0" i="0" u="none" strike="noStrike" baseline="0" dirty="0" smtClean="0">
                <a:solidFill>
                  <a:srgbClr val="000000"/>
                </a:solidFill>
                <a:latin typeface="Calibri" panose="020F0502020204030204" pitchFamily="34" charset="0"/>
              </a:rPr>
              <a:t>EMR.</a:t>
            </a:r>
          </a:p>
          <a:p>
            <a:pPr algn="l"/>
            <a:endParaRPr lang="en-US" sz="1100" b="0" i="0" u="none" strike="noStrike" baseline="0" dirty="0" smtClean="0">
              <a:latin typeface="Calibri" panose="020F0502020204030204" pitchFamily="34" charset="0"/>
            </a:endParaRPr>
          </a:p>
          <a:p>
            <a:pPr marL="171450" marR="1020" indent="-171450" algn="l">
              <a:buFont typeface="Arial" panose="020B0604020202020204" pitchFamily="34" charset="0"/>
              <a:buChar char="•"/>
            </a:pPr>
            <a:r>
              <a:rPr lang="en-US" sz="1200" b="0" i="0" u="none" strike="noStrike" baseline="0" dirty="0" smtClean="0">
                <a:latin typeface="Calibri" panose="020F0502020204030204" pitchFamily="34" charset="0"/>
              </a:rPr>
              <a:t>Request a provider’s help, if needed, to facilitate referral with the patient.</a:t>
            </a:r>
          </a:p>
          <a:p>
            <a:pPr algn="l"/>
            <a:endParaRPr lang="en-US" sz="1100" b="0" i="0" u="none" strike="noStrike" baseline="0" dirty="0" smtClean="0">
              <a:latin typeface="Calibri" panose="020F0502020204030204" pitchFamily="34" charset="0"/>
            </a:endParaRPr>
          </a:p>
          <a:p>
            <a:pPr marL="171450" indent="-171450" algn="l">
              <a:buFont typeface="Arial" panose="020B0604020202020204" pitchFamily="34" charset="0"/>
              <a:buChar char="•"/>
            </a:pPr>
            <a:r>
              <a:rPr lang="en-US" sz="1200" b="0" i="0" u="none" strike="noStrike" baseline="0" dirty="0" smtClean="0">
                <a:latin typeface="Calibri" panose="020F0502020204030204" pitchFamily="34" charset="0"/>
              </a:rPr>
              <a:t>Communicate your progress, including any barriers.</a:t>
            </a:r>
          </a:p>
          <a:p>
            <a:pPr algn="l"/>
            <a:endParaRPr lang="en-US" sz="1200" b="0" i="0" u="none" strike="noStrike" baseline="0" dirty="0" smtClean="0">
              <a:latin typeface="Calibri" panose="020F0502020204030204" pitchFamily="34" charset="0"/>
            </a:endParaRPr>
          </a:p>
          <a:p>
            <a:pPr algn="l"/>
            <a:r>
              <a:rPr lang="en-US" sz="1200" b="1" i="0" u="none" strike="noStrike" baseline="0" dirty="0" smtClean="0">
                <a:latin typeface="Calibri" panose="020F0502020204030204" pitchFamily="34" charset="0"/>
              </a:rPr>
              <a:t>[Lisa Gilmore, Facilitator]</a:t>
            </a:r>
          </a:p>
          <a:p>
            <a:pPr algn="l"/>
            <a:endParaRPr lang="en-US" sz="1200" b="0" i="0" u="none" strike="noStrike" baseline="0" dirty="0" smtClean="0">
              <a:latin typeface="Calibri" panose="020F0502020204030204" pitchFamily="34" charset="0"/>
            </a:endParaRPr>
          </a:p>
          <a:p>
            <a:pPr algn="l"/>
            <a:r>
              <a:rPr lang="en-US" sz="1200" b="0" i="0" u="none" strike="noStrike" baseline="0" dirty="0" smtClean="0">
                <a:latin typeface="Calibri" panose="020F0502020204030204" pitchFamily="34" charset="0"/>
              </a:rPr>
              <a:t>Thank you</a:t>
            </a:r>
            <a:r>
              <a:rPr lang="en-US" sz="1200" b="0" i="0" u="none" strike="noStrike" baseline="0" dirty="0" smtClean="0">
                <a:solidFill>
                  <a:srgbClr val="FF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Dr. Gates. </a:t>
            </a:r>
            <a:endParaRPr lang="en-US" dirty="0"/>
          </a:p>
          <a:p>
            <a:pPr defTabSz="956097">
              <a:defRPr/>
            </a:pPr>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40</a:t>
            </a:fld>
            <a:endParaRPr lang="en-US" dirty="0"/>
          </a:p>
        </p:txBody>
      </p:sp>
    </p:spTree>
    <p:extLst>
      <p:ext uri="{BB962C8B-B14F-4D97-AF65-F5344CB8AC3E}">
        <p14:creationId xmlns:p14="http://schemas.microsoft.com/office/powerpoint/2010/main" val="37761201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dirty="0" smtClean="0">
                <a:latin typeface="Calibri" panose="020F0502020204030204" pitchFamily="34" charset="0"/>
              </a:rPr>
              <a:t>[Lisa Gilmore, Facilitator]</a:t>
            </a:r>
          </a:p>
          <a:p>
            <a:pPr algn="l"/>
            <a:endParaRPr lang="en-US" sz="1200" b="0" i="0" u="none" strike="noStrike" baseline="0" dirty="0" smtClean="0">
              <a:latin typeface="Calibri" panose="020F0502020204030204" pitchFamily="34" charset="0"/>
            </a:endParaRPr>
          </a:p>
          <a:p>
            <a:pPr marR="1120" algn="l"/>
            <a:r>
              <a:rPr lang="en-US" sz="1200" b="0" i="0" u="none" strike="noStrike" baseline="0" dirty="0" smtClean="0">
                <a:latin typeface="Calibri" panose="020F0502020204030204" pitchFamily="34" charset="0"/>
              </a:rPr>
              <a:t>Our last question is—if you had one message or piece of advice to share with those wanting to start or expand an in- home asthma visit referral program, what would it be?</a:t>
            </a:r>
          </a:p>
          <a:p>
            <a:pPr marR="1120" algn="l"/>
            <a:endParaRPr lang="en-US" sz="1200" b="0" i="0" u="none" strike="noStrike" baseline="0" dirty="0" smtClean="0">
              <a:latin typeface="Calibri" panose="020F0502020204030204" pitchFamily="34" charset="0"/>
            </a:endParaRPr>
          </a:p>
          <a:p>
            <a:pPr algn="l"/>
            <a:r>
              <a:rPr lang="en-US" sz="1200" b="0" i="0" u="none" strike="noStrike" baseline="0" dirty="0" smtClean="0">
                <a:latin typeface="Calibri" panose="020F0502020204030204" pitchFamily="34" charset="0"/>
              </a:rPr>
              <a:t>Dr. Gates, we will start with you.</a:t>
            </a:r>
          </a:p>
          <a:p>
            <a:endParaRPr lang="en-US" sz="1300" dirty="0"/>
          </a:p>
          <a:p>
            <a:endParaRPr lang="en-US" sz="1300" dirty="0"/>
          </a:p>
          <a:p>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41</a:t>
            </a:fld>
            <a:endParaRPr lang="en-US" dirty="0"/>
          </a:p>
        </p:txBody>
      </p:sp>
    </p:spTree>
    <p:extLst>
      <p:ext uri="{BB962C8B-B14F-4D97-AF65-F5344CB8AC3E}">
        <p14:creationId xmlns:p14="http://schemas.microsoft.com/office/powerpoint/2010/main" val="20465688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400" b="1" i="0" u="none" strike="noStrike" baseline="0" dirty="0" smtClean="0">
                <a:latin typeface="Calibri" panose="020F0502020204030204" pitchFamily="34" charset="0"/>
              </a:rPr>
              <a:t>[Dr. Elizabeth Gates, Speaker]</a:t>
            </a:r>
          </a:p>
          <a:p>
            <a:pPr algn="l"/>
            <a:endParaRPr lang="en-US" sz="1400" b="0" i="0" u="none" strike="noStrike" baseline="0" dirty="0" smtClean="0">
              <a:latin typeface="Calibri" panose="020F0502020204030204" pitchFamily="34" charset="0"/>
            </a:endParaRPr>
          </a:p>
          <a:p>
            <a:pPr marR="980" algn="l"/>
            <a:r>
              <a:rPr lang="en-US" sz="1400" b="0" i="0" u="none" strike="noStrike" baseline="0" dirty="0" smtClean="0">
                <a:latin typeface="Calibri" panose="020F0502020204030204" pitchFamily="34" charset="0"/>
              </a:rPr>
              <a:t>Close the loop to ensure communication in both directions, from physician to program to patient, and from patient to program to physician</a:t>
            </a:r>
            <a:r>
              <a:rPr lang="en-US" sz="1400" b="0" i="0" u="none" strike="noStrike" baseline="0" dirty="0" smtClean="0">
                <a:solidFill>
                  <a:srgbClr val="FF0000"/>
                </a:solidFill>
                <a:latin typeface="Calibri" panose="020F0502020204030204" pitchFamily="34" charset="0"/>
              </a:rPr>
              <a:t>.</a:t>
            </a:r>
            <a:endParaRPr lang="en-US" sz="1400" b="0" i="0" u="none" strike="noStrike" baseline="0" dirty="0" smtClean="0">
              <a:solidFill>
                <a:srgbClr val="000000"/>
              </a:solidFill>
              <a:latin typeface="Calibri" panose="020F0502020204030204" pitchFamily="34" charset="0"/>
            </a:endParaRPr>
          </a:p>
          <a:p>
            <a:pPr algn="l"/>
            <a:endParaRPr lang="en-US" sz="1200" b="0" i="0" u="none" strike="noStrike" baseline="0" dirty="0" smtClean="0">
              <a:latin typeface="Calibri" panose="020F0502020204030204" pitchFamily="34" charset="0"/>
            </a:endParaRPr>
          </a:p>
          <a:p>
            <a:pPr algn="l"/>
            <a:r>
              <a:rPr lang="en-US" sz="1400" b="1" i="0" u="none" strike="noStrike" baseline="0" dirty="0" smtClean="0">
                <a:latin typeface="Calibri" panose="020F0502020204030204" pitchFamily="34" charset="0"/>
              </a:rPr>
              <a:t>[Lisa Gilmore, Facilitator]</a:t>
            </a:r>
          </a:p>
          <a:p>
            <a:pPr algn="l"/>
            <a:endParaRPr lang="en-US" sz="1400" b="0" i="0" u="none" strike="noStrike" baseline="0" dirty="0" smtClean="0">
              <a:latin typeface="Calibri" panose="020F0502020204030204" pitchFamily="34" charset="0"/>
            </a:endParaRPr>
          </a:p>
          <a:p>
            <a:pPr marR="3000" algn="l"/>
            <a:r>
              <a:rPr lang="en-US" sz="1400" b="0" i="0" u="none" strike="noStrike" baseline="0" dirty="0" smtClean="0">
                <a:latin typeface="Calibri" panose="020F0502020204030204" pitchFamily="34" charset="0"/>
              </a:rPr>
              <a:t>Anjali, your thoughts?</a:t>
            </a:r>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42</a:t>
            </a:fld>
            <a:endParaRPr lang="en-US" dirty="0"/>
          </a:p>
        </p:txBody>
      </p:sp>
    </p:spTree>
    <p:extLst>
      <p:ext uri="{BB962C8B-B14F-4D97-AF65-F5344CB8AC3E}">
        <p14:creationId xmlns:p14="http://schemas.microsoft.com/office/powerpoint/2010/main" val="271126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37160" algn="l"/>
            <a:r>
              <a:rPr lang="en-US" sz="1400" b="1" i="0" u="none" strike="noStrike" baseline="0" dirty="0" smtClean="0">
                <a:latin typeface="Calibri" panose="020F0502020204030204" pitchFamily="34" charset="0"/>
              </a:rPr>
              <a:t>[Anjali Nath, Speaker]</a:t>
            </a:r>
          </a:p>
          <a:p>
            <a:pPr marR="37160" algn="l"/>
            <a:endParaRPr lang="en-US" sz="1400" b="0" i="0" u="none" strike="noStrike" baseline="0" dirty="0" smtClean="0">
              <a:latin typeface="Calibri" panose="020F0502020204030204" pitchFamily="34" charset="0"/>
            </a:endParaRPr>
          </a:p>
          <a:p>
            <a:pPr marR="1080" algn="l"/>
            <a:r>
              <a:rPr lang="en-US" sz="1400" b="0" i="0" u="none" strike="noStrike" baseline="0" dirty="0" smtClean="0">
                <a:latin typeface="Calibri" panose="020F0502020204030204" pitchFamily="34" charset="0"/>
              </a:rPr>
              <a:t>Know your community resources—for Boston, that includes our asthma home visit and environmental inspection programs—and make them part of your team.</a:t>
            </a:r>
          </a:p>
          <a:p>
            <a:pPr algn="l"/>
            <a:endParaRPr lang="en-US" sz="1200" b="0" i="0" u="none" strike="noStrike" baseline="0" dirty="0" smtClean="0">
              <a:latin typeface="Calibri" panose="020F0502020204030204" pitchFamily="34" charset="0"/>
            </a:endParaRPr>
          </a:p>
          <a:p>
            <a:pPr algn="l"/>
            <a:r>
              <a:rPr lang="en-US" sz="1400" b="1" i="0" u="none" strike="noStrike" baseline="0" dirty="0" smtClean="0">
                <a:latin typeface="Calibri" panose="020F0502020204030204" pitchFamily="34" charset="0"/>
              </a:rPr>
              <a:t>[Lisa Gilmore, Facilitator]</a:t>
            </a:r>
          </a:p>
          <a:p>
            <a:pPr algn="l"/>
            <a:endParaRPr lang="en-US" sz="1400" b="0" i="0" u="none" strike="noStrike" baseline="0" dirty="0" smtClean="0">
              <a:latin typeface="Calibri" panose="020F0502020204030204" pitchFamily="34" charset="0"/>
            </a:endParaRPr>
          </a:p>
          <a:p>
            <a:pPr marR="37270" algn="l"/>
            <a:r>
              <a:rPr lang="en-US" sz="1400" b="0" i="0" u="none" strike="noStrike" baseline="0" dirty="0" smtClean="0">
                <a:latin typeface="Calibri" panose="020F0502020204030204" pitchFamily="34" charset="0"/>
              </a:rPr>
              <a:t>And finally, Taney?</a:t>
            </a:r>
          </a:p>
          <a:p>
            <a:pPr marR="37270" algn="l"/>
            <a:endParaRPr lang="en-US" sz="1400" b="0" i="0" u="none" strike="noStrike" baseline="0" dirty="0" smtClean="0">
              <a:latin typeface="Calibri" panose="020F0502020204030204" pitchFamily="34" charset="0"/>
            </a:endParaRPr>
          </a:p>
          <a:p>
            <a:endParaRPr lang="en-US" sz="1300" dirty="0"/>
          </a:p>
          <a:p>
            <a:endParaRPr lang="en-US" sz="1300" dirty="0"/>
          </a:p>
          <a:p>
            <a:endParaRPr lang="en-US" sz="1300" dirty="0"/>
          </a:p>
          <a:p>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43</a:t>
            </a:fld>
            <a:endParaRPr lang="en-US" dirty="0"/>
          </a:p>
        </p:txBody>
      </p:sp>
    </p:spTree>
    <p:extLst>
      <p:ext uri="{BB962C8B-B14F-4D97-AF65-F5344CB8AC3E}">
        <p14:creationId xmlns:p14="http://schemas.microsoft.com/office/powerpoint/2010/main" val="935381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R="3950" algn="l"/>
            <a:r>
              <a:rPr lang="en-US" sz="1400" b="1" i="0" u="none" strike="noStrike" baseline="0" dirty="0" smtClean="0">
                <a:latin typeface="Calibri" panose="020F0502020204030204" pitchFamily="34" charset="0"/>
              </a:rPr>
              <a:t>[Taney Simon, Speaker]</a:t>
            </a:r>
          </a:p>
          <a:p>
            <a:pPr marR="3950" algn="ctr"/>
            <a:endParaRPr lang="en-US" sz="1400" b="0" i="0" u="none" strike="noStrike" baseline="0" dirty="0" smtClean="0">
              <a:latin typeface="Calibri" panose="020F0502020204030204" pitchFamily="34" charset="0"/>
            </a:endParaRPr>
          </a:p>
          <a:p>
            <a:pPr marR="7990" algn="just"/>
            <a:r>
              <a:rPr lang="en-US" sz="1400" b="0" i="0" u="none" strike="noStrike" baseline="0" dirty="0" smtClean="0">
                <a:latin typeface="Calibri" panose="020F0502020204030204" pitchFamily="34" charset="0"/>
              </a:rPr>
              <a:t>Partner with your code enforcement agency and public housing authority. Collaborate fully to identify funding, support patients and physicians, and capture data.</a:t>
            </a:r>
          </a:p>
          <a:p>
            <a:endParaRPr lang="en-US" sz="1200" b="0" i="0" u="none" strike="noStrike" baseline="0" dirty="0" smtClean="0">
              <a:latin typeface="Calibri" panose="020F0502020204030204" pitchFamily="34" charset="0"/>
            </a:endParaRPr>
          </a:p>
          <a:p>
            <a:r>
              <a:rPr lang="en-US" sz="1400" b="1" i="0" u="none" strike="noStrike" baseline="0" dirty="0" smtClean="0">
                <a:latin typeface="Calibri" panose="020F0502020204030204" pitchFamily="34" charset="0"/>
              </a:rPr>
              <a:t>[Lisa Gilmore, Facilitator]</a:t>
            </a:r>
            <a:endParaRPr lang="en-US" sz="1400" b="0" i="0" u="none" strike="noStrike" baseline="0" dirty="0" smtClean="0">
              <a:latin typeface="Calibri" panose="020F0502020204030204" pitchFamily="34" charset="0"/>
            </a:endParaRPr>
          </a:p>
          <a:p>
            <a:endParaRPr lang="en-US" sz="1400" b="1" i="0" u="none" strike="noStrike" baseline="0" dirty="0" smtClean="0">
              <a:latin typeface="Calibri" panose="020F0502020204030204" pitchFamily="34" charset="0"/>
            </a:endParaRPr>
          </a:p>
          <a:p>
            <a:r>
              <a:rPr lang="en-US" sz="1400" b="1" i="0" u="none" strike="noStrike" baseline="0" dirty="0" smtClean="0">
                <a:latin typeface="Calibri" panose="020F0502020204030204" pitchFamily="34" charset="0"/>
              </a:rPr>
              <a:t>[If time for an additional 1-2 questions for the speakers…]</a:t>
            </a:r>
          </a:p>
          <a:p>
            <a:endParaRPr lang="en-US" sz="1400" b="0" i="0" u="none" strike="noStrike" baseline="0" dirty="0" smtClean="0">
              <a:latin typeface="Calibri" panose="020F0502020204030204" pitchFamily="34" charset="0"/>
            </a:endParaRPr>
          </a:p>
          <a:p>
            <a:pPr marR="1720"/>
            <a:r>
              <a:rPr lang="en-US" sz="1400" b="1" i="0" u="none" strike="noStrike" baseline="0" dirty="0" smtClean="0">
                <a:latin typeface="Calibri" panose="020F0502020204030204" pitchFamily="34" charset="0"/>
              </a:rPr>
              <a:t>It looks like we have time to ask a question that one of our viewers submitted in advance.</a:t>
            </a:r>
          </a:p>
          <a:p>
            <a:pPr marR="1720"/>
            <a:endParaRPr lang="en-US" sz="1400" b="0" i="0" u="none" strike="noStrike" baseline="0" dirty="0" smtClean="0">
              <a:latin typeface="Calibri" panose="020F0502020204030204" pitchFamily="34" charset="0"/>
            </a:endParaRPr>
          </a:p>
          <a:p>
            <a:pPr marL="285750" marR="5360" indent="-285750">
              <a:buFont typeface="Arial" panose="020B0604020202020204" pitchFamily="34" charset="0"/>
              <a:buChar char="•"/>
            </a:pPr>
            <a:r>
              <a:rPr lang="en-US" sz="1400" b="1" i="0" u="none" strike="noStrike" baseline="0" dirty="0" smtClean="0">
                <a:latin typeface="Calibri" panose="020F0502020204030204" pitchFamily="34" charset="0"/>
              </a:rPr>
              <a:t>Let me ask each of you, starting with Anjali and then Taney and Dr. Gates, how can we make the medical community aware of the benefits of in-home asthma visits and environmental interventions?” Anjali?... Taney?... Dr. Gates?...</a:t>
            </a:r>
          </a:p>
          <a:p>
            <a:pPr marL="285750" marR="5360" indent="-285750">
              <a:buFont typeface="Arial" panose="020B0604020202020204" pitchFamily="34" charset="0"/>
              <a:buChar char="•"/>
            </a:pPr>
            <a:endParaRPr lang="en-US" sz="1400" b="0" i="0" u="none" strike="noStrike" baseline="0" dirty="0" smtClean="0">
              <a:latin typeface="Calibri" panose="020F0502020204030204" pitchFamily="34" charset="0"/>
            </a:endParaRPr>
          </a:p>
          <a:p>
            <a:pPr marL="285750" marR="2350" indent="-285750">
              <a:buFont typeface="Arial" panose="020B0604020202020204" pitchFamily="34" charset="0"/>
              <a:buChar char="•"/>
            </a:pPr>
            <a:r>
              <a:rPr lang="en-US" sz="1400" b="1" i="0" u="none" strike="noStrike" baseline="0" dirty="0" smtClean="0">
                <a:latin typeface="Calibri" panose="020F0502020204030204" pitchFamily="34" charset="0"/>
              </a:rPr>
              <a:t>[Ask only if there’s still more time left] One of our participants asks, what steps do I take after the home visits have concluded? Should I report back to the clinic and what information should I include? How do you guard </a:t>
            </a:r>
            <a:r>
              <a:rPr lang="en-US" sz="1400" b="1" i="0" u="none" strike="noStrike" baseline="0" dirty="0" smtClean="0">
                <a:solidFill>
                  <a:srgbClr val="FF0000"/>
                </a:solidFill>
                <a:latin typeface="Calibri" panose="020F0502020204030204" pitchFamily="34" charset="0"/>
              </a:rPr>
              <a:t>the </a:t>
            </a:r>
            <a:r>
              <a:rPr lang="en-US" sz="1400" b="1" i="0" u="none" strike="noStrike" baseline="0" dirty="0" smtClean="0">
                <a:solidFill>
                  <a:srgbClr val="000000"/>
                </a:solidFill>
                <a:latin typeface="Calibri" panose="020F0502020204030204" pitchFamily="34" charset="0"/>
              </a:rPr>
              <a:t>privacy of information being shared?]</a:t>
            </a:r>
            <a:endParaRPr lang="en-US" sz="1400" b="0" i="0" u="none" strike="noStrike" baseline="0" dirty="0" smtClean="0">
              <a:solidFill>
                <a:srgbClr val="000000"/>
              </a:solidFill>
              <a:latin typeface="Calibri" panose="020F0502020204030204" pitchFamily="34" charset="0"/>
            </a:endParaRPr>
          </a:p>
          <a:p>
            <a:endParaRPr lang="en-US" sz="1400" b="1" i="0" u="none" strike="noStrike" baseline="0" dirty="0" smtClean="0">
              <a:latin typeface="Calibri" panose="020F0502020204030204" pitchFamily="34" charset="0"/>
            </a:endParaRPr>
          </a:p>
          <a:p>
            <a:pPr marR="1720"/>
            <a:r>
              <a:rPr lang="en-US" sz="1400" b="0" i="0" u="none" strike="noStrike" baseline="0" dirty="0" smtClean="0">
                <a:latin typeface="Calibri" panose="020F0502020204030204" pitchFamily="34" charset="0"/>
              </a:rPr>
              <a:t>I want to thank each of our speakers—Dr. Elizabeth Gates from Unity Health Care, Taney Simon from D.C.’s Department of Energy and Environment, and Anjali Nath from the Boston Public Health Commission—for taking time from your busy schedules to share with us your experiences and lessons from the field.</a:t>
            </a:r>
          </a:p>
          <a:p>
            <a:endParaRPr lang="en-US" sz="1200" b="0" i="0" u="none" strike="noStrike" baseline="0" dirty="0" smtClean="0">
              <a:latin typeface="Calibri" panose="020F0502020204030204" pitchFamily="34" charset="0"/>
            </a:endParaRPr>
          </a:p>
          <a:p>
            <a:pPr marR="3080"/>
            <a:r>
              <a:rPr lang="en-US" sz="1400" b="0" i="0" u="none" strike="noStrike" baseline="0" dirty="0" smtClean="0">
                <a:latin typeface="Calibri" panose="020F0502020204030204" pitchFamily="34" charset="0"/>
              </a:rPr>
              <a:t>Some of the key recommendations that I will take away from this informative roundtable discussion are to</a:t>
            </a:r>
            <a:r>
              <a:rPr lang="en-US" sz="1400" b="0" i="0" u="none" strike="noStrike" baseline="0" dirty="0" smtClean="0">
                <a:solidFill>
                  <a:srgbClr val="FF0000"/>
                </a:solidFill>
                <a:latin typeface="Calibri" panose="020F0502020204030204" pitchFamily="34" charset="0"/>
              </a:rPr>
              <a:t>—</a:t>
            </a:r>
          </a:p>
          <a:p>
            <a:pPr marR="3080"/>
            <a:endParaRPr lang="en-US" sz="1400" b="0" i="0" u="none" strike="noStrike" baseline="0" dirty="0" smtClean="0">
              <a:solidFill>
                <a:srgbClr val="000000"/>
              </a:solidFill>
              <a:latin typeface="Calibri" panose="020F0502020204030204" pitchFamily="34" charset="0"/>
            </a:endParaRPr>
          </a:p>
          <a:p>
            <a:pPr marL="285750" marR="3010" indent="-285750">
              <a:buFont typeface="Arial" panose="020B0604020202020204" pitchFamily="34" charset="0"/>
              <a:buChar char="•"/>
            </a:pPr>
            <a:r>
              <a:rPr lang="en-US" sz="1400" b="1" i="0" u="none" strike="noStrike" baseline="0" dirty="0" smtClean="0">
                <a:latin typeface="Calibri" panose="020F0502020204030204" pitchFamily="34" charset="0"/>
              </a:rPr>
              <a:t>Communicate. </a:t>
            </a:r>
            <a:r>
              <a:rPr lang="en-US" sz="1400" b="0" i="0" u="none" strike="noStrike" baseline="0" dirty="0" smtClean="0">
                <a:latin typeface="Calibri" panose="020F0502020204030204" pitchFamily="34" charset="0"/>
              </a:rPr>
              <a:t>Even the most well-designed home visit programs will not succeed if programs, physicians and patients aren’t communicating with each other to ensure successful referrals.</a:t>
            </a:r>
          </a:p>
          <a:p>
            <a:pPr marR="3010"/>
            <a:endParaRPr lang="en-US" sz="1400" b="0" i="0" u="none" strike="noStrike" baseline="0" dirty="0" smtClean="0">
              <a:latin typeface="Calibri" panose="020F0502020204030204" pitchFamily="34" charset="0"/>
            </a:endParaRPr>
          </a:p>
          <a:p>
            <a:pPr marL="285750" marR="4540" indent="-285750">
              <a:buFont typeface="Arial" panose="020B0604020202020204" pitchFamily="34" charset="0"/>
              <a:buChar char="•"/>
            </a:pPr>
            <a:r>
              <a:rPr lang="en-US" sz="1400" b="1" i="0" u="none" strike="noStrike" baseline="0" dirty="0" smtClean="0">
                <a:latin typeface="Calibri" panose="020F0502020204030204" pitchFamily="34" charset="0"/>
              </a:rPr>
              <a:t>Create a team. </a:t>
            </a:r>
            <a:r>
              <a:rPr lang="en-US" sz="1400" b="0" i="0" u="none" strike="noStrike" baseline="0" dirty="0" smtClean="0">
                <a:latin typeface="Calibri" panose="020F0502020204030204" pitchFamily="34" charset="0"/>
              </a:rPr>
              <a:t>Use your community’s resources to </a:t>
            </a:r>
            <a:r>
              <a:rPr lang="en-US" sz="1400" b="0" i="0" u="none" strike="noStrike" baseline="0" dirty="0" smtClean="0">
                <a:solidFill>
                  <a:srgbClr val="FF0000"/>
                </a:solidFill>
                <a:latin typeface="Calibri" panose="020F0502020204030204" pitchFamily="34" charset="0"/>
              </a:rPr>
              <a:t>the </a:t>
            </a:r>
            <a:r>
              <a:rPr lang="en-US" sz="1400" b="0" i="0" u="none" strike="noStrike" baseline="0" dirty="0" smtClean="0">
                <a:solidFill>
                  <a:srgbClr val="000000"/>
                </a:solidFill>
                <a:latin typeface="Calibri" panose="020F0502020204030204" pitchFamily="34" charset="0"/>
              </a:rPr>
              <a:t>best of your advantage by establishing strong relationships and clear processes for coordinating care.</a:t>
            </a:r>
          </a:p>
          <a:p>
            <a:pPr marR="4540"/>
            <a:endParaRPr lang="en-US" sz="1400" b="0" i="0" u="none" strike="noStrike" baseline="0" dirty="0" smtClean="0">
              <a:solidFill>
                <a:srgbClr val="000000"/>
              </a:solidFill>
              <a:latin typeface="Calibri" panose="020F0502020204030204" pitchFamily="34" charset="0"/>
            </a:endParaRPr>
          </a:p>
          <a:p>
            <a:pPr marL="285750" marR="1020" indent="-285750" algn="just">
              <a:buFont typeface="Arial" panose="020B0604020202020204" pitchFamily="34" charset="0"/>
              <a:buChar char="•"/>
            </a:pPr>
            <a:r>
              <a:rPr lang="en-US" sz="1400" b="1" i="0" u="none" strike="noStrike" baseline="0" dirty="0" smtClean="0">
                <a:latin typeface="Calibri" panose="020F0502020204030204" pitchFamily="34" charset="0"/>
              </a:rPr>
              <a:t>Collaborate. </a:t>
            </a:r>
            <a:r>
              <a:rPr lang="en-US" sz="1400" b="0" i="0" u="none" strike="noStrike" baseline="0" dirty="0" smtClean="0">
                <a:latin typeface="Calibri" panose="020F0502020204030204" pitchFamily="34" charset="0"/>
              </a:rPr>
              <a:t>Work with your partners to monitor referrals from start to finish and to ensure effective data collection. Then use the results to improve your program and to build your case for ongoing funding support and reimbursement.</a:t>
            </a:r>
          </a:p>
          <a:p>
            <a:pPr marR="1020" algn="just"/>
            <a:endParaRPr lang="en-US" sz="1400" b="0" i="0" u="none" strike="noStrike" baseline="0" dirty="0" smtClean="0">
              <a:latin typeface="Calibri" panose="020F0502020204030204" pitchFamily="34" charset="0"/>
            </a:endParaRPr>
          </a:p>
          <a:p>
            <a:r>
              <a:rPr lang="en-US" sz="1400" b="0" i="0" u="none" strike="noStrike" baseline="0" dirty="0" smtClean="0">
                <a:latin typeface="Calibri" panose="020F0502020204030204" pitchFamily="34" charset="0"/>
              </a:rPr>
              <a:t>So the final question I want to leave with each of you is….</a:t>
            </a:r>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44</a:t>
            </a:fld>
            <a:endParaRPr lang="en-US" dirty="0"/>
          </a:p>
        </p:txBody>
      </p:sp>
    </p:spTree>
    <p:extLst>
      <p:ext uri="{BB962C8B-B14F-4D97-AF65-F5344CB8AC3E}">
        <p14:creationId xmlns:p14="http://schemas.microsoft.com/office/powerpoint/2010/main" val="22564650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b="1" i="0" u="none" strike="noStrike" baseline="0" dirty="0" smtClean="0">
                <a:latin typeface="Calibri" panose="020F0502020204030204" pitchFamily="34" charset="0"/>
              </a:rPr>
              <a:t>[Lisa Gilmore, Facilitator]</a:t>
            </a:r>
            <a:endParaRPr lang="en-US" sz="1200" b="0" i="0" u="none" strike="noStrike" baseline="0" dirty="0" smtClean="0">
              <a:latin typeface="Calibri" panose="020F0502020204030204" pitchFamily="34" charset="0"/>
            </a:endParaRPr>
          </a:p>
          <a:p>
            <a:pPr marR="1000" algn="l"/>
            <a:endParaRPr lang="en-US" sz="1200" b="0" i="0" u="none" strike="noStrike" baseline="0" dirty="0" smtClean="0">
              <a:latin typeface="Calibri" panose="020F0502020204030204" pitchFamily="34" charset="0"/>
            </a:endParaRPr>
          </a:p>
          <a:p>
            <a:pPr marR="1000" algn="l"/>
            <a:r>
              <a:rPr lang="en-US" sz="1200" b="0" i="0" u="none" strike="noStrike" baseline="0" dirty="0" smtClean="0">
                <a:latin typeface="Calibri" panose="020F0502020204030204" pitchFamily="34" charset="0"/>
              </a:rPr>
              <a:t>What’s your take-home message? What action will you take next?</a:t>
            </a:r>
          </a:p>
          <a:p>
            <a:pPr algn="l"/>
            <a:endParaRPr lang="en-US" sz="1100" b="0" i="0" u="none" strike="noStrike" baseline="0" dirty="0" smtClean="0">
              <a:latin typeface="Calibri" panose="020F0502020204030204" pitchFamily="34" charset="0"/>
            </a:endParaRPr>
          </a:p>
          <a:p>
            <a:pPr algn="l"/>
            <a:r>
              <a:rPr lang="en-US" sz="1200" b="0" i="0" u="none" strike="noStrike" baseline="0" dirty="0" smtClean="0">
                <a:latin typeface="Calibri" panose="020F0502020204030204" pitchFamily="34" charset="0"/>
              </a:rPr>
              <a:t>A great start is to connect to resources on AsthmaCommunityNetwork.org.</a:t>
            </a:r>
          </a:p>
          <a:p>
            <a:endParaRPr lang="en-US" sz="1300"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45</a:t>
            </a:fld>
            <a:endParaRPr lang="en-US" dirty="0"/>
          </a:p>
        </p:txBody>
      </p:sp>
    </p:spTree>
    <p:extLst>
      <p:ext uri="{BB962C8B-B14F-4D97-AF65-F5344CB8AC3E}">
        <p14:creationId xmlns:p14="http://schemas.microsoft.com/office/powerpoint/2010/main" val="4936712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36580" algn="l"/>
            <a:r>
              <a:rPr lang="en-US" sz="1200" b="1" i="0" u="none" strike="noStrike" baseline="0" dirty="0" smtClean="0">
                <a:latin typeface="Calibri" panose="020F0502020204030204" pitchFamily="34" charset="0"/>
              </a:rPr>
              <a:t>[Lisa Gilmore, Facilitator]</a:t>
            </a:r>
          </a:p>
          <a:p>
            <a:pPr marR="36580" algn="l"/>
            <a:endParaRPr lang="en-US" sz="1200" b="0" i="0" u="none" strike="noStrike" baseline="0" dirty="0" smtClean="0">
              <a:latin typeface="Calibri" panose="020F0502020204030204" pitchFamily="34" charset="0"/>
            </a:endParaRPr>
          </a:p>
          <a:p>
            <a:pPr marR="5140" algn="l"/>
            <a:r>
              <a:rPr lang="en-US" sz="1200" b="0" i="0" u="none" strike="noStrike" baseline="0" dirty="0" smtClean="0">
                <a:latin typeface="Calibri" panose="020F0502020204030204" pitchFamily="34" charset="0"/>
              </a:rPr>
              <a:t>For example, you can find more information about today’s featured programs on AsthmaCommunityNetwork.org.</a:t>
            </a:r>
          </a:p>
          <a:p>
            <a:pPr algn="l"/>
            <a:endParaRPr lang="en-US" sz="1100" b="0" i="0" u="none" strike="noStrike" baseline="0" dirty="0" smtClean="0">
              <a:latin typeface="Calibri" panose="020F0502020204030204" pitchFamily="34" charset="0"/>
            </a:endParaRPr>
          </a:p>
          <a:p>
            <a:pPr marR="4660" algn="l"/>
            <a:r>
              <a:rPr lang="en-US" sz="1200" b="0" i="0" u="none" strike="noStrike" baseline="0" dirty="0" smtClean="0">
                <a:latin typeface="Calibri" panose="020F0502020204030204" pitchFamily="34" charset="0"/>
              </a:rPr>
              <a:t>And you can find partners in your own community by using the “Find a Program” feature on AsthmaCommunityNetwork.org. Search by </a:t>
            </a:r>
            <a:r>
              <a:rPr lang="en-US" sz="1200" b="0" i="0" u="none" strike="noStrike" baseline="0" dirty="0" smtClean="0">
                <a:solidFill>
                  <a:srgbClr val="FF0000"/>
                </a:solidFill>
                <a:latin typeface="Calibri" panose="020F0502020204030204" pitchFamily="34" charset="0"/>
              </a:rPr>
              <a:t>ZIP code</a:t>
            </a:r>
            <a:r>
              <a:rPr lang="en-US" sz="1200" b="0" i="0" u="none" strike="noStrike" baseline="0" dirty="0" smtClean="0">
                <a:solidFill>
                  <a:srgbClr val="000000"/>
                </a:solidFill>
                <a:latin typeface="Calibri" panose="020F0502020204030204" pitchFamily="34" charset="0"/>
              </a:rPr>
              <a:t>,  state, program type or key words.</a:t>
            </a:r>
          </a:p>
          <a:p>
            <a:pPr algn="l"/>
            <a:endParaRPr lang="en-US" sz="1100" b="0" i="0" u="none" strike="noStrike" baseline="0" dirty="0" smtClean="0">
              <a:latin typeface="Calibri" panose="020F0502020204030204" pitchFamily="34" charset="0"/>
            </a:endParaRPr>
          </a:p>
          <a:p>
            <a:pPr marR="230" algn="l"/>
            <a:r>
              <a:rPr lang="en-US" sz="1200" b="0" i="0" u="none" strike="noStrike" baseline="0" dirty="0" smtClean="0">
                <a:latin typeface="Calibri" panose="020F0502020204030204" pitchFamily="34" charset="0"/>
              </a:rPr>
              <a:t>Now I would like to invite Sheila Brown from EPA to share with you additional resources on today’s topic and to invite you to the live Q&amp;A session with our speakers starting in a few minutes.</a:t>
            </a:r>
          </a:p>
          <a:p>
            <a:pPr marR="230" algn="l"/>
            <a:endParaRPr lang="en-US" sz="1200" b="0" i="0" u="none" strike="noStrike" baseline="0" dirty="0" smtClean="0">
              <a:latin typeface="Calibri" panose="020F0502020204030204" pitchFamily="34" charset="0"/>
            </a:endParaRPr>
          </a:p>
          <a:p>
            <a:pPr marR="36780" algn="l"/>
            <a:r>
              <a:rPr lang="en-US" sz="1200" b="0" i="0" u="none" strike="noStrike" baseline="0" dirty="0" smtClean="0">
                <a:latin typeface="Calibri" panose="020F0502020204030204" pitchFamily="34" charset="0"/>
              </a:rPr>
              <a:t>Sheila…</a:t>
            </a:r>
          </a:p>
          <a:p>
            <a:endParaRPr lang="en-US" dirty="0"/>
          </a:p>
        </p:txBody>
      </p:sp>
      <p:sp>
        <p:nvSpPr>
          <p:cNvPr id="4" name="Slide Number Placeholder 3"/>
          <p:cNvSpPr>
            <a:spLocks noGrp="1"/>
          </p:cNvSpPr>
          <p:nvPr>
            <p:ph type="sldNum" sz="quarter" idx="10"/>
          </p:nvPr>
        </p:nvSpPr>
        <p:spPr/>
        <p:txBody>
          <a:bodyPr/>
          <a:lstStyle/>
          <a:p>
            <a:fld id="{12EF3E1F-FA12-485F-977E-20E785080F3D}" type="slidenum">
              <a:rPr lang="en-US" smtClean="0"/>
              <a:pPr/>
              <a:t>46</a:t>
            </a:fld>
            <a:endParaRPr lang="en-US" dirty="0"/>
          </a:p>
        </p:txBody>
      </p:sp>
    </p:spTree>
    <p:extLst>
      <p:ext uri="{BB962C8B-B14F-4D97-AF65-F5344CB8AC3E}">
        <p14:creationId xmlns:p14="http://schemas.microsoft.com/office/powerpoint/2010/main" val="22829276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smtClean="0"/>
          </a:p>
          <a:p>
            <a:pPr marR="34970" algn="l"/>
            <a:r>
              <a:rPr lang="en-US" sz="1200" b="0" i="0" u="none" strike="noStrike" baseline="0" dirty="0" smtClean="0">
                <a:latin typeface="Calibri" panose="020F0502020204030204" pitchFamily="34" charset="0"/>
              </a:rPr>
              <a:t>[</a:t>
            </a:r>
            <a:r>
              <a:rPr lang="en-US" sz="1200" b="1" i="0" u="none" strike="noStrike" baseline="0" dirty="0" smtClean="0">
                <a:latin typeface="Calibri" panose="020F0502020204030204" pitchFamily="34" charset="0"/>
              </a:rPr>
              <a:t>Sheila Brown, Moderator]</a:t>
            </a:r>
          </a:p>
          <a:p>
            <a:pPr marR="34970" algn="l"/>
            <a:endParaRPr lang="en-US" sz="1200" b="0" i="0" u="none" strike="noStrike" baseline="0" dirty="0" smtClean="0">
              <a:latin typeface="Calibri" panose="020F0502020204030204" pitchFamily="34" charset="0"/>
            </a:endParaRPr>
          </a:p>
          <a:p>
            <a:pPr marR="35110" algn="l"/>
            <a:r>
              <a:rPr lang="en-US" sz="1200" b="0" i="0" u="none" strike="noStrike" baseline="0" dirty="0" smtClean="0">
                <a:latin typeface="Calibri" panose="020F0502020204030204" pitchFamily="34" charset="0"/>
              </a:rPr>
              <a:t>Thank you</a:t>
            </a:r>
            <a:r>
              <a:rPr lang="en-US" sz="1200" b="0" i="0" u="none" strike="noStrike" baseline="0" dirty="0" smtClean="0">
                <a:solidFill>
                  <a:srgbClr val="FF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Lisa.</a:t>
            </a:r>
          </a:p>
          <a:p>
            <a:endParaRPr lang="en-US" sz="1200" b="0" i="0" u="none" strike="noStrike" baseline="0" dirty="0" smtClean="0">
              <a:latin typeface="Calibri" panose="020F0502020204030204" pitchFamily="34" charset="0"/>
            </a:endParaRPr>
          </a:p>
          <a:p>
            <a:pPr marR="1870"/>
            <a:r>
              <a:rPr lang="en-US" sz="1200" b="0" i="0" u="none" strike="noStrike" baseline="0" dirty="0" smtClean="0">
                <a:latin typeface="Calibri" panose="020F0502020204030204" pitchFamily="34" charset="0"/>
              </a:rPr>
              <a:t>And I want to add my thanks to each of our speakers for sharing their insights with us today.</a:t>
            </a:r>
          </a:p>
          <a:p>
            <a:endParaRPr lang="en-US" sz="1200" b="0" i="0" u="none" strike="noStrike" baseline="0" dirty="0" smtClean="0">
              <a:latin typeface="Calibri" panose="020F0502020204030204" pitchFamily="34" charset="0"/>
            </a:endParaRPr>
          </a:p>
          <a:p>
            <a:pPr marR="1870"/>
            <a:r>
              <a:rPr lang="en-US" sz="1200" b="0" i="0" u="none" strike="noStrike" baseline="0" dirty="0" smtClean="0">
                <a:latin typeface="Calibri" panose="020F0502020204030204" pitchFamily="34" charset="0"/>
              </a:rPr>
              <a:t>I’d like to take a moment to share with you some additional resources on AsthmaCommunityNetwork.org that may provide assistance to you.</a:t>
            </a:r>
          </a:p>
          <a:p>
            <a:pPr marR="1870"/>
            <a:endParaRPr lang="en-US" sz="1200" b="0" i="0" u="none" strike="noStrike" baseline="0" dirty="0" smtClean="0">
              <a:latin typeface="Calibri" panose="020F0502020204030204" pitchFamily="34" charset="0"/>
            </a:endParaRPr>
          </a:p>
          <a:p>
            <a:pPr marL="171450" marR="1870" indent="-171450">
              <a:buFont typeface="Arial" panose="020B0604020202020204" pitchFamily="34" charset="0"/>
              <a:buChar char="•"/>
            </a:pPr>
            <a:r>
              <a:rPr lang="en-US" sz="1200" b="0" i="0" u="none" strike="noStrike" baseline="0" dirty="0" smtClean="0">
                <a:latin typeface="Calibri" panose="020F0502020204030204" pitchFamily="34" charset="0"/>
              </a:rPr>
              <a:t>The first resource is a new section on Community Health Worker Training Programs, which you can find under “Tools” on AsthmaCommunityNetwork.org. This section is dedicated to building your program’s workforce with a significant focus on community health workers. With new opportunities emerging within Medicaid to reimburse non-medical providers </a:t>
            </a:r>
            <a:r>
              <a:rPr lang="en-US" sz="1200" b="0" i="0" u="none" strike="noStrike" baseline="0" dirty="0" smtClean="0">
                <a:solidFill>
                  <a:srgbClr val="FF0000"/>
                </a:solidFill>
                <a:latin typeface="Calibri" panose="020F0502020204030204" pitchFamily="34" charset="0"/>
              </a:rPr>
              <a:t>who are </a:t>
            </a:r>
            <a:r>
              <a:rPr lang="en-US" sz="1200" b="0" i="0" u="none" strike="noStrike" baseline="0" dirty="0" smtClean="0">
                <a:solidFill>
                  <a:srgbClr val="000000"/>
                </a:solidFill>
                <a:latin typeface="Calibri" panose="020F0502020204030204" pitchFamily="34" charset="0"/>
              </a:rPr>
              <a:t>delivering preventive care services, programs can prepare now for reimbursement by considering the training and certification options, requirements</a:t>
            </a:r>
            <a:r>
              <a:rPr lang="en-US" sz="1200" b="0" i="0" u="none" strike="noStrike" baseline="0" dirty="0" smtClean="0">
                <a:solidFill>
                  <a:srgbClr val="FF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and possibilities for CHWs and other home visiting staff.</a:t>
            </a:r>
          </a:p>
          <a:p>
            <a:pPr marL="171450" marR="1870" indent="-171450">
              <a:buFont typeface="Arial" panose="020B0604020202020204" pitchFamily="34" charset="0"/>
              <a:buChar char="•"/>
            </a:pPr>
            <a:endParaRPr lang="en-US" sz="1200" b="0" i="0" u="none" strike="noStrike" baseline="0" dirty="0" smtClean="0">
              <a:solidFill>
                <a:srgbClr val="000000"/>
              </a:solidFill>
              <a:latin typeface="Calibri" panose="020F0502020204030204" pitchFamily="34" charset="0"/>
            </a:endParaRPr>
          </a:p>
          <a:p>
            <a:pPr marL="171450" marR="1870" indent="-171450">
              <a:buFont typeface="Arial" panose="020B0604020202020204" pitchFamily="34" charset="0"/>
              <a:buChar char="•"/>
            </a:pPr>
            <a:r>
              <a:rPr lang="en-US" sz="1200" b="0" i="0" u="none" strike="noStrike" baseline="0" dirty="0" smtClean="0">
                <a:latin typeface="Calibri" panose="020F0502020204030204" pitchFamily="34" charset="0"/>
              </a:rPr>
              <a:t>I also want to share information with you about a new item in the AsthmaCommunityNetwork.org Resource Bank, the Association of Clinicians for the Underserved’s issue brief entitled, </a:t>
            </a:r>
            <a:r>
              <a:rPr lang="en-US" sz="1200" b="0" i="1" u="none" strike="noStrike" baseline="0" dirty="0" smtClean="0">
                <a:latin typeface="Calibri" panose="020F0502020204030204" pitchFamily="34" charset="0"/>
              </a:rPr>
              <a:t>Facilitating Home Visit Referrals Using an Asthma Clinical Decision Support Tool within the Electronic Health Record. </a:t>
            </a:r>
            <a:r>
              <a:rPr lang="en-US" sz="1200" b="0" i="0" u="none" strike="noStrike" baseline="0" dirty="0" smtClean="0">
                <a:latin typeface="Calibri" panose="020F0502020204030204" pitchFamily="34" charset="0"/>
              </a:rPr>
              <a:t>The issue brief, which was developed under a cooperative agreement with EPA</a:t>
            </a:r>
            <a:r>
              <a:rPr lang="en-US" sz="1200" b="0" i="0" u="none" strike="noStrike" baseline="0" dirty="0" smtClean="0">
                <a:solidFill>
                  <a:srgbClr val="FF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defines what makes a successful referral, outlines barriers to referrals, and describes how adding automated tools to an electronic health record could encourage referrals to in-home asthma programs.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47</a:t>
            </a:fld>
            <a:endParaRPr lang="en-US" dirty="0"/>
          </a:p>
        </p:txBody>
      </p:sp>
    </p:spTree>
    <p:extLst>
      <p:ext uri="{BB962C8B-B14F-4D97-AF65-F5344CB8AC3E}">
        <p14:creationId xmlns:p14="http://schemas.microsoft.com/office/powerpoint/2010/main" val="37439543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410" algn="l"/>
            <a:r>
              <a:rPr lang="en-US" sz="1050" b="1" i="0" u="none" strike="noStrike" baseline="0" dirty="0" smtClean="0">
                <a:latin typeface="Calibri" panose="020F0502020204030204" pitchFamily="34" charset="0"/>
              </a:rPr>
              <a:t>[Sheila Brown, Moderator]</a:t>
            </a:r>
          </a:p>
          <a:p>
            <a:pPr marR="410" algn="l"/>
            <a:endParaRPr lang="en-US" sz="1050" b="0" i="0" u="none" strike="noStrike" baseline="0" dirty="0" smtClean="0">
              <a:latin typeface="Calibri" panose="020F0502020204030204" pitchFamily="34" charset="0"/>
            </a:endParaRPr>
          </a:p>
          <a:p>
            <a:pPr marR="1060" algn="l"/>
            <a:r>
              <a:rPr lang="en-US" sz="1050" b="0" i="0" u="none" strike="noStrike" baseline="0" dirty="0" smtClean="0">
                <a:latin typeface="Calibri" panose="020F0502020204030204" pitchFamily="34" charset="0"/>
              </a:rPr>
              <a:t>In addition, I want to let you know that tools and resources from the Merck Childhood Asthma Network are now available in a dedicated Resource Library on AsthmaCommunityNetwork.org.</a:t>
            </a:r>
          </a:p>
          <a:p>
            <a:pPr marR="1060" algn="l"/>
            <a:endParaRPr lang="en-US" sz="1050" b="0" i="0" u="none" strike="noStrike" baseline="0" dirty="0" smtClean="0">
              <a:latin typeface="Calibri" panose="020F0502020204030204" pitchFamily="34" charset="0"/>
            </a:endParaRPr>
          </a:p>
          <a:p>
            <a:pPr marR="1060" algn="l"/>
            <a:r>
              <a:rPr lang="en-US" sz="1050" b="0" i="0" u="none" strike="noStrike" baseline="0" dirty="0" smtClean="0">
                <a:latin typeface="Calibri" panose="020F0502020204030204" pitchFamily="34" charset="0"/>
              </a:rPr>
              <a:t>I also encourage you to view the Merck Childhood Asthma Network’s new </a:t>
            </a:r>
            <a:r>
              <a:rPr lang="en-US" sz="1050" b="0" i="1" u="none" strike="noStrike" baseline="0" dirty="0" smtClean="0">
                <a:latin typeface="Calibri" panose="020F0502020204030204" pitchFamily="34" charset="0"/>
              </a:rPr>
              <a:t>Ten-Year Impact Report </a:t>
            </a:r>
            <a:r>
              <a:rPr lang="en-US" sz="1050" b="0" i="0" u="none" strike="noStrike" baseline="0" dirty="0" smtClean="0">
                <a:latin typeface="Calibri" panose="020F0502020204030204" pitchFamily="34" charset="0"/>
              </a:rPr>
              <a:t>and to register now for the MCAN webinar on December 3, 2015 to learn more about the results of this groundbreaking investment in improving asthma case and reducing asthma disparities.</a:t>
            </a:r>
            <a:r>
              <a:rPr lang="en-US" sz="1050" b="0" i="0" u="none" strike="noStrike" baseline="30000" dirty="0" smtClean="0">
                <a:latin typeface="Calibri" panose="020F0502020204030204" pitchFamily="34" charset="0"/>
              </a:rPr>
              <a:t> </a:t>
            </a:r>
            <a:endParaRPr lang="en-US" sz="1300"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48</a:t>
            </a:fld>
            <a:endParaRPr lang="en-US" dirty="0"/>
          </a:p>
        </p:txBody>
      </p:sp>
    </p:spTree>
    <p:extLst>
      <p:ext uri="{BB962C8B-B14F-4D97-AF65-F5344CB8AC3E}">
        <p14:creationId xmlns:p14="http://schemas.microsoft.com/office/powerpoint/2010/main" val="1702849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56097" eaLnBrk="1" hangingPunct="1">
              <a:spcBef>
                <a:spcPct val="0"/>
              </a:spcBef>
              <a:defRPr/>
            </a:pPr>
            <a:r>
              <a:rPr lang="en-US" sz="1300" b="1" dirty="0"/>
              <a:t>[Sheila Brown, Moderator]</a:t>
            </a:r>
          </a:p>
          <a:p>
            <a:pPr defTabSz="956097" eaLnBrk="1" hangingPunct="1">
              <a:spcBef>
                <a:spcPct val="0"/>
              </a:spcBef>
              <a:defRPr/>
            </a:pPr>
            <a:endParaRPr lang="en-US" baseline="0" dirty="0" smtClean="0"/>
          </a:p>
          <a:p>
            <a:pPr defTabSz="956097" eaLnBrk="1" hangingPunct="1">
              <a:spcBef>
                <a:spcPct val="0"/>
              </a:spcBef>
              <a:defRPr/>
            </a:pPr>
            <a:r>
              <a:rPr lang="en-US" baseline="0" dirty="0" smtClean="0"/>
              <a:t>We know that many of you still have lingering questions that were not answered during the webinar.</a:t>
            </a:r>
          </a:p>
          <a:p>
            <a:pPr defTabSz="956097" eaLnBrk="1" hangingPunct="1">
              <a:spcBef>
                <a:spcPct val="0"/>
              </a:spcBef>
              <a:defRPr/>
            </a:pPr>
            <a:endParaRPr lang="en-US" baseline="0" dirty="0" smtClean="0"/>
          </a:p>
          <a:p>
            <a:pPr defTabSz="956097" eaLnBrk="1" hangingPunct="1">
              <a:spcBef>
                <a:spcPct val="0"/>
              </a:spcBef>
              <a:defRPr/>
            </a:pPr>
            <a:r>
              <a:rPr lang="en-US" baseline="0" dirty="0" smtClean="0"/>
              <a:t>We want to make this webinar as useful for you as possible. To this end, our speakers will be available to answer your questions in the Discussion Forum on AsthmaCommunityNetwork.org. </a:t>
            </a:r>
          </a:p>
          <a:p>
            <a:pPr eaLnBrk="1" hangingPunct="1">
              <a:spcBef>
                <a:spcPct val="0"/>
              </a:spcBef>
            </a:pPr>
            <a:endParaRPr lang="en-US" dirty="0" smtClean="0"/>
          </a:p>
          <a:p>
            <a:pPr eaLnBrk="1" hangingPunct="1">
              <a:spcBef>
                <a:spcPct val="0"/>
              </a:spcBef>
            </a:pPr>
            <a:r>
              <a:rPr lang="en-US" baseline="0" dirty="0" smtClean="0"/>
              <a:t>To take advantage of this opportunity you must first be a member of AsthmaCommunityNetwork.org. If you are not already a member, it is a quick, free and definitely worthwhile process. </a:t>
            </a:r>
          </a:p>
          <a:p>
            <a:pPr eaLnBrk="1" hangingPunct="1">
              <a:spcBef>
                <a:spcPct val="0"/>
              </a:spcBef>
            </a:pPr>
            <a:endParaRPr lang="en-US" baseline="0" dirty="0" smtClean="0"/>
          </a:p>
          <a:p>
            <a:pPr eaLnBrk="1" hangingPunct="1">
              <a:spcBef>
                <a:spcPct val="0"/>
              </a:spcBef>
            </a:pPr>
            <a:r>
              <a:rPr lang="en-US" baseline="0" dirty="0" smtClean="0"/>
              <a:t>Simply go to AsthmaCommunityNetwork.org, click “Join Now” in the top right-hand corner, </a:t>
            </a:r>
            <a:r>
              <a:rPr lang="en-US" baseline="0" dirty="0" smtClean="0"/>
              <a:t>and then </a:t>
            </a:r>
            <a:r>
              <a:rPr lang="en-US" baseline="0" dirty="0" smtClean="0"/>
              <a:t>take a couple of minutes to complete the three-step registration form. Our Site Administrator is eagerly waiting to approve your membership as soon as it is submitted.</a:t>
            </a:r>
          </a:p>
          <a:p>
            <a:pPr eaLnBrk="1" hangingPunct="1">
              <a:spcBef>
                <a:spcPct val="0"/>
              </a:spcBef>
            </a:pPr>
            <a:endParaRPr lang="en-US" baseline="0" dirty="0" smtClean="0"/>
          </a:p>
          <a:p>
            <a:pPr eaLnBrk="1" hangingPunct="1">
              <a:spcBef>
                <a:spcPct val="0"/>
              </a:spcBef>
            </a:pPr>
            <a:r>
              <a:rPr lang="en-US" baseline="0" dirty="0" smtClean="0"/>
              <a:t>After the Q&amp;A period is closed, you can also go back 24-7 to visit the Discussion Forum and see other contributions as well as to make your own.</a:t>
            </a:r>
          </a:p>
          <a:p>
            <a:pPr eaLnBrk="1" hangingPunct="1">
              <a:spcBef>
                <a:spcPct val="0"/>
              </a:spcBef>
            </a:pPr>
            <a:endParaRPr lang="en-US" baseline="0" dirty="0" smtClean="0"/>
          </a:p>
          <a:p>
            <a:pPr eaLnBrk="1" hangingPunct="1">
              <a:spcBef>
                <a:spcPct val="0"/>
              </a:spcBef>
            </a:pPr>
            <a:r>
              <a:rPr lang="en-US" baseline="0" dirty="0" smtClean="0"/>
              <a:t>That ends the presentation portion of our webinar today. Please join us online now for questions and answers. Thank you.</a:t>
            </a:r>
          </a:p>
          <a:p>
            <a:pPr eaLnBrk="1" hangingPunct="1">
              <a:spcBef>
                <a:spcPct val="0"/>
              </a:spcBef>
            </a:pPr>
            <a:endParaRPr lang="en-US" baseline="0" dirty="0" smtClean="0"/>
          </a:p>
          <a:p>
            <a:pPr eaLnBrk="1" hangingPunct="1">
              <a:spcBef>
                <a:spcPct val="0"/>
              </a:spcBef>
            </a:pPr>
            <a:r>
              <a:rPr lang="en-US" baseline="0" dirty="0" smtClean="0"/>
              <a:t>---</a:t>
            </a:r>
          </a:p>
          <a:p>
            <a:pPr eaLnBrk="1" hangingPunct="1">
              <a:spcBef>
                <a:spcPct val="0"/>
              </a:spcBef>
            </a:pPr>
            <a:r>
              <a:rPr lang="en-US" b="1" baseline="0" dirty="0" smtClean="0"/>
              <a:t>[Note</a:t>
            </a:r>
            <a:r>
              <a:rPr lang="en-US" baseline="0" dirty="0" smtClean="0"/>
              <a:t>: The SCG/Cadmus Technology Facilitator will distribute a webinar post via the GoTo Chat pane in coordination with the slides so that attendees have a direct link to the Discussion Forum.]</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49</a:t>
            </a:fld>
            <a:endParaRPr lang="en-US" dirty="0"/>
          </a:p>
        </p:txBody>
      </p:sp>
    </p:spTree>
    <p:extLst>
      <p:ext uri="{BB962C8B-B14F-4D97-AF65-F5344CB8AC3E}">
        <p14:creationId xmlns:p14="http://schemas.microsoft.com/office/powerpoint/2010/main" val="1040778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b="1" i="0" u="none" strike="noStrike" baseline="0" dirty="0" smtClean="0">
                <a:latin typeface="Calibri" panose="020F0502020204030204" pitchFamily="34" charset="0"/>
              </a:rPr>
              <a:t>[Sheila Brown, Moderator]</a:t>
            </a:r>
          </a:p>
          <a:p>
            <a:pPr algn="l"/>
            <a:endParaRPr lang="en-US" sz="1400" b="0" i="0" u="none" strike="noStrike" baseline="0" dirty="0" smtClean="0">
              <a:latin typeface="Calibri" panose="020F0502020204030204" pitchFamily="34" charset="0"/>
            </a:endParaRPr>
          </a:p>
          <a:p>
            <a:pPr marR="1050" algn="l"/>
            <a:r>
              <a:rPr lang="en-US" sz="1400" b="0" i="0" u="none" strike="noStrike" baseline="0" dirty="0" smtClean="0">
                <a:latin typeface="Calibri" panose="020F0502020204030204" pitchFamily="34" charset="0"/>
              </a:rPr>
              <a:t>Before I turn it over to Lisa, we’d like to ask the audience two quick </a:t>
            </a:r>
            <a:r>
              <a:rPr lang="en-US" sz="1400" b="0" i="0" u="none" strike="noStrike" baseline="0" dirty="0" smtClean="0">
                <a:solidFill>
                  <a:srgbClr val="FF0000"/>
                </a:solidFill>
                <a:latin typeface="Calibri" panose="020F0502020204030204" pitchFamily="34" charset="0"/>
              </a:rPr>
              <a:t>questions</a:t>
            </a:r>
            <a:r>
              <a:rPr lang="en-US" sz="1400" b="0" i="0" u="none" strike="noStrike" baseline="0" dirty="0" smtClean="0">
                <a:solidFill>
                  <a:srgbClr val="000000"/>
                </a:solidFill>
                <a:latin typeface="Calibri" panose="020F0502020204030204" pitchFamily="34" charset="0"/>
              </a:rPr>
              <a:t>. First what type of organization do you represent?</a:t>
            </a:r>
          </a:p>
          <a:p>
            <a:pPr marR="1050" algn="l"/>
            <a:endParaRPr lang="en-US" sz="1400" b="0" i="0" u="none" strike="noStrike" baseline="0" dirty="0" smtClean="0">
              <a:solidFill>
                <a:srgbClr val="000000"/>
              </a:solidFill>
              <a:latin typeface="Calibri" panose="020F0502020204030204" pitchFamily="34" charset="0"/>
            </a:endParaRPr>
          </a:p>
          <a:p>
            <a:pPr algn="l"/>
            <a:r>
              <a:rPr lang="en-US" sz="1400" b="0" i="0" u="none" strike="noStrike" baseline="0" dirty="0" smtClean="0">
                <a:latin typeface="Calibri" panose="020F0502020204030204" pitchFamily="34" charset="0"/>
              </a:rPr>
              <a:t>[Wait for webinar participants to answer the poll and make a </a:t>
            </a:r>
            <a:r>
              <a:rPr lang="en-US" sz="1400" b="0" i="0" u="none" strike="noStrike" baseline="0" dirty="0" smtClean="0">
                <a:solidFill>
                  <a:srgbClr val="FF0000"/>
                </a:solidFill>
                <a:latin typeface="Calibri" panose="020F0502020204030204" pitchFamily="34" charset="0"/>
              </a:rPr>
              <a:t>few comments </a:t>
            </a:r>
            <a:r>
              <a:rPr lang="en-US" sz="1400" b="0" i="0" u="none" strike="noStrike" baseline="0" dirty="0" smtClean="0">
                <a:solidFill>
                  <a:srgbClr val="000000"/>
                </a:solidFill>
                <a:latin typeface="Calibri" panose="020F0502020204030204" pitchFamily="34" charset="0"/>
              </a:rPr>
              <a:t>about the answers]</a:t>
            </a:r>
          </a:p>
          <a:p>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5</a:t>
            </a:fld>
            <a:endParaRPr lang="en-US" dirty="0"/>
          </a:p>
        </p:txBody>
      </p:sp>
    </p:spTree>
    <p:extLst>
      <p:ext uri="{BB962C8B-B14F-4D97-AF65-F5344CB8AC3E}">
        <p14:creationId xmlns:p14="http://schemas.microsoft.com/office/powerpoint/2010/main" val="764217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b="1" i="0" u="none" strike="noStrike" baseline="0" dirty="0" smtClean="0">
                <a:latin typeface="Calibri" panose="020F0502020204030204" pitchFamily="34" charset="0"/>
              </a:rPr>
              <a:t>[Sheila Brown, Moderator]</a:t>
            </a:r>
          </a:p>
          <a:p>
            <a:pPr algn="l"/>
            <a:endParaRPr lang="en-US" sz="1400" b="0" i="0" u="none" strike="noStrike" baseline="0" dirty="0" smtClean="0">
              <a:latin typeface="Calibri" panose="020F0502020204030204" pitchFamily="34" charset="0"/>
            </a:endParaRPr>
          </a:p>
          <a:p>
            <a:pPr marR="620"/>
            <a:r>
              <a:rPr lang="en-US" sz="1400" b="0" i="0" u="none" strike="noStrike" baseline="0" dirty="0" smtClean="0">
                <a:latin typeface="Calibri" panose="020F0502020204030204" pitchFamily="34" charset="0"/>
              </a:rPr>
              <a:t>Our next poll asks what you see as the largest barrier to a successful referral.</a:t>
            </a:r>
          </a:p>
          <a:p>
            <a:endParaRPr lang="en-US" sz="1200" b="0" i="0" u="none" strike="noStrike" baseline="0" dirty="0" smtClean="0">
              <a:latin typeface="Calibri" panose="020F0502020204030204" pitchFamily="34" charset="0"/>
            </a:endParaRPr>
          </a:p>
          <a:p>
            <a:pPr marR="620"/>
            <a:r>
              <a:rPr lang="en-US" sz="1400" b="0" i="0" u="none" strike="noStrike" baseline="0" dirty="0" smtClean="0">
                <a:latin typeface="Calibri" panose="020F0502020204030204" pitchFamily="34" charset="0"/>
              </a:rPr>
              <a:t>[Wait for webinar participants to answer the poll and make a </a:t>
            </a:r>
            <a:r>
              <a:rPr lang="en-US" sz="1400" b="0" i="0" u="none" strike="noStrike" baseline="0" dirty="0" smtClean="0">
                <a:solidFill>
                  <a:srgbClr val="FF0000"/>
                </a:solidFill>
                <a:latin typeface="Calibri" panose="020F0502020204030204" pitchFamily="34" charset="0"/>
              </a:rPr>
              <a:t>few comments </a:t>
            </a:r>
            <a:r>
              <a:rPr lang="en-US" sz="1400" b="0" i="0" u="none" strike="noStrike" baseline="0" dirty="0" smtClean="0">
                <a:solidFill>
                  <a:srgbClr val="000000"/>
                </a:solidFill>
                <a:latin typeface="Calibri" panose="020F0502020204030204" pitchFamily="34" charset="0"/>
              </a:rPr>
              <a:t>about the answers</a:t>
            </a:r>
            <a:r>
              <a:rPr lang="en-US" sz="1400" b="0" i="0" u="none" strike="noStrike" baseline="0" dirty="0" smtClean="0">
                <a:solidFill>
                  <a:srgbClr val="FF0000"/>
                </a:solidFill>
                <a:latin typeface="Calibri" panose="020F0502020204030204" pitchFamily="34" charset="0"/>
              </a:rPr>
              <a:t>.</a:t>
            </a:r>
            <a:r>
              <a:rPr lang="en-US" sz="1400" b="0" i="0" u="none" strike="noStrike" baseline="0" dirty="0" smtClean="0">
                <a:solidFill>
                  <a:srgbClr val="000000"/>
                </a:solidFill>
                <a:latin typeface="Calibri" panose="020F0502020204030204" pitchFamily="34" charset="0"/>
              </a:rPr>
              <a:t>]</a:t>
            </a:r>
          </a:p>
          <a:p>
            <a:endParaRPr lang="en-US" sz="1200" b="0" i="0" u="none" strike="noStrike" baseline="0" dirty="0" smtClean="0">
              <a:latin typeface="Calibri" panose="020F0502020204030204" pitchFamily="34" charset="0"/>
            </a:endParaRPr>
          </a:p>
          <a:p>
            <a:pPr marR="620"/>
            <a:r>
              <a:rPr lang="en-US" sz="1400" b="0" i="0" u="none" strike="noStrike" baseline="0" dirty="0" smtClean="0">
                <a:latin typeface="Calibri" panose="020F0502020204030204" pitchFamily="34" charset="0"/>
              </a:rPr>
              <a:t>Our experts for today’s webinar will discuss with you their thoughts about how to address these barriers.</a:t>
            </a:r>
          </a:p>
          <a:p>
            <a:pPr marR="620"/>
            <a:endParaRPr lang="en-US" sz="1400" b="0" i="0" u="none" strike="noStrike" baseline="0" dirty="0" smtClean="0">
              <a:latin typeface="Calibri" panose="020F0502020204030204" pitchFamily="34" charset="0"/>
            </a:endParaRPr>
          </a:p>
          <a:p>
            <a:pPr marR="620"/>
            <a:r>
              <a:rPr lang="en-US" sz="1400" b="0" i="0" u="none" strike="noStrike" baseline="0" dirty="0" smtClean="0">
                <a:latin typeface="Calibri" panose="020F0502020204030204" pitchFamily="34" charset="0"/>
              </a:rPr>
              <a:t>Lisa, you may begin.</a:t>
            </a:r>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6</a:t>
            </a:fld>
            <a:endParaRPr lang="en-US" dirty="0"/>
          </a:p>
        </p:txBody>
      </p:sp>
    </p:spTree>
    <p:extLst>
      <p:ext uri="{BB962C8B-B14F-4D97-AF65-F5344CB8AC3E}">
        <p14:creationId xmlns:p14="http://schemas.microsoft.com/office/powerpoint/2010/main" val="2809307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36610" algn="l"/>
            <a:r>
              <a:rPr lang="en-US" sz="1400" b="1" i="0" u="none" strike="noStrike" baseline="0" dirty="0" smtClean="0">
                <a:latin typeface="Calibri" panose="020F0502020204030204" pitchFamily="34" charset="0"/>
              </a:rPr>
              <a:t>[Lisa Gilmore, Facilitator]</a:t>
            </a:r>
          </a:p>
          <a:p>
            <a:pPr marR="36610" algn="l"/>
            <a:endParaRPr lang="en-US" sz="1400" b="0" i="0" u="none" strike="noStrike" baseline="0" dirty="0" smtClean="0">
              <a:latin typeface="Calibri" panose="020F0502020204030204" pitchFamily="34" charset="0"/>
            </a:endParaRPr>
          </a:p>
          <a:p>
            <a:pPr marR="36610" algn="l"/>
            <a:r>
              <a:rPr lang="en-US" sz="1400" b="0" i="0" u="none" strike="noStrike" baseline="0" dirty="0" smtClean="0">
                <a:latin typeface="Calibri" panose="020F0502020204030204" pitchFamily="34" charset="0"/>
              </a:rPr>
              <a:t>Thank you, Sheila.</a:t>
            </a:r>
          </a:p>
          <a:p>
            <a:endParaRPr lang="en-US" sz="1400" b="0" i="0" u="none" strike="noStrike" baseline="0" dirty="0" smtClean="0">
              <a:latin typeface="Calibri" panose="020F0502020204030204" pitchFamily="34" charset="0"/>
            </a:endParaRPr>
          </a:p>
          <a:p>
            <a:pPr algn="l"/>
            <a:r>
              <a:rPr lang="en-US" sz="1400" b="0" i="0" u="none" strike="noStrike" baseline="0" dirty="0" smtClean="0">
                <a:latin typeface="Calibri" panose="020F0502020204030204" pitchFamily="34" charset="0"/>
              </a:rPr>
              <a:t>What makes a successful referral?</a:t>
            </a:r>
          </a:p>
          <a:p>
            <a:pPr algn="l"/>
            <a:endParaRPr lang="en-US" sz="1400" b="0" i="0" u="none" strike="noStrike" baseline="0" dirty="0" smtClean="0">
              <a:latin typeface="Calibri" panose="020F0502020204030204" pitchFamily="34" charset="0"/>
            </a:endParaRPr>
          </a:p>
          <a:p>
            <a:pPr marR="2050" algn="l"/>
            <a:r>
              <a:rPr lang="en-US" sz="1400" b="0" i="0" u="none" strike="noStrike" baseline="0" dirty="0" smtClean="0">
                <a:latin typeface="Calibri" panose="020F0502020204030204" pitchFamily="34" charset="0"/>
              </a:rPr>
              <a:t>Successful referrals connect patients with asthma to effective community resources—and report back to referring clinicians on the progress and results to inform future care.</a:t>
            </a:r>
          </a:p>
          <a:p>
            <a:pPr algn="l"/>
            <a:endParaRPr lang="en-US" sz="1200" b="0" i="0" u="none" strike="noStrike" baseline="0" dirty="0" smtClean="0">
              <a:latin typeface="Calibri" panose="020F0502020204030204" pitchFamily="34" charset="0"/>
            </a:endParaRPr>
          </a:p>
          <a:p>
            <a:pPr marR="1010" algn="l"/>
            <a:r>
              <a:rPr lang="en-US" sz="1400" b="0" i="0" u="none" strike="noStrike" baseline="0" dirty="0" smtClean="0">
                <a:latin typeface="Calibri" panose="020F0502020204030204" pitchFamily="34" charset="0"/>
              </a:rPr>
              <a:t>However, making a successful referral is not as easy as it sounds. It works best when there are strong relationships among the referring provider, patient, and program, and when all parties have the information and support they need at each stage of the referral process.</a:t>
            </a:r>
          </a:p>
          <a:p>
            <a:pPr algn="l"/>
            <a:endParaRPr lang="en-US" sz="1200" b="0" i="0" u="none" strike="noStrike" baseline="0" dirty="0" smtClean="0">
              <a:latin typeface="Calibri" panose="020F0502020204030204" pitchFamily="34" charset="0"/>
            </a:endParaRPr>
          </a:p>
          <a:p>
            <a:pPr algn="l"/>
            <a:r>
              <a:rPr lang="en-US" sz="1400" b="0" i="0" u="none" strike="noStrike" baseline="0" dirty="0" smtClean="0">
                <a:solidFill>
                  <a:srgbClr val="FF0000"/>
                </a:solidFill>
                <a:latin typeface="Calibri" panose="020F0502020204030204" pitchFamily="34" charset="0"/>
              </a:rPr>
              <a:t>T</a:t>
            </a:r>
            <a:r>
              <a:rPr lang="en-US" sz="1400" b="0" i="0" u="none" strike="noStrike" baseline="0" dirty="0" smtClean="0">
                <a:solidFill>
                  <a:srgbClr val="000000"/>
                </a:solidFill>
                <a:latin typeface="Calibri" panose="020F0502020204030204" pitchFamily="34" charset="0"/>
              </a:rPr>
              <a:t>here are several steps that you can take to help ensure a </a:t>
            </a:r>
            <a:r>
              <a:rPr lang="en-US" sz="1400" b="0" i="0" u="none" strike="noStrike" baseline="0" dirty="0" smtClean="0">
                <a:latin typeface="Calibri" panose="020F0502020204030204" pitchFamily="34" charset="0"/>
              </a:rPr>
              <a:t>positive outcome.</a:t>
            </a:r>
          </a:p>
          <a:p>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7</a:t>
            </a:fld>
            <a:endParaRPr lang="en-US" dirty="0"/>
          </a:p>
        </p:txBody>
      </p:sp>
    </p:spTree>
    <p:extLst>
      <p:ext uri="{BB962C8B-B14F-4D97-AF65-F5344CB8AC3E}">
        <p14:creationId xmlns:p14="http://schemas.microsoft.com/office/powerpoint/2010/main" val="1054894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R="2690" algn="l"/>
            <a:r>
              <a:rPr lang="en-US" sz="1200" b="1" i="0" u="none" strike="noStrike" baseline="0" dirty="0" smtClean="0">
                <a:latin typeface="Calibri" panose="020F0502020204030204" pitchFamily="34" charset="0"/>
              </a:rPr>
              <a:t>[Lisa Gilmore, Facilitator]</a:t>
            </a:r>
          </a:p>
          <a:p>
            <a:pPr marR="2690" algn="l"/>
            <a:endParaRPr lang="en-US" sz="1200" b="0" i="0" u="none" strike="noStrike" baseline="0" dirty="0" smtClean="0">
              <a:latin typeface="Calibri" panose="020F0502020204030204" pitchFamily="34" charset="0"/>
            </a:endParaRPr>
          </a:p>
          <a:p>
            <a:pPr marR="2890"/>
            <a:r>
              <a:rPr lang="en-US" sz="1200" b="1" i="0" u="none" strike="noStrike" baseline="0" dirty="0" smtClean="0">
                <a:latin typeface="Calibri" panose="020F0502020204030204" pitchFamily="34" charset="0"/>
              </a:rPr>
              <a:t>First, build collaborative relationships. </a:t>
            </a:r>
            <a:r>
              <a:rPr lang="en-US" sz="1200" b="0" i="0" u="none" strike="noStrike" baseline="0" dirty="0" smtClean="0">
                <a:latin typeface="Calibri" panose="020F0502020204030204" pitchFamily="34" charset="0"/>
              </a:rPr>
              <a:t>Crafting agreements that clearly outline shared expectations for referral, information sharing, and care coordination between the referring provider and the program providing in-home services are particularly helpful. Health plans and government agencies </a:t>
            </a:r>
            <a:r>
              <a:rPr lang="en-US" sz="1200" b="0" i="0" u="none" strike="noStrike" baseline="0" dirty="0" smtClean="0">
                <a:solidFill>
                  <a:srgbClr val="FF0000"/>
                </a:solidFill>
                <a:latin typeface="Calibri" panose="020F0502020204030204" pitchFamily="34" charset="0"/>
              </a:rPr>
              <a:t>also are </a:t>
            </a:r>
            <a:r>
              <a:rPr lang="en-US" sz="1200" b="0" i="0" u="none" strike="noStrike" baseline="0" dirty="0" smtClean="0">
                <a:solidFill>
                  <a:srgbClr val="000000"/>
                </a:solidFill>
                <a:latin typeface="Calibri" panose="020F0502020204030204" pitchFamily="34" charset="0"/>
              </a:rPr>
              <a:t>key players to include in your program planning.</a:t>
            </a:r>
          </a:p>
          <a:p>
            <a:endParaRPr lang="en-US" sz="1100" b="0" i="0" u="none" strike="noStrike" baseline="0" dirty="0" smtClean="0">
              <a:latin typeface="Calibri" panose="020F0502020204030204" pitchFamily="34" charset="0"/>
            </a:endParaRPr>
          </a:p>
          <a:p>
            <a:pPr marR="1230"/>
            <a:r>
              <a:rPr lang="en-US" sz="1200" b="1" i="0" u="none" strike="noStrike" baseline="0" dirty="0" smtClean="0">
                <a:latin typeface="Calibri" panose="020F0502020204030204" pitchFamily="34" charset="0"/>
              </a:rPr>
              <a:t>Second, engage patients, families and caregivers as active partners throughout the referral process </a:t>
            </a:r>
            <a:r>
              <a:rPr lang="en-US" sz="1200" b="0" i="0" u="none" strike="noStrike" baseline="0" dirty="0" smtClean="0">
                <a:latin typeface="Calibri" panose="020F0502020204030204" pitchFamily="34" charset="0"/>
              </a:rPr>
              <a:t>and assist them with any barriers or concerns that they might have. For example, they may wonder why the referral has been made, or </a:t>
            </a:r>
            <a:r>
              <a:rPr lang="en-US" sz="1200" b="0" i="0" u="none" strike="noStrike" baseline="0" dirty="0" smtClean="0">
                <a:solidFill>
                  <a:srgbClr val="FF0000"/>
                </a:solidFill>
                <a:latin typeface="Calibri" panose="020F0502020204030204" pitchFamily="34" charset="0"/>
              </a:rPr>
              <a:t>they may </a:t>
            </a:r>
            <a:r>
              <a:rPr lang="en-US" sz="1200" b="0" i="0" u="none" strike="noStrike" baseline="0" dirty="0" smtClean="0">
                <a:solidFill>
                  <a:srgbClr val="000000"/>
                </a:solidFill>
                <a:latin typeface="Calibri" panose="020F0502020204030204" pitchFamily="34" charset="0"/>
              </a:rPr>
              <a:t>feel uncomfortable letting someone into their home.</a:t>
            </a:r>
          </a:p>
          <a:p>
            <a:endParaRPr lang="en-US" sz="1100" b="0" i="0" u="none" strike="noStrike" baseline="0" dirty="0" smtClean="0">
              <a:latin typeface="Calibri" panose="020F0502020204030204" pitchFamily="34" charset="0"/>
            </a:endParaRPr>
          </a:p>
          <a:p>
            <a:pPr marR="1230"/>
            <a:r>
              <a:rPr lang="en-US" sz="1200" b="1" i="0" u="none" strike="noStrike" baseline="0" dirty="0" smtClean="0">
                <a:latin typeface="Calibri" panose="020F0502020204030204" pitchFamily="34" charset="0"/>
              </a:rPr>
              <a:t>Third, develop pathways for communication among referring partners. </a:t>
            </a:r>
            <a:r>
              <a:rPr lang="en-US" sz="1200" b="0" i="0" u="none" strike="noStrike" baseline="0" dirty="0" smtClean="0">
                <a:latin typeface="Calibri" panose="020F0502020204030204" pitchFamily="34" charset="0"/>
              </a:rPr>
              <a:t>Communication can range from the simple—such as a physician sending a referral form to the home visit program by secure fax or email—to the more advanced—such as enabling real-time data sharing between providers and programs through a Web-based database, portal or electronic health record.</a:t>
            </a:r>
          </a:p>
          <a:p>
            <a:endParaRPr lang="en-US" sz="1100" b="0" i="0" u="none" strike="noStrike" baseline="0" dirty="0" smtClean="0">
              <a:latin typeface="Calibri" panose="020F0502020204030204" pitchFamily="34" charset="0"/>
            </a:endParaRPr>
          </a:p>
          <a:p>
            <a:pPr marR="2890"/>
            <a:r>
              <a:rPr lang="en-US" sz="1200" b="1" i="0" u="none" strike="noStrike" baseline="0" dirty="0" smtClean="0">
                <a:latin typeface="Calibri" panose="020F0502020204030204" pitchFamily="34" charset="0"/>
              </a:rPr>
              <a:t>Finally, assume accountability for coordinating and tracking referrals to completion. </a:t>
            </a:r>
            <a:r>
              <a:rPr lang="en-US" sz="1200" b="0" i="0" u="none" strike="noStrike" baseline="0" dirty="0" smtClean="0">
                <a:latin typeface="Calibri" panose="020F0502020204030204" pitchFamily="34" charset="0"/>
              </a:rPr>
              <a:t>A hiccup at any stage could lead to less-than-desirable results for all concerned.</a:t>
            </a:r>
          </a:p>
          <a:p>
            <a:endParaRPr lang="en-US" sz="1100" b="0" i="0" u="none" strike="noStrike" baseline="0" dirty="0" smtClean="0">
              <a:latin typeface="Calibri" panose="020F0502020204030204" pitchFamily="34" charset="0"/>
            </a:endParaRPr>
          </a:p>
          <a:p>
            <a:r>
              <a:rPr lang="en-US" sz="1200" b="0" i="0" u="none" strike="noStrike" baseline="0" dirty="0" smtClean="0">
                <a:latin typeface="Calibri" panose="020F0502020204030204" pitchFamily="34" charset="0"/>
              </a:rPr>
              <a:t>Our speakers will now share with you their perspectives on what it takes to facilitate successful referrals.</a:t>
            </a:r>
          </a:p>
          <a:p>
            <a:pPr defTabSz="956097">
              <a:defRPr/>
            </a:pPr>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8</a:t>
            </a:fld>
            <a:endParaRPr lang="en-US" dirty="0"/>
          </a:p>
        </p:txBody>
      </p:sp>
    </p:spTree>
    <p:extLst>
      <p:ext uri="{BB962C8B-B14F-4D97-AF65-F5344CB8AC3E}">
        <p14:creationId xmlns:p14="http://schemas.microsoft.com/office/powerpoint/2010/main" val="793250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34640" algn="l"/>
            <a:r>
              <a:rPr lang="en-US" sz="1200" b="1" i="0" u="none" strike="noStrike" baseline="0" dirty="0" smtClean="0">
                <a:latin typeface="Calibri" panose="020F0502020204030204" pitchFamily="34" charset="0"/>
              </a:rPr>
              <a:t>[Lisa Gilmore, Facilitator]</a:t>
            </a:r>
          </a:p>
          <a:p>
            <a:pPr marR="34640" algn="l"/>
            <a:endParaRPr lang="en-US" sz="1200" b="0" i="0" u="none" strike="noStrike" baseline="0" dirty="0" smtClean="0">
              <a:latin typeface="Calibri" panose="020F0502020204030204" pitchFamily="34" charset="0"/>
            </a:endParaRPr>
          </a:p>
          <a:p>
            <a:pPr algn="l"/>
            <a:r>
              <a:rPr lang="en-US" sz="1200" b="0" i="0" u="none" strike="noStrike" baseline="0" dirty="0" smtClean="0">
                <a:latin typeface="Calibri" panose="020F0502020204030204" pitchFamily="34" charset="0"/>
              </a:rPr>
              <a:t>Our first question is for all of our speakers </a:t>
            </a:r>
            <a:r>
              <a:rPr lang="en-US" sz="1200" b="0" i="0" u="none" strike="noStrike" baseline="0" dirty="0" smtClean="0">
                <a:solidFill>
                  <a:srgbClr val="FF0000"/>
                </a:solidFill>
                <a:latin typeface="Calibri" panose="020F0502020204030204" pitchFamily="34" charset="0"/>
              </a:rPr>
              <a:t>—</a:t>
            </a:r>
            <a:endParaRPr lang="en-US" sz="1200" b="0" i="0" u="none" strike="noStrike" baseline="0" dirty="0" smtClean="0">
              <a:solidFill>
                <a:srgbClr val="000000"/>
              </a:solidFill>
              <a:latin typeface="Calibri" panose="020F0502020204030204" pitchFamily="34" charset="0"/>
            </a:endParaRPr>
          </a:p>
          <a:p>
            <a:pPr algn="l"/>
            <a:endParaRPr lang="en-US" sz="1100" b="0" i="0" u="none" strike="noStrike" baseline="0" dirty="0" smtClean="0">
              <a:latin typeface="Calibri" panose="020F0502020204030204" pitchFamily="34" charset="0"/>
            </a:endParaRPr>
          </a:p>
          <a:p>
            <a:pPr marR="1120" algn="l"/>
            <a:r>
              <a:rPr lang="en-US" sz="1200" b="0" i="0" u="none" strike="noStrike" baseline="0" dirty="0" smtClean="0">
                <a:latin typeface="Calibri" panose="020F0502020204030204" pitchFamily="34" charset="0"/>
              </a:rPr>
              <a:t>Would you tell us about your program and what referral and communication strategies you use?</a:t>
            </a:r>
          </a:p>
          <a:p>
            <a:pPr algn="l"/>
            <a:endParaRPr lang="en-US" sz="1100" b="0" i="0" u="none" strike="noStrike" baseline="0" dirty="0" smtClean="0">
              <a:latin typeface="Calibri" panose="020F0502020204030204" pitchFamily="34" charset="0"/>
            </a:endParaRPr>
          </a:p>
          <a:p>
            <a:pPr algn="l"/>
            <a:r>
              <a:rPr lang="en-US" sz="1200" b="0" i="0" u="none" strike="noStrike" baseline="0" dirty="0" smtClean="0">
                <a:latin typeface="Calibri" panose="020F0502020204030204" pitchFamily="34" charset="0"/>
              </a:rPr>
              <a:t>Dr. Gates—we will start with you</a:t>
            </a:r>
            <a:r>
              <a:rPr lang="en-US" sz="1200" b="0" i="0" u="none" strike="noStrike" baseline="0" dirty="0" smtClean="0">
                <a:solidFill>
                  <a:srgbClr val="FF0000"/>
                </a:solidFill>
                <a:latin typeface="Calibri" panose="020F0502020204030204" pitchFamily="34" charset="0"/>
              </a:rPr>
              <a:t>, seeking </a:t>
            </a:r>
            <a:r>
              <a:rPr lang="en-US" sz="1200" b="0" i="0" u="none" strike="noStrike" baseline="0" dirty="0" smtClean="0">
                <a:solidFill>
                  <a:srgbClr val="000000"/>
                </a:solidFill>
                <a:latin typeface="Calibri" panose="020F0502020204030204" pitchFamily="34" charset="0"/>
              </a:rPr>
              <a:t>your perspective </a:t>
            </a:r>
            <a:r>
              <a:rPr lang="en-US" sz="1200" b="0" i="0" u="none" strike="noStrike" baseline="0" dirty="0" smtClean="0">
                <a:latin typeface="Calibri" panose="020F0502020204030204" pitchFamily="34" charset="0"/>
              </a:rPr>
              <a:t>as a referring physician.</a:t>
            </a:r>
          </a:p>
          <a:p>
            <a:pPr defTabSz="956097">
              <a:defRPr/>
            </a:pPr>
            <a:endParaRPr lang="en-US" dirty="0" smtClean="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9</a:t>
            </a:fld>
            <a:endParaRPr lang="en-US" dirty="0"/>
          </a:p>
        </p:txBody>
      </p:sp>
    </p:spTree>
    <p:extLst>
      <p:ext uri="{BB962C8B-B14F-4D97-AF65-F5344CB8AC3E}">
        <p14:creationId xmlns:p14="http://schemas.microsoft.com/office/powerpoint/2010/main" val="65773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3E0A1BF-659C-4F96-8DF0-3B4E826FF7B4}" type="datetimeFigureOut">
              <a:rPr lang="en-US"/>
              <a:pPr>
                <a:defRPr/>
              </a:pPr>
              <a:t>11/18/2015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4EDFC3D-254E-4D84-BE13-36EB0126388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4F6A21-0F9C-4DEF-97F6-78DCDD3BE55A}" type="datetimeFigureOut">
              <a:rPr lang="en-US"/>
              <a:pPr>
                <a:defRPr/>
              </a:pPr>
              <a:t>11/18/2015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4DE0508-EE3F-43DA-9B20-37EBB63FDAC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F1784B-B726-4959-AA82-B3A7AF93EC0D}" type="datetimeFigureOut">
              <a:rPr lang="en-US"/>
              <a:pPr>
                <a:defRPr/>
              </a:pPr>
              <a:t>11/18/2015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0F754BA-4ADA-4881-926E-A418D4E9F60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E5FD98-A023-467D-834F-7243FCA0B5F1}" type="datetimeFigureOut">
              <a:rPr lang="en-US"/>
              <a:pPr>
                <a:defRPr/>
              </a:pPr>
              <a:t>11/18/2015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5A382F-5E08-4AAC-8EA3-D280DAC02EC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AE8C73-9F5E-4A1C-B9CD-C90A9FAF7630}" type="datetimeFigureOut">
              <a:rPr lang="en-US"/>
              <a:pPr>
                <a:defRPr/>
              </a:pPr>
              <a:t>11/18/2015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DBA29DB-9370-46F6-9FED-B6A46BBE02CF}"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3E0A1BF-659C-4F96-8DF0-3B4E826FF7B4}" type="datetimeFigureOut">
              <a:rPr lang="en-US"/>
              <a:pPr>
                <a:defRPr/>
              </a:pPr>
              <a:t>11/18/2015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4EDFC3D-254E-4D84-BE13-36EB01263887}" type="slidenum">
              <a:rPr lang="en-US"/>
              <a:pPr>
                <a:defRPr/>
              </a:pPr>
              <a:t>‹#›</a:t>
            </a:fld>
            <a:endParaRPr lang="en-US" dirty="0"/>
          </a:p>
        </p:txBody>
      </p:sp>
    </p:spTree>
    <p:extLst>
      <p:ext uri="{BB962C8B-B14F-4D97-AF65-F5344CB8AC3E}">
        <p14:creationId xmlns:p14="http://schemas.microsoft.com/office/powerpoint/2010/main" val="216963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1604D8-0B8A-488E-8FE2-2396C1DB0E4C}" type="datetimeFigureOut">
              <a:rPr lang="en-US"/>
              <a:pPr>
                <a:defRPr/>
              </a:pPr>
              <a:t>11/18/2015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11B434E-0D79-4764-B430-EA50ADFC956C}" type="slidenum">
              <a:rPr lang="en-US"/>
              <a:pPr>
                <a:defRPr/>
              </a:pPr>
              <a:t>‹#›</a:t>
            </a:fld>
            <a:endParaRPr lang="en-US" dirty="0"/>
          </a:p>
        </p:txBody>
      </p:sp>
    </p:spTree>
    <p:extLst>
      <p:ext uri="{BB962C8B-B14F-4D97-AF65-F5344CB8AC3E}">
        <p14:creationId xmlns:p14="http://schemas.microsoft.com/office/powerpoint/2010/main" val="166121467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txBox="1">
            <a:spLocks/>
          </p:cNvSpPr>
          <p:nvPr userDrawn="1"/>
        </p:nvSpPr>
        <p:spPr>
          <a:xfrm>
            <a:off x="184220" y="6492875"/>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4EDFC3D-254E-4D84-BE13-36EB01263887}"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23400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txBox="1">
            <a:spLocks/>
          </p:cNvSpPr>
          <p:nvPr userDrawn="1"/>
        </p:nvSpPr>
        <p:spPr>
          <a:xfrm>
            <a:off x="184220" y="6492875"/>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4EDFC3D-254E-4D84-BE13-36EB01263887}"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18637404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498002F-B044-4A87-B801-69E26D5BC51F}" type="datetimeFigureOut">
              <a:rPr lang="en-US"/>
              <a:pPr>
                <a:defRPr/>
              </a:pPr>
              <a:t>11/18/2015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5E518EA-9DE6-4E8B-9DA5-8FC04CDD0ADF}" type="slidenum">
              <a:rPr lang="en-US"/>
              <a:pPr>
                <a:defRPr/>
              </a:pPr>
              <a:t>‹#›</a:t>
            </a:fld>
            <a:endParaRPr lang="en-US" dirty="0"/>
          </a:p>
        </p:txBody>
      </p:sp>
    </p:spTree>
    <p:extLst>
      <p:ext uri="{BB962C8B-B14F-4D97-AF65-F5344CB8AC3E}">
        <p14:creationId xmlns:p14="http://schemas.microsoft.com/office/powerpoint/2010/main" val="676013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C1F9BBF-FC7F-4195-9087-2303BED63C11}" type="datetimeFigureOut">
              <a:rPr lang="en-US"/>
              <a:pPr>
                <a:defRPr/>
              </a:pPr>
              <a:t>11/18/2015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BBE023E-7BD8-448D-8EE5-2E3DCE6F2641}" type="slidenum">
              <a:rPr lang="en-US"/>
              <a:pPr>
                <a:defRPr/>
              </a:pPr>
              <a:t>‹#›</a:t>
            </a:fld>
            <a:endParaRPr lang="en-US" dirty="0"/>
          </a:p>
        </p:txBody>
      </p:sp>
    </p:spTree>
    <p:extLst>
      <p:ext uri="{BB962C8B-B14F-4D97-AF65-F5344CB8AC3E}">
        <p14:creationId xmlns:p14="http://schemas.microsoft.com/office/powerpoint/2010/main" val="764782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1604D8-0B8A-488E-8FE2-2396C1DB0E4C}" type="datetimeFigureOut">
              <a:rPr lang="en-US"/>
              <a:pPr>
                <a:defRPr/>
              </a:pPr>
              <a:t>11/18/2015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11B434E-0D79-4764-B430-EA50ADFC956C}"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37C6A88-9FC2-469C-92C3-00027E53AC51}" type="datetimeFigureOut">
              <a:rPr lang="en-US"/>
              <a:pPr>
                <a:defRPr/>
              </a:pPr>
              <a:t>11/18/2015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BD084F8-BFAE-43E0-8A00-FB633E91ADD2}" type="slidenum">
              <a:rPr lang="en-US"/>
              <a:pPr>
                <a:defRPr/>
              </a:pPr>
              <a:t>‹#›</a:t>
            </a:fld>
            <a:endParaRPr lang="en-US" dirty="0"/>
          </a:p>
        </p:txBody>
      </p:sp>
    </p:spTree>
    <p:extLst>
      <p:ext uri="{BB962C8B-B14F-4D97-AF65-F5344CB8AC3E}">
        <p14:creationId xmlns:p14="http://schemas.microsoft.com/office/powerpoint/2010/main" val="6359549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BF956AD-5577-47BD-A4F6-CF6CE401D3BC}" type="datetimeFigureOut">
              <a:rPr lang="en-US"/>
              <a:pPr>
                <a:defRPr/>
              </a:pPr>
              <a:t>11/18/2015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DF450C6-5AA2-4AB8-8E24-4882F9F1CCA0}" type="slidenum">
              <a:rPr lang="en-US"/>
              <a:pPr>
                <a:defRPr/>
              </a:pPr>
              <a:t>‹#›</a:t>
            </a:fld>
            <a:endParaRPr lang="en-US" dirty="0"/>
          </a:p>
        </p:txBody>
      </p:sp>
    </p:spTree>
    <p:extLst>
      <p:ext uri="{BB962C8B-B14F-4D97-AF65-F5344CB8AC3E}">
        <p14:creationId xmlns:p14="http://schemas.microsoft.com/office/powerpoint/2010/main" val="4193719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180871" y="6492875"/>
            <a:ext cx="2133600" cy="365125"/>
          </a:xfrm>
        </p:spPr>
        <p:txBody>
          <a:bodyPr/>
          <a:lstStyle>
            <a:lvl1pPr algn="l">
              <a:defRPr>
                <a:solidFill>
                  <a:schemeClr val="bg1"/>
                </a:solidFill>
              </a:defRPr>
            </a:lvl1pPr>
          </a:lstStyle>
          <a:p>
            <a:pPr>
              <a:defRPr/>
            </a:pPr>
            <a:fld id="{8B90E1D4-DEFB-4EAA-8F0A-F86D63BBDA29}" type="slidenum">
              <a:rPr lang="en-US" smtClean="0"/>
              <a:pPr>
                <a:defRPr/>
              </a:pPr>
              <a:t>‹#›</a:t>
            </a:fld>
            <a:endParaRPr lang="en-US" dirty="0"/>
          </a:p>
        </p:txBody>
      </p:sp>
    </p:spTree>
    <p:extLst>
      <p:ext uri="{BB962C8B-B14F-4D97-AF65-F5344CB8AC3E}">
        <p14:creationId xmlns:p14="http://schemas.microsoft.com/office/powerpoint/2010/main" val="96726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4F6A21-0F9C-4DEF-97F6-78DCDD3BE55A}" type="datetimeFigureOut">
              <a:rPr lang="en-US"/>
              <a:pPr>
                <a:defRPr/>
              </a:pPr>
              <a:t>11/18/2015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4DE0508-EE3F-43DA-9B20-37EBB63FDAC7}" type="slidenum">
              <a:rPr lang="en-US"/>
              <a:pPr>
                <a:defRPr/>
              </a:pPr>
              <a:t>‹#›</a:t>
            </a:fld>
            <a:endParaRPr lang="en-US" dirty="0"/>
          </a:p>
        </p:txBody>
      </p:sp>
    </p:spTree>
    <p:extLst>
      <p:ext uri="{BB962C8B-B14F-4D97-AF65-F5344CB8AC3E}">
        <p14:creationId xmlns:p14="http://schemas.microsoft.com/office/powerpoint/2010/main" val="2498334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F1784B-B726-4959-AA82-B3A7AF93EC0D}" type="datetimeFigureOut">
              <a:rPr lang="en-US"/>
              <a:pPr>
                <a:defRPr/>
              </a:pPr>
              <a:t>11/18/2015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0F754BA-4ADA-4881-926E-A418D4E9F608}" type="slidenum">
              <a:rPr lang="en-US"/>
              <a:pPr>
                <a:defRPr/>
              </a:pPr>
              <a:t>‹#›</a:t>
            </a:fld>
            <a:endParaRPr lang="en-US" dirty="0"/>
          </a:p>
        </p:txBody>
      </p:sp>
    </p:spTree>
    <p:extLst>
      <p:ext uri="{BB962C8B-B14F-4D97-AF65-F5344CB8AC3E}">
        <p14:creationId xmlns:p14="http://schemas.microsoft.com/office/powerpoint/2010/main" val="40014592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E5FD98-A023-467D-834F-7243FCA0B5F1}" type="datetimeFigureOut">
              <a:rPr lang="en-US"/>
              <a:pPr>
                <a:defRPr/>
              </a:pPr>
              <a:t>11/18/2015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5A382F-5E08-4AAC-8EA3-D280DAC02ECD}" type="slidenum">
              <a:rPr lang="en-US"/>
              <a:pPr>
                <a:defRPr/>
              </a:pPr>
              <a:t>‹#›</a:t>
            </a:fld>
            <a:endParaRPr lang="en-US" dirty="0"/>
          </a:p>
        </p:txBody>
      </p:sp>
    </p:spTree>
    <p:extLst>
      <p:ext uri="{BB962C8B-B14F-4D97-AF65-F5344CB8AC3E}">
        <p14:creationId xmlns:p14="http://schemas.microsoft.com/office/powerpoint/2010/main" val="2276167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AE8C73-9F5E-4A1C-B9CD-C90A9FAF7630}" type="datetimeFigureOut">
              <a:rPr lang="en-US"/>
              <a:pPr>
                <a:defRPr/>
              </a:pPr>
              <a:t>11/18/2015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DBA29DB-9370-46F6-9FED-B6A46BBE02CF}" type="slidenum">
              <a:rPr lang="en-US"/>
              <a:pPr>
                <a:defRPr/>
              </a:pPr>
              <a:t>‹#›</a:t>
            </a:fld>
            <a:endParaRPr lang="en-US" dirty="0"/>
          </a:p>
        </p:txBody>
      </p:sp>
    </p:spTree>
    <p:extLst>
      <p:ext uri="{BB962C8B-B14F-4D97-AF65-F5344CB8AC3E}">
        <p14:creationId xmlns:p14="http://schemas.microsoft.com/office/powerpoint/2010/main" val="161979011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3E0A1BF-659C-4F96-8DF0-3B4E826FF7B4}" type="datetimeFigureOut">
              <a:rPr lang="en-US"/>
              <a:pPr>
                <a:defRPr/>
              </a:pPr>
              <a:t>11/18/2015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4EDFC3D-254E-4D84-BE13-36EB01263887}" type="slidenum">
              <a:rPr lang="en-US"/>
              <a:pPr>
                <a:defRPr/>
              </a:pPr>
              <a:t>‹#›</a:t>
            </a:fld>
            <a:endParaRPr lang="en-US" dirty="0"/>
          </a:p>
        </p:txBody>
      </p:sp>
    </p:spTree>
    <p:extLst>
      <p:ext uri="{BB962C8B-B14F-4D97-AF65-F5344CB8AC3E}">
        <p14:creationId xmlns:p14="http://schemas.microsoft.com/office/powerpoint/2010/main" val="26540326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1604D8-0B8A-488E-8FE2-2396C1DB0E4C}" type="datetimeFigureOut">
              <a:rPr lang="en-US"/>
              <a:pPr>
                <a:defRPr/>
              </a:pPr>
              <a:t>11/18/2015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11B434E-0D79-4764-B430-EA50ADFC956C}" type="slidenum">
              <a:rPr lang="en-US"/>
              <a:pPr>
                <a:defRPr/>
              </a:pPr>
              <a:t>‹#›</a:t>
            </a:fld>
            <a:endParaRPr lang="en-US" dirty="0"/>
          </a:p>
        </p:txBody>
      </p:sp>
    </p:spTree>
    <p:extLst>
      <p:ext uri="{BB962C8B-B14F-4D97-AF65-F5344CB8AC3E}">
        <p14:creationId xmlns:p14="http://schemas.microsoft.com/office/powerpoint/2010/main" val="210377671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txBox="1">
            <a:spLocks/>
          </p:cNvSpPr>
          <p:nvPr userDrawn="1"/>
        </p:nvSpPr>
        <p:spPr>
          <a:xfrm>
            <a:off x="184220" y="6492875"/>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4EDFC3D-254E-4D84-BE13-36EB01263887}"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769420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txBox="1">
            <a:spLocks/>
          </p:cNvSpPr>
          <p:nvPr userDrawn="1"/>
        </p:nvSpPr>
        <p:spPr>
          <a:xfrm>
            <a:off x="184220" y="6492875"/>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4EDFC3D-254E-4D84-BE13-36EB01263887}"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30948224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txBox="1">
            <a:spLocks/>
          </p:cNvSpPr>
          <p:nvPr userDrawn="1"/>
        </p:nvSpPr>
        <p:spPr>
          <a:xfrm>
            <a:off x="184220" y="6492875"/>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4EDFC3D-254E-4D84-BE13-36EB01263887}"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6466433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498002F-B044-4A87-B801-69E26D5BC51F}" type="datetimeFigureOut">
              <a:rPr lang="en-US"/>
              <a:pPr>
                <a:defRPr/>
              </a:pPr>
              <a:t>11/18/2015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5E518EA-9DE6-4E8B-9DA5-8FC04CDD0ADF}" type="slidenum">
              <a:rPr lang="en-US"/>
              <a:pPr>
                <a:defRPr/>
              </a:pPr>
              <a:t>‹#›</a:t>
            </a:fld>
            <a:endParaRPr lang="en-US" dirty="0"/>
          </a:p>
        </p:txBody>
      </p:sp>
    </p:spTree>
    <p:extLst>
      <p:ext uri="{BB962C8B-B14F-4D97-AF65-F5344CB8AC3E}">
        <p14:creationId xmlns:p14="http://schemas.microsoft.com/office/powerpoint/2010/main" val="15569246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C1F9BBF-FC7F-4195-9087-2303BED63C11}" type="datetimeFigureOut">
              <a:rPr lang="en-US"/>
              <a:pPr>
                <a:defRPr/>
              </a:pPr>
              <a:t>11/18/2015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BBE023E-7BD8-448D-8EE5-2E3DCE6F2641}" type="slidenum">
              <a:rPr lang="en-US"/>
              <a:pPr>
                <a:defRPr/>
              </a:pPr>
              <a:t>‹#›</a:t>
            </a:fld>
            <a:endParaRPr lang="en-US" dirty="0"/>
          </a:p>
        </p:txBody>
      </p:sp>
    </p:spTree>
    <p:extLst>
      <p:ext uri="{BB962C8B-B14F-4D97-AF65-F5344CB8AC3E}">
        <p14:creationId xmlns:p14="http://schemas.microsoft.com/office/powerpoint/2010/main" val="8573665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37C6A88-9FC2-469C-92C3-00027E53AC51}" type="datetimeFigureOut">
              <a:rPr lang="en-US"/>
              <a:pPr>
                <a:defRPr/>
              </a:pPr>
              <a:t>11/18/2015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BD084F8-BFAE-43E0-8A00-FB633E91ADD2}" type="slidenum">
              <a:rPr lang="en-US"/>
              <a:pPr>
                <a:defRPr/>
              </a:pPr>
              <a:t>‹#›</a:t>
            </a:fld>
            <a:endParaRPr lang="en-US" dirty="0"/>
          </a:p>
        </p:txBody>
      </p:sp>
    </p:spTree>
    <p:extLst>
      <p:ext uri="{BB962C8B-B14F-4D97-AF65-F5344CB8AC3E}">
        <p14:creationId xmlns:p14="http://schemas.microsoft.com/office/powerpoint/2010/main" val="252596231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BF956AD-5577-47BD-A4F6-CF6CE401D3BC}" type="datetimeFigureOut">
              <a:rPr lang="en-US"/>
              <a:pPr>
                <a:defRPr/>
              </a:pPr>
              <a:t>11/18/2015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DF450C6-5AA2-4AB8-8E24-4882F9F1CCA0}" type="slidenum">
              <a:rPr lang="en-US"/>
              <a:pPr>
                <a:defRPr/>
              </a:pPr>
              <a:t>‹#›</a:t>
            </a:fld>
            <a:endParaRPr lang="en-US" dirty="0"/>
          </a:p>
        </p:txBody>
      </p:sp>
    </p:spTree>
    <p:extLst>
      <p:ext uri="{BB962C8B-B14F-4D97-AF65-F5344CB8AC3E}">
        <p14:creationId xmlns:p14="http://schemas.microsoft.com/office/powerpoint/2010/main" val="39908116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180871" y="6492875"/>
            <a:ext cx="2133600" cy="365125"/>
          </a:xfrm>
        </p:spPr>
        <p:txBody>
          <a:bodyPr/>
          <a:lstStyle>
            <a:lvl1pPr algn="l">
              <a:defRPr>
                <a:solidFill>
                  <a:schemeClr val="bg1"/>
                </a:solidFill>
              </a:defRPr>
            </a:lvl1pPr>
          </a:lstStyle>
          <a:p>
            <a:pPr>
              <a:defRPr/>
            </a:pPr>
            <a:fld id="{8B90E1D4-DEFB-4EAA-8F0A-F86D63BBDA29}" type="slidenum">
              <a:rPr lang="en-US" smtClean="0"/>
              <a:pPr>
                <a:defRPr/>
              </a:pPr>
              <a:t>‹#›</a:t>
            </a:fld>
            <a:endParaRPr lang="en-US" dirty="0"/>
          </a:p>
        </p:txBody>
      </p:sp>
    </p:spTree>
    <p:extLst>
      <p:ext uri="{BB962C8B-B14F-4D97-AF65-F5344CB8AC3E}">
        <p14:creationId xmlns:p14="http://schemas.microsoft.com/office/powerpoint/2010/main" val="3334224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4F6A21-0F9C-4DEF-97F6-78DCDD3BE55A}" type="datetimeFigureOut">
              <a:rPr lang="en-US"/>
              <a:pPr>
                <a:defRPr/>
              </a:pPr>
              <a:t>11/18/2015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4DE0508-EE3F-43DA-9B20-37EBB63FDAC7}" type="slidenum">
              <a:rPr lang="en-US"/>
              <a:pPr>
                <a:defRPr/>
              </a:pPr>
              <a:t>‹#›</a:t>
            </a:fld>
            <a:endParaRPr lang="en-US" dirty="0"/>
          </a:p>
        </p:txBody>
      </p:sp>
    </p:spTree>
    <p:extLst>
      <p:ext uri="{BB962C8B-B14F-4D97-AF65-F5344CB8AC3E}">
        <p14:creationId xmlns:p14="http://schemas.microsoft.com/office/powerpoint/2010/main" val="42318363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F1784B-B726-4959-AA82-B3A7AF93EC0D}" type="datetimeFigureOut">
              <a:rPr lang="en-US"/>
              <a:pPr>
                <a:defRPr/>
              </a:pPr>
              <a:t>11/18/2015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0F754BA-4ADA-4881-926E-A418D4E9F608}" type="slidenum">
              <a:rPr lang="en-US"/>
              <a:pPr>
                <a:defRPr/>
              </a:pPr>
              <a:t>‹#›</a:t>
            </a:fld>
            <a:endParaRPr lang="en-US" dirty="0"/>
          </a:p>
        </p:txBody>
      </p:sp>
    </p:spTree>
    <p:extLst>
      <p:ext uri="{BB962C8B-B14F-4D97-AF65-F5344CB8AC3E}">
        <p14:creationId xmlns:p14="http://schemas.microsoft.com/office/powerpoint/2010/main" val="71805275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E5FD98-A023-467D-834F-7243FCA0B5F1}" type="datetimeFigureOut">
              <a:rPr lang="en-US"/>
              <a:pPr>
                <a:defRPr/>
              </a:pPr>
              <a:t>11/18/2015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5A382F-5E08-4AAC-8EA3-D280DAC02ECD}" type="slidenum">
              <a:rPr lang="en-US"/>
              <a:pPr>
                <a:defRPr/>
              </a:pPr>
              <a:t>‹#›</a:t>
            </a:fld>
            <a:endParaRPr lang="en-US" dirty="0"/>
          </a:p>
        </p:txBody>
      </p:sp>
    </p:spTree>
    <p:extLst>
      <p:ext uri="{BB962C8B-B14F-4D97-AF65-F5344CB8AC3E}">
        <p14:creationId xmlns:p14="http://schemas.microsoft.com/office/powerpoint/2010/main" val="18495325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AE8C73-9F5E-4A1C-B9CD-C90A9FAF7630}" type="datetimeFigureOut">
              <a:rPr lang="en-US"/>
              <a:pPr>
                <a:defRPr/>
              </a:pPr>
              <a:t>11/18/2015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DBA29DB-9370-46F6-9FED-B6A46BBE02CF}" type="slidenum">
              <a:rPr lang="en-US"/>
              <a:pPr>
                <a:defRPr/>
              </a:pPr>
              <a:t>‹#›</a:t>
            </a:fld>
            <a:endParaRPr lang="en-US" dirty="0"/>
          </a:p>
        </p:txBody>
      </p:sp>
    </p:spTree>
    <p:extLst>
      <p:ext uri="{BB962C8B-B14F-4D97-AF65-F5344CB8AC3E}">
        <p14:creationId xmlns:p14="http://schemas.microsoft.com/office/powerpoint/2010/main" val="38103322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txBox="1">
            <a:spLocks/>
          </p:cNvSpPr>
          <p:nvPr userDrawn="1"/>
        </p:nvSpPr>
        <p:spPr>
          <a:xfrm>
            <a:off x="184220" y="6492875"/>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4EDFC3D-254E-4D84-BE13-36EB01263887}"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8457424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3E0A1BF-659C-4F96-8DF0-3B4E826FF7B4}" type="datetimeFigureOut">
              <a:rPr lang="en-US"/>
              <a:pPr>
                <a:defRPr/>
              </a:pPr>
              <a:t>11/18/2015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4EDFC3D-254E-4D84-BE13-36EB01263887}" type="slidenum">
              <a:rPr lang="en-US"/>
              <a:pPr>
                <a:defRPr/>
              </a:pPr>
              <a:t>‹#›</a:t>
            </a:fld>
            <a:endParaRPr lang="en-US" dirty="0"/>
          </a:p>
        </p:txBody>
      </p:sp>
    </p:spTree>
    <p:extLst>
      <p:ext uri="{BB962C8B-B14F-4D97-AF65-F5344CB8AC3E}">
        <p14:creationId xmlns:p14="http://schemas.microsoft.com/office/powerpoint/2010/main" val="9176575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1604D8-0B8A-488E-8FE2-2396C1DB0E4C}" type="datetimeFigureOut">
              <a:rPr lang="en-US"/>
              <a:pPr>
                <a:defRPr/>
              </a:pPr>
              <a:t>11/18/2015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11B434E-0D79-4764-B430-EA50ADFC956C}" type="slidenum">
              <a:rPr lang="en-US"/>
              <a:pPr>
                <a:defRPr/>
              </a:pPr>
              <a:t>‹#›</a:t>
            </a:fld>
            <a:endParaRPr lang="en-US" dirty="0"/>
          </a:p>
        </p:txBody>
      </p:sp>
    </p:spTree>
    <p:extLst>
      <p:ext uri="{BB962C8B-B14F-4D97-AF65-F5344CB8AC3E}">
        <p14:creationId xmlns:p14="http://schemas.microsoft.com/office/powerpoint/2010/main" val="112098540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txBox="1">
            <a:spLocks/>
          </p:cNvSpPr>
          <p:nvPr userDrawn="1"/>
        </p:nvSpPr>
        <p:spPr>
          <a:xfrm>
            <a:off x="184220" y="6492875"/>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4EDFC3D-254E-4D84-BE13-36EB01263887}"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89556846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txBox="1">
            <a:spLocks/>
          </p:cNvSpPr>
          <p:nvPr userDrawn="1"/>
        </p:nvSpPr>
        <p:spPr>
          <a:xfrm>
            <a:off x="184220" y="6492875"/>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4EDFC3D-254E-4D84-BE13-36EB01263887}"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92251149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498002F-B044-4A87-B801-69E26D5BC51F}" type="datetimeFigureOut">
              <a:rPr lang="en-US"/>
              <a:pPr>
                <a:defRPr/>
              </a:pPr>
              <a:t>11/18/2015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5E518EA-9DE6-4E8B-9DA5-8FC04CDD0ADF}" type="slidenum">
              <a:rPr lang="en-US"/>
              <a:pPr>
                <a:defRPr/>
              </a:pPr>
              <a:t>‹#›</a:t>
            </a:fld>
            <a:endParaRPr lang="en-US" dirty="0"/>
          </a:p>
        </p:txBody>
      </p:sp>
    </p:spTree>
    <p:extLst>
      <p:ext uri="{BB962C8B-B14F-4D97-AF65-F5344CB8AC3E}">
        <p14:creationId xmlns:p14="http://schemas.microsoft.com/office/powerpoint/2010/main" val="18998209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C1F9BBF-FC7F-4195-9087-2303BED63C11}" type="datetimeFigureOut">
              <a:rPr lang="en-US"/>
              <a:pPr>
                <a:defRPr/>
              </a:pPr>
              <a:t>11/18/2015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BBE023E-7BD8-448D-8EE5-2E3DCE6F2641}" type="slidenum">
              <a:rPr lang="en-US"/>
              <a:pPr>
                <a:defRPr/>
              </a:pPr>
              <a:t>‹#›</a:t>
            </a:fld>
            <a:endParaRPr lang="en-US" dirty="0"/>
          </a:p>
        </p:txBody>
      </p:sp>
    </p:spTree>
    <p:extLst>
      <p:ext uri="{BB962C8B-B14F-4D97-AF65-F5344CB8AC3E}">
        <p14:creationId xmlns:p14="http://schemas.microsoft.com/office/powerpoint/2010/main" val="33115213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37C6A88-9FC2-469C-92C3-00027E53AC51}" type="datetimeFigureOut">
              <a:rPr lang="en-US"/>
              <a:pPr>
                <a:defRPr/>
              </a:pPr>
              <a:t>11/18/2015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BD084F8-BFAE-43E0-8A00-FB633E91ADD2}" type="slidenum">
              <a:rPr lang="en-US"/>
              <a:pPr>
                <a:defRPr/>
              </a:pPr>
              <a:t>‹#›</a:t>
            </a:fld>
            <a:endParaRPr lang="en-US" dirty="0"/>
          </a:p>
        </p:txBody>
      </p:sp>
    </p:spTree>
    <p:extLst>
      <p:ext uri="{BB962C8B-B14F-4D97-AF65-F5344CB8AC3E}">
        <p14:creationId xmlns:p14="http://schemas.microsoft.com/office/powerpoint/2010/main" val="322500261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BF956AD-5577-47BD-A4F6-CF6CE401D3BC}" type="datetimeFigureOut">
              <a:rPr lang="en-US"/>
              <a:pPr>
                <a:defRPr/>
              </a:pPr>
              <a:t>11/18/2015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DF450C6-5AA2-4AB8-8E24-4882F9F1CCA0}" type="slidenum">
              <a:rPr lang="en-US"/>
              <a:pPr>
                <a:defRPr/>
              </a:pPr>
              <a:t>‹#›</a:t>
            </a:fld>
            <a:endParaRPr lang="en-US" dirty="0"/>
          </a:p>
        </p:txBody>
      </p:sp>
    </p:spTree>
    <p:extLst>
      <p:ext uri="{BB962C8B-B14F-4D97-AF65-F5344CB8AC3E}">
        <p14:creationId xmlns:p14="http://schemas.microsoft.com/office/powerpoint/2010/main" val="37496321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180871" y="6492875"/>
            <a:ext cx="2133600" cy="365125"/>
          </a:xfrm>
        </p:spPr>
        <p:txBody>
          <a:bodyPr/>
          <a:lstStyle>
            <a:lvl1pPr algn="l">
              <a:defRPr>
                <a:solidFill>
                  <a:schemeClr val="bg1"/>
                </a:solidFill>
              </a:defRPr>
            </a:lvl1pPr>
          </a:lstStyle>
          <a:p>
            <a:pPr>
              <a:defRPr/>
            </a:pPr>
            <a:fld id="{8B90E1D4-DEFB-4EAA-8F0A-F86D63BBDA29}" type="slidenum">
              <a:rPr lang="en-US" smtClean="0"/>
              <a:pPr>
                <a:defRPr/>
              </a:pPr>
              <a:t>‹#›</a:t>
            </a:fld>
            <a:endParaRPr lang="en-US" dirty="0"/>
          </a:p>
        </p:txBody>
      </p:sp>
    </p:spTree>
    <p:extLst>
      <p:ext uri="{BB962C8B-B14F-4D97-AF65-F5344CB8AC3E}">
        <p14:creationId xmlns:p14="http://schemas.microsoft.com/office/powerpoint/2010/main" val="20633612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4F6A21-0F9C-4DEF-97F6-78DCDD3BE55A}" type="datetimeFigureOut">
              <a:rPr lang="en-US"/>
              <a:pPr>
                <a:defRPr/>
              </a:pPr>
              <a:t>11/18/2015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4DE0508-EE3F-43DA-9B20-37EBB63FDAC7}" type="slidenum">
              <a:rPr lang="en-US"/>
              <a:pPr>
                <a:defRPr/>
              </a:pPr>
              <a:t>‹#›</a:t>
            </a:fld>
            <a:endParaRPr lang="en-US" dirty="0"/>
          </a:p>
        </p:txBody>
      </p:sp>
    </p:spTree>
    <p:extLst>
      <p:ext uri="{BB962C8B-B14F-4D97-AF65-F5344CB8AC3E}">
        <p14:creationId xmlns:p14="http://schemas.microsoft.com/office/powerpoint/2010/main" val="4168785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498002F-B044-4A87-B801-69E26D5BC51F}" type="datetimeFigureOut">
              <a:rPr lang="en-US"/>
              <a:pPr>
                <a:defRPr/>
              </a:pPr>
              <a:t>11/18/2015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5E518EA-9DE6-4E8B-9DA5-8FC04CDD0ADF}"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F1784B-B726-4959-AA82-B3A7AF93EC0D}" type="datetimeFigureOut">
              <a:rPr lang="en-US"/>
              <a:pPr>
                <a:defRPr/>
              </a:pPr>
              <a:t>11/18/2015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0F754BA-4ADA-4881-926E-A418D4E9F608}" type="slidenum">
              <a:rPr lang="en-US"/>
              <a:pPr>
                <a:defRPr/>
              </a:pPr>
              <a:t>‹#›</a:t>
            </a:fld>
            <a:endParaRPr lang="en-US" dirty="0"/>
          </a:p>
        </p:txBody>
      </p:sp>
    </p:spTree>
    <p:extLst>
      <p:ext uri="{BB962C8B-B14F-4D97-AF65-F5344CB8AC3E}">
        <p14:creationId xmlns:p14="http://schemas.microsoft.com/office/powerpoint/2010/main" val="162514409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E5FD98-A023-467D-834F-7243FCA0B5F1}" type="datetimeFigureOut">
              <a:rPr lang="en-US"/>
              <a:pPr>
                <a:defRPr/>
              </a:pPr>
              <a:t>11/18/2015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5A382F-5E08-4AAC-8EA3-D280DAC02ECD}" type="slidenum">
              <a:rPr lang="en-US"/>
              <a:pPr>
                <a:defRPr/>
              </a:pPr>
              <a:t>‹#›</a:t>
            </a:fld>
            <a:endParaRPr lang="en-US" dirty="0"/>
          </a:p>
        </p:txBody>
      </p:sp>
    </p:spTree>
    <p:extLst>
      <p:ext uri="{BB962C8B-B14F-4D97-AF65-F5344CB8AC3E}">
        <p14:creationId xmlns:p14="http://schemas.microsoft.com/office/powerpoint/2010/main" val="8595378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AE8C73-9F5E-4A1C-B9CD-C90A9FAF7630}" type="datetimeFigureOut">
              <a:rPr lang="en-US"/>
              <a:pPr>
                <a:defRPr/>
              </a:pPr>
              <a:t>11/18/2015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DBA29DB-9370-46F6-9FED-B6A46BBE02CF}" type="slidenum">
              <a:rPr lang="en-US"/>
              <a:pPr>
                <a:defRPr/>
              </a:pPr>
              <a:t>‹#›</a:t>
            </a:fld>
            <a:endParaRPr lang="en-US" dirty="0"/>
          </a:p>
        </p:txBody>
      </p:sp>
    </p:spTree>
    <p:extLst>
      <p:ext uri="{BB962C8B-B14F-4D97-AF65-F5344CB8AC3E}">
        <p14:creationId xmlns:p14="http://schemas.microsoft.com/office/powerpoint/2010/main" val="26575718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3E0A1BF-659C-4F96-8DF0-3B4E826FF7B4}" type="datetimeFigureOut">
              <a:rPr lang="en-US"/>
              <a:pPr>
                <a:defRPr/>
              </a:pPr>
              <a:t>11/18/2015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4EDFC3D-254E-4D84-BE13-36EB01263887}" type="slidenum">
              <a:rPr lang="en-US"/>
              <a:pPr>
                <a:defRPr/>
              </a:pPr>
              <a:t>‹#›</a:t>
            </a:fld>
            <a:endParaRPr lang="en-US" dirty="0"/>
          </a:p>
        </p:txBody>
      </p:sp>
    </p:spTree>
    <p:extLst>
      <p:ext uri="{BB962C8B-B14F-4D97-AF65-F5344CB8AC3E}">
        <p14:creationId xmlns:p14="http://schemas.microsoft.com/office/powerpoint/2010/main" val="40985353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1604D8-0B8A-488E-8FE2-2396C1DB0E4C}" type="datetimeFigureOut">
              <a:rPr lang="en-US"/>
              <a:pPr>
                <a:defRPr/>
              </a:pPr>
              <a:t>11/18/2015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11B434E-0D79-4764-B430-EA50ADFC956C}" type="slidenum">
              <a:rPr lang="en-US"/>
              <a:pPr>
                <a:defRPr/>
              </a:pPr>
              <a:t>‹#›</a:t>
            </a:fld>
            <a:endParaRPr lang="en-US" dirty="0"/>
          </a:p>
        </p:txBody>
      </p:sp>
    </p:spTree>
    <p:extLst>
      <p:ext uri="{BB962C8B-B14F-4D97-AF65-F5344CB8AC3E}">
        <p14:creationId xmlns:p14="http://schemas.microsoft.com/office/powerpoint/2010/main" val="305914061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txBox="1">
            <a:spLocks/>
          </p:cNvSpPr>
          <p:nvPr userDrawn="1"/>
        </p:nvSpPr>
        <p:spPr>
          <a:xfrm>
            <a:off x="184220" y="6492875"/>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4EDFC3D-254E-4D84-BE13-36EB01263887}"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35509832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txBox="1">
            <a:spLocks/>
          </p:cNvSpPr>
          <p:nvPr userDrawn="1"/>
        </p:nvSpPr>
        <p:spPr>
          <a:xfrm>
            <a:off x="184220" y="6492875"/>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4EDFC3D-254E-4D84-BE13-36EB01263887}"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57083887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498002F-B044-4A87-B801-69E26D5BC51F}" type="datetimeFigureOut">
              <a:rPr lang="en-US"/>
              <a:pPr>
                <a:defRPr/>
              </a:pPr>
              <a:t>11/18/2015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5E518EA-9DE6-4E8B-9DA5-8FC04CDD0ADF}" type="slidenum">
              <a:rPr lang="en-US"/>
              <a:pPr>
                <a:defRPr/>
              </a:pPr>
              <a:t>‹#›</a:t>
            </a:fld>
            <a:endParaRPr lang="en-US" dirty="0"/>
          </a:p>
        </p:txBody>
      </p:sp>
    </p:spTree>
    <p:extLst>
      <p:ext uri="{BB962C8B-B14F-4D97-AF65-F5344CB8AC3E}">
        <p14:creationId xmlns:p14="http://schemas.microsoft.com/office/powerpoint/2010/main" val="12624863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C1F9BBF-FC7F-4195-9087-2303BED63C11}" type="datetimeFigureOut">
              <a:rPr lang="en-US"/>
              <a:pPr>
                <a:defRPr/>
              </a:pPr>
              <a:t>11/18/2015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BBE023E-7BD8-448D-8EE5-2E3DCE6F2641}" type="slidenum">
              <a:rPr lang="en-US"/>
              <a:pPr>
                <a:defRPr/>
              </a:pPr>
              <a:t>‹#›</a:t>
            </a:fld>
            <a:endParaRPr lang="en-US" dirty="0"/>
          </a:p>
        </p:txBody>
      </p:sp>
    </p:spTree>
    <p:extLst>
      <p:ext uri="{BB962C8B-B14F-4D97-AF65-F5344CB8AC3E}">
        <p14:creationId xmlns:p14="http://schemas.microsoft.com/office/powerpoint/2010/main" val="38029368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37C6A88-9FC2-469C-92C3-00027E53AC51}" type="datetimeFigureOut">
              <a:rPr lang="en-US"/>
              <a:pPr>
                <a:defRPr/>
              </a:pPr>
              <a:t>11/18/2015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BD084F8-BFAE-43E0-8A00-FB633E91ADD2}" type="slidenum">
              <a:rPr lang="en-US"/>
              <a:pPr>
                <a:defRPr/>
              </a:pPr>
              <a:t>‹#›</a:t>
            </a:fld>
            <a:endParaRPr lang="en-US" dirty="0"/>
          </a:p>
        </p:txBody>
      </p:sp>
    </p:spTree>
    <p:extLst>
      <p:ext uri="{BB962C8B-B14F-4D97-AF65-F5344CB8AC3E}">
        <p14:creationId xmlns:p14="http://schemas.microsoft.com/office/powerpoint/2010/main" val="28146568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C1F9BBF-FC7F-4195-9087-2303BED63C11}" type="datetimeFigureOut">
              <a:rPr lang="en-US"/>
              <a:pPr>
                <a:defRPr/>
              </a:pPr>
              <a:t>11/18/2015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BBE023E-7BD8-448D-8EE5-2E3DCE6F2641}"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BF956AD-5577-47BD-A4F6-CF6CE401D3BC}" type="datetimeFigureOut">
              <a:rPr lang="en-US"/>
              <a:pPr>
                <a:defRPr/>
              </a:pPr>
              <a:t>11/18/2015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DF450C6-5AA2-4AB8-8E24-4882F9F1CCA0}" type="slidenum">
              <a:rPr lang="en-US"/>
              <a:pPr>
                <a:defRPr/>
              </a:pPr>
              <a:t>‹#›</a:t>
            </a:fld>
            <a:endParaRPr lang="en-US" dirty="0"/>
          </a:p>
        </p:txBody>
      </p:sp>
    </p:spTree>
    <p:extLst>
      <p:ext uri="{BB962C8B-B14F-4D97-AF65-F5344CB8AC3E}">
        <p14:creationId xmlns:p14="http://schemas.microsoft.com/office/powerpoint/2010/main" val="30542827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180871" y="6492875"/>
            <a:ext cx="2133600" cy="365125"/>
          </a:xfrm>
        </p:spPr>
        <p:txBody>
          <a:bodyPr/>
          <a:lstStyle>
            <a:lvl1pPr algn="l">
              <a:defRPr>
                <a:solidFill>
                  <a:schemeClr val="bg1"/>
                </a:solidFill>
              </a:defRPr>
            </a:lvl1pPr>
          </a:lstStyle>
          <a:p>
            <a:pPr>
              <a:defRPr/>
            </a:pPr>
            <a:fld id="{8B90E1D4-DEFB-4EAA-8F0A-F86D63BBDA29}" type="slidenum">
              <a:rPr lang="en-US" smtClean="0"/>
              <a:pPr>
                <a:defRPr/>
              </a:pPr>
              <a:t>‹#›</a:t>
            </a:fld>
            <a:endParaRPr lang="en-US" dirty="0"/>
          </a:p>
        </p:txBody>
      </p:sp>
    </p:spTree>
    <p:extLst>
      <p:ext uri="{BB962C8B-B14F-4D97-AF65-F5344CB8AC3E}">
        <p14:creationId xmlns:p14="http://schemas.microsoft.com/office/powerpoint/2010/main" val="28265985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4F6A21-0F9C-4DEF-97F6-78DCDD3BE55A}" type="datetimeFigureOut">
              <a:rPr lang="en-US"/>
              <a:pPr>
                <a:defRPr/>
              </a:pPr>
              <a:t>11/18/2015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4DE0508-EE3F-43DA-9B20-37EBB63FDAC7}" type="slidenum">
              <a:rPr lang="en-US"/>
              <a:pPr>
                <a:defRPr/>
              </a:pPr>
              <a:t>‹#›</a:t>
            </a:fld>
            <a:endParaRPr lang="en-US" dirty="0"/>
          </a:p>
        </p:txBody>
      </p:sp>
    </p:spTree>
    <p:extLst>
      <p:ext uri="{BB962C8B-B14F-4D97-AF65-F5344CB8AC3E}">
        <p14:creationId xmlns:p14="http://schemas.microsoft.com/office/powerpoint/2010/main" val="1587732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F1784B-B726-4959-AA82-B3A7AF93EC0D}" type="datetimeFigureOut">
              <a:rPr lang="en-US"/>
              <a:pPr>
                <a:defRPr/>
              </a:pPr>
              <a:t>11/18/2015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0F754BA-4ADA-4881-926E-A418D4E9F608}" type="slidenum">
              <a:rPr lang="en-US"/>
              <a:pPr>
                <a:defRPr/>
              </a:pPr>
              <a:t>‹#›</a:t>
            </a:fld>
            <a:endParaRPr lang="en-US" dirty="0"/>
          </a:p>
        </p:txBody>
      </p:sp>
    </p:spTree>
    <p:extLst>
      <p:ext uri="{BB962C8B-B14F-4D97-AF65-F5344CB8AC3E}">
        <p14:creationId xmlns:p14="http://schemas.microsoft.com/office/powerpoint/2010/main" val="345174326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E5FD98-A023-467D-834F-7243FCA0B5F1}" type="datetimeFigureOut">
              <a:rPr lang="en-US"/>
              <a:pPr>
                <a:defRPr/>
              </a:pPr>
              <a:t>11/18/2015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5A382F-5E08-4AAC-8EA3-D280DAC02ECD}" type="slidenum">
              <a:rPr lang="en-US"/>
              <a:pPr>
                <a:defRPr/>
              </a:pPr>
              <a:t>‹#›</a:t>
            </a:fld>
            <a:endParaRPr lang="en-US" dirty="0"/>
          </a:p>
        </p:txBody>
      </p:sp>
    </p:spTree>
    <p:extLst>
      <p:ext uri="{BB962C8B-B14F-4D97-AF65-F5344CB8AC3E}">
        <p14:creationId xmlns:p14="http://schemas.microsoft.com/office/powerpoint/2010/main" val="27095759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AE8C73-9F5E-4A1C-B9CD-C90A9FAF7630}" type="datetimeFigureOut">
              <a:rPr lang="en-US"/>
              <a:pPr>
                <a:defRPr/>
              </a:pPr>
              <a:t>11/18/2015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DBA29DB-9370-46F6-9FED-B6A46BBE02CF}" type="slidenum">
              <a:rPr lang="en-US"/>
              <a:pPr>
                <a:defRPr/>
              </a:pPr>
              <a:t>‹#›</a:t>
            </a:fld>
            <a:endParaRPr lang="en-US" dirty="0"/>
          </a:p>
        </p:txBody>
      </p:sp>
    </p:spTree>
    <p:extLst>
      <p:ext uri="{BB962C8B-B14F-4D97-AF65-F5344CB8AC3E}">
        <p14:creationId xmlns:p14="http://schemas.microsoft.com/office/powerpoint/2010/main" val="141153598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lstStyle>
            <a:lvl1pPr>
              <a:defRPr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962400"/>
            <a:ext cx="6400800" cy="1447800"/>
          </a:xfrm>
        </p:spPr>
        <p:txBody>
          <a:bodyPr/>
          <a:lstStyle>
            <a:lvl1pPr marL="0" indent="0" algn="ctr">
              <a:buNone/>
              <a:defRPr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677E9D7C-2E65-45FE-910C-8CEF97BFFD00}" type="slidenum">
              <a:rPr lang="en-US" smtClean="0"/>
              <a:pPr/>
              <a:t>‹#›</a:t>
            </a:fld>
            <a:endParaRPr lang="en-US" dirty="0"/>
          </a:p>
        </p:txBody>
      </p:sp>
      <p:pic>
        <p:nvPicPr>
          <p:cNvPr id="1026"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059" t="5799" r="12535" b="83783"/>
          <a:stretch/>
        </p:blipFill>
        <p:spPr bwMode="auto">
          <a:xfrm>
            <a:off x="0" y="0"/>
            <a:ext cx="9144000" cy="1024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3036"/>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77E9D7C-2E65-45FE-910C-8CEF97BFFD00}" type="slidenum">
              <a:rPr lang="en-US" smtClean="0"/>
              <a:pPr/>
              <a:t>‹#›</a:t>
            </a:fld>
            <a:endParaRPr lang="en-US" dirty="0"/>
          </a:p>
        </p:txBody>
      </p:sp>
    </p:spTree>
    <p:extLst>
      <p:ext uri="{BB962C8B-B14F-4D97-AF65-F5344CB8AC3E}">
        <p14:creationId xmlns:p14="http://schemas.microsoft.com/office/powerpoint/2010/main" val="179338984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6232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18526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77E9D7C-2E65-45FE-910C-8CEF97BFFD00}" type="slidenum">
              <a:rPr lang="en-US" smtClean="0"/>
              <a:pPr/>
              <a:t>‹#›</a:t>
            </a:fld>
            <a:endParaRPr lang="en-US" dirty="0"/>
          </a:p>
        </p:txBody>
      </p:sp>
    </p:spTree>
    <p:extLst>
      <p:ext uri="{BB962C8B-B14F-4D97-AF65-F5344CB8AC3E}">
        <p14:creationId xmlns:p14="http://schemas.microsoft.com/office/powerpoint/2010/main" val="332662927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73162"/>
            <a:ext cx="8229600" cy="503238"/>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22437"/>
            <a:ext cx="4038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764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677E9D7C-2E65-45FE-910C-8CEF97BFFD00}" type="slidenum">
              <a:rPr lang="en-US" smtClean="0"/>
              <a:pPr/>
              <a:t>‹#›</a:t>
            </a:fld>
            <a:endParaRPr lang="en-US" dirty="0"/>
          </a:p>
        </p:txBody>
      </p:sp>
    </p:spTree>
    <p:extLst>
      <p:ext uri="{BB962C8B-B14F-4D97-AF65-F5344CB8AC3E}">
        <p14:creationId xmlns:p14="http://schemas.microsoft.com/office/powerpoint/2010/main" val="2121329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37C6A88-9FC2-469C-92C3-00027E53AC51}" type="datetimeFigureOut">
              <a:rPr lang="en-US"/>
              <a:pPr>
                <a:defRPr/>
              </a:pPr>
              <a:t>11/18/2015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BD084F8-BFAE-43E0-8A00-FB633E91ADD2}"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676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16162"/>
            <a:ext cx="4040188" cy="3246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676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316162"/>
            <a:ext cx="4041775" cy="3246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677E9D7C-2E65-45FE-910C-8CEF97BFFD00}" type="slidenum">
              <a:rPr lang="en-US" smtClean="0"/>
              <a:pPr/>
              <a:t>‹#›</a:t>
            </a:fld>
            <a:endParaRPr lang="en-US" dirty="0"/>
          </a:p>
        </p:txBody>
      </p:sp>
    </p:spTree>
    <p:extLst>
      <p:ext uri="{BB962C8B-B14F-4D97-AF65-F5344CB8AC3E}">
        <p14:creationId xmlns:p14="http://schemas.microsoft.com/office/powerpoint/2010/main" val="21897039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677E9D7C-2E65-45FE-910C-8CEF97BFFD00}" type="slidenum">
              <a:rPr lang="en-US" smtClean="0"/>
              <a:pPr/>
              <a:t>‹#›</a:t>
            </a:fld>
            <a:endParaRPr lang="en-US" dirty="0"/>
          </a:p>
        </p:txBody>
      </p:sp>
    </p:spTree>
    <p:extLst>
      <p:ext uri="{BB962C8B-B14F-4D97-AF65-F5344CB8AC3E}">
        <p14:creationId xmlns:p14="http://schemas.microsoft.com/office/powerpoint/2010/main" val="2353530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7E9D7C-2E65-45FE-910C-8CEF97BFFD00}" type="slidenum">
              <a:rPr lang="en-US" smtClean="0"/>
              <a:pPr/>
              <a:t>‹#›</a:t>
            </a:fld>
            <a:endParaRPr lang="en-US" dirty="0"/>
          </a:p>
        </p:txBody>
      </p:sp>
    </p:spTree>
    <p:extLst>
      <p:ext uri="{BB962C8B-B14F-4D97-AF65-F5344CB8AC3E}">
        <p14:creationId xmlns:p14="http://schemas.microsoft.com/office/powerpoint/2010/main" val="3402351075"/>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6858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19201"/>
            <a:ext cx="5111750" cy="4191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3352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77E9D7C-2E65-45FE-910C-8CEF97BFFD00}" type="slidenum">
              <a:rPr lang="en-US" smtClean="0"/>
              <a:pPr/>
              <a:t>‹#›</a:t>
            </a:fld>
            <a:endParaRPr lang="en-US" dirty="0"/>
          </a:p>
        </p:txBody>
      </p:sp>
    </p:spTree>
    <p:extLst>
      <p:ext uri="{BB962C8B-B14F-4D97-AF65-F5344CB8AC3E}">
        <p14:creationId xmlns:p14="http://schemas.microsoft.com/office/powerpoint/2010/main" val="3582749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4495800"/>
            <a:ext cx="87630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219199"/>
            <a:ext cx="5486400" cy="31242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52400" y="5105400"/>
            <a:ext cx="8763000" cy="38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677E9D7C-2E65-45FE-910C-8CEF97BFFD00}" type="slidenum">
              <a:rPr lang="en-US" smtClean="0"/>
              <a:pPr/>
              <a:t>‹#›</a:t>
            </a:fld>
            <a:endParaRPr lang="en-US" dirty="0"/>
          </a:p>
        </p:txBody>
      </p:sp>
    </p:spTree>
    <p:extLst>
      <p:ext uri="{BB962C8B-B14F-4D97-AF65-F5344CB8AC3E}">
        <p14:creationId xmlns:p14="http://schemas.microsoft.com/office/powerpoint/2010/main" val="17939237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52601"/>
            <a:ext cx="8229600" cy="38100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77E9D7C-2E65-45FE-910C-8CEF97BFFD00}" type="slidenum">
              <a:rPr lang="en-US" smtClean="0"/>
              <a:pPr/>
              <a:t>‹#›</a:t>
            </a:fld>
            <a:endParaRPr lang="en-US" dirty="0"/>
          </a:p>
        </p:txBody>
      </p:sp>
    </p:spTree>
    <p:extLst>
      <p:ext uri="{BB962C8B-B14F-4D97-AF65-F5344CB8AC3E}">
        <p14:creationId xmlns:p14="http://schemas.microsoft.com/office/powerpoint/2010/main" val="24519690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199"/>
            <a:ext cx="2057400" cy="4419601"/>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219201"/>
            <a:ext cx="6019800" cy="434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677E9D7C-2E65-45FE-910C-8CEF97BFFD00}" type="slidenum">
              <a:rPr lang="en-US" smtClean="0"/>
              <a:pPr/>
              <a:t>‹#›</a:t>
            </a:fld>
            <a:endParaRPr lang="en-US" dirty="0"/>
          </a:p>
        </p:txBody>
      </p:sp>
    </p:spTree>
    <p:extLst>
      <p:ext uri="{BB962C8B-B14F-4D97-AF65-F5344CB8AC3E}">
        <p14:creationId xmlns:p14="http://schemas.microsoft.com/office/powerpoint/2010/main" val="1784240988"/>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196876"/>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txBox="1">
            <a:spLocks/>
          </p:cNvSpPr>
          <p:nvPr userDrawn="1"/>
        </p:nvSpPr>
        <p:spPr>
          <a:xfrm>
            <a:off x="184220" y="6492875"/>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4EDFC3D-254E-4D84-BE13-36EB01263887}"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7998"/>
          <a:stretch/>
        </p:blipFill>
        <p:spPr>
          <a:xfrm>
            <a:off x="102028" y="781823"/>
            <a:ext cx="1190625" cy="658702"/>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4220" y="299033"/>
            <a:ext cx="1447800" cy="376428"/>
          </a:xfrm>
          <a:prstGeom prst="rect">
            <a:avLst/>
          </a:prstGeom>
        </p:spPr>
      </p:pic>
    </p:spTree>
    <p:extLst>
      <p:ext uri="{BB962C8B-B14F-4D97-AF65-F5344CB8AC3E}">
        <p14:creationId xmlns:p14="http://schemas.microsoft.com/office/powerpoint/2010/main" val="2859319216"/>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txBox="1">
            <a:spLocks/>
          </p:cNvSpPr>
          <p:nvPr userDrawn="1"/>
        </p:nvSpPr>
        <p:spPr>
          <a:xfrm>
            <a:off x="184220" y="6492875"/>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4EDFC3D-254E-4D84-BE13-36EB01263887}"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220" y="299033"/>
            <a:ext cx="1447800" cy="376428"/>
          </a:xfrm>
          <a:prstGeom prst="rect">
            <a:avLst/>
          </a:prstGeom>
        </p:spPr>
      </p:pic>
    </p:spTree>
    <p:extLst>
      <p:ext uri="{BB962C8B-B14F-4D97-AF65-F5344CB8AC3E}">
        <p14:creationId xmlns:p14="http://schemas.microsoft.com/office/powerpoint/2010/main" val="28987207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BF956AD-5577-47BD-A4F6-CF6CE401D3BC}" type="datetimeFigureOut">
              <a:rPr lang="en-US"/>
              <a:pPr>
                <a:defRPr/>
              </a:pPr>
              <a:t>11/18/2015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DF450C6-5AA2-4AB8-8E24-4882F9F1CCA0}"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56CFF8A-3E7D-4527-BDC7-38AD0F0500B2}" type="datetimeFigureOut">
              <a:rPr lang="en-US"/>
              <a:pPr>
                <a:defRPr/>
              </a:pPr>
              <a:t>11/18/2015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D7254F99-D4A5-4A0D-BFC0-55D70350475B}" type="slidenum">
              <a:rPr lang="en-US" altLang="en-US"/>
              <a:pPr/>
              <a:t>‹#›</a:t>
            </a:fld>
            <a:endParaRPr lang="en-US" altLang="en-US" dirty="0"/>
          </a:p>
        </p:txBody>
      </p:sp>
    </p:spTree>
    <p:extLst>
      <p:ext uri="{BB962C8B-B14F-4D97-AF65-F5344CB8AC3E}">
        <p14:creationId xmlns:p14="http://schemas.microsoft.com/office/powerpoint/2010/main" val="2887887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180871" y="6492875"/>
            <a:ext cx="2133600" cy="365125"/>
          </a:xfrm>
        </p:spPr>
        <p:txBody>
          <a:bodyPr/>
          <a:lstStyle>
            <a:lvl1pPr algn="l">
              <a:defRPr>
                <a:solidFill>
                  <a:schemeClr val="bg1"/>
                </a:solidFill>
              </a:defRPr>
            </a:lvl1pPr>
          </a:lstStyle>
          <a:p>
            <a:pPr>
              <a:defRPr/>
            </a:pPr>
            <a:fld id="{8B90E1D4-DEFB-4EAA-8F0A-F86D63BBDA29}"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3.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jpe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6" Type="http://schemas.openxmlformats.org/officeDocument/2006/relationships/image" Target="../media/image4.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1.jpe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image" Target="../media/image6.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image" Target="../media/image5.png"/><Relationship Id="rId2" Type="http://schemas.openxmlformats.org/officeDocument/2006/relationships/slideLayout" Target="../slideLayouts/slideLayout67.xml"/><Relationship Id="rId16" Type="http://schemas.openxmlformats.org/officeDocument/2006/relationships/theme" Target="../theme/theme6.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EAE2165-C1BE-4056-94DF-0FC5FE59F3F6}" type="datetimeFigureOut">
              <a:rPr lang="en-US"/>
              <a:pPr>
                <a:defRPr/>
              </a:pPr>
              <a:t>11/18/2015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427DFBA-C715-454A-9E7B-3357B8D2449E}" type="slidenum">
              <a:rPr lang="en-US"/>
              <a:pPr>
                <a:defRPr/>
              </a:pPr>
              <a:t>‹#›</a:t>
            </a:fld>
            <a:endParaRPr lang="en-US" dirty="0"/>
          </a:p>
        </p:txBody>
      </p:sp>
      <p:sp>
        <p:nvSpPr>
          <p:cNvPr id="7" name="Title Placeholder 1"/>
          <p:cNvSpPr txBox="1">
            <a:spLocks/>
          </p:cNvSpPr>
          <p:nvPr userDrawn="1"/>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p>
        </p:txBody>
      </p:sp>
      <p:sp>
        <p:nvSpPr>
          <p:cNvPr id="8" name="Text Placeholder 2"/>
          <p:cNvSpPr txBox="1">
            <a:spLocks/>
          </p:cNvSpPr>
          <p:nvPr userDrawn="1"/>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Click to edit Master text styles</a:t>
            </a:r>
          </a:p>
          <a:p>
            <a:pPr marL="742950" marR="0" lvl="1" indent="-28575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Second level</a:t>
            </a:r>
          </a:p>
          <a:p>
            <a:pPr marL="1143000" marR="0" lvl="2" indent="-2286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Third level</a:t>
            </a:r>
          </a:p>
          <a:p>
            <a:pPr marL="1600200" marR="0" lvl="3" indent="-2286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Fourth level</a:t>
            </a:r>
          </a:p>
          <a:p>
            <a:pPr marL="2057400" marR="0" lvl="4" indent="-2286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Fifth level</a:t>
            </a:r>
          </a:p>
        </p:txBody>
      </p:sp>
      <p:sp>
        <p:nvSpPr>
          <p:cNvPr id="9"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B284952-8F0B-4195-BCDA-F9CCF77DBC12}" type="datetimeFigureOut">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11/18/2015</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EEB846-7D44-4BA0-A071-0132B676DE8E}"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1" name="Picture 7" descr="EPA-slide-bg.jpg"/>
          <p:cNvPicPr>
            <a:picLocks noChangeAspect="1"/>
          </p:cNvPicPr>
          <p:nvPr userDrawn="1"/>
        </p:nvPicPr>
        <p:blipFill>
          <a:blip r:embed="rId15" cstate="print"/>
          <a:srcRect/>
          <a:stretch>
            <a:fillRect/>
          </a:stretch>
        </p:blipFill>
        <p:spPr bwMode="auto">
          <a:xfrm>
            <a:off x="0" y="98425"/>
            <a:ext cx="9144000" cy="6759575"/>
          </a:xfrm>
          <a:prstGeom prst="rect">
            <a:avLst/>
          </a:prstGeom>
          <a:noFill/>
          <a:ln w="9525">
            <a:noFill/>
            <a:miter lim="800000"/>
            <a:headEnd/>
            <a:tailEnd/>
          </a:ln>
        </p:spPr>
      </p:pic>
      <p:sp>
        <p:nvSpPr>
          <p:cNvPr id="12" name="Slide Number Placeholder 5"/>
          <p:cNvSpPr txBox="1">
            <a:spLocks/>
          </p:cNvSpPr>
          <p:nvPr userDrawn="1"/>
        </p:nvSpPr>
        <p:spPr>
          <a:xfrm>
            <a:off x="184220" y="6492875"/>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4EDFC3D-254E-4D84-BE13-36EB01263887}"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50" r:id="rId3"/>
    <p:sldLayoutId id="214748375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EAE2165-C1BE-4056-94DF-0FC5FE59F3F6}" type="datetimeFigureOut">
              <a:rPr lang="en-US"/>
              <a:pPr>
                <a:defRPr/>
              </a:pPr>
              <a:t>11/18/2015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427DFBA-C715-454A-9E7B-3357B8D2449E}" type="slidenum">
              <a:rPr lang="en-US"/>
              <a:pPr>
                <a:defRPr/>
              </a:pPr>
              <a:t>‹#›</a:t>
            </a:fld>
            <a:endParaRPr lang="en-US" dirty="0"/>
          </a:p>
        </p:txBody>
      </p:sp>
      <p:sp>
        <p:nvSpPr>
          <p:cNvPr id="7" name="Title Placeholder 1"/>
          <p:cNvSpPr txBox="1">
            <a:spLocks/>
          </p:cNvSpPr>
          <p:nvPr userDrawn="1"/>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p>
        </p:txBody>
      </p:sp>
      <p:sp>
        <p:nvSpPr>
          <p:cNvPr id="8" name="Text Placeholder 2"/>
          <p:cNvSpPr txBox="1">
            <a:spLocks/>
          </p:cNvSpPr>
          <p:nvPr userDrawn="1"/>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Click to edit Master text styles</a:t>
            </a:r>
          </a:p>
          <a:p>
            <a:pPr marL="742950" marR="0" lvl="1" indent="-28575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Second level</a:t>
            </a:r>
          </a:p>
          <a:p>
            <a:pPr marL="1143000" marR="0" lvl="2" indent="-2286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Third level</a:t>
            </a:r>
          </a:p>
          <a:p>
            <a:pPr marL="1600200" marR="0" lvl="3" indent="-2286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Fourth level</a:t>
            </a:r>
          </a:p>
          <a:p>
            <a:pPr marL="2057400" marR="0" lvl="4" indent="-2286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Fifth level</a:t>
            </a:r>
          </a:p>
        </p:txBody>
      </p:sp>
      <p:sp>
        <p:nvSpPr>
          <p:cNvPr id="9"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B284952-8F0B-4195-BCDA-F9CCF77DBC12}" type="datetimeFigureOut">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11/18/2015</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EEB846-7D44-4BA0-A071-0132B676DE8E}"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1" name="Picture 7" descr="EPA-slide-bg.jpg"/>
          <p:cNvPicPr>
            <a:picLocks noChangeAspect="1"/>
          </p:cNvPicPr>
          <p:nvPr userDrawn="1"/>
        </p:nvPicPr>
        <p:blipFill>
          <a:blip r:embed="rId15" cstate="print"/>
          <a:srcRect/>
          <a:stretch>
            <a:fillRect/>
          </a:stretch>
        </p:blipFill>
        <p:spPr bwMode="auto">
          <a:xfrm>
            <a:off x="0" y="98425"/>
            <a:ext cx="9144000" cy="6759575"/>
          </a:xfrm>
          <a:prstGeom prst="rect">
            <a:avLst/>
          </a:prstGeom>
          <a:noFill/>
          <a:ln w="9525">
            <a:noFill/>
            <a:miter lim="800000"/>
            <a:headEnd/>
            <a:tailEnd/>
          </a:ln>
        </p:spPr>
      </p:pic>
      <p:sp>
        <p:nvSpPr>
          <p:cNvPr id="12" name="Slide Number Placeholder 5"/>
          <p:cNvSpPr txBox="1">
            <a:spLocks/>
          </p:cNvSpPr>
          <p:nvPr userDrawn="1"/>
        </p:nvSpPr>
        <p:spPr>
          <a:xfrm>
            <a:off x="184220" y="6492875"/>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4EDFC3D-254E-4D84-BE13-36EB01263887}"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pic>
        <p:nvPicPr>
          <p:cNvPr id="13" name="Picture 12"/>
          <p:cNvPicPr/>
          <p:nvPr userDrawn="1"/>
        </p:nvPicPr>
        <p:blipFill>
          <a:blip r:embed="rId16" cstate="print"/>
          <a:srcRect r="67273"/>
          <a:stretch>
            <a:fillRect/>
          </a:stretch>
        </p:blipFill>
        <p:spPr bwMode="auto">
          <a:xfrm>
            <a:off x="8074346" y="5624202"/>
            <a:ext cx="783590" cy="804545"/>
          </a:xfrm>
          <a:prstGeom prst="rect">
            <a:avLst/>
          </a:prstGeom>
          <a:noFill/>
          <a:ln w="9525" algn="in">
            <a:noFill/>
            <a:miter lim="800000"/>
            <a:headEnd/>
            <a:tailEnd/>
          </a:ln>
          <a:effectLst/>
        </p:spPr>
      </p:pic>
    </p:spTree>
    <p:extLst>
      <p:ext uri="{BB962C8B-B14F-4D97-AF65-F5344CB8AC3E}">
        <p14:creationId xmlns:p14="http://schemas.microsoft.com/office/powerpoint/2010/main" val="3153613016"/>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EAE2165-C1BE-4056-94DF-0FC5FE59F3F6}" type="datetimeFigureOut">
              <a:rPr lang="en-US"/>
              <a:pPr>
                <a:defRPr/>
              </a:pPr>
              <a:t>11/18/2015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427DFBA-C715-454A-9E7B-3357B8D2449E}" type="slidenum">
              <a:rPr lang="en-US"/>
              <a:pPr>
                <a:defRPr/>
              </a:pPr>
              <a:t>‹#›</a:t>
            </a:fld>
            <a:endParaRPr lang="en-US" dirty="0"/>
          </a:p>
        </p:txBody>
      </p:sp>
      <p:sp>
        <p:nvSpPr>
          <p:cNvPr id="7" name="Title Placeholder 1"/>
          <p:cNvSpPr txBox="1">
            <a:spLocks/>
          </p:cNvSpPr>
          <p:nvPr userDrawn="1"/>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p>
        </p:txBody>
      </p:sp>
      <p:sp>
        <p:nvSpPr>
          <p:cNvPr id="8" name="Text Placeholder 2"/>
          <p:cNvSpPr txBox="1">
            <a:spLocks/>
          </p:cNvSpPr>
          <p:nvPr userDrawn="1"/>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Click to edit Master text styles</a:t>
            </a:r>
          </a:p>
          <a:p>
            <a:pPr marL="742950" marR="0" lvl="1" indent="-28575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Second level</a:t>
            </a:r>
          </a:p>
          <a:p>
            <a:pPr marL="1143000" marR="0" lvl="2" indent="-2286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Third level</a:t>
            </a:r>
          </a:p>
          <a:p>
            <a:pPr marL="1600200" marR="0" lvl="3" indent="-2286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Fourth level</a:t>
            </a:r>
          </a:p>
          <a:p>
            <a:pPr marL="2057400" marR="0" lvl="4" indent="-2286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Fifth level</a:t>
            </a:r>
          </a:p>
        </p:txBody>
      </p:sp>
      <p:sp>
        <p:nvSpPr>
          <p:cNvPr id="9"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B284952-8F0B-4195-BCDA-F9CCF77DBC12}" type="datetimeFigureOut">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11/18/2015</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EEB846-7D44-4BA0-A071-0132B676DE8E}"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1" name="Picture 7" descr="EPA-slide-bg.jpg"/>
          <p:cNvPicPr>
            <a:picLocks noChangeAspect="1"/>
          </p:cNvPicPr>
          <p:nvPr userDrawn="1"/>
        </p:nvPicPr>
        <p:blipFill>
          <a:blip r:embed="rId15" cstate="print"/>
          <a:srcRect/>
          <a:stretch>
            <a:fillRect/>
          </a:stretch>
        </p:blipFill>
        <p:spPr bwMode="auto">
          <a:xfrm>
            <a:off x="0" y="98425"/>
            <a:ext cx="9144000" cy="6759575"/>
          </a:xfrm>
          <a:prstGeom prst="rect">
            <a:avLst/>
          </a:prstGeom>
          <a:noFill/>
          <a:ln w="9525">
            <a:noFill/>
            <a:miter lim="800000"/>
            <a:headEnd/>
            <a:tailEnd/>
          </a:ln>
        </p:spPr>
      </p:pic>
      <p:sp>
        <p:nvSpPr>
          <p:cNvPr id="12" name="Slide Number Placeholder 5"/>
          <p:cNvSpPr txBox="1">
            <a:spLocks/>
          </p:cNvSpPr>
          <p:nvPr userDrawn="1"/>
        </p:nvSpPr>
        <p:spPr>
          <a:xfrm>
            <a:off x="184220" y="6492875"/>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4EDFC3D-254E-4D84-BE13-36EB01263887}"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pic>
        <p:nvPicPr>
          <p:cNvPr id="13" name="Picture 1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23220" y="6023559"/>
            <a:ext cx="1447800" cy="376428"/>
          </a:xfrm>
          <a:prstGeom prst="rect">
            <a:avLst/>
          </a:prstGeom>
        </p:spPr>
      </p:pic>
    </p:spTree>
    <p:extLst>
      <p:ext uri="{BB962C8B-B14F-4D97-AF65-F5344CB8AC3E}">
        <p14:creationId xmlns:p14="http://schemas.microsoft.com/office/powerpoint/2010/main" val="414437290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EAE2165-C1BE-4056-94DF-0FC5FE59F3F6}" type="datetimeFigureOut">
              <a:rPr lang="en-US"/>
              <a:pPr>
                <a:defRPr/>
              </a:pPr>
              <a:t>11/18/2015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427DFBA-C715-454A-9E7B-3357B8D2449E}" type="slidenum">
              <a:rPr lang="en-US"/>
              <a:pPr>
                <a:defRPr/>
              </a:pPr>
              <a:t>‹#›</a:t>
            </a:fld>
            <a:endParaRPr lang="en-US" dirty="0"/>
          </a:p>
        </p:txBody>
      </p:sp>
      <p:sp>
        <p:nvSpPr>
          <p:cNvPr id="7" name="Title Placeholder 1"/>
          <p:cNvSpPr txBox="1">
            <a:spLocks/>
          </p:cNvSpPr>
          <p:nvPr userDrawn="1"/>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p>
        </p:txBody>
      </p:sp>
      <p:sp>
        <p:nvSpPr>
          <p:cNvPr id="8" name="Text Placeholder 2"/>
          <p:cNvSpPr txBox="1">
            <a:spLocks/>
          </p:cNvSpPr>
          <p:nvPr userDrawn="1"/>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Click to edit Master text styles</a:t>
            </a:r>
          </a:p>
          <a:p>
            <a:pPr marL="742950" marR="0" lvl="1" indent="-28575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Second level</a:t>
            </a:r>
          </a:p>
          <a:p>
            <a:pPr marL="1143000" marR="0" lvl="2" indent="-2286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Third level</a:t>
            </a:r>
          </a:p>
          <a:p>
            <a:pPr marL="1600200" marR="0" lvl="3" indent="-2286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Fourth level</a:t>
            </a:r>
          </a:p>
          <a:p>
            <a:pPr marL="2057400" marR="0" lvl="4" indent="-2286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Fifth level</a:t>
            </a:r>
          </a:p>
        </p:txBody>
      </p:sp>
      <p:sp>
        <p:nvSpPr>
          <p:cNvPr id="9"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B284952-8F0B-4195-BCDA-F9CCF77DBC12}" type="datetimeFigureOut">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11/18/2015</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EEB846-7D44-4BA0-A071-0132B676DE8E}"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1" name="Picture 7" descr="EPA-slide-bg.jpg"/>
          <p:cNvPicPr>
            <a:picLocks noChangeAspect="1"/>
          </p:cNvPicPr>
          <p:nvPr userDrawn="1"/>
        </p:nvPicPr>
        <p:blipFill>
          <a:blip r:embed="rId15" cstate="print"/>
          <a:srcRect/>
          <a:stretch>
            <a:fillRect/>
          </a:stretch>
        </p:blipFill>
        <p:spPr bwMode="auto">
          <a:xfrm>
            <a:off x="0" y="98425"/>
            <a:ext cx="9144000" cy="6759575"/>
          </a:xfrm>
          <a:prstGeom prst="rect">
            <a:avLst/>
          </a:prstGeom>
          <a:noFill/>
          <a:ln w="9525">
            <a:noFill/>
            <a:miter lim="800000"/>
            <a:headEnd/>
            <a:tailEnd/>
          </a:ln>
        </p:spPr>
      </p:pic>
      <p:sp>
        <p:nvSpPr>
          <p:cNvPr id="12" name="Slide Number Placeholder 5"/>
          <p:cNvSpPr txBox="1">
            <a:spLocks/>
          </p:cNvSpPr>
          <p:nvPr userDrawn="1"/>
        </p:nvSpPr>
        <p:spPr>
          <a:xfrm>
            <a:off x="184220" y="6492875"/>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4EDFC3D-254E-4D84-BE13-36EB01263887}"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315216961"/>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EAE2165-C1BE-4056-94DF-0FC5FE59F3F6}" type="datetimeFigureOut">
              <a:rPr lang="en-US"/>
              <a:pPr>
                <a:defRPr/>
              </a:pPr>
              <a:t>11/18/2015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427DFBA-C715-454A-9E7B-3357B8D2449E}" type="slidenum">
              <a:rPr lang="en-US"/>
              <a:pPr>
                <a:defRPr/>
              </a:pPr>
              <a:t>‹#›</a:t>
            </a:fld>
            <a:endParaRPr lang="en-US" dirty="0"/>
          </a:p>
        </p:txBody>
      </p:sp>
      <p:sp>
        <p:nvSpPr>
          <p:cNvPr id="7" name="Title Placeholder 1"/>
          <p:cNvSpPr txBox="1">
            <a:spLocks/>
          </p:cNvSpPr>
          <p:nvPr userDrawn="1"/>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p>
        </p:txBody>
      </p:sp>
      <p:sp>
        <p:nvSpPr>
          <p:cNvPr id="8" name="Text Placeholder 2"/>
          <p:cNvSpPr txBox="1">
            <a:spLocks/>
          </p:cNvSpPr>
          <p:nvPr userDrawn="1"/>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Click to edit Master text styles</a:t>
            </a:r>
          </a:p>
          <a:p>
            <a:pPr marL="742950" marR="0" lvl="1" indent="-28575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Second level</a:t>
            </a:r>
          </a:p>
          <a:p>
            <a:pPr marL="1143000" marR="0" lvl="2" indent="-2286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Third level</a:t>
            </a:r>
          </a:p>
          <a:p>
            <a:pPr marL="1600200" marR="0" lvl="3" indent="-2286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Fourth level</a:t>
            </a:r>
          </a:p>
          <a:p>
            <a:pPr marL="2057400" marR="0" lvl="4" indent="-2286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Fifth level</a:t>
            </a:r>
          </a:p>
        </p:txBody>
      </p:sp>
      <p:sp>
        <p:nvSpPr>
          <p:cNvPr id="9"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B284952-8F0B-4195-BCDA-F9CCF77DBC12}" type="datetimeFigureOut">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11/18/2015</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EEB846-7D44-4BA0-A071-0132B676DE8E}"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1" name="Picture 7" descr="EPA-slide-bg.jpg"/>
          <p:cNvPicPr>
            <a:picLocks noChangeAspect="1"/>
          </p:cNvPicPr>
          <p:nvPr userDrawn="1"/>
        </p:nvPicPr>
        <p:blipFill>
          <a:blip r:embed="rId15" cstate="print"/>
          <a:srcRect/>
          <a:stretch>
            <a:fillRect/>
          </a:stretch>
        </p:blipFill>
        <p:spPr bwMode="auto">
          <a:xfrm>
            <a:off x="0" y="98425"/>
            <a:ext cx="9144000" cy="6759575"/>
          </a:xfrm>
          <a:prstGeom prst="rect">
            <a:avLst/>
          </a:prstGeom>
          <a:noFill/>
          <a:ln w="9525">
            <a:noFill/>
            <a:miter lim="800000"/>
            <a:headEnd/>
            <a:tailEnd/>
          </a:ln>
        </p:spPr>
      </p:pic>
      <p:sp>
        <p:nvSpPr>
          <p:cNvPr id="12" name="Slide Number Placeholder 5"/>
          <p:cNvSpPr txBox="1">
            <a:spLocks/>
          </p:cNvSpPr>
          <p:nvPr userDrawn="1"/>
        </p:nvSpPr>
        <p:spPr>
          <a:xfrm>
            <a:off x="184220" y="6492875"/>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4EDFC3D-254E-4D84-BE13-36EB01263887}"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pic>
        <p:nvPicPr>
          <p:cNvPr id="13" name="Picture 12" descr="H:\Unity\Logos\Unity logo without white box.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667597" y="5620975"/>
            <a:ext cx="1181129" cy="8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109972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rotWithShape="1">
          <a:blip r:embed="rId17" cstate="print">
            <a:extLst>
              <a:ext uri="{28A0092B-C50C-407E-A947-70E740481C1C}">
                <a14:useLocalDpi xmlns:a14="http://schemas.microsoft.com/office/drawing/2010/main" val="0"/>
              </a:ext>
            </a:extLst>
          </a:blip>
          <a:srcRect l="10435" t="78682" r="12398" b="7426"/>
          <a:stretch/>
        </p:blipFill>
        <p:spPr bwMode="auto">
          <a:xfrm>
            <a:off x="0" y="5541158"/>
            <a:ext cx="9144000" cy="1316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457200" y="1143000"/>
            <a:ext cx="8229600" cy="50323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b="1">
                <a:solidFill>
                  <a:schemeClr val="tx1"/>
                </a:solidFill>
              </a:defRPr>
            </a:lvl1pPr>
          </a:lstStyle>
          <a:p>
            <a:fld id="{677E9D7C-2E65-45FE-910C-8CEF97BFFD00}" type="slidenum">
              <a:rPr lang="en-US" smtClean="0"/>
              <a:pPr/>
              <a:t>‹#›</a:t>
            </a:fld>
            <a:endParaRPr lang="en-US" dirty="0"/>
          </a:p>
        </p:txBody>
      </p:sp>
      <p:pic>
        <p:nvPicPr>
          <p:cNvPr id="7" name="Picture 2"/>
          <p:cNvPicPr>
            <a:picLocks noChangeAspect="1" noChangeArrowheads="1"/>
          </p:cNvPicPr>
          <p:nvPr userDrawn="1"/>
        </p:nvPicPr>
        <p:blipFill rotWithShape="1">
          <a:blip r:embed="rId18" cstate="print">
            <a:extLst>
              <a:ext uri="{28A0092B-C50C-407E-A947-70E740481C1C}">
                <a14:useLocalDpi xmlns:a14="http://schemas.microsoft.com/office/drawing/2010/main" val="0"/>
              </a:ext>
            </a:extLst>
          </a:blip>
          <a:srcRect l="13059" t="5799" r="12535" b="83783"/>
          <a:stretch/>
        </p:blipFill>
        <p:spPr bwMode="auto">
          <a:xfrm>
            <a:off x="0" y="0"/>
            <a:ext cx="9144000" cy="1024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490402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7" r:id="rId13"/>
    <p:sldLayoutId id="2147483748" r:id="rId14"/>
    <p:sldLayoutId id="2147483744" r:id="rId15"/>
  </p:sldLayoutIdLst>
  <p:timing>
    <p:tnLst>
      <p:par>
        <p:cTn id="1" dur="indefinite" restart="never" nodeType="tmRoot"/>
      </p:par>
    </p:tnLst>
  </p:timing>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2.xml"/><Relationship Id="rId5" Type="http://schemas.openxmlformats.org/officeDocument/2006/relationships/image" Target="../media/image29.jpe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2.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cDKzWdTzKKE" TargetMode="External"/><Relationship Id="rId2" Type="http://schemas.openxmlformats.org/officeDocument/2006/relationships/notesSlide" Target="../notesSlides/notesSlide32.xml"/><Relationship Id="rId1" Type="http://schemas.openxmlformats.org/officeDocument/2006/relationships/slideLayout" Target="../slideLayouts/slideLayout22.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4.xml"/><Relationship Id="rId1" Type="http://schemas.openxmlformats.org/officeDocument/2006/relationships/slideLayout" Target="../slideLayouts/slideLayout35.xml"/><Relationship Id="rId4" Type="http://schemas.openxmlformats.org/officeDocument/2006/relationships/image" Target="../media/image37.jpg"/></Relationships>
</file>

<file path=ppt/slides/_rels/slide3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5.xml"/><Relationship Id="rId1" Type="http://schemas.openxmlformats.org/officeDocument/2006/relationships/slideLayout" Target="../slideLayouts/slideLayout6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15.xml"/><Relationship Id="rId4" Type="http://schemas.openxmlformats.org/officeDocument/2006/relationships/image" Target="../media/image40.jp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35.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4.jpeg"/><Relationship Id="rId4" Type="http://schemas.openxmlformats.org/officeDocument/2006/relationships/image" Target="../media/image13.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asthmacommunitynetwork.org/node/915" TargetMode="External"/><Relationship Id="rId2" Type="http://schemas.openxmlformats.org/officeDocument/2006/relationships/notesSlide" Target="../notesSlides/notesSlide46.xml"/><Relationship Id="rId1" Type="http://schemas.openxmlformats.org/officeDocument/2006/relationships/slideLayout" Target="../slideLayouts/slideLayout15.xml"/><Relationship Id="rId5" Type="http://schemas.openxmlformats.org/officeDocument/2006/relationships/hyperlink" Target="http://www.asthmacommunitynetwork.org/node/13581" TargetMode="External"/><Relationship Id="rId4" Type="http://schemas.openxmlformats.org/officeDocument/2006/relationships/hyperlink" Target="http://www.asthmacommunitynetwork.org/node/16183"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7.xml"/><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8" name="Round Diagonal Corner Rectangle 7"/>
          <p:cNvSpPr>
            <a:spLocks noChangeAspect="1"/>
          </p:cNvSpPr>
          <p:nvPr/>
        </p:nvSpPr>
        <p:spPr>
          <a:xfrm>
            <a:off x="2333301" y="2004322"/>
            <a:ext cx="4534883" cy="2901123"/>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58" name="Title 1"/>
          <p:cNvSpPr>
            <a:spLocks noGrp="1"/>
          </p:cNvSpPr>
          <p:nvPr>
            <p:ph type="ctrTitle"/>
          </p:nvPr>
        </p:nvSpPr>
        <p:spPr>
          <a:xfrm>
            <a:off x="128789" y="284915"/>
            <a:ext cx="8899301" cy="1645428"/>
          </a:xfrm>
        </p:spPr>
        <p:txBody>
          <a:bodyPr/>
          <a:lstStyle/>
          <a:p>
            <a:pPr eaLnBrk="1" hangingPunct="1">
              <a:lnSpc>
                <a:spcPct val="90000"/>
              </a:lnSpc>
            </a:pPr>
            <a:r>
              <a:rPr lang="en-US" b="1" dirty="0" smtClean="0">
                <a:solidFill>
                  <a:schemeClr val="bg1"/>
                </a:solidFill>
              </a:rPr>
              <a:t>Welcome</a:t>
            </a:r>
            <a:r>
              <a:rPr lang="en-US" sz="4000" b="1" dirty="0" smtClean="0">
                <a:solidFill>
                  <a:schemeClr val="bg1"/>
                </a:solidFill>
              </a:rPr>
              <a:t/>
            </a:r>
            <a:br>
              <a:rPr lang="en-US" sz="4000" b="1" dirty="0" smtClean="0">
                <a:solidFill>
                  <a:schemeClr val="bg1"/>
                </a:solidFill>
              </a:rPr>
            </a:br>
            <a:r>
              <a:rPr lang="en-US" sz="3600" b="1" dirty="0" smtClean="0">
                <a:solidFill>
                  <a:schemeClr val="bg1"/>
                </a:solidFill>
              </a:rPr>
              <a:t>Coordinated Care: Making </a:t>
            </a:r>
            <a:br>
              <a:rPr lang="en-US" sz="3600" b="1" dirty="0" smtClean="0">
                <a:solidFill>
                  <a:schemeClr val="bg1"/>
                </a:solidFill>
              </a:rPr>
            </a:br>
            <a:r>
              <a:rPr lang="en-US" sz="3600" b="1" dirty="0" smtClean="0">
                <a:solidFill>
                  <a:schemeClr val="bg1"/>
                </a:solidFill>
              </a:rPr>
              <a:t>In-Home Asthma Visit Referrals Work</a:t>
            </a:r>
            <a:endParaRPr lang="en-US" sz="3600" dirty="0" smtClean="0">
              <a:solidFill>
                <a:schemeClr val="bg1"/>
              </a:solidFill>
            </a:endParaRPr>
          </a:p>
        </p:txBody>
      </p:sp>
      <p:sp>
        <p:nvSpPr>
          <p:cNvPr id="5" name="Subtitle 2"/>
          <p:cNvSpPr txBox="1">
            <a:spLocks/>
          </p:cNvSpPr>
          <p:nvPr/>
        </p:nvSpPr>
        <p:spPr>
          <a:xfrm>
            <a:off x="1447800" y="4800600"/>
            <a:ext cx="6400800" cy="1752600"/>
          </a:xfrm>
          <a:prstGeom prst="rect">
            <a:avLst/>
          </a:prstGeom>
        </p:spPr>
        <p:txBody>
          <a:bodyPr>
            <a:normAutofit/>
          </a:bodyPr>
          <a:lstStyle/>
          <a:p>
            <a:pPr fontAlgn="auto">
              <a:spcBef>
                <a:spcPct val="20000"/>
              </a:spcBef>
              <a:spcAft>
                <a:spcPts val="0"/>
              </a:spcAft>
              <a:buFont typeface="Arial" pitchFamily="34" charset="0"/>
              <a:buNone/>
              <a:defRPr/>
            </a:pPr>
            <a:r>
              <a:rPr lang="en-US" dirty="0">
                <a:latin typeface="+mn-lt"/>
              </a:rPr>
              <a:t> </a:t>
            </a:r>
          </a:p>
          <a:p>
            <a:pPr fontAlgn="auto">
              <a:spcBef>
                <a:spcPct val="20000"/>
              </a:spcBef>
              <a:spcAft>
                <a:spcPts val="0"/>
              </a:spcAft>
              <a:buFont typeface="Arial" pitchFamily="34" charset="0"/>
              <a:buNone/>
              <a:defRPr/>
            </a:pPr>
            <a:endParaRPr lang="en-US" dirty="0">
              <a:solidFill>
                <a:schemeClr val="tx1">
                  <a:tint val="75000"/>
                </a:schemeClr>
              </a:solidFill>
              <a:latin typeface="+mn-lt"/>
            </a:endParaRPr>
          </a:p>
        </p:txBody>
      </p:sp>
      <p:sp>
        <p:nvSpPr>
          <p:cNvPr id="6" name="Subtitle 2"/>
          <p:cNvSpPr txBox="1">
            <a:spLocks/>
          </p:cNvSpPr>
          <p:nvPr/>
        </p:nvSpPr>
        <p:spPr>
          <a:xfrm>
            <a:off x="1295400" y="5029200"/>
            <a:ext cx="6400800" cy="1219200"/>
          </a:xfrm>
          <a:prstGeom prst="rect">
            <a:avLst/>
          </a:prstGeom>
        </p:spPr>
        <p:txBody>
          <a:bodyPr>
            <a:normAutofit/>
          </a:bodyPr>
          <a:lstStyle/>
          <a:p>
            <a:pPr fontAlgn="auto">
              <a:spcBef>
                <a:spcPct val="20000"/>
              </a:spcBef>
              <a:spcAft>
                <a:spcPts val="0"/>
              </a:spcAft>
              <a:buFont typeface="Arial" pitchFamily="34" charset="0"/>
              <a:buNone/>
              <a:defRPr/>
            </a:pPr>
            <a:r>
              <a:rPr lang="en-US" dirty="0">
                <a:latin typeface="+mn-lt"/>
              </a:rPr>
              <a:t> </a:t>
            </a:r>
          </a:p>
          <a:p>
            <a:pPr fontAlgn="auto">
              <a:spcBef>
                <a:spcPct val="20000"/>
              </a:spcBef>
              <a:spcAft>
                <a:spcPts val="0"/>
              </a:spcAft>
              <a:buFont typeface="Arial" pitchFamily="34" charset="0"/>
              <a:buNone/>
              <a:defRPr/>
            </a:pPr>
            <a:endParaRPr lang="en-US" dirty="0">
              <a:solidFill>
                <a:schemeClr val="tx1">
                  <a:tint val="75000"/>
                </a:schemeClr>
              </a:solidFill>
              <a:latin typeface="+mn-lt"/>
            </a:endParaRPr>
          </a:p>
        </p:txBody>
      </p:sp>
      <p:sp>
        <p:nvSpPr>
          <p:cNvPr id="11" name="TextBox 10"/>
          <p:cNvSpPr txBox="1"/>
          <p:nvPr/>
        </p:nvSpPr>
        <p:spPr>
          <a:xfrm>
            <a:off x="0" y="5014643"/>
            <a:ext cx="9143999" cy="1600438"/>
          </a:xfrm>
          <a:prstGeom prst="rect">
            <a:avLst/>
          </a:prstGeom>
          <a:noFill/>
        </p:spPr>
        <p:txBody>
          <a:bodyPr wrap="square" rtlCol="0">
            <a:spAutoFit/>
          </a:bodyPr>
          <a:lstStyle/>
          <a:p>
            <a:pPr algn="ctr"/>
            <a:r>
              <a:rPr lang="en-US" sz="2400" b="1" dirty="0" smtClean="0">
                <a:solidFill>
                  <a:schemeClr val="bg1"/>
                </a:solidFill>
              </a:rPr>
              <a:t>Participant </a:t>
            </a:r>
            <a:r>
              <a:rPr lang="en-US" sz="2400" b="1" dirty="0">
                <a:solidFill>
                  <a:schemeClr val="bg1"/>
                </a:solidFill>
              </a:rPr>
              <a:t>Dial-In: </a:t>
            </a:r>
            <a:r>
              <a:rPr lang="en-US" sz="2400" dirty="0">
                <a:solidFill>
                  <a:schemeClr val="bg1"/>
                </a:solidFill>
              </a:rPr>
              <a:t>(800) 374-0278</a:t>
            </a:r>
          </a:p>
          <a:p>
            <a:pPr algn="ctr">
              <a:spcAft>
                <a:spcPts val="600"/>
              </a:spcAft>
            </a:pPr>
            <a:r>
              <a:rPr lang="en-US" sz="2400" b="1" dirty="0">
                <a:solidFill>
                  <a:schemeClr val="bg1"/>
                </a:solidFill>
              </a:rPr>
              <a:t>Conference ID: </a:t>
            </a:r>
            <a:r>
              <a:rPr lang="en-US" sz="2400" dirty="0" smtClean="0">
                <a:solidFill>
                  <a:schemeClr val="bg1"/>
                </a:solidFill>
              </a:rPr>
              <a:t>65863332</a:t>
            </a:r>
          </a:p>
          <a:p>
            <a:pPr algn="ctr">
              <a:spcBef>
                <a:spcPts val="600"/>
              </a:spcBef>
            </a:pPr>
            <a:r>
              <a:rPr lang="en-US" sz="2000" i="1" dirty="0">
                <a:solidFill>
                  <a:schemeClr val="bg1"/>
                </a:solidFill>
              </a:rPr>
              <a:t>Thursday, November 19, </a:t>
            </a:r>
            <a:r>
              <a:rPr lang="en-US" sz="2000" i="1" dirty="0" smtClean="0">
                <a:solidFill>
                  <a:schemeClr val="bg1"/>
                </a:solidFill>
              </a:rPr>
              <a:t>2015, Webinar: 2:00 p.m.–3:00 p.m. EST</a:t>
            </a:r>
            <a:br>
              <a:rPr lang="en-US" sz="2000" i="1" dirty="0" smtClean="0">
                <a:solidFill>
                  <a:schemeClr val="bg1"/>
                </a:solidFill>
              </a:rPr>
            </a:br>
            <a:r>
              <a:rPr lang="en-US" sz="2000" i="1" dirty="0" smtClean="0">
                <a:solidFill>
                  <a:schemeClr val="bg1"/>
                </a:solidFill>
              </a:rPr>
              <a:t>Live Online Q&amp;A: 3:00 p.m.–3:30 p.m. EST on AsthmaCommunityNetwork.org</a:t>
            </a:r>
            <a:endParaRPr lang="en-US" sz="2000" i="1" dirty="0">
              <a:solidFill>
                <a:schemeClr val="bg1"/>
              </a:solidFill>
            </a:endParaRPr>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24317" t="6308" r="63662" b="62850"/>
          <a:stretch/>
        </p:blipFill>
        <p:spPr bwMode="auto">
          <a:xfrm>
            <a:off x="154096" y="323552"/>
            <a:ext cx="1239898" cy="556706"/>
          </a:xfrm>
          <a:prstGeom prst="rect">
            <a:avLst/>
          </a:prstGeom>
          <a:ln>
            <a:noFill/>
          </a:ln>
          <a:effectLst>
            <a:softEdge rad="127000"/>
          </a:effectLst>
          <a:extLst>
            <a:ext uri="{53640926-AAD7-44D8-BBD7-CCE9431645EC}">
              <a14:shadowObscured xmlns:a14="http://schemas.microsoft.com/office/drawing/2010/main"/>
            </a:ext>
          </a:extLst>
        </p:spPr>
      </p:pic>
      <p:sp>
        <p:nvSpPr>
          <p:cNvPr id="13" name="Arc 12"/>
          <p:cNvSpPr/>
          <p:nvPr/>
        </p:nvSpPr>
        <p:spPr>
          <a:xfrm rot="15818134">
            <a:off x="3186541" y="2535443"/>
            <a:ext cx="1462241" cy="1386132"/>
          </a:xfrm>
          <a:prstGeom prst="arc">
            <a:avLst>
              <a:gd name="adj1" fmla="val 15423798"/>
              <a:gd name="adj2" fmla="val 398220"/>
            </a:avLst>
          </a:prstGeom>
          <a:ln w="57150">
            <a:solidFill>
              <a:srgbClr val="455B8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15" name="Arc 14"/>
          <p:cNvSpPr/>
          <p:nvPr/>
        </p:nvSpPr>
        <p:spPr>
          <a:xfrm rot="586061">
            <a:off x="4434267" y="2412467"/>
            <a:ext cx="1463270" cy="1476530"/>
          </a:xfrm>
          <a:prstGeom prst="arc">
            <a:avLst>
              <a:gd name="adj1" fmla="val 15423798"/>
              <a:gd name="adj2" fmla="val 398220"/>
            </a:avLst>
          </a:prstGeom>
          <a:ln w="57150">
            <a:solidFill>
              <a:srgbClr val="455B8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16" name="Arc 15"/>
          <p:cNvSpPr/>
          <p:nvPr/>
        </p:nvSpPr>
        <p:spPr>
          <a:xfrm rot="8352237">
            <a:off x="3703168" y="3244685"/>
            <a:ext cx="2008241" cy="1417141"/>
          </a:xfrm>
          <a:prstGeom prst="arc">
            <a:avLst>
              <a:gd name="adj1" fmla="val 15423798"/>
              <a:gd name="adj2" fmla="val 398220"/>
            </a:avLst>
          </a:prstGeom>
          <a:ln w="57150">
            <a:solidFill>
              <a:srgbClr val="455B8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pic>
        <p:nvPicPr>
          <p:cNvPr id="1026" name="Picture 2" descr="Image result for blue icon in home asthm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0021" y="2011641"/>
            <a:ext cx="1260746" cy="125345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blue icon in ho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p:cNvPicPr>
          <p:nvPr/>
        </p:nvPicPr>
        <p:blipFill>
          <a:blip r:embed="rId5" cstate="print"/>
          <a:stretch>
            <a:fillRect/>
          </a:stretch>
        </p:blipFill>
        <p:spPr>
          <a:xfrm>
            <a:off x="2885640" y="3538943"/>
            <a:ext cx="996777" cy="1047247"/>
          </a:xfrm>
          <a:prstGeom prst="ellipse">
            <a:avLst/>
          </a:prstGeom>
        </p:spPr>
      </p:pic>
      <p:pic>
        <p:nvPicPr>
          <p:cNvPr id="14" name="Picture 13"/>
          <p:cNvPicPr>
            <a:picLocks noChangeAspect="1"/>
          </p:cNvPicPr>
          <p:nvPr/>
        </p:nvPicPr>
        <p:blipFill>
          <a:blip r:embed="rId6" cstate="print"/>
          <a:stretch>
            <a:fillRect/>
          </a:stretch>
        </p:blipFill>
        <p:spPr>
          <a:xfrm>
            <a:off x="5254282" y="3395236"/>
            <a:ext cx="1152499" cy="1191789"/>
          </a:xfrm>
          <a:prstGeom prst="rect">
            <a:avLst/>
          </a:prstGeom>
        </p:spPr>
      </p:pic>
    </p:spTree>
    <p:extLst>
      <p:ext uri="{BB962C8B-B14F-4D97-AF65-F5344CB8AC3E}">
        <p14:creationId xmlns:p14="http://schemas.microsoft.com/office/powerpoint/2010/main" val="3436362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639080" y="1373011"/>
            <a:ext cx="7739743"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a:solidFill>
                  <a:srgbClr val="0070C0"/>
                </a:solidFill>
                <a:latin typeface="+mj-lt"/>
                <a:ea typeface="+mj-ea"/>
                <a:cs typeface="+mj-cs"/>
              </a:rPr>
              <a:t>Collaborating on In-Home Asthma Visit Referrals and Communication for Underserved Patients in the</a:t>
            </a:r>
          </a:p>
          <a:p>
            <a:pPr algn="ctr" eaLnBrk="1" hangingPunct="1">
              <a:spcBef>
                <a:spcPct val="0"/>
              </a:spcBef>
              <a:spcAft>
                <a:spcPts val="2400"/>
              </a:spcAft>
              <a:buFontTx/>
              <a:buNone/>
            </a:pPr>
            <a:r>
              <a:rPr lang="en-US" altLang="en-US" sz="3600" b="1" dirty="0">
                <a:solidFill>
                  <a:srgbClr val="0070C0"/>
                </a:solidFill>
                <a:latin typeface="+mj-lt"/>
                <a:ea typeface="+mj-ea"/>
                <a:cs typeface="+mj-cs"/>
              </a:rPr>
              <a:t>District of Columbia</a:t>
            </a:r>
          </a:p>
          <a:p>
            <a:pPr algn="ctr" eaLnBrk="1" hangingPunct="1">
              <a:spcBef>
                <a:spcPts val="1200"/>
              </a:spcBef>
              <a:buFontTx/>
              <a:buNone/>
            </a:pPr>
            <a:r>
              <a:rPr lang="en-US" altLang="en-US" dirty="0" smtClean="0"/>
              <a:t>Elizabeth </a:t>
            </a:r>
            <a:r>
              <a:rPr lang="en-US" altLang="en-US" dirty="0"/>
              <a:t>Gates, </a:t>
            </a:r>
            <a:r>
              <a:rPr lang="en-US" altLang="en-US" dirty="0" smtClean="0"/>
              <a:t>M.D.</a:t>
            </a:r>
          </a:p>
          <a:p>
            <a:pPr algn="ctr" eaLnBrk="1" hangingPunct="1">
              <a:spcBef>
                <a:spcPct val="0"/>
              </a:spcBef>
              <a:spcAft>
                <a:spcPts val="0"/>
              </a:spcAft>
              <a:buFontTx/>
              <a:buNone/>
            </a:pPr>
            <a:r>
              <a:rPr lang="en-US" altLang="en-US" sz="2800" dirty="0" smtClean="0"/>
              <a:t>Director of Pediatrics</a:t>
            </a:r>
          </a:p>
          <a:p>
            <a:pPr algn="ctr" eaLnBrk="1" hangingPunct="1">
              <a:spcBef>
                <a:spcPct val="0"/>
              </a:spcBef>
              <a:spcAft>
                <a:spcPts val="1200"/>
              </a:spcAft>
              <a:buFontTx/>
              <a:buNone/>
            </a:pPr>
            <a:r>
              <a:rPr lang="en-US" altLang="en-US" sz="2800" dirty="0" smtClean="0"/>
              <a:t>Unity Health Care, Inc.</a:t>
            </a:r>
          </a:p>
          <a:p>
            <a:pPr algn="ctr" eaLnBrk="1" hangingPunct="1">
              <a:spcBef>
                <a:spcPct val="0"/>
              </a:spcBef>
              <a:buFontTx/>
              <a:buNone/>
            </a:pPr>
            <a:r>
              <a:rPr lang="en-US" altLang="en-US" sz="2800" dirty="0" smtClean="0"/>
              <a:t>November 19, 2015</a:t>
            </a:r>
            <a:endParaRPr lang="en-US" altLang="en-US" sz="2800" dirty="0"/>
          </a:p>
        </p:txBody>
      </p:sp>
    </p:spTree>
    <p:extLst>
      <p:ext uri="{BB962C8B-B14F-4D97-AF65-F5344CB8AC3E}">
        <p14:creationId xmlns:p14="http://schemas.microsoft.com/office/powerpoint/2010/main" val="2895326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274638"/>
            <a:ext cx="9144000" cy="1143000"/>
          </a:xfrm>
        </p:spPr>
        <p:txBody>
          <a:bodyPr/>
          <a:lstStyle/>
          <a:p>
            <a:r>
              <a:rPr lang="en-US" altLang="en-US" b="1" dirty="0">
                <a:solidFill>
                  <a:srgbClr val="0070C0"/>
                </a:solidFill>
              </a:rPr>
              <a:t>Our Mission Comes First</a:t>
            </a:r>
          </a:p>
        </p:txBody>
      </p:sp>
      <p:sp>
        <p:nvSpPr>
          <p:cNvPr id="3075" name="Content Placeholder 2"/>
          <p:cNvSpPr>
            <a:spLocks noGrp="1"/>
          </p:cNvSpPr>
          <p:nvPr>
            <p:ph idx="4294967295"/>
          </p:nvPr>
        </p:nvSpPr>
        <p:spPr>
          <a:xfrm>
            <a:off x="457200" y="1469293"/>
            <a:ext cx="8229600" cy="4241800"/>
          </a:xfrm>
        </p:spPr>
        <p:txBody>
          <a:bodyPr/>
          <a:lstStyle/>
          <a:p>
            <a:pPr marL="0" indent="0" algn="ctr" eaLnBrk="1" hangingPunct="1">
              <a:buFont typeface="Arial" panose="020B0604020202020204" pitchFamily="34" charset="0"/>
              <a:buNone/>
            </a:pPr>
            <a:r>
              <a:rPr lang="en-US" altLang="en-US" dirty="0" smtClean="0"/>
              <a:t>Promoting healthier communities through compassion and comprehensive health and human services, regardless of the ability to pay.</a:t>
            </a:r>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18954" r="2837"/>
          <a:stretch>
            <a:fillRect/>
          </a:stretch>
        </p:blipFill>
        <p:spPr bwMode="auto">
          <a:xfrm>
            <a:off x="2895199" y="3200400"/>
            <a:ext cx="3353602" cy="28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5418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4294967295"/>
          </p:nvPr>
        </p:nvSpPr>
        <p:spPr>
          <a:xfrm>
            <a:off x="450166" y="1417638"/>
            <a:ext cx="4257675" cy="4983162"/>
          </a:xfrm>
        </p:spPr>
        <p:txBody>
          <a:bodyPr>
            <a:noAutofit/>
          </a:bodyPr>
          <a:lstStyle/>
          <a:p>
            <a:pPr eaLnBrk="1" hangingPunct="1">
              <a:spcBef>
                <a:spcPts val="600"/>
              </a:spcBef>
              <a:spcAft>
                <a:spcPts val="600"/>
              </a:spcAft>
            </a:pPr>
            <a:r>
              <a:rPr lang="en-US" altLang="en-US" sz="2200" dirty="0"/>
              <a:t>Founded in 1985 as </a:t>
            </a:r>
            <a:r>
              <a:rPr lang="en-US" altLang="en-US" sz="2200" dirty="0" smtClean="0"/>
              <a:t>the Health </a:t>
            </a:r>
            <a:r>
              <a:rPr lang="en-US" altLang="en-US" sz="2200" dirty="0"/>
              <a:t>Care for the Homeless </a:t>
            </a:r>
            <a:r>
              <a:rPr lang="en-US" altLang="en-US" sz="2200" dirty="0" smtClean="0"/>
              <a:t>Project.</a:t>
            </a:r>
            <a:endParaRPr lang="en-US" altLang="en-US" sz="2200" dirty="0"/>
          </a:p>
          <a:p>
            <a:pPr eaLnBrk="1" hangingPunct="1">
              <a:spcBef>
                <a:spcPts val="600"/>
              </a:spcBef>
              <a:spcAft>
                <a:spcPts val="600"/>
              </a:spcAft>
            </a:pPr>
            <a:r>
              <a:rPr lang="en-US" altLang="en-US" sz="2200" dirty="0"/>
              <a:t>Became a </a:t>
            </a:r>
            <a:r>
              <a:rPr lang="en-US" altLang="en-US" sz="2200" dirty="0" smtClean="0"/>
              <a:t>Federally Qualified Health Center in 1996.</a:t>
            </a:r>
          </a:p>
          <a:p>
            <a:pPr eaLnBrk="1" hangingPunct="1">
              <a:spcBef>
                <a:spcPts val="600"/>
              </a:spcBef>
              <a:spcAft>
                <a:spcPts val="600"/>
              </a:spcAft>
            </a:pPr>
            <a:r>
              <a:rPr lang="en-US" altLang="en-US" sz="2200" dirty="0" smtClean="0"/>
              <a:t>Recognized as a NCQA Level 3 Patient-Centered Medical Home.</a:t>
            </a:r>
          </a:p>
          <a:p>
            <a:pPr>
              <a:spcBef>
                <a:spcPts val="1200"/>
              </a:spcBef>
              <a:spcAft>
                <a:spcPts val="300"/>
              </a:spcAft>
            </a:pPr>
            <a:r>
              <a:rPr lang="en-US" altLang="en-US" sz="2200" dirty="0" smtClean="0">
                <a:solidFill>
                  <a:prstClr val="black"/>
                </a:solidFill>
              </a:rPr>
              <a:t>Served </a:t>
            </a:r>
            <a:r>
              <a:rPr lang="en-US" sz="2200" dirty="0" smtClean="0">
                <a:solidFill>
                  <a:prstClr val="black"/>
                </a:solidFill>
              </a:rPr>
              <a:t>1</a:t>
            </a:r>
            <a:r>
              <a:rPr lang="en-US" altLang="en-US" sz="2200" dirty="0" smtClean="0">
                <a:solidFill>
                  <a:prstClr val="black"/>
                </a:solidFill>
              </a:rPr>
              <a:t>08,595 </a:t>
            </a:r>
            <a:r>
              <a:rPr lang="en-US" altLang="en-US" sz="2200" dirty="0">
                <a:solidFill>
                  <a:prstClr val="black"/>
                </a:solidFill>
              </a:rPr>
              <a:t>patients </a:t>
            </a:r>
            <a:r>
              <a:rPr lang="en-US" altLang="en-US" sz="2200" dirty="0" smtClean="0">
                <a:solidFill>
                  <a:prstClr val="black"/>
                </a:solidFill>
              </a:rPr>
              <a:t>(</a:t>
            </a:r>
            <a:r>
              <a:rPr lang="en-US" altLang="en-US" sz="2200" dirty="0"/>
              <a:t>532,202 </a:t>
            </a:r>
            <a:r>
              <a:rPr lang="en-US" altLang="en-US" sz="2200" dirty="0" smtClean="0"/>
              <a:t>visits) </a:t>
            </a:r>
            <a:r>
              <a:rPr lang="en-US" altLang="en-US" sz="2200" dirty="0" smtClean="0">
                <a:solidFill>
                  <a:prstClr val="black"/>
                </a:solidFill>
              </a:rPr>
              <a:t>in </a:t>
            </a:r>
            <a:r>
              <a:rPr lang="en-US" altLang="en-US" sz="2200" dirty="0">
                <a:solidFill>
                  <a:prstClr val="black"/>
                </a:solidFill>
              </a:rPr>
              <a:t>2014:</a:t>
            </a:r>
          </a:p>
          <a:p>
            <a:pPr lvl="1" indent="-342900">
              <a:spcBef>
                <a:spcPts val="300"/>
              </a:spcBef>
            </a:pPr>
            <a:r>
              <a:rPr lang="en-US" altLang="en-US" sz="2000" dirty="0" smtClean="0">
                <a:solidFill>
                  <a:prstClr val="black"/>
                </a:solidFill>
              </a:rPr>
              <a:t>61% Medicaid/CHIP</a:t>
            </a:r>
            <a:endParaRPr lang="en-US" altLang="en-US" sz="2000" dirty="0">
              <a:solidFill>
                <a:prstClr val="black"/>
              </a:solidFill>
            </a:endParaRPr>
          </a:p>
          <a:p>
            <a:pPr lvl="1" indent="-342900">
              <a:spcBef>
                <a:spcPts val="300"/>
              </a:spcBef>
            </a:pPr>
            <a:r>
              <a:rPr lang="en-US" altLang="en-US" sz="2000" dirty="0">
                <a:solidFill>
                  <a:prstClr val="black"/>
                </a:solidFill>
              </a:rPr>
              <a:t>74% African American</a:t>
            </a:r>
          </a:p>
          <a:p>
            <a:pPr lvl="1" indent="-342900">
              <a:spcBef>
                <a:spcPts val="300"/>
              </a:spcBef>
            </a:pPr>
            <a:r>
              <a:rPr lang="en-US" altLang="en-US" sz="2000" dirty="0">
                <a:solidFill>
                  <a:prstClr val="black"/>
                </a:solidFill>
              </a:rPr>
              <a:t>18% Hispanic</a:t>
            </a:r>
          </a:p>
          <a:p>
            <a:pPr lvl="1" indent="-342900">
              <a:spcBef>
                <a:spcPts val="300"/>
              </a:spcBef>
            </a:pPr>
            <a:r>
              <a:rPr lang="en-US" altLang="en-US" sz="2000" dirty="0">
                <a:solidFill>
                  <a:prstClr val="black"/>
                </a:solidFill>
              </a:rPr>
              <a:t>21% Children</a:t>
            </a:r>
          </a:p>
          <a:p>
            <a:pPr eaLnBrk="1" hangingPunct="1">
              <a:spcBef>
                <a:spcPts val="600"/>
              </a:spcBef>
              <a:spcAft>
                <a:spcPts val="600"/>
              </a:spcAft>
            </a:pPr>
            <a:endParaRPr lang="en-US" altLang="en-US" sz="2200" dirty="0"/>
          </a:p>
        </p:txBody>
      </p:sp>
      <p:pic>
        <p:nvPicPr>
          <p:cNvPr id="8"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916" b="3267"/>
          <a:stretch/>
        </p:blipFill>
        <p:spPr>
          <a:xfrm>
            <a:off x="4838750" y="1425415"/>
            <a:ext cx="3826286" cy="411474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bwMode="auto">
          <a:xfrm>
            <a:off x="0" y="274638"/>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b="1" dirty="0" smtClean="0">
                <a:solidFill>
                  <a:srgbClr val="0070C0"/>
                </a:solidFill>
              </a:rPr>
              <a:t>Unity Health Care, Inc.</a:t>
            </a:r>
            <a:endParaRPr lang="en-US" altLang="en-US" b="1" dirty="0">
              <a:solidFill>
                <a:srgbClr val="0070C0"/>
              </a:solidFill>
            </a:endParaRPr>
          </a:p>
        </p:txBody>
      </p:sp>
    </p:spTree>
    <p:extLst>
      <p:ext uri="{BB962C8B-B14F-4D97-AF65-F5344CB8AC3E}">
        <p14:creationId xmlns:p14="http://schemas.microsoft.com/office/powerpoint/2010/main" val="37656773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50"/>
          <p:cNvPicPr>
            <a:picLocks noChangeAspect="1" noChangeArrowheads="1"/>
          </p:cNvPicPr>
          <p:nvPr/>
        </p:nvPicPr>
        <p:blipFill>
          <a:blip r:embed="rId3" cstate="print">
            <a:extLst>
              <a:ext uri="{28A0092B-C50C-407E-A947-70E740481C1C}">
                <a14:useLocalDpi xmlns:a14="http://schemas.microsoft.com/office/drawing/2010/main" val="0"/>
              </a:ext>
            </a:extLst>
          </a:blip>
          <a:srcRect l="2596" t="1326" r="1651" b="1903"/>
          <a:stretch>
            <a:fillRect/>
          </a:stretch>
        </p:blipFill>
        <p:spPr bwMode="auto">
          <a:xfrm>
            <a:off x="4493230" y="130835"/>
            <a:ext cx="4516806" cy="549935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5126" name="Title 1"/>
          <p:cNvSpPr>
            <a:spLocks noGrp="1"/>
          </p:cNvSpPr>
          <p:nvPr>
            <p:ph type="title" idx="4294967295"/>
          </p:nvPr>
        </p:nvSpPr>
        <p:spPr>
          <a:xfrm>
            <a:off x="1284288" y="256957"/>
            <a:ext cx="3933825" cy="1143000"/>
          </a:xfrm>
        </p:spPr>
        <p:txBody>
          <a:bodyPr/>
          <a:lstStyle/>
          <a:p>
            <a:pPr eaLnBrk="1" hangingPunct="1"/>
            <a:r>
              <a:rPr lang="en-US" altLang="en-US" b="1" dirty="0">
                <a:solidFill>
                  <a:srgbClr val="0070C0"/>
                </a:solidFill>
              </a:rPr>
              <a:t>Unity Sites</a:t>
            </a:r>
          </a:p>
        </p:txBody>
      </p:sp>
      <p:sp>
        <p:nvSpPr>
          <p:cNvPr id="5127" name="Content Placeholder 2"/>
          <p:cNvSpPr>
            <a:spLocks noGrp="1"/>
          </p:cNvSpPr>
          <p:nvPr>
            <p:ph idx="4294967295"/>
          </p:nvPr>
        </p:nvSpPr>
        <p:spPr>
          <a:xfrm>
            <a:off x="379828" y="2017978"/>
            <a:ext cx="5218113" cy="3216275"/>
          </a:xfrm>
        </p:spPr>
        <p:txBody>
          <a:bodyPr>
            <a:noAutofit/>
          </a:bodyPr>
          <a:lstStyle/>
          <a:p>
            <a:pPr eaLnBrk="1" hangingPunct="1">
              <a:spcBef>
                <a:spcPts val="1200"/>
              </a:spcBef>
              <a:spcAft>
                <a:spcPts val="1200"/>
              </a:spcAft>
            </a:pPr>
            <a:r>
              <a:rPr lang="en-US" altLang="en-US" sz="2400" dirty="0" smtClean="0"/>
              <a:t>11 community </a:t>
            </a:r>
            <a:r>
              <a:rPr lang="en-US" altLang="en-US" sz="2400" dirty="0"/>
              <a:t>h</a:t>
            </a:r>
            <a:r>
              <a:rPr lang="en-US" altLang="en-US" sz="2400" dirty="0" smtClean="0"/>
              <a:t>ealth </a:t>
            </a:r>
            <a:r>
              <a:rPr lang="en-US" altLang="en-US" sz="2400" dirty="0"/>
              <a:t>c</a:t>
            </a:r>
            <a:r>
              <a:rPr lang="en-US" altLang="en-US" sz="2400" dirty="0" smtClean="0"/>
              <a:t>enters</a:t>
            </a:r>
          </a:p>
          <a:p>
            <a:pPr>
              <a:spcBef>
                <a:spcPts val="1200"/>
              </a:spcBef>
              <a:spcAft>
                <a:spcPts val="1200"/>
              </a:spcAft>
            </a:pPr>
            <a:r>
              <a:rPr lang="en-US" altLang="en-US" sz="2400" dirty="0" smtClean="0"/>
              <a:t>10 </a:t>
            </a:r>
            <a:r>
              <a:rPr lang="en-US" altLang="en-US" sz="2400" dirty="0"/>
              <a:t>m</a:t>
            </a:r>
            <a:r>
              <a:rPr lang="en-US" altLang="en-US" sz="2400" dirty="0" smtClean="0"/>
              <a:t>edical </a:t>
            </a:r>
            <a:r>
              <a:rPr lang="en-US" altLang="en-US" sz="2400" dirty="0"/>
              <a:t>s</a:t>
            </a:r>
            <a:r>
              <a:rPr lang="en-US" altLang="en-US" sz="2400" dirty="0" smtClean="0"/>
              <a:t>ites </a:t>
            </a:r>
            <a:r>
              <a:rPr lang="en-US" altLang="en-US" sz="2400" dirty="0"/>
              <a:t>in </a:t>
            </a:r>
            <a:r>
              <a:rPr lang="en-US" altLang="en-US" sz="2400" dirty="0" smtClean="0"/>
              <a:t>homeless </a:t>
            </a:r>
            <a:r>
              <a:rPr lang="en-US" altLang="en-US" sz="2400" dirty="0"/>
              <a:t>s</a:t>
            </a:r>
            <a:r>
              <a:rPr lang="en-US" altLang="en-US" sz="2400" dirty="0" smtClean="0"/>
              <a:t>helters</a:t>
            </a:r>
            <a:endParaRPr lang="en-US" altLang="en-US" sz="2400" dirty="0"/>
          </a:p>
          <a:p>
            <a:pPr eaLnBrk="1" hangingPunct="1">
              <a:spcBef>
                <a:spcPts val="1200"/>
              </a:spcBef>
              <a:spcAft>
                <a:spcPts val="1200"/>
              </a:spcAft>
            </a:pPr>
            <a:r>
              <a:rPr lang="en-US" altLang="en-US" sz="2400" dirty="0" smtClean="0"/>
              <a:t>4 school-based health </a:t>
            </a:r>
            <a:r>
              <a:rPr lang="en-US" altLang="en-US" sz="2400" dirty="0"/>
              <a:t>c</a:t>
            </a:r>
            <a:r>
              <a:rPr lang="en-US" altLang="en-US" sz="2400" dirty="0" smtClean="0"/>
              <a:t>enters</a:t>
            </a:r>
          </a:p>
          <a:p>
            <a:pPr eaLnBrk="1" hangingPunct="1">
              <a:spcBef>
                <a:spcPts val="1200"/>
              </a:spcBef>
              <a:spcAft>
                <a:spcPts val="1200"/>
              </a:spcAft>
            </a:pPr>
            <a:r>
              <a:rPr lang="en-US" altLang="en-US" sz="2400" dirty="0" smtClean="0"/>
              <a:t>Health </a:t>
            </a:r>
            <a:r>
              <a:rPr lang="en-US" altLang="en-US" sz="2400" dirty="0"/>
              <a:t>s</a:t>
            </a:r>
            <a:r>
              <a:rPr lang="en-US" altLang="en-US" sz="2400" dirty="0" smtClean="0"/>
              <a:t>ervices </a:t>
            </a:r>
            <a:r>
              <a:rPr lang="en-US" altLang="en-US" sz="2400" dirty="0"/>
              <a:t>in </a:t>
            </a:r>
            <a:r>
              <a:rPr lang="en-US" altLang="en-US" sz="2400" dirty="0" smtClean="0"/>
              <a:t>the D.C</a:t>
            </a:r>
            <a:r>
              <a:rPr lang="en-US" altLang="en-US" sz="2400" dirty="0"/>
              <a:t>. </a:t>
            </a:r>
            <a:r>
              <a:rPr lang="en-US" altLang="en-US" sz="2400" dirty="0" smtClean="0"/>
              <a:t>jail</a:t>
            </a:r>
            <a:endParaRPr lang="en-US" altLang="en-US" sz="2400" dirty="0"/>
          </a:p>
          <a:p>
            <a:pPr>
              <a:spcBef>
                <a:spcPts val="1200"/>
              </a:spcBef>
              <a:spcAft>
                <a:spcPts val="1200"/>
              </a:spcAft>
            </a:pPr>
            <a:r>
              <a:rPr lang="en-US" altLang="en-US" sz="2400" dirty="0"/>
              <a:t>1 </a:t>
            </a:r>
            <a:r>
              <a:rPr lang="en-US" altLang="en-US" sz="2400" dirty="0" smtClean="0"/>
              <a:t>mobile </a:t>
            </a:r>
            <a:r>
              <a:rPr lang="en-US" altLang="en-US" sz="2400" dirty="0"/>
              <a:t>v</a:t>
            </a:r>
            <a:r>
              <a:rPr lang="en-US" altLang="en-US" sz="2400" dirty="0" smtClean="0"/>
              <a:t>an</a:t>
            </a:r>
            <a:endParaRPr lang="en-US" altLang="en-US" sz="2400" dirty="0"/>
          </a:p>
        </p:txBody>
      </p:sp>
      <p:sp>
        <p:nvSpPr>
          <p:cNvPr id="7" name="TextBox 6"/>
          <p:cNvSpPr txBox="1"/>
          <p:nvPr/>
        </p:nvSpPr>
        <p:spPr>
          <a:xfrm>
            <a:off x="6900862" y="4880943"/>
            <a:ext cx="2131660" cy="646331"/>
          </a:xfrm>
          <a:prstGeom prst="rect">
            <a:avLst/>
          </a:prstGeom>
          <a:noFill/>
        </p:spPr>
        <p:txBody>
          <a:bodyPr wrap="square" rtlCol="0">
            <a:spAutoFit/>
          </a:bodyPr>
          <a:lstStyle/>
          <a:p>
            <a:pPr marL="91440"/>
            <a:r>
              <a:rPr lang="en-US" sz="1200" dirty="0" smtClean="0">
                <a:latin typeface="+mn-lt"/>
              </a:rPr>
              <a:t>Health </a:t>
            </a:r>
            <a:r>
              <a:rPr lang="en-US" sz="1200" dirty="0">
                <a:latin typeface="+mn-lt"/>
              </a:rPr>
              <a:t>Centers</a:t>
            </a:r>
          </a:p>
          <a:p>
            <a:pPr marL="91440"/>
            <a:r>
              <a:rPr lang="en-US" sz="1200" dirty="0">
                <a:latin typeface="+mn-lt"/>
              </a:rPr>
              <a:t>Homeless Sites</a:t>
            </a:r>
          </a:p>
          <a:p>
            <a:pPr marL="91440"/>
            <a:r>
              <a:rPr lang="en-US" sz="1200" dirty="0">
                <a:latin typeface="+mn-lt"/>
              </a:rPr>
              <a:t>School-Based Health Centers</a:t>
            </a:r>
          </a:p>
        </p:txBody>
      </p:sp>
      <p:sp>
        <p:nvSpPr>
          <p:cNvPr id="9" name="Oval 8"/>
          <p:cNvSpPr/>
          <p:nvPr/>
        </p:nvSpPr>
        <p:spPr>
          <a:xfrm>
            <a:off x="6953250" y="4968610"/>
            <a:ext cx="91440" cy="91440"/>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953250" y="5142813"/>
            <a:ext cx="91440" cy="9144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6953250" y="5330535"/>
            <a:ext cx="91440" cy="91440"/>
          </a:xfrm>
          <a:prstGeom prst="ellipse">
            <a:avLst/>
          </a:prstGeom>
          <a:solidFill>
            <a:srgbClr val="FF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7467765" y="828457"/>
            <a:ext cx="1094014" cy="646331"/>
          </a:xfrm>
          <a:prstGeom prst="rect">
            <a:avLst/>
          </a:prstGeom>
          <a:noFill/>
        </p:spPr>
        <p:txBody>
          <a:bodyPr wrap="square" rtlCol="0">
            <a:spAutoFit/>
          </a:bodyPr>
          <a:lstStyle/>
          <a:p>
            <a:r>
              <a:rPr lang="en-US" dirty="0" smtClean="0">
                <a:latin typeface="+mn-lt"/>
              </a:rPr>
              <a:t>District of Columbia</a:t>
            </a:r>
            <a:endParaRPr lang="en-US" dirty="0">
              <a:latin typeface="+mn-lt"/>
            </a:endParaRPr>
          </a:p>
        </p:txBody>
      </p:sp>
    </p:spTree>
    <p:extLst>
      <p:ext uri="{BB962C8B-B14F-4D97-AF65-F5344CB8AC3E}">
        <p14:creationId xmlns:p14="http://schemas.microsoft.com/office/powerpoint/2010/main" val="3374571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itle 1"/>
          <p:cNvSpPr>
            <a:spLocks noGrp="1"/>
          </p:cNvSpPr>
          <p:nvPr>
            <p:ph type="title" idx="4294967295"/>
          </p:nvPr>
        </p:nvSpPr>
        <p:spPr>
          <a:xfrm>
            <a:off x="701675" y="160338"/>
            <a:ext cx="8442325" cy="1143000"/>
          </a:xfrm>
        </p:spPr>
        <p:txBody>
          <a:bodyPr/>
          <a:lstStyle/>
          <a:p>
            <a:pPr eaLnBrk="1" hangingPunct="1">
              <a:lnSpc>
                <a:spcPct val="90000"/>
              </a:lnSpc>
            </a:pPr>
            <a:r>
              <a:rPr lang="en-US" altLang="en-US" sz="4000" b="1" dirty="0">
                <a:solidFill>
                  <a:srgbClr val="0070C0"/>
                </a:solidFill>
              </a:rPr>
              <a:t>Patient-Centered Communication, Collaboration and Care Coordination</a:t>
            </a:r>
          </a:p>
        </p:txBody>
      </p:sp>
      <p:sp>
        <p:nvSpPr>
          <p:cNvPr id="6149" name="Content Placeholder 2"/>
          <p:cNvSpPr>
            <a:spLocks noGrp="1"/>
          </p:cNvSpPr>
          <p:nvPr>
            <p:ph idx="4294967295"/>
          </p:nvPr>
        </p:nvSpPr>
        <p:spPr>
          <a:xfrm>
            <a:off x="239152" y="1479550"/>
            <a:ext cx="4505325" cy="4362450"/>
          </a:xfrm>
        </p:spPr>
        <p:txBody>
          <a:bodyPr>
            <a:noAutofit/>
          </a:bodyPr>
          <a:lstStyle/>
          <a:p>
            <a:pPr>
              <a:spcBef>
                <a:spcPts val="0"/>
              </a:spcBef>
            </a:pPr>
            <a:r>
              <a:rPr lang="en-US" altLang="en-US" sz="2400" dirty="0" smtClean="0"/>
              <a:t>Recognized as a NCQA Level 3 Patient-Centered Medical Home</a:t>
            </a:r>
          </a:p>
          <a:p>
            <a:pPr marL="457200" lvl="1" indent="0">
              <a:spcBef>
                <a:spcPts val="600"/>
              </a:spcBef>
              <a:spcAft>
                <a:spcPts val="600"/>
              </a:spcAft>
              <a:buNone/>
            </a:pPr>
            <a:r>
              <a:rPr lang="en-US" altLang="en-US" sz="2400" b="1" dirty="0" smtClean="0">
                <a:sym typeface="Symbol" panose="05050102010706020507" pitchFamily="18" charset="2"/>
              </a:rPr>
              <a:t> </a:t>
            </a:r>
            <a:r>
              <a:rPr lang="en-US" altLang="en-US" sz="2400" dirty="0" smtClean="0">
                <a:sym typeface="Symbol" panose="05050102010706020507" pitchFamily="18" charset="2"/>
              </a:rPr>
              <a:t>Team-based care</a:t>
            </a:r>
            <a:endParaRPr lang="en-US" altLang="en-US" sz="2400" dirty="0" smtClean="0"/>
          </a:p>
          <a:p>
            <a:pPr>
              <a:spcBef>
                <a:spcPts val="1800"/>
              </a:spcBef>
            </a:pPr>
            <a:r>
              <a:rPr lang="en-US" altLang="en-US" sz="2400" dirty="0" smtClean="0"/>
              <a:t>Patient </a:t>
            </a:r>
            <a:r>
              <a:rPr lang="en-US" altLang="en-US" sz="2400" dirty="0"/>
              <a:t>Portal </a:t>
            </a:r>
            <a:endParaRPr lang="en-US" altLang="en-US" sz="2400" dirty="0" smtClean="0"/>
          </a:p>
          <a:p>
            <a:pPr marL="457200" lvl="1" indent="0">
              <a:spcBef>
                <a:spcPts val="600"/>
              </a:spcBef>
              <a:spcAft>
                <a:spcPts val="600"/>
              </a:spcAft>
              <a:buNone/>
            </a:pPr>
            <a:r>
              <a:rPr lang="en-US" altLang="en-US" sz="2400" b="1" dirty="0" smtClean="0">
                <a:sym typeface="Symbol" panose="05050102010706020507" pitchFamily="18" charset="2"/>
              </a:rPr>
              <a:t></a:t>
            </a:r>
            <a:r>
              <a:rPr lang="en-US" altLang="en-US" sz="2400" dirty="0" smtClean="0">
                <a:sym typeface="Symbol" panose="05050102010706020507" pitchFamily="18" charset="2"/>
              </a:rPr>
              <a:t> </a:t>
            </a:r>
            <a:r>
              <a:rPr lang="en-US" altLang="en-US" sz="2400" dirty="0">
                <a:sym typeface="Symbol" panose="05050102010706020507" pitchFamily="18" charset="2"/>
              </a:rPr>
              <a:t>P</a:t>
            </a:r>
            <a:r>
              <a:rPr lang="en-US" altLang="en-US" sz="2400" dirty="0" smtClean="0"/>
              <a:t>atient support</a:t>
            </a:r>
          </a:p>
          <a:p>
            <a:pPr>
              <a:spcBef>
                <a:spcPts val="1800"/>
              </a:spcBef>
            </a:pPr>
            <a:r>
              <a:rPr lang="en-US" altLang="en-US" sz="2400" dirty="0" smtClean="0"/>
              <a:t>Electronic Health Record and Practice Management System</a:t>
            </a:r>
          </a:p>
          <a:p>
            <a:pPr marL="457200" lvl="1" indent="0">
              <a:spcBef>
                <a:spcPts val="600"/>
              </a:spcBef>
              <a:spcAft>
                <a:spcPts val="600"/>
              </a:spcAft>
              <a:buNone/>
            </a:pPr>
            <a:r>
              <a:rPr lang="en-US" altLang="en-US" sz="2400" b="1" dirty="0">
                <a:sym typeface="Symbol" panose="05050102010706020507" pitchFamily="18" charset="2"/>
              </a:rPr>
              <a:t></a:t>
            </a:r>
            <a:r>
              <a:rPr lang="en-US" altLang="en-US" sz="2400" dirty="0">
                <a:sym typeface="Symbol" panose="05050102010706020507" pitchFamily="18" charset="2"/>
              </a:rPr>
              <a:t> </a:t>
            </a:r>
            <a:r>
              <a:rPr lang="en-US" altLang="en-US" sz="2400" dirty="0" smtClean="0">
                <a:sym typeface="Symbol" panose="05050102010706020507" pitchFamily="18" charset="2"/>
              </a:rPr>
              <a:t>Care coordination</a:t>
            </a:r>
            <a:endParaRPr lang="en-US" altLang="en-US" sz="2400" dirty="0"/>
          </a:p>
          <a:p>
            <a:pPr marL="457200" lvl="1" indent="0">
              <a:spcBef>
                <a:spcPts val="600"/>
              </a:spcBef>
              <a:spcAft>
                <a:spcPts val="600"/>
              </a:spcAft>
              <a:buNone/>
            </a:pPr>
            <a:r>
              <a:rPr lang="en-US" altLang="en-US" sz="2400" b="1" dirty="0" smtClean="0">
                <a:sym typeface="Symbol" panose="05050102010706020507" pitchFamily="18" charset="2"/>
              </a:rPr>
              <a:t></a:t>
            </a:r>
            <a:r>
              <a:rPr lang="en-US" altLang="en-US" sz="2400" dirty="0" smtClean="0">
                <a:sym typeface="Symbol" panose="05050102010706020507" pitchFamily="18" charset="2"/>
              </a:rPr>
              <a:t> P</a:t>
            </a:r>
            <a:r>
              <a:rPr lang="en-US" altLang="en-US" sz="2400" dirty="0" smtClean="0"/>
              <a:t>rovider productivity</a:t>
            </a:r>
          </a:p>
          <a:p>
            <a:pPr marL="457200" lvl="1" indent="0">
              <a:spcBef>
                <a:spcPts val="600"/>
              </a:spcBef>
              <a:spcAft>
                <a:spcPts val="600"/>
              </a:spcAft>
              <a:buNone/>
            </a:pPr>
            <a:endParaRPr lang="en-US" altLang="en-US" sz="2400" dirty="0"/>
          </a:p>
        </p:txBody>
      </p:sp>
      <p:pic>
        <p:nvPicPr>
          <p:cNvPr id="7" name="Picture 6"/>
          <p:cNvPicPr>
            <a:picLocks noChangeAspect="1"/>
          </p:cNvPicPr>
          <p:nvPr/>
        </p:nvPicPr>
        <p:blipFill rotWithShape="1">
          <a:blip r:embed="rId3" cstate="print"/>
          <a:srcRect l="14073" r="15446" b="9635"/>
          <a:stretch/>
        </p:blipFill>
        <p:spPr bwMode="auto">
          <a:xfrm>
            <a:off x="4383600" y="2250381"/>
            <a:ext cx="4585253" cy="3305190"/>
          </a:xfrm>
          <a:prstGeom prst="rect">
            <a:avLst/>
          </a:prstGeom>
          <a:ln>
            <a:noFill/>
          </a:ln>
          <a:extLst>
            <a:ext uri="{53640926-AAD7-44D8-BBD7-CCE9431645EC}">
              <a14:shadowObscured xmlns:a14="http://schemas.microsoft.com/office/drawing/2010/main"/>
            </a:ext>
          </a:extLst>
        </p:spPr>
      </p:pic>
      <p:pic>
        <p:nvPicPr>
          <p:cNvPr id="8" name="Picture 7"/>
          <p:cNvPicPr>
            <a:picLocks noChangeAspect="1"/>
          </p:cNvPicPr>
          <p:nvPr/>
        </p:nvPicPr>
        <p:blipFill rotWithShape="1">
          <a:blip r:embed="rId4" cstate="print"/>
          <a:srcRect l="73238" t="59690" r="15384" b="23299"/>
          <a:stretch/>
        </p:blipFill>
        <p:spPr bwMode="auto">
          <a:xfrm>
            <a:off x="4866792" y="1505319"/>
            <a:ext cx="1406389" cy="11821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3679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68013"/>
            <a:ext cx="9144000" cy="1744663"/>
          </a:xfrm>
        </p:spPr>
        <p:txBody>
          <a:bodyPr/>
          <a:lstStyle/>
          <a:p>
            <a:pPr>
              <a:lnSpc>
                <a:spcPct val="110000"/>
              </a:lnSpc>
            </a:pPr>
            <a:r>
              <a:rPr lang="en-US" b="1" dirty="0" smtClean="0">
                <a:solidFill>
                  <a:srgbClr val="0070C0"/>
                </a:solidFill>
              </a:rPr>
              <a:t>DC’s Healthy Homes Program</a:t>
            </a:r>
            <a:r>
              <a:rPr lang="en-US" b="1" dirty="0">
                <a:solidFill>
                  <a:srgbClr val="0070C0"/>
                </a:solidFill>
              </a:rPr>
              <a:t/>
            </a:r>
            <a:br>
              <a:rPr lang="en-US" b="1" dirty="0">
                <a:solidFill>
                  <a:srgbClr val="0070C0"/>
                </a:solidFill>
              </a:rPr>
            </a:br>
            <a:r>
              <a:rPr lang="en-US" sz="3600" b="1" dirty="0">
                <a:solidFill>
                  <a:srgbClr val="0070C0"/>
                </a:solidFill>
              </a:rPr>
              <a:t>Promoting Safer Homes and </a:t>
            </a:r>
            <a:r>
              <a:rPr lang="en-US" sz="3600" b="1" dirty="0" smtClean="0">
                <a:solidFill>
                  <a:srgbClr val="0070C0"/>
                </a:solidFill>
              </a:rPr>
              <a:t/>
            </a:r>
            <a:br>
              <a:rPr lang="en-US" sz="3600" b="1" dirty="0" smtClean="0">
                <a:solidFill>
                  <a:srgbClr val="0070C0"/>
                </a:solidFill>
              </a:rPr>
            </a:br>
            <a:r>
              <a:rPr lang="en-US" sz="3600" b="1" dirty="0" smtClean="0">
                <a:solidFill>
                  <a:srgbClr val="0070C0"/>
                </a:solidFill>
              </a:rPr>
              <a:t>Supporting Better Care Coordination</a:t>
            </a:r>
            <a:endParaRPr lang="en-US" sz="3600" b="1" dirty="0">
              <a:solidFill>
                <a:srgbClr val="0070C0"/>
              </a:solidFill>
            </a:endParaRPr>
          </a:p>
        </p:txBody>
      </p:sp>
      <p:sp>
        <p:nvSpPr>
          <p:cNvPr id="3" name="Subtitle 2"/>
          <p:cNvSpPr>
            <a:spLocks noGrp="1"/>
          </p:cNvSpPr>
          <p:nvPr>
            <p:ph idx="4294967295"/>
          </p:nvPr>
        </p:nvSpPr>
        <p:spPr>
          <a:xfrm>
            <a:off x="0" y="3869985"/>
            <a:ext cx="9144000" cy="2743200"/>
          </a:xfrm>
        </p:spPr>
        <p:txBody>
          <a:bodyPr>
            <a:normAutofit/>
          </a:bodyPr>
          <a:lstStyle/>
          <a:p>
            <a:pPr marL="0" indent="0" algn="ctr">
              <a:spcBef>
                <a:spcPts val="600"/>
              </a:spcBef>
              <a:spcAft>
                <a:spcPts val="600"/>
              </a:spcAft>
              <a:buNone/>
            </a:pPr>
            <a:r>
              <a:rPr lang="en-US" sz="2400" dirty="0"/>
              <a:t>Lead and Healthy Housing Division</a:t>
            </a:r>
            <a:br>
              <a:rPr lang="en-US" sz="2400" dirty="0"/>
            </a:br>
            <a:r>
              <a:rPr lang="en-US" sz="2400" dirty="0"/>
              <a:t>Department of Energy and </a:t>
            </a:r>
            <a:r>
              <a:rPr lang="en-US" sz="2400" dirty="0" smtClean="0"/>
              <a:t>Environment (DOEE)</a:t>
            </a:r>
            <a:r>
              <a:rPr lang="en-US" sz="2400" dirty="0"/>
              <a:t/>
            </a:r>
            <a:br>
              <a:rPr lang="en-US" sz="2400" dirty="0"/>
            </a:br>
            <a:r>
              <a:rPr lang="en-US" sz="2400" dirty="0"/>
              <a:t>Government of the District of </a:t>
            </a:r>
            <a:r>
              <a:rPr lang="en-US" sz="2400" dirty="0" smtClean="0"/>
              <a:t>Columbia</a:t>
            </a:r>
          </a:p>
          <a:p>
            <a:pPr marL="0" indent="0" algn="ctr">
              <a:spcBef>
                <a:spcPts val="600"/>
              </a:spcBef>
              <a:spcAft>
                <a:spcPts val="600"/>
              </a:spcAft>
              <a:buNone/>
            </a:pPr>
            <a:r>
              <a:rPr lang="en-US" sz="2400" dirty="0" smtClean="0"/>
              <a:t>Taney </a:t>
            </a:r>
            <a:r>
              <a:rPr lang="en-US" sz="2400" dirty="0"/>
              <a:t>Simon</a:t>
            </a:r>
            <a:br>
              <a:rPr lang="en-US" sz="2400" dirty="0"/>
            </a:br>
            <a:r>
              <a:rPr lang="en-US" sz="2400" dirty="0"/>
              <a:t>Public Health </a:t>
            </a:r>
            <a:r>
              <a:rPr lang="en-US" sz="2400" dirty="0" smtClean="0"/>
              <a:t>Analyst</a:t>
            </a:r>
          </a:p>
          <a:p>
            <a:pPr marL="0" indent="0" algn="ctr">
              <a:spcBef>
                <a:spcPts val="600"/>
              </a:spcBef>
              <a:spcAft>
                <a:spcPts val="600"/>
              </a:spcAft>
              <a:buNone/>
            </a:pPr>
            <a:r>
              <a:rPr lang="en-US" sz="2400" dirty="0" smtClean="0"/>
              <a:t>November </a:t>
            </a:r>
            <a:r>
              <a:rPr lang="en-US" sz="2400" dirty="0"/>
              <a:t>19, </a:t>
            </a:r>
            <a:r>
              <a:rPr lang="en-US" sz="2400" dirty="0" smtClean="0"/>
              <a:t>2015</a:t>
            </a: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5313" y="2790825"/>
            <a:ext cx="2022526"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4466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3402" y="1417638"/>
            <a:ext cx="3474642" cy="4480560"/>
          </a:xfrm>
          <a:prstGeom prst="rect">
            <a:avLst/>
          </a:prstGeom>
          <a:ln>
            <a:solidFill>
              <a:schemeClr val="tx1"/>
            </a:solidFill>
          </a:ln>
        </p:spPr>
      </p:pic>
      <p:sp>
        <p:nvSpPr>
          <p:cNvPr id="3" name="Content Placeholder 2"/>
          <p:cNvSpPr>
            <a:spLocks noGrp="1"/>
          </p:cNvSpPr>
          <p:nvPr>
            <p:ph idx="4294967295"/>
          </p:nvPr>
        </p:nvSpPr>
        <p:spPr>
          <a:xfrm>
            <a:off x="737476" y="1417638"/>
            <a:ext cx="4403725" cy="4505325"/>
          </a:xfrm>
        </p:spPr>
        <p:txBody>
          <a:bodyPr>
            <a:noAutofit/>
          </a:bodyPr>
          <a:lstStyle/>
          <a:p>
            <a:pPr marL="0" lvl="2" indent="0">
              <a:spcBef>
                <a:spcPts val="1200"/>
              </a:spcBef>
              <a:spcAft>
                <a:spcPts val="600"/>
              </a:spcAft>
              <a:buNone/>
            </a:pPr>
            <a:r>
              <a:rPr lang="en-US" b="1" dirty="0" smtClean="0"/>
              <a:t>Program eligibility</a:t>
            </a:r>
          </a:p>
          <a:p>
            <a:pPr>
              <a:spcBef>
                <a:spcPts val="1200"/>
              </a:spcBef>
              <a:spcAft>
                <a:spcPts val="600"/>
              </a:spcAft>
            </a:pPr>
            <a:r>
              <a:rPr lang="en-US" sz="1800" dirty="0" smtClean="0"/>
              <a:t>District of Columbia resident</a:t>
            </a:r>
          </a:p>
          <a:p>
            <a:pPr>
              <a:spcBef>
                <a:spcPts val="1200"/>
              </a:spcBef>
              <a:spcAft>
                <a:spcPts val="600"/>
              </a:spcAft>
            </a:pPr>
            <a:r>
              <a:rPr lang="en-US" sz="1800" dirty="0" smtClean="0"/>
              <a:t>Pregnant woman and/or child ≤ 18 years</a:t>
            </a:r>
          </a:p>
          <a:p>
            <a:pPr>
              <a:spcBef>
                <a:spcPts val="1200"/>
              </a:spcBef>
              <a:spcAft>
                <a:spcPts val="1200"/>
              </a:spcAft>
            </a:pPr>
            <a:r>
              <a:rPr lang="en-US" sz="1800" dirty="0" smtClean="0"/>
              <a:t>At least </a:t>
            </a:r>
            <a:r>
              <a:rPr lang="en-US" sz="1800" dirty="0"/>
              <a:t>1 </a:t>
            </a:r>
            <a:r>
              <a:rPr lang="en-US" sz="1800" dirty="0" smtClean="0"/>
              <a:t>housing-related </a:t>
            </a:r>
            <a:r>
              <a:rPr lang="en-US" sz="1800" dirty="0"/>
              <a:t>health concern </a:t>
            </a:r>
          </a:p>
          <a:p>
            <a:pPr marL="0" lvl="2" indent="0">
              <a:spcBef>
                <a:spcPts val="1200"/>
              </a:spcBef>
              <a:spcAft>
                <a:spcPts val="600"/>
              </a:spcAft>
              <a:buNone/>
            </a:pPr>
            <a:r>
              <a:rPr lang="en-US" b="1" dirty="0" smtClean="0"/>
              <a:t>Referrals </a:t>
            </a:r>
            <a:r>
              <a:rPr lang="en-US" b="1" dirty="0"/>
              <a:t>to DOEE via secure fax</a:t>
            </a:r>
          </a:p>
          <a:p>
            <a:pPr marL="342900" lvl="1" indent="-342900">
              <a:spcBef>
                <a:spcPts val="1200"/>
              </a:spcBef>
              <a:spcAft>
                <a:spcPts val="600"/>
              </a:spcAft>
              <a:buFont typeface="Arial" pitchFamily="34" charset="0"/>
              <a:buChar char="•"/>
            </a:pPr>
            <a:r>
              <a:rPr lang="en-US" sz="1800" dirty="0" smtClean="0"/>
              <a:t>Use a fax number known to the partners </a:t>
            </a:r>
          </a:p>
          <a:p>
            <a:pPr marL="342900" lvl="1" indent="-342900">
              <a:spcBef>
                <a:spcPts val="1200"/>
              </a:spcBef>
              <a:spcAft>
                <a:spcPts val="600"/>
              </a:spcAft>
              <a:buFont typeface="Arial" pitchFamily="34" charset="0"/>
              <a:buChar char="•"/>
            </a:pPr>
            <a:r>
              <a:rPr lang="en-US" sz="1800" dirty="0" smtClean="0"/>
              <a:t>Tailor the referral </a:t>
            </a:r>
            <a:r>
              <a:rPr lang="en-US" sz="1800" dirty="0"/>
              <a:t>form for each partner</a:t>
            </a:r>
          </a:p>
          <a:p>
            <a:pPr marL="342900" lvl="1" indent="-342900">
              <a:spcBef>
                <a:spcPts val="1200"/>
              </a:spcBef>
              <a:spcAft>
                <a:spcPts val="1200"/>
              </a:spcAft>
              <a:buFont typeface="Arial" pitchFamily="34" charset="0"/>
              <a:buChar char="•"/>
            </a:pPr>
            <a:r>
              <a:rPr lang="en-US" sz="1800" dirty="0" smtClean="0"/>
              <a:t>Provide housing </a:t>
            </a:r>
            <a:r>
              <a:rPr lang="en-US" sz="1800" dirty="0"/>
              <a:t>concerns </a:t>
            </a:r>
            <a:r>
              <a:rPr lang="en-US" sz="1800" dirty="0" smtClean="0"/>
              <a:t>data</a:t>
            </a:r>
            <a:endParaRPr lang="en-US" sz="1800" dirty="0"/>
          </a:p>
        </p:txBody>
      </p:sp>
      <p:sp>
        <p:nvSpPr>
          <p:cNvPr id="2" name="Title 1"/>
          <p:cNvSpPr>
            <a:spLocks noGrp="1"/>
          </p:cNvSpPr>
          <p:nvPr>
            <p:ph type="title" idx="4294967295"/>
          </p:nvPr>
        </p:nvSpPr>
        <p:spPr>
          <a:xfrm>
            <a:off x="0" y="274638"/>
            <a:ext cx="9144000" cy="1143000"/>
          </a:xfrm>
        </p:spPr>
        <p:txBody>
          <a:bodyPr/>
          <a:lstStyle/>
          <a:p>
            <a:r>
              <a:rPr lang="en-US" b="1" dirty="0">
                <a:solidFill>
                  <a:srgbClr val="0070C0"/>
                </a:solidFill>
              </a:rPr>
              <a:t>Referral Process</a:t>
            </a:r>
          </a:p>
        </p:txBody>
      </p:sp>
    </p:spTree>
    <p:extLst>
      <p:ext uri="{BB962C8B-B14F-4D97-AF65-F5344CB8AC3E}">
        <p14:creationId xmlns:p14="http://schemas.microsoft.com/office/powerpoint/2010/main" val="3145665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33975" y="2076449"/>
            <a:ext cx="3705225" cy="3762375"/>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13" name="Content Placeholder 12"/>
          <p:cNvSpPr>
            <a:spLocks noGrp="1"/>
          </p:cNvSpPr>
          <p:nvPr>
            <p:ph idx="4294967295"/>
          </p:nvPr>
        </p:nvSpPr>
        <p:spPr>
          <a:xfrm>
            <a:off x="599607" y="1400370"/>
            <a:ext cx="4429591" cy="5059045"/>
          </a:xfrm>
        </p:spPr>
        <p:txBody>
          <a:bodyPr>
            <a:noAutofit/>
          </a:bodyPr>
          <a:lstStyle/>
          <a:p>
            <a:pPr marL="0" lvl="2" indent="0">
              <a:spcBef>
                <a:spcPts val="1200"/>
              </a:spcBef>
              <a:spcAft>
                <a:spcPts val="1200"/>
              </a:spcAft>
              <a:buNone/>
            </a:pPr>
            <a:r>
              <a:rPr lang="en-US" sz="2000" dirty="0" smtClean="0"/>
              <a:t>A DOEE-led partnership of medical </a:t>
            </a:r>
            <a:r>
              <a:rPr lang="en-US" sz="2000" dirty="0"/>
              <a:t>providers</a:t>
            </a:r>
            <a:r>
              <a:rPr lang="en-US" sz="2000" dirty="0" smtClean="0"/>
              <a:t>, </a:t>
            </a:r>
            <a:r>
              <a:rPr lang="en-US" sz="2000" dirty="0"/>
              <a:t>managed care organizations, health and social service agencies, </a:t>
            </a:r>
            <a:r>
              <a:rPr lang="en-US" sz="2000" dirty="0" smtClean="0"/>
              <a:t>nonprofits and environmental </a:t>
            </a:r>
            <a:r>
              <a:rPr lang="en-US" sz="2000" dirty="0"/>
              <a:t>health </a:t>
            </a:r>
            <a:r>
              <a:rPr lang="en-US" sz="2000" dirty="0" smtClean="0"/>
              <a:t>groups that works </a:t>
            </a:r>
            <a:r>
              <a:rPr lang="en-US" sz="2000" dirty="0"/>
              <a:t>to</a:t>
            </a:r>
            <a:r>
              <a:rPr lang="en-US" sz="2000" dirty="0" smtClean="0"/>
              <a:t>—</a:t>
            </a:r>
          </a:p>
          <a:p>
            <a:pPr marL="342900" lvl="2" indent="-342900">
              <a:spcBef>
                <a:spcPts val="1200"/>
              </a:spcBef>
              <a:spcAft>
                <a:spcPts val="1200"/>
              </a:spcAft>
            </a:pPr>
            <a:r>
              <a:rPr lang="en-US" sz="2000" b="1" dirty="0" smtClean="0"/>
              <a:t>Establish step-by-step collaborative protocols and procedures </a:t>
            </a:r>
            <a:r>
              <a:rPr lang="en-US" sz="2000" dirty="0" smtClean="0"/>
              <a:t>for referral and communication.</a:t>
            </a:r>
          </a:p>
          <a:p>
            <a:pPr marL="347472" lvl="2" indent="-347472">
              <a:spcBef>
                <a:spcPts val="600"/>
              </a:spcBef>
              <a:spcAft>
                <a:spcPts val="600"/>
              </a:spcAft>
              <a:defRPr/>
            </a:pPr>
            <a:r>
              <a:rPr lang="en-US" sz="2000" b="1" dirty="0"/>
              <a:t>Enhance patient support </a:t>
            </a:r>
            <a:r>
              <a:rPr lang="en-US" sz="2000" dirty="0"/>
              <a:t>through Healthy Homes education for key partner </a:t>
            </a:r>
            <a:r>
              <a:rPr lang="en-US" sz="2000" dirty="0" smtClean="0"/>
              <a:t>staff.</a:t>
            </a:r>
            <a:endParaRPr lang="en-US" sz="2000" dirty="0"/>
          </a:p>
          <a:p>
            <a:pPr marL="347472" lvl="2" indent="-347472">
              <a:spcBef>
                <a:spcPts val="600"/>
              </a:spcBef>
              <a:spcAft>
                <a:spcPts val="600"/>
              </a:spcAft>
              <a:defRPr/>
            </a:pPr>
            <a:r>
              <a:rPr lang="en-US" sz="2000" b="1" dirty="0" smtClean="0"/>
              <a:t>Ensure accountability </a:t>
            </a:r>
            <a:r>
              <a:rPr lang="en-US" sz="2000" dirty="0" smtClean="0"/>
              <a:t>through partner meetings, quarterly result reports and partnership evaluations.</a:t>
            </a:r>
            <a:endParaRPr lang="en-US" sz="2000" dirty="0"/>
          </a:p>
          <a:p>
            <a:endParaRPr lang="en-US" sz="1600" dirty="0"/>
          </a:p>
        </p:txBody>
      </p:sp>
      <p:sp>
        <p:nvSpPr>
          <p:cNvPr id="2" name="Title 1"/>
          <p:cNvSpPr>
            <a:spLocks noGrp="1"/>
          </p:cNvSpPr>
          <p:nvPr>
            <p:ph type="title" idx="4294967295"/>
          </p:nvPr>
        </p:nvSpPr>
        <p:spPr>
          <a:xfrm>
            <a:off x="1297303" y="264981"/>
            <a:ext cx="7437120" cy="985838"/>
          </a:xfrm>
        </p:spPr>
        <p:txBody>
          <a:bodyPr/>
          <a:lstStyle/>
          <a:p>
            <a:pPr>
              <a:lnSpc>
                <a:spcPct val="90000"/>
              </a:lnSpc>
            </a:pPr>
            <a:r>
              <a:rPr lang="en-US" b="1" dirty="0">
                <a:solidFill>
                  <a:srgbClr val="0070C0"/>
                </a:solidFill>
              </a:rPr>
              <a:t>DC </a:t>
            </a:r>
            <a:r>
              <a:rPr lang="en-US" b="1" dirty="0" smtClean="0">
                <a:solidFill>
                  <a:srgbClr val="0070C0"/>
                </a:solidFill>
              </a:rPr>
              <a:t>Partnership for Lead-Safe and Healthy Housing </a:t>
            </a:r>
            <a:endParaRPr lang="en-US" b="1" dirty="0">
              <a:solidFill>
                <a:srgbClr val="0070C0"/>
              </a:solidFill>
            </a:endParaRPr>
          </a:p>
        </p:txBody>
      </p:sp>
      <p:sp>
        <p:nvSpPr>
          <p:cNvPr id="4" name="TextBox 3"/>
          <p:cNvSpPr txBox="1"/>
          <p:nvPr/>
        </p:nvSpPr>
        <p:spPr>
          <a:xfrm>
            <a:off x="5133975" y="2089353"/>
            <a:ext cx="3705225" cy="461665"/>
          </a:xfrm>
          <a:prstGeom prst="rect">
            <a:avLst/>
          </a:prstGeom>
          <a:noFill/>
        </p:spPr>
        <p:txBody>
          <a:bodyPr wrap="square" rtlCol="0">
            <a:spAutoFit/>
          </a:bodyPr>
          <a:lstStyle/>
          <a:p>
            <a:pPr algn="ctr"/>
            <a:r>
              <a:rPr lang="en-US" sz="2400" b="1" dirty="0" smtClean="0">
                <a:solidFill>
                  <a:srgbClr val="002060"/>
                </a:solidFill>
                <a:latin typeface="Calibri"/>
              </a:rPr>
              <a:t>Partners</a:t>
            </a:r>
            <a:endParaRPr lang="en-US" b="1" dirty="0">
              <a:solidFill>
                <a:srgbClr val="002060"/>
              </a:solidFill>
              <a:latin typeface="Calibri"/>
            </a:endParaRPr>
          </a:p>
        </p:txBody>
      </p:sp>
      <p:sp>
        <p:nvSpPr>
          <p:cNvPr id="9" name="TextBox 8"/>
          <p:cNvSpPr txBox="1"/>
          <p:nvPr/>
        </p:nvSpPr>
        <p:spPr>
          <a:xfrm>
            <a:off x="5238748" y="2551018"/>
            <a:ext cx="3495675" cy="3139321"/>
          </a:xfrm>
          <a:prstGeom prst="rect">
            <a:avLst/>
          </a:prstGeom>
          <a:noFill/>
        </p:spPr>
        <p:txBody>
          <a:bodyPr wrap="square" rtlCol="0">
            <a:spAutoFit/>
          </a:bodyPr>
          <a:lstStyle/>
          <a:p>
            <a:pPr marL="171450" indent="-171450">
              <a:buFont typeface="Arial" panose="020B0604020202020204" pitchFamily="34" charset="0"/>
              <a:buChar char="•"/>
            </a:pPr>
            <a:r>
              <a:rPr lang="en-US" sz="1100" dirty="0" smtClean="0">
                <a:solidFill>
                  <a:prstClr val="black"/>
                </a:solidFill>
              </a:rPr>
              <a:t>Catholic Charities </a:t>
            </a:r>
          </a:p>
          <a:p>
            <a:pPr marL="171450" indent="-171450">
              <a:buFont typeface="Arial" panose="020B0604020202020204" pitchFamily="34" charset="0"/>
              <a:buChar char="•"/>
            </a:pPr>
            <a:r>
              <a:rPr lang="en-US" sz="1100" dirty="0" smtClean="0">
                <a:solidFill>
                  <a:prstClr val="black"/>
                </a:solidFill>
              </a:rPr>
              <a:t>Community of Hope</a:t>
            </a:r>
          </a:p>
          <a:p>
            <a:pPr marL="171450" indent="-171450">
              <a:buFont typeface="Arial" panose="020B0604020202020204" pitchFamily="34" charset="0"/>
              <a:buChar char="•"/>
            </a:pPr>
            <a:r>
              <a:rPr lang="en-US" sz="1100" dirty="0" smtClean="0">
                <a:solidFill>
                  <a:prstClr val="black"/>
                </a:solidFill>
              </a:rPr>
              <a:t>Children’s National Medical Center</a:t>
            </a:r>
          </a:p>
          <a:p>
            <a:pPr marL="171450" indent="-171450">
              <a:buFont typeface="Arial" panose="020B0604020202020204" pitchFamily="34" charset="0"/>
              <a:buChar char="•"/>
            </a:pPr>
            <a:r>
              <a:rPr lang="en-US" sz="1100" dirty="0" smtClean="0">
                <a:solidFill>
                  <a:prstClr val="black"/>
                </a:solidFill>
              </a:rPr>
              <a:t>DC Department of Health</a:t>
            </a:r>
          </a:p>
          <a:p>
            <a:pPr marL="171450" indent="-171450">
              <a:buFont typeface="Arial" panose="020B0604020202020204" pitchFamily="34" charset="0"/>
              <a:buChar char="•"/>
            </a:pPr>
            <a:r>
              <a:rPr lang="en-US" sz="1100" dirty="0" smtClean="0">
                <a:solidFill>
                  <a:prstClr val="black"/>
                </a:solidFill>
              </a:rPr>
              <a:t>Health Services for Children with Special Needs</a:t>
            </a:r>
          </a:p>
          <a:p>
            <a:pPr marL="171450" indent="-171450">
              <a:buFont typeface="Arial" panose="020B0604020202020204" pitchFamily="34" charset="0"/>
              <a:buChar char="•"/>
            </a:pPr>
            <a:r>
              <a:rPr lang="en-US" sz="1100" dirty="0" smtClean="0">
                <a:solidFill>
                  <a:prstClr val="black"/>
                </a:solidFill>
              </a:rPr>
              <a:t>Howard University Hospital</a:t>
            </a:r>
          </a:p>
          <a:p>
            <a:pPr marL="171450" indent="-171450">
              <a:buFont typeface="Arial" panose="020B0604020202020204" pitchFamily="34" charset="0"/>
              <a:buChar char="•"/>
            </a:pPr>
            <a:r>
              <a:rPr lang="en-US" sz="1100" dirty="0" smtClean="0">
                <a:solidFill>
                  <a:prstClr val="black"/>
                </a:solidFill>
              </a:rPr>
              <a:t>Impact DC Asthma Clinic</a:t>
            </a:r>
          </a:p>
          <a:p>
            <a:pPr marL="171450" indent="-171450">
              <a:buFont typeface="Arial" panose="020B0604020202020204" pitchFamily="34" charset="0"/>
              <a:buChar char="•"/>
            </a:pPr>
            <a:r>
              <a:rPr lang="en-US" sz="1100" dirty="0" smtClean="0">
                <a:solidFill>
                  <a:prstClr val="black"/>
                </a:solidFill>
              </a:rPr>
              <a:t>Lead Safe DC</a:t>
            </a:r>
          </a:p>
          <a:p>
            <a:pPr marL="171450" indent="-171450">
              <a:buFont typeface="Arial" panose="020B0604020202020204" pitchFamily="34" charset="0"/>
              <a:buChar char="•"/>
            </a:pPr>
            <a:r>
              <a:rPr lang="en-US" sz="1100" dirty="0" smtClean="0">
                <a:solidFill>
                  <a:prstClr val="black"/>
                </a:solidFill>
              </a:rPr>
              <a:t>Mary’s Center</a:t>
            </a:r>
          </a:p>
          <a:p>
            <a:pPr marL="171450" indent="-171450">
              <a:buFont typeface="Arial" panose="020B0604020202020204" pitchFamily="34" charset="0"/>
              <a:buChar char="•"/>
            </a:pPr>
            <a:r>
              <a:rPr lang="en-US" sz="1100" dirty="0" smtClean="0">
                <a:solidFill>
                  <a:prstClr val="black"/>
                </a:solidFill>
              </a:rPr>
              <a:t>Strong Families Program</a:t>
            </a:r>
          </a:p>
          <a:p>
            <a:pPr marL="171450" indent="-171450">
              <a:buFont typeface="Arial" panose="020B0604020202020204" pitchFamily="34" charset="0"/>
              <a:buChar char="•"/>
            </a:pPr>
            <a:r>
              <a:rPr lang="en-US" sz="1100" dirty="0" smtClean="0">
                <a:solidFill>
                  <a:prstClr val="black"/>
                </a:solidFill>
              </a:rPr>
              <a:t>Unity Health Care</a:t>
            </a:r>
          </a:p>
          <a:p>
            <a:pPr marL="171450" indent="-171450">
              <a:buFont typeface="Arial" panose="020B0604020202020204" pitchFamily="34" charset="0"/>
              <a:buChar char="•"/>
            </a:pPr>
            <a:r>
              <a:rPr lang="en-US" sz="1100" dirty="0" smtClean="0">
                <a:solidFill>
                  <a:prstClr val="black"/>
                </a:solidFill>
              </a:rPr>
              <a:t>AmeriHealth, District of Columbia</a:t>
            </a:r>
          </a:p>
          <a:p>
            <a:pPr marL="171450" indent="-171450">
              <a:buFont typeface="Arial" panose="020B0604020202020204" pitchFamily="34" charset="0"/>
              <a:buChar char="•"/>
            </a:pPr>
            <a:r>
              <a:rPr lang="en-US" sz="1100" dirty="0" smtClean="0">
                <a:solidFill>
                  <a:prstClr val="black"/>
                </a:solidFill>
              </a:rPr>
              <a:t>MedStar Family Choice</a:t>
            </a:r>
          </a:p>
          <a:p>
            <a:pPr marL="171450" indent="-171450">
              <a:buFont typeface="Arial" panose="020B0604020202020204" pitchFamily="34" charset="0"/>
              <a:buChar char="•"/>
            </a:pPr>
            <a:r>
              <a:rPr lang="en-US" sz="1100" dirty="0" smtClean="0">
                <a:solidFill>
                  <a:prstClr val="black"/>
                </a:solidFill>
              </a:rPr>
              <a:t>Trusted Health Plan</a:t>
            </a:r>
          </a:p>
          <a:p>
            <a:pPr marL="171450" indent="-171450">
              <a:buFont typeface="Arial" panose="020B0604020202020204" pitchFamily="34" charset="0"/>
              <a:buChar char="•"/>
            </a:pPr>
            <a:r>
              <a:rPr lang="en-US" sz="1100" dirty="0" smtClean="0">
                <a:solidFill>
                  <a:prstClr val="black"/>
                </a:solidFill>
              </a:rPr>
              <a:t>Bread for the City (legal aid)</a:t>
            </a:r>
            <a:endParaRPr lang="en-US" sz="1100" dirty="0">
              <a:solidFill>
                <a:prstClr val="black"/>
              </a:solidFill>
            </a:endParaRPr>
          </a:p>
          <a:p>
            <a:pPr marL="171450" indent="-171450">
              <a:buFont typeface="Arial" panose="020B0604020202020204" pitchFamily="34" charset="0"/>
              <a:buChar char="•"/>
            </a:pPr>
            <a:r>
              <a:rPr lang="en-US" sz="1100" dirty="0" smtClean="0">
                <a:solidFill>
                  <a:prstClr val="black"/>
                </a:solidFill>
              </a:rPr>
              <a:t>Children’s Law Center (legal aid)</a:t>
            </a:r>
          </a:p>
          <a:p>
            <a:pPr marL="171450" indent="-171450">
              <a:buFont typeface="Arial" panose="020B0604020202020204" pitchFamily="34" charset="0"/>
              <a:buChar char="•"/>
            </a:pPr>
            <a:r>
              <a:rPr lang="en-US" sz="1100" dirty="0" smtClean="0">
                <a:solidFill>
                  <a:prstClr val="black"/>
                </a:solidFill>
              </a:rPr>
              <a:t>Housing Choice Voucher Program, DC Housing Authority</a:t>
            </a:r>
            <a:endParaRPr lang="en-US" sz="1100" dirty="0">
              <a:solidFill>
                <a:prstClr val="black"/>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4139" y="1402477"/>
            <a:ext cx="1093788" cy="606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83615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269" y="3908965"/>
            <a:ext cx="8163240" cy="2109064"/>
          </a:xfrm>
          <a:prstGeom prst="rect">
            <a:avLst/>
          </a:prstGeom>
        </p:spPr>
      </p:pic>
      <p:sp>
        <p:nvSpPr>
          <p:cNvPr id="5" name="TextBox 4"/>
          <p:cNvSpPr txBox="1"/>
          <p:nvPr/>
        </p:nvSpPr>
        <p:spPr>
          <a:xfrm>
            <a:off x="394268" y="1046642"/>
            <a:ext cx="4201850" cy="2862322"/>
          </a:xfrm>
          <a:prstGeom prst="rect">
            <a:avLst/>
          </a:prstGeom>
          <a:solidFill>
            <a:schemeClr val="accent1">
              <a:lumMod val="20000"/>
              <a:lumOff val="80000"/>
            </a:schemeClr>
          </a:solidFill>
        </p:spPr>
        <p:txBody>
          <a:bodyPr wrap="square" rtlCol="0">
            <a:spAutoFit/>
          </a:bodyPr>
          <a:lstStyle/>
          <a:p>
            <a:pPr algn="ctr">
              <a:spcBef>
                <a:spcPts val="600"/>
              </a:spcBef>
              <a:spcAft>
                <a:spcPts val="600"/>
              </a:spcAft>
            </a:pPr>
            <a:r>
              <a:rPr lang="en-US" sz="2400" b="1" dirty="0" smtClean="0">
                <a:solidFill>
                  <a:prstClr val="black"/>
                </a:solidFill>
                <a:latin typeface="Calibri"/>
              </a:rPr>
              <a:t>Home </a:t>
            </a:r>
            <a:r>
              <a:rPr lang="en-US" sz="2400" b="1" dirty="0">
                <a:solidFill>
                  <a:prstClr val="black"/>
                </a:solidFill>
                <a:latin typeface="Calibri"/>
              </a:rPr>
              <a:t>I</a:t>
            </a:r>
            <a:r>
              <a:rPr lang="en-US" sz="2400" b="1" dirty="0" smtClean="0">
                <a:solidFill>
                  <a:prstClr val="black"/>
                </a:solidFill>
                <a:latin typeface="Calibri"/>
              </a:rPr>
              <a:t>nspection</a:t>
            </a:r>
          </a:p>
          <a:p>
            <a:pPr>
              <a:spcBef>
                <a:spcPts val="600"/>
              </a:spcBef>
              <a:spcAft>
                <a:spcPts val="600"/>
              </a:spcAft>
              <a:buFont typeface="Arial" panose="020B0604020202020204" pitchFamily="34" charset="0"/>
              <a:buChar char="•"/>
            </a:pPr>
            <a:r>
              <a:rPr lang="en-US" dirty="0" smtClean="0">
                <a:solidFill>
                  <a:prstClr val="black"/>
                </a:solidFill>
                <a:latin typeface="Calibri"/>
              </a:rPr>
              <a:t>Conduct a thorough environmental assessment and energy audit.</a:t>
            </a:r>
          </a:p>
          <a:p>
            <a:pPr>
              <a:spcBef>
                <a:spcPts val="600"/>
              </a:spcBef>
              <a:spcAft>
                <a:spcPts val="600"/>
              </a:spcAft>
              <a:buFont typeface="Arial" panose="020B0604020202020204" pitchFamily="34" charset="0"/>
              <a:buChar char="•"/>
            </a:pPr>
            <a:r>
              <a:rPr lang="en-US" dirty="0" smtClean="0">
                <a:solidFill>
                  <a:prstClr val="black"/>
                </a:solidFill>
                <a:latin typeface="Calibri"/>
              </a:rPr>
              <a:t>Produce a </a:t>
            </a:r>
            <a:r>
              <a:rPr lang="en-US" i="1" dirty="0" smtClean="0">
                <a:solidFill>
                  <a:prstClr val="black"/>
                </a:solidFill>
                <a:latin typeface="Calibri"/>
              </a:rPr>
              <a:t>Technical </a:t>
            </a:r>
            <a:r>
              <a:rPr lang="en-US" i="1" dirty="0">
                <a:solidFill>
                  <a:prstClr val="black"/>
                </a:solidFill>
                <a:latin typeface="Calibri"/>
              </a:rPr>
              <a:t>Assistance </a:t>
            </a:r>
            <a:r>
              <a:rPr lang="en-US" i="1" dirty="0" smtClean="0">
                <a:solidFill>
                  <a:prstClr val="black"/>
                </a:solidFill>
                <a:latin typeface="Calibri"/>
              </a:rPr>
              <a:t>Report (TAR) </a:t>
            </a:r>
            <a:r>
              <a:rPr lang="en-US" dirty="0" smtClean="0">
                <a:solidFill>
                  <a:prstClr val="black"/>
                </a:solidFill>
                <a:latin typeface="Calibri"/>
              </a:rPr>
              <a:t>and work with owners and agencies to address health and safety threats.</a:t>
            </a:r>
          </a:p>
          <a:p>
            <a:pPr>
              <a:spcBef>
                <a:spcPts val="600"/>
              </a:spcBef>
              <a:spcAft>
                <a:spcPts val="600"/>
              </a:spcAft>
              <a:buFont typeface="Arial" panose="020B0604020202020204" pitchFamily="34" charset="0"/>
              <a:buChar char="•"/>
            </a:pPr>
            <a:r>
              <a:rPr lang="en-US" dirty="0" smtClean="0">
                <a:solidFill>
                  <a:prstClr val="black"/>
                </a:solidFill>
                <a:latin typeface="Calibri"/>
              </a:rPr>
              <a:t>Provide a custom </a:t>
            </a:r>
            <a:r>
              <a:rPr lang="en-US" i="1" dirty="0" smtClean="0">
                <a:solidFill>
                  <a:prstClr val="black"/>
                </a:solidFill>
                <a:latin typeface="Calibri"/>
              </a:rPr>
              <a:t>Client Care Plan </a:t>
            </a:r>
            <a:r>
              <a:rPr lang="en-US" dirty="0" smtClean="0">
                <a:solidFill>
                  <a:prstClr val="black"/>
                </a:solidFill>
                <a:latin typeface="Calibri"/>
              </a:rPr>
              <a:t>and educate the family on reducing risks.</a:t>
            </a:r>
            <a:endParaRPr lang="en-US" dirty="0">
              <a:solidFill>
                <a:prstClr val="black"/>
              </a:solidFill>
              <a:latin typeface="Calibri"/>
            </a:endParaRPr>
          </a:p>
        </p:txBody>
      </p:sp>
      <p:sp>
        <p:nvSpPr>
          <p:cNvPr id="13" name="TextBox 12"/>
          <p:cNvSpPr txBox="1"/>
          <p:nvPr/>
        </p:nvSpPr>
        <p:spPr>
          <a:xfrm>
            <a:off x="4752874" y="1046642"/>
            <a:ext cx="3894737" cy="2862322"/>
          </a:xfrm>
          <a:prstGeom prst="rect">
            <a:avLst/>
          </a:prstGeom>
          <a:solidFill>
            <a:schemeClr val="accent1">
              <a:lumMod val="20000"/>
              <a:lumOff val="80000"/>
            </a:schemeClr>
          </a:solidFill>
          <a:ln>
            <a:noFill/>
          </a:ln>
        </p:spPr>
        <p:txBody>
          <a:bodyPr wrap="square" rtlCol="0">
            <a:spAutoFit/>
          </a:bodyPr>
          <a:lstStyle/>
          <a:p>
            <a:pPr algn="ctr">
              <a:spcBef>
                <a:spcPts val="600"/>
              </a:spcBef>
              <a:spcAft>
                <a:spcPts val="600"/>
              </a:spcAft>
            </a:pPr>
            <a:r>
              <a:rPr lang="en-US" sz="2400" b="1" dirty="0" smtClean="0">
                <a:solidFill>
                  <a:prstClr val="black"/>
                </a:solidFill>
                <a:latin typeface="Calibri"/>
              </a:rPr>
              <a:t>Asthma Management</a:t>
            </a:r>
          </a:p>
          <a:p>
            <a:pPr>
              <a:spcBef>
                <a:spcPts val="600"/>
              </a:spcBef>
              <a:spcAft>
                <a:spcPts val="600"/>
              </a:spcAft>
              <a:buFont typeface="Arial" panose="020B0604020202020204" pitchFamily="34" charset="0"/>
              <a:buChar char="•"/>
            </a:pPr>
            <a:r>
              <a:rPr lang="en-US" dirty="0">
                <a:solidFill>
                  <a:prstClr val="black"/>
                </a:solidFill>
                <a:latin typeface="Calibri"/>
              </a:rPr>
              <a:t>Administer </a:t>
            </a:r>
            <a:r>
              <a:rPr lang="en-US" i="1" dirty="0">
                <a:solidFill>
                  <a:prstClr val="black"/>
                </a:solidFill>
                <a:latin typeface="Calibri"/>
              </a:rPr>
              <a:t>Asthma Control Test</a:t>
            </a:r>
            <a:r>
              <a:rPr lang="en-US" i="1" dirty="0" smtClean="0">
                <a:solidFill>
                  <a:prstClr val="black"/>
                </a:solidFill>
                <a:latin typeface="Calibri"/>
                <a:sym typeface="Symbol" panose="05050102010706020507" pitchFamily="18" charset="2"/>
              </a:rPr>
              <a:t> </a:t>
            </a:r>
            <a:r>
              <a:rPr lang="en-US" dirty="0" smtClean="0">
                <a:solidFill>
                  <a:prstClr val="black"/>
                </a:solidFill>
                <a:latin typeface="Calibri"/>
                <a:sym typeface="Symbol" panose="05050102010706020507" pitchFamily="18" charset="2"/>
              </a:rPr>
              <a:t>at quarterly intervals per timeline.</a:t>
            </a:r>
            <a:endParaRPr lang="en-US" dirty="0">
              <a:solidFill>
                <a:prstClr val="black"/>
              </a:solidFill>
              <a:latin typeface="Calibri"/>
            </a:endParaRPr>
          </a:p>
          <a:p>
            <a:pPr>
              <a:spcBef>
                <a:spcPts val="600"/>
              </a:spcBef>
              <a:spcAft>
                <a:spcPts val="600"/>
              </a:spcAft>
              <a:buFont typeface="Arial" panose="020B0604020202020204" pitchFamily="34" charset="0"/>
              <a:buChar char="•"/>
            </a:pPr>
            <a:r>
              <a:rPr lang="en-US" dirty="0" smtClean="0">
                <a:solidFill>
                  <a:prstClr val="black"/>
                </a:solidFill>
                <a:latin typeface="Calibri"/>
              </a:rPr>
              <a:t>Use DOEE’s </a:t>
            </a:r>
            <a:r>
              <a:rPr lang="en-US" i="1" dirty="0" smtClean="0">
                <a:solidFill>
                  <a:prstClr val="black"/>
                </a:solidFill>
                <a:latin typeface="Calibri"/>
              </a:rPr>
              <a:t>Asthma </a:t>
            </a:r>
            <a:r>
              <a:rPr lang="en-US" i="1" dirty="0">
                <a:solidFill>
                  <a:prstClr val="black"/>
                </a:solidFill>
                <a:latin typeface="Calibri"/>
              </a:rPr>
              <a:t>Management Diagnostic </a:t>
            </a:r>
            <a:r>
              <a:rPr lang="en-US" i="1" dirty="0" smtClean="0">
                <a:solidFill>
                  <a:prstClr val="black"/>
                </a:solidFill>
                <a:latin typeface="Calibri"/>
              </a:rPr>
              <a:t>Tool </a:t>
            </a:r>
            <a:r>
              <a:rPr lang="en-US" dirty="0" smtClean="0">
                <a:solidFill>
                  <a:prstClr val="black"/>
                </a:solidFill>
                <a:latin typeface="Calibri"/>
              </a:rPr>
              <a:t>to identify gaps vs. six key asthma guidelines measures.</a:t>
            </a:r>
            <a:endParaRPr lang="en-US" dirty="0">
              <a:solidFill>
                <a:prstClr val="black"/>
              </a:solidFill>
              <a:latin typeface="Calibri"/>
            </a:endParaRPr>
          </a:p>
          <a:p>
            <a:pPr>
              <a:spcBef>
                <a:spcPts val="600"/>
              </a:spcBef>
              <a:spcAft>
                <a:spcPts val="1200"/>
              </a:spcAft>
              <a:buFont typeface="Arial" panose="020B0604020202020204" pitchFamily="34" charset="0"/>
              <a:buChar char="•"/>
            </a:pPr>
            <a:r>
              <a:rPr lang="en-US" dirty="0" smtClean="0">
                <a:solidFill>
                  <a:prstClr val="black"/>
                </a:solidFill>
                <a:latin typeface="Calibri"/>
              </a:rPr>
              <a:t>Coordinate with the family and health care provider to close gaps in care.</a:t>
            </a:r>
            <a:endParaRPr lang="en-US" dirty="0">
              <a:solidFill>
                <a:prstClr val="black"/>
              </a:solidFill>
              <a:latin typeface="Calibri"/>
            </a:endParaRPr>
          </a:p>
        </p:txBody>
      </p:sp>
      <p:sp>
        <p:nvSpPr>
          <p:cNvPr id="2" name="Title 1"/>
          <p:cNvSpPr>
            <a:spLocks noGrp="1"/>
          </p:cNvSpPr>
          <p:nvPr>
            <p:ph type="title" idx="4294967295"/>
          </p:nvPr>
        </p:nvSpPr>
        <p:spPr>
          <a:xfrm>
            <a:off x="496764" y="34635"/>
            <a:ext cx="8638444" cy="1143000"/>
          </a:xfrm>
        </p:spPr>
        <p:txBody>
          <a:bodyPr/>
          <a:lstStyle/>
          <a:p>
            <a:r>
              <a:rPr lang="en-US" b="1" dirty="0" smtClean="0">
                <a:solidFill>
                  <a:srgbClr val="0070C0"/>
                </a:solidFill>
              </a:rPr>
              <a:t>DC Healthy </a:t>
            </a:r>
            <a:r>
              <a:rPr lang="en-US" b="1" dirty="0">
                <a:solidFill>
                  <a:srgbClr val="0070C0"/>
                </a:solidFill>
              </a:rPr>
              <a:t>Homes Timeline</a:t>
            </a:r>
          </a:p>
        </p:txBody>
      </p:sp>
    </p:spTree>
    <p:extLst>
      <p:ext uri="{BB962C8B-B14F-4D97-AF65-F5344CB8AC3E}">
        <p14:creationId xmlns:p14="http://schemas.microsoft.com/office/powerpoint/2010/main" val="24428207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5406" y="207352"/>
            <a:ext cx="915940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pPr eaLnBrk="0" hangingPunct="0">
              <a:lnSpc>
                <a:spcPct val="90000"/>
              </a:lnSpc>
            </a:pPr>
            <a:r>
              <a:rPr lang="en-US" sz="4400" dirty="0">
                <a:solidFill>
                  <a:srgbClr val="0070C0"/>
                </a:solidFill>
              </a:rPr>
              <a:t>DC Healthy Homes </a:t>
            </a:r>
          </a:p>
          <a:p>
            <a:pPr fontAlgn="auto">
              <a:lnSpc>
                <a:spcPct val="90000"/>
              </a:lnSpc>
              <a:spcAft>
                <a:spcPts val="0"/>
              </a:spcAft>
            </a:pPr>
            <a:r>
              <a:rPr lang="en-US" sz="4400" dirty="0">
                <a:solidFill>
                  <a:srgbClr val="0070C0"/>
                </a:solidFill>
              </a:rPr>
              <a:t>Asthma Management Diagnostic</a:t>
            </a:r>
          </a:p>
        </p:txBody>
      </p:sp>
      <p:pic>
        <p:nvPicPr>
          <p:cNvPr id="2" name="Picture 1"/>
          <p:cNvPicPr>
            <a:picLocks noChangeAspect="1"/>
          </p:cNvPicPr>
          <p:nvPr/>
        </p:nvPicPr>
        <p:blipFill rotWithShape="1">
          <a:blip r:embed="rId3"/>
          <a:srcRect l="2699" t="1024" r="2237" b="16399"/>
          <a:stretch/>
        </p:blipFill>
        <p:spPr>
          <a:xfrm>
            <a:off x="1524000" y="1336653"/>
            <a:ext cx="6142993" cy="4642115"/>
          </a:xfrm>
          <a:prstGeom prst="rect">
            <a:avLst/>
          </a:prstGeom>
        </p:spPr>
      </p:pic>
    </p:spTree>
    <p:extLst>
      <p:ext uri="{BB962C8B-B14F-4D97-AF65-F5344CB8AC3E}">
        <p14:creationId xmlns:p14="http://schemas.microsoft.com/office/powerpoint/2010/main" val="4268478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b="1" dirty="0">
                <a:solidFill>
                  <a:srgbClr val="0070C0"/>
                </a:solidFill>
              </a:rPr>
              <a:t>Purpose</a:t>
            </a:r>
          </a:p>
        </p:txBody>
      </p:sp>
      <p:sp>
        <p:nvSpPr>
          <p:cNvPr id="3" name="Content Placeholder 2"/>
          <p:cNvSpPr>
            <a:spLocks noGrp="1"/>
          </p:cNvSpPr>
          <p:nvPr>
            <p:ph idx="1"/>
          </p:nvPr>
        </p:nvSpPr>
        <p:spPr>
          <a:xfrm>
            <a:off x="959481" y="1590893"/>
            <a:ext cx="7347393" cy="3049687"/>
          </a:xfrm>
        </p:spPr>
        <p:txBody>
          <a:bodyPr/>
          <a:lstStyle/>
          <a:p>
            <a:pPr marL="0" lvl="0" indent="0">
              <a:spcBef>
                <a:spcPts val="1800"/>
              </a:spcBef>
              <a:spcAft>
                <a:spcPts val="1800"/>
              </a:spcAft>
              <a:buNone/>
            </a:pPr>
            <a:r>
              <a:rPr lang="en-US" sz="2400" dirty="0" smtClean="0"/>
              <a:t>Gain insights into—</a:t>
            </a:r>
          </a:p>
          <a:p>
            <a:pPr>
              <a:spcBef>
                <a:spcPts val="1800"/>
              </a:spcBef>
              <a:spcAft>
                <a:spcPts val="1800"/>
              </a:spcAft>
            </a:pPr>
            <a:r>
              <a:rPr lang="en-US" sz="2400" dirty="0" smtClean="0"/>
              <a:t>What </a:t>
            </a:r>
            <a:r>
              <a:rPr lang="en-US" sz="2400" dirty="0"/>
              <a:t>makes a successful referral </a:t>
            </a:r>
            <a:r>
              <a:rPr lang="en-US" sz="2400" dirty="0" smtClean="0"/>
              <a:t>process</a:t>
            </a:r>
            <a:endParaRPr lang="en-US" sz="2400" dirty="0"/>
          </a:p>
          <a:p>
            <a:pPr lvl="0">
              <a:spcBef>
                <a:spcPts val="1800"/>
              </a:spcBef>
              <a:spcAft>
                <a:spcPts val="1800"/>
              </a:spcAft>
            </a:pPr>
            <a:r>
              <a:rPr lang="en-US" sz="2400" dirty="0" smtClean="0"/>
              <a:t>Strategies for facilitating referrals and communication</a:t>
            </a:r>
          </a:p>
          <a:p>
            <a:pPr lvl="0">
              <a:spcBef>
                <a:spcPts val="1800"/>
              </a:spcBef>
              <a:spcAft>
                <a:spcPts val="1800"/>
              </a:spcAft>
            </a:pPr>
            <a:r>
              <a:rPr lang="en-US" sz="2400" dirty="0" smtClean="0"/>
              <a:t>Collaboration to support and sustain programs</a:t>
            </a:r>
            <a:endParaRPr lang="en-US" sz="2400" dirty="0"/>
          </a:p>
        </p:txBody>
      </p:sp>
    </p:spTree>
    <p:extLst>
      <p:ext uri="{BB962C8B-B14F-4D97-AF65-F5344CB8AC3E}">
        <p14:creationId xmlns:p14="http://schemas.microsoft.com/office/powerpoint/2010/main" val="734810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0" y="250894"/>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pPr eaLnBrk="0" hangingPunct="0">
              <a:lnSpc>
                <a:spcPct val="90000"/>
              </a:lnSpc>
            </a:pPr>
            <a:r>
              <a:rPr lang="en-US" sz="4400" dirty="0">
                <a:solidFill>
                  <a:srgbClr val="0070C0"/>
                </a:solidFill>
              </a:rPr>
              <a:t>DC Healthy Homes </a:t>
            </a:r>
            <a:endParaRPr lang="en-US" sz="4400" dirty="0" smtClean="0">
              <a:solidFill>
                <a:srgbClr val="0070C0"/>
              </a:solidFill>
            </a:endParaRPr>
          </a:p>
          <a:p>
            <a:pPr eaLnBrk="0" hangingPunct="0">
              <a:lnSpc>
                <a:spcPct val="90000"/>
              </a:lnSpc>
            </a:pPr>
            <a:r>
              <a:rPr lang="en-US" sz="4400" dirty="0" smtClean="0">
                <a:solidFill>
                  <a:srgbClr val="0070C0"/>
                </a:solidFill>
              </a:rPr>
              <a:t>Technical </a:t>
            </a:r>
            <a:r>
              <a:rPr lang="en-US" sz="4400" dirty="0">
                <a:solidFill>
                  <a:srgbClr val="0070C0"/>
                </a:solidFill>
              </a:rPr>
              <a:t>Assistance Report</a:t>
            </a:r>
          </a:p>
        </p:txBody>
      </p:sp>
      <p:graphicFrame>
        <p:nvGraphicFramePr>
          <p:cNvPr id="2" name="Table 1"/>
          <p:cNvGraphicFramePr>
            <a:graphicFrameLocks noGrp="1"/>
          </p:cNvGraphicFramePr>
          <p:nvPr>
            <p:extLst>
              <p:ext uri="{D42A27DB-BD31-4B8C-83A1-F6EECF244321}">
                <p14:modId xmlns:p14="http://schemas.microsoft.com/office/powerpoint/2010/main" val="479533904"/>
              </p:ext>
            </p:extLst>
          </p:nvPr>
        </p:nvGraphicFramePr>
        <p:xfrm>
          <a:off x="1104900" y="1406664"/>
          <a:ext cx="7172326" cy="4595621"/>
        </p:xfrm>
        <a:graphic>
          <a:graphicData uri="http://schemas.openxmlformats.org/drawingml/2006/table">
            <a:tbl>
              <a:tblPr firstRow="1" firstCol="1" bandRow="1">
                <a:tableStyleId>{5C22544A-7EE6-4342-B048-85BDC9FD1C3A}</a:tableStyleId>
              </a:tblPr>
              <a:tblGrid>
                <a:gridCol w="831119"/>
                <a:gridCol w="751566"/>
                <a:gridCol w="1192598"/>
                <a:gridCol w="1822040"/>
                <a:gridCol w="2575003"/>
              </a:tblGrid>
              <a:tr h="385489">
                <a:tc>
                  <a:txBody>
                    <a:bodyPr/>
                    <a:lstStyle/>
                    <a:p>
                      <a:pPr marL="0" marR="0">
                        <a:lnSpc>
                          <a:spcPct val="115000"/>
                        </a:lnSpc>
                        <a:spcBef>
                          <a:spcPts val="0"/>
                        </a:spcBef>
                        <a:spcAft>
                          <a:spcPts val="0"/>
                        </a:spcAft>
                      </a:pPr>
                      <a:r>
                        <a:rPr lang="en-US" sz="1000" dirty="0">
                          <a:effectLst/>
                        </a:rPr>
                        <a:t>Room ID #</a:t>
                      </a:r>
                      <a:endParaRPr lang="en-US" sz="900" dirty="0">
                        <a:solidFill>
                          <a:srgbClr val="000000"/>
                        </a:solidFill>
                        <a:effectLst/>
                        <a:latin typeface="Calibri"/>
                        <a:ea typeface="Calibri"/>
                        <a:cs typeface="Calibri"/>
                      </a:endParaRPr>
                    </a:p>
                  </a:txBody>
                  <a:tcPr marL="58219" marR="58219" marT="0" marB="0"/>
                </a:tc>
                <a:tc>
                  <a:txBody>
                    <a:bodyPr/>
                    <a:lstStyle/>
                    <a:p>
                      <a:pPr marL="0" marR="0">
                        <a:lnSpc>
                          <a:spcPct val="115000"/>
                        </a:lnSpc>
                        <a:spcBef>
                          <a:spcPts val="0"/>
                        </a:spcBef>
                        <a:spcAft>
                          <a:spcPts val="0"/>
                        </a:spcAft>
                      </a:pPr>
                      <a:r>
                        <a:rPr lang="en-US" sz="1000" dirty="0">
                          <a:effectLst/>
                        </a:rPr>
                        <a:t>Hazard ID #</a:t>
                      </a:r>
                      <a:endParaRPr lang="en-US" sz="900" dirty="0">
                        <a:solidFill>
                          <a:srgbClr val="000000"/>
                        </a:solidFill>
                        <a:effectLst/>
                        <a:latin typeface="Calibri"/>
                        <a:ea typeface="Calibri"/>
                        <a:cs typeface="Calibri"/>
                      </a:endParaRPr>
                    </a:p>
                  </a:txBody>
                  <a:tcPr marL="58219" marR="58219" marT="0" marB="0"/>
                </a:tc>
                <a:tc>
                  <a:txBody>
                    <a:bodyPr/>
                    <a:lstStyle/>
                    <a:p>
                      <a:pPr marL="0" marR="0">
                        <a:lnSpc>
                          <a:spcPct val="115000"/>
                        </a:lnSpc>
                        <a:spcBef>
                          <a:spcPts val="0"/>
                        </a:spcBef>
                        <a:spcAft>
                          <a:spcPts val="0"/>
                        </a:spcAft>
                      </a:pPr>
                      <a:r>
                        <a:rPr lang="en-US" sz="1000" dirty="0">
                          <a:effectLst/>
                        </a:rPr>
                        <a:t>Hazard Description</a:t>
                      </a:r>
                      <a:endParaRPr lang="en-US" sz="900" dirty="0">
                        <a:solidFill>
                          <a:srgbClr val="000000"/>
                        </a:solidFill>
                        <a:effectLst/>
                        <a:latin typeface="Calibri"/>
                        <a:ea typeface="Calibri"/>
                        <a:cs typeface="Calibri"/>
                      </a:endParaRPr>
                    </a:p>
                  </a:txBody>
                  <a:tcPr marL="58219" marR="58219" marT="0" marB="0"/>
                </a:tc>
                <a:tc>
                  <a:txBody>
                    <a:bodyPr/>
                    <a:lstStyle/>
                    <a:p>
                      <a:pPr marL="0" marR="0">
                        <a:lnSpc>
                          <a:spcPct val="115000"/>
                        </a:lnSpc>
                        <a:spcBef>
                          <a:spcPts val="0"/>
                        </a:spcBef>
                        <a:spcAft>
                          <a:spcPts val="0"/>
                        </a:spcAft>
                      </a:pPr>
                      <a:r>
                        <a:rPr lang="en-US" sz="1000" dirty="0">
                          <a:effectLst/>
                        </a:rPr>
                        <a:t>Potential Health Risk</a:t>
                      </a:r>
                      <a:endParaRPr lang="en-US" sz="900" dirty="0">
                        <a:solidFill>
                          <a:srgbClr val="000000"/>
                        </a:solidFill>
                        <a:effectLst/>
                        <a:latin typeface="Calibri"/>
                        <a:ea typeface="Calibri"/>
                        <a:cs typeface="Calibri"/>
                      </a:endParaRPr>
                    </a:p>
                  </a:txBody>
                  <a:tcPr marL="58219" marR="58219" marT="0" marB="0"/>
                </a:tc>
                <a:tc>
                  <a:txBody>
                    <a:bodyPr/>
                    <a:lstStyle/>
                    <a:p>
                      <a:pPr marL="0" marR="0">
                        <a:lnSpc>
                          <a:spcPct val="115000"/>
                        </a:lnSpc>
                        <a:spcBef>
                          <a:spcPts val="0"/>
                        </a:spcBef>
                        <a:spcAft>
                          <a:spcPts val="0"/>
                        </a:spcAft>
                      </a:pPr>
                      <a:r>
                        <a:rPr lang="en-US" sz="1000" dirty="0">
                          <a:effectLst/>
                        </a:rPr>
                        <a:t>Suggested Corrective Measure</a:t>
                      </a:r>
                      <a:endParaRPr lang="en-US" sz="900" dirty="0">
                        <a:solidFill>
                          <a:srgbClr val="000000"/>
                        </a:solidFill>
                        <a:effectLst/>
                        <a:latin typeface="Calibri"/>
                        <a:ea typeface="Calibri"/>
                        <a:cs typeface="Calibri"/>
                      </a:endParaRPr>
                    </a:p>
                  </a:txBody>
                  <a:tcPr marL="58219" marR="58219" marT="0" marB="0"/>
                </a:tc>
              </a:tr>
              <a:tr h="1289260">
                <a:tc>
                  <a:txBody>
                    <a:bodyPr/>
                    <a:lstStyle/>
                    <a:p>
                      <a:pPr marL="0" marR="0">
                        <a:lnSpc>
                          <a:spcPct val="115000"/>
                        </a:lnSpc>
                        <a:spcBef>
                          <a:spcPts val="0"/>
                        </a:spcBef>
                        <a:spcAft>
                          <a:spcPts val="0"/>
                        </a:spcAft>
                      </a:pPr>
                      <a:r>
                        <a:rPr lang="en-US" sz="1050" dirty="0">
                          <a:effectLst/>
                        </a:rPr>
                        <a:t>1</a:t>
                      </a:r>
                      <a:endParaRPr lang="en-US" sz="1100" dirty="0">
                        <a:solidFill>
                          <a:srgbClr val="000000"/>
                        </a:solidFill>
                        <a:effectLst/>
                        <a:latin typeface="Calibri"/>
                        <a:ea typeface="Calibri"/>
                        <a:cs typeface="Calibri"/>
                      </a:endParaRPr>
                    </a:p>
                  </a:txBody>
                  <a:tcPr marL="58219" marR="58219" marT="0" marB="0"/>
                </a:tc>
                <a:tc>
                  <a:txBody>
                    <a:bodyPr/>
                    <a:lstStyle/>
                    <a:p>
                      <a:pPr marL="0" marR="0">
                        <a:lnSpc>
                          <a:spcPct val="115000"/>
                        </a:lnSpc>
                        <a:spcBef>
                          <a:spcPts val="0"/>
                        </a:spcBef>
                        <a:spcAft>
                          <a:spcPts val="0"/>
                        </a:spcAft>
                      </a:pPr>
                      <a:r>
                        <a:rPr lang="en-US" sz="1050" dirty="0">
                          <a:effectLst/>
                        </a:rPr>
                        <a:t>A</a:t>
                      </a:r>
                      <a:endParaRPr lang="en-US" sz="1100" dirty="0">
                        <a:solidFill>
                          <a:srgbClr val="000000"/>
                        </a:solidFill>
                        <a:effectLst/>
                        <a:latin typeface="Calibri"/>
                        <a:ea typeface="Calibri"/>
                        <a:cs typeface="Calibri"/>
                      </a:endParaRPr>
                    </a:p>
                  </a:txBody>
                  <a:tcPr marL="58219" marR="58219" marT="0" marB="0"/>
                </a:tc>
                <a:tc>
                  <a:txBody>
                    <a:bodyPr/>
                    <a:lstStyle/>
                    <a:p>
                      <a:pPr marL="0" marR="0">
                        <a:lnSpc>
                          <a:spcPct val="115000"/>
                        </a:lnSpc>
                        <a:spcBef>
                          <a:spcPts val="0"/>
                        </a:spcBef>
                        <a:spcAft>
                          <a:spcPts val="0"/>
                        </a:spcAft>
                      </a:pPr>
                      <a:r>
                        <a:rPr lang="en-US" sz="1050" dirty="0">
                          <a:effectLst/>
                        </a:rPr>
                        <a:t>Gap at the base of the front door</a:t>
                      </a:r>
                      <a:r>
                        <a:rPr lang="en-US" sz="1050" dirty="0" smtClean="0">
                          <a:effectLst/>
                        </a:rPr>
                        <a:t>. </a:t>
                      </a:r>
                      <a:endParaRPr lang="en-US" sz="1100" dirty="0">
                        <a:solidFill>
                          <a:srgbClr val="000000"/>
                        </a:solidFill>
                        <a:effectLst/>
                        <a:latin typeface="Calibri"/>
                        <a:ea typeface="Calibri"/>
                        <a:cs typeface="Calibri"/>
                      </a:endParaRPr>
                    </a:p>
                  </a:txBody>
                  <a:tcPr marL="58219" marR="58219" marT="0" marB="0"/>
                </a:tc>
                <a:tc>
                  <a:txBody>
                    <a:bodyPr/>
                    <a:lstStyle/>
                    <a:p>
                      <a:pPr marL="0" marR="0">
                        <a:lnSpc>
                          <a:spcPct val="115000"/>
                        </a:lnSpc>
                        <a:spcBef>
                          <a:spcPts val="0"/>
                        </a:spcBef>
                        <a:spcAft>
                          <a:spcPts val="0"/>
                        </a:spcAft>
                      </a:pPr>
                      <a:r>
                        <a:rPr lang="en-US" sz="1050" dirty="0">
                          <a:effectLst/>
                        </a:rPr>
                        <a:t>Holes and gaps allow pests to migrate in the home. The presence of pests in the home may trigger an allergic reaction and/or worsen any existing asthma conditions and symptoms.</a:t>
                      </a:r>
                      <a:endParaRPr lang="en-US" sz="1100" dirty="0">
                        <a:effectLst/>
                      </a:endParaRPr>
                    </a:p>
                    <a:p>
                      <a:pPr marL="0" marR="0">
                        <a:lnSpc>
                          <a:spcPct val="115000"/>
                        </a:lnSpc>
                        <a:spcBef>
                          <a:spcPts val="0"/>
                        </a:spcBef>
                        <a:spcAft>
                          <a:spcPts val="0"/>
                        </a:spcAft>
                      </a:pPr>
                      <a:r>
                        <a:rPr lang="en-US" sz="1050" dirty="0">
                          <a:effectLst/>
                        </a:rPr>
                        <a:t> </a:t>
                      </a:r>
                      <a:endParaRPr lang="en-US" sz="1100" dirty="0">
                        <a:solidFill>
                          <a:srgbClr val="000000"/>
                        </a:solidFill>
                        <a:effectLst/>
                        <a:latin typeface="Calibri"/>
                        <a:ea typeface="Calibri"/>
                        <a:cs typeface="Calibri"/>
                      </a:endParaRPr>
                    </a:p>
                  </a:txBody>
                  <a:tcPr marL="58219" marR="58219" marT="0" marB="0"/>
                </a:tc>
                <a:tc>
                  <a:txBody>
                    <a:bodyPr/>
                    <a:lstStyle/>
                    <a:p>
                      <a:pPr marL="0" marR="0">
                        <a:lnSpc>
                          <a:spcPct val="115000"/>
                        </a:lnSpc>
                        <a:spcBef>
                          <a:spcPts val="0"/>
                        </a:spcBef>
                        <a:spcAft>
                          <a:spcPts val="0"/>
                        </a:spcAft>
                      </a:pPr>
                      <a:r>
                        <a:rPr lang="en-US" sz="1050" dirty="0">
                          <a:effectLst/>
                        </a:rPr>
                        <a:t>Review the “The Lead-Safe Certified Guide to Renovate Right.” (enclosed) Then safely repair the gap in the door.</a:t>
                      </a:r>
                      <a:endParaRPr lang="en-US" sz="1100" dirty="0">
                        <a:solidFill>
                          <a:srgbClr val="000000"/>
                        </a:solidFill>
                        <a:effectLst/>
                        <a:latin typeface="Calibri"/>
                        <a:ea typeface="Calibri"/>
                        <a:cs typeface="Calibri"/>
                      </a:endParaRPr>
                    </a:p>
                  </a:txBody>
                  <a:tcPr marL="58219" marR="58219" marT="0" marB="0"/>
                </a:tc>
              </a:tr>
              <a:tr h="805788">
                <a:tc>
                  <a:txBody>
                    <a:bodyPr/>
                    <a:lstStyle/>
                    <a:p>
                      <a:pPr marL="0" marR="0">
                        <a:lnSpc>
                          <a:spcPct val="115000"/>
                        </a:lnSpc>
                        <a:spcBef>
                          <a:spcPts val="0"/>
                        </a:spcBef>
                        <a:spcAft>
                          <a:spcPts val="0"/>
                        </a:spcAft>
                      </a:pPr>
                      <a:r>
                        <a:rPr lang="en-US" sz="1050" dirty="0">
                          <a:effectLst/>
                        </a:rPr>
                        <a:t>1</a:t>
                      </a:r>
                      <a:endParaRPr lang="en-US" sz="1100" dirty="0">
                        <a:solidFill>
                          <a:srgbClr val="000000"/>
                        </a:solidFill>
                        <a:effectLst/>
                        <a:latin typeface="Calibri"/>
                        <a:ea typeface="Calibri"/>
                        <a:cs typeface="Calibri"/>
                      </a:endParaRPr>
                    </a:p>
                  </a:txBody>
                  <a:tcPr marL="58219" marR="58219" marT="0" marB="0"/>
                </a:tc>
                <a:tc>
                  <a:txBody>
                    <a:bodyPr/>
                    <a:lstStyle/>
                    <a:p>
                      <a:pPr marL="0" marR="0">
                        <a:lnSpc>
                          <a:spcPct val="115000"/>
                        </a:lnSpc>
                        <a:spcBef>
                          <a:spcPts val="0"/>
                        </a:spcBef>
                        <a:spcAft>
                          <a:spcPts val="0"/>
                        </a:spcAft>
                      </a:pPr>
                      <a:r>
                        <a:rPr lang="en-US" sz="1050" dirty="0">
                          <a:effectLst/>
                        </a:rPr>
                        <a:t>C, D</a:t>
                      </a:r>
                      <a:endParaRPr lang="en-US" sz="1100" dirty="0">
                        <a:solidFill>
                          <a:srgbClr val="000000"/>
                        </a:solidFill>
                        <a:effectLst/>
                        <a:latin typeface="Calibri"/>
                        <a:ea typeface="Calibri"/>
                        <a:cs typeface="Calibri"/>
                      </a:endParaRPr>
                    </a:p>
                  </a:txBody>
                  <a:tcPr marL="58219" marR="58219" marT="0" marB="0"/>
                </a:tc>
                <a:tc>
                  <a:txBody>
                    <a:bodyPr/>
                    <a:lstStyle/>
                    <a:p>
                      <a:pPr marL="0" marR="0">
                        <a:lnSpc>
                          <a:spcPct val="115000"/>
                        </a:lnSpc>
                        <a:spcBef>
                          <a:spcPts val="0"/>
                        </a:spcBef>
                        <a:spcAft>
                          <a:spcPts val="0"/>
                        </a:spcAft>
                      </a:pPr>
                      <a:r>
                        <a:rPr lang="en-US" sz="1050" dirty="0">
                          <a:effectLst/>
                        </a:rPr>
                        <a:t>Water damage on living room ceiling. </a:t>
                      </a:r>
                      <a:endParaRPr lang="en-US" sz="1100" dirty="0">
                        <a:solidFill>
                          <a:srgbClr val="000000"/>
                        </a:solidFill>
                        <a:effectLst/>
                        <a:latin typeface="Calibri"/>
                        <a:ea typeface="Calibri"/>
                        <a:cs typeface="Calibri"/>
                      </a:endParaRPr>
                    </a:p>
                  </a:txBody>
                  <a:tcPr marL="58219" marR="58219" marT="0" marB="0"/>
                </a:tc>
                <a:tc>
                  <a:txBody>
                    <a:bodyPr/>
                    <a:lstStyle/>
                    <a:p>
                      <a:pPr marL="0" marR="0">
                        <a:lnSpc>
                          <a:spcPct val="115000"/>
                        </a:lnSpc>
                        <a:spcBef>
                          <a:spcPts val="0"/>
                        </a:spcBef>
                        <a:spcAft>
                          <a:spcPts val="0"/>
                        </a:spcAft>
                      </a:pPr>
                      <a:r>
                        <a:rPr lang="en-US" sz="1050" dirty="0">
                          <a:effectLst/>
                        </a:rPr>
                        <a:t>Unrepaired surfaces that have experienced water damage may continue to host mold and other harmful bacteria, even when moisture is not present.</a:t>
                      </a:r>
                      <a:endParaRPr lang="en-US" sz="1100" dirty="0">
                        <a:solidFill>
                          <a:srgbClr val="000000"/>
                        </a:solidFill>
                        <a:effectLst/>
                        <a:latin typeface="Calibri"/>
                        <a:ea typeface="Calibri"/>
                        <a:cs typeface="Calibri"/>
                      </a:endParaRPr>
                    </a:p>
                  </a:txBody>
                  <a:tcPr marL="58219" marR="58219" marT="0" marB="0"/>
                </a:tc>
                <a:tc>
                  <a:txBody>
                    <a:bodyPr/>
                    <a:lstStyle/>
                    <a:p>
                      <a:pPr marL="0" marR="0">
                        <a:lnSpc>
                          <a:spcPct val="115000"/>
                        </a:lnSpc>
                        <a:spcBef>
                          <a:spcPts val="0"/>
                        </a:spcBef>
                        <a:spcAft>
                          <a:spcPts val="0"/>
                        </a:spcAft>
                      </a:pPr>
                      <a:r>
                        <a:rPr lang="en-US" sz="1050" dirty="0">
                          <a:effectLst/>
                        </a:rPr>
                        <a:t>Repair ceiling as described in “Renovate Right” pamphlet. Review “Mold, Mildew, Moisture &amp; Your Home” pamphlet (enclosed).</a:t>
                      </a:r>
                      <a:endParaRPr lang="en-US" sz="1100" dirty="0">
                        <a:solidFill>
                          <a:srgbClr val="000000"/>
                        </a:solidFill>
                        <a:effectLst/>
                        <a:latin typeface="Calibri"/>
                        <a:ea typeface="Calibri"/>
                        <a:cs typeface="Calibri"/>
                      </a:endParaRPr>
                    </a:p>
                  </a:txBody>
                  <a:tcPr marL="58219" marR="58219" marT="0" marB="0"/>
                </a:tc>
              </a:tr>
              <a:tr h="529672">
                <a:tc>
                  <a:txBody>
                    <a:bodyPr/>
                    <a:lstStyle/>
                    <a:p>
                      <a:pPr marL="0" marR="0">
                        <a:lnSpc>
                          <a:spcPct val="115000"/>
                        </a:lnSpc>
                        <a:spcBef>
                          <a:spcPts val="0"/>
                        </a:spcBef>
                        <a:spcAft>
                          <a:spcPts val="0"/>
                        </a:spcAft>
                      </a:pPr>
                      <a:r>
                        <a:rPr lang="en-US" sz="1050" dirty="0">
                          <a:effectLst/>
                        </a:rPr>
                        <a:t>3</a:t>
                      </a:r>
                      <a:endParaRPr lang="en-US" sz="1100" dirty="0">
                        <a:solidFill>
                          <a:srgbClr val="000000"/>
                        </a:solidFill>
                        <a:effectLst/>
                        <a:latin typeface="Calibri"/>
                        <a:ea typeface="Calibri"/>
                        <a:cs typeface="Calibri"/>
                      </a:endParaRPr>
                    </a:p>
                  </a:txBody>
                  <a:tcPr marL="58219" marR="58219" marT="0" marB="0"/>
                </a:tc>
                <a:tc>
                  <a:txBody>
                    <a:bodyPr/>
                    <a:lstStyle/>
                    <a:p>
                      <a:pPr marL="0" marR="0">
                        <a:lnSpc>
                          <a:spcPct val="115000"/>
                        </a:lnSpc>
                        <a:spcBef>
                          <a:spcPts val="0"/>
                        </a:spcBef>
                        <a:spcAft>
                          <a:spcPts val="0"/>
                        </a:spcAft>
                      </a:pPr>
                      <a:r>
                        <a:rPr lang="en-US" sz="1050" dirty="0">
                          <a:effectLst/>
                        </a:rPr>
                        <a:t>A</a:t>
                      </a:r>
                      <a:endParaRPr lang="en-US" sz="1100" dirty="0">
                        <a:solidFill>
                          <a:srgbClr val="000000"/>
                        </a:solidFill>
                        <a:effectLst/>
                        <a:latin typeface="Calibri"/>
                        <a:ea typeface="Calibri"/>
                        <a:cs typeface="Calibri"/>
                      </a:endParaRPr>
                    </a:p>
                  </a:txBody>
                  <a:tcPr marL="58219" marR="58219" marT="0" marB="0"/>
                </a:tc>
                <a:tc>
                  <a:txBody>
                    <a:bodyPr/>
                    <a:lstStyle/>
                    <a:p>
                      <a:pPr marL="0" marR="0">
                        <a:lnSpc>
                          <a:spcPct val="115000"/>
                        </a:lnSpc>
                        <a:spcBef>
                          <a:spcPts val="0"/>
                        </a:spcBef>
                        <a:spcAft>
                          <a:spcPts val="0"/>
                        </a:spcAft>
                      </a:pPr>
                      <a:r>
                        <a:rPr lang="en-US" sz="1050" dirty="0">
                          <a:effectLst/>
                        </a:rPr>
                        <a:t>Mold in kitchen cabinet. </a:t>
                      </a:r>
                      <a:endParaRPr lang="en-US" sz="1100" dirty="0">
                        <a:solidFill>
                          <a:srgbClr val="000000"/>
                        </a:solidFill>
                        <a:effectLst/>
                        <a:latin typeface="Calibri"/>
                        <a:ea typeface="Calibri"/>
                        <a:cs typeface="Calibri"/>
                      </a:endParaRPr>
                    </a:p>
                  </a:txBody>
                  <a:tcPr marL="58219" marR="58219" marT="0" marB="0"/>
                </a:tc>
                <a:tc>
                  <a:txBody>
                    <a:bodyPr/>
                    <a:lstStyle/>
                    <a:p>
                      <a:pPr marL="0" marR="0">
                        <a:lnSpc>
                          <a:spcPct val="115000"/>
                        </a:lnSpc>
                        <a:spcBef>
                          <a:spcPts val="0"/>
                        </a:spcBef>
                        <a:spcAft>
                          <a:spcPts val="0"/>
                        </a:spcAft>
                      </a:pPr>
                      <a:r>
                        <a:rPr lang="en-US" sz="1050" dirty="0">
                          <a:effectLst/>
                        </a:rPr>
                        <a:t>Mold can cause respiratory problems and exacerbate asthma.</a:t>
                      </a:r>
                      <a:endParaRPr lang="en-US" sz="1100" dirty="0">
                        <a:solidFill>
                          <a:srgbClr val="000000"/>
                        </a:solidFill>
                        <a:effectLst/>
                        <a:latin typeface="Calibri"/>
                        <a:ea typeface="Calibri"/>
                        <a:cs typeface="Calibri"/>
                      </a:endParaRPr>
                    </a:p>
                  </a:txBody>
                  <a:tcPr marL="58219" marR="58219" marT="0" marB="0"/>
                </a:tc>
                <a:tc>
                  <a:txBody>
                    <a:bodyPr/>
                    <a:lstStyle/>
                    <a:p>
                      <a:pPr marL="0" marR="0">
                        <a:lnSpc>
                          <a:spcPct val="115000"/>
                        </a:lnSpc>
                        <a:spcBef>
                          <a:spcPts val="0"/>
                        </a:spcBef>
                        <a:spcAft>
                          <a:spcPts val="0"/>
                        </a:spcAft>
                      </a:pPr>
                      <a:r>
                        <a:rPr lang="en-US" sz="1050" dirty="0">
                          <a:effectLst/>
                        </a:rPr>
                        <a:t>Repair as described in “Renovate Right” pamphlet. Review “Mold, Mildew, Moisture &amp; Your Home” pamphlet (enclosed).</a:t>
                      </a:r>
                      <a:endParaRPr lang="en-US" sz="1100" dirty="0">
                        <a:solidFill>
                          <a:srgbClr val="000000"/>
                        </a:solidFill>
                        <a:effectLst/>
                        <a:latin typeface="Calibri"/>
                        <a:ea typeface="Calibri"/>
                        <a:cs typeface="Calibri"/>
                      </a:endParaRPr>
                    </a:p>
                  </a:txBody>
                  <a:tcPr marL="58219" marR="58219" marT="0" marB="0"/>
                </a:tc>
              </a:tr>
              <a:tr h="529672">
                <a:tc>
                  <a:txBody>
                    <a:bodyPr/>
                    <a:lstStyle/>
                    <a:p>
                      <a:pPr marL="0" marR="0">
                        <a:lnSpc>
                          <a:spcPct val="115000"/>
                        </a:lnSpc>
                        <a:spcBef>
                          <a:spcPts val="0"/>
                        </a:spcBef>
                        <a:spcAft>
                          <a:spcPts val="0"/>
                        </a:spcAft>
                      </a:pPr>
                      <a:r>
                        <a:rPr lang="en-US" sz="1050" dirty="0">
                          <a:effectLst/>
                        </a:rPr>
                        <a:t>4</a:t>
                      </a:r>
                      <a:endParaRPr lang="en-US" sz="1100" dirty="0">
                        <a:solidFill>
                          <a:srgbClr val="000000"/>
                        </a:solidFill>
                        <a:effectLst/>
                        <a:latin typeface="Calibri"/>
                        <a:ea typeface="Calibri"/>
                        <a:cs typeface="Calibri"/>
                      </a:endParaRPr>
                    </a:p>
                  </a:txBody>
                  <a:tcPr marL="58219" marR="58219" marT="0" marB="0"/>
                </a:tc>
                <a:tc>
                  <a:txBody>
                    <a:bodyPr/>
                    <a:lstStyle/>
                    <a:p>
                      <a:pPr marL="0" marR="0">
                        <a:lnSpc>
                          <a:spcPct val="115000"/>
                        </a:lnSpc>
                        <a:spcBef>
                          <a:spcPts val="0"/>
                        </a:spcBef>
                        <a:spcAft>
                          <a:spcPts val="0"/>
                        </a:spcAft>
                      </a:pPr>
                      <a:r>
                        <a:rPr lang="en-US" sz="1050" dirty="0">
                          <a:effectLst/>
                        </a:rPr>
                        <a:t>A</a:t>
                      </a:r>
                      <a:endParaRPr lang="en-US" sz="1100" dirty="0">
                        <a:solidFill>
                          <a:srgbClr val="000000"/>
                        </a:solidFill>
                        <a:effectLst/>
                        <a:latin typeface="Calibri"/>
                        <a:ea typeface="Calibri"/>
                        <a:cs typeface="Calibri"/>
                      </a:endParaRPr>
                    </a:p>
                  </a:txBody>
                  <a:tcPr marL="58219" marR="58219" marT="0" marB="0"/>
                </a:tc>
                <a:tc>
                  <a:txBody>
                    <a:bodyPr/>
                    <a:lstStyle/>
                    <a:p>
                      <a:pPr marL="0" marR="0">
                        <a:lnSpc>
                          <a:spcPct val="115000"/>
                        </a:lnSpc>
                        <a:spcBef>
                          <a:spcPts val="0"/>
                        </a:spcBef>
                        <a:spcAft>
                          <a:spcPts val="0"/>
                        </a:spcAft>
                      </a:pPr>
                      <a:r>
                        <a:rPr lang="en-US" sz="1050" dirty="0">
                          <a:effectLst/>
                        </a:rPr>
                        <a:t>Vent is missing air duct.</a:t>
                      </a:r>
                      <a:endParaRPr lang="en-US" sz="1100" dirty="0">
                        <a:solidFill>
                          <a:srgbClr val="000000"/>
                        </a:solidFill>
                        <a:effectLst/>
                        <a:latin typeface="Calibri"/>
                        <a:ea typeface="Calibri"/>
                        <a:cs typeface="Calibri"/>
                      </a:endParaRPr>
                    </a:p>
                  </a:txBody>
                  <a:tcPr marL="58219" marR="58219" marT="0" marB="0"/>
                </a:tc>
                <a:tc>
                  <a:txBody>
                    <a:bodyPr/>
                    <a:lstStyle/>
                    <a:p>
                      <a:pPr marL="0" marR="0">
                        <a:lnSpc>
                          <a:spcPct val="115000"/>
                        </a:lnSpc>
                        <a:spcBef>
                          <a:spcPts val="0"/>
                        </a:spcBef>
                        <a:spcAft>
                          <a:spcPts val="0"/>
                        </a:spcAft>
                      </a:pPr>
                      <a:r>
                        <a:rPr lang="en-US" sz="1050" dirty="0">
                          <a:effectLst/>
                        </a:rPr>
                        <a:t>Absence of air duct eliminates proper ventilation in the home. </a:t>
                      </a:r>
                      <a:endParaRPr lang="en-US" sz="1100" dirty="0">
                        <a:solidFill>
                          <a:srgbClr val="000000"/>
                        </a:solidFill>
                        <a:effectLst/>
                        <a:latin typeface="Calibri"/>
                        <a:ea typeface="Calibri"/>
                        <a:cs typeface="Calibri"/>
                      </a:endParaRPr>
                    </a:p>
                  </a:txBody>
                  <a:tcPr marL="58219" marR="58219" marT="0" marB="0"/>
                </a:tc>
                <a:tc>
                  <a:txBody>
                    <a:bodyPr/>
                    <a:lstStyle/>
                    <a:p>
                      <a:pPr marL="0" marR="0">
                        <a:lnSpc>
                          <a:spcPct val="115000"/>
                        </a:lnSpc>
                        <a:spcBef>
                          <a:spcPts val="0"/>
                        </a:spcBef>
                        <a:spcAft>
                          <a:spcPts val="0"/>
                        </a:spcAft>
                      </a:pPr>
                      <a:r>
                        <a:rPr lang="en-US" sz="1050" dirty="0">
                          <a:effectLst/>
                        </a:rPr>
                        <a:t>Replace the air duct. </a:t>
                      </a:r>
                      <a:endParaRPr lang="en-US" sz="1100" dirty="0">
                        <a:solidFill>
                          <a:srgbClr val="000000"/>
                        </a:solidFill>
                        <a:effectLst/>
                        <a:latin typeface="Calibri"/>
                        <a:ea typeface="Calibri"/>
                        <a:cs typeface="Calibri"/>
                      </a:endParaRPr>
                    </a:p>
                  </a:txBody>
                  <a:tcPr marL="58219" marR="58219" marT="0" marB="0"/>
                </a:tc>
              </a:tr>
              <a:tr h="644630">
                <a:tc>
                  <a:txBody>
                    <a:bodyPr/>
                    <a:lstStyle/>
                    <a:p>
                      <a:pPr marL="0" marR="0">
                        <a:lnSpc>
                          <a:spcPct val="115000"/>
                        </a:lnSpc>
                        <a:spcBef>
                          <a:spcPts val="0"/>
                        </a:spcBef>
                        <a:spcAft>
                          <a:spcPts val="0"/>
                        </a:spcAft>
                      </a:pPr>
                      <a:r>
                        <a:rPr lang="en-US" sz="1050" dirty="0">
                          <a:effectLst/>
                        </a:rPr>
                        <a:t>5</a:t>
                      </a:r>
                      <a:endParaRPr lang="en-US" sz="1100" dirty="0">
                        <a:solidFill>
                          <a:srgbClr val="000000"/>
                        </a:solidFill>
                        <a:effectLst/>
                        <a:latin typeface="Calibri"/>
                        <a:ea typeface="Calibri"/>
                        <a:cs typeface="Calibri"/>
                      </a:endParaRPr>
                    </a:p>
                  </a:txBody>
                  <a:tcPr marL="58219" marR="58219" marT="0" marB="0"/>
                </a:tc>
                <a:tc>
                  <a:txBody>
                    <a:bodyPr/>
                    <a:lstStyle/>
                    <a:p>
                      <a:pPr marL="0" marR="0">
                        <a:lnSpc>
                          <a:spcPct val="115000"/>
                        </a:lnSpc>
                        <a:spcBef>
                          <a:spcPts val="0"/>
                        </a:spcBef>
                        <a:spcAft>
                          <a:spcPts val="0"/>
                        </a:spcAft>
                      </a:pPr>
                      <a:r>
                        <a:rPr lang="en-US" sz="1050" dirty="0">
                          <a:effectLst/>
                        </a:rPr>
                        <a:t>E</a:t>
                      </a:r>
                      <a:endParaRPr lang="en-US" sz="1100" dirty="0">
                        <a:solidFill>
                          <a:srgbClr val="000000"/>
                        </a:solidFill>
                        <a:effectLst/>
                        <a:latin typeface="Calibri"/>
                        <a:ea typeface="Calibri"/>
                        <a:cs typeface="Calibri"/>
                      </a:endParaRPr>
                    </a:p>
                  </a:txBody>
                  <a:tcPr marL="58219" marR="58219" marT="0" marB="0"/>
                </a:tc>
                <a:tc>
                  <a:txBody>
                    <a:bodyPr/>
                    <a:lstStyle/>
                    <a:p>
                      <a:pPr marL="0" marR="0">
                        <a:lnSpc>
                          <a:spcPct val="115000"/>
                        </a:lnSpc>
                        <a:spcBef>
                          <a:spcPts val="0"/>
                        </a:spcBef>
                        <a:spcAft>
                          <a:spcPts val="0"/>
                        </a:spcAft>
                      </a:pPr>
                      <a:r>
                        <a:rPr lang="en-US" sz="1050" dirty="0">
                          <a:effectLst/>
                        </a:rPr>
                        <a:t>Electrical cover missing from bedroom wall.</a:t>
                      </a:r>
                      <a:endParaRPr lang="en-US" sz="1100" dirty="0">
                        <a:solidFill>
                          <a:srgbClr val="000000"/>
                        </a:solidFill>
                        <a:effectLst/>
                        <a:latin typeface="Calibri"/>
                        <a:ea typeface="Calibri"/>
                        <a:cs typeface="Calibri"/>
                      </a:endParaRPr>
                    </a:p>
                  </a:txBody>
                  <a:tcPr marL="58219" marR="58219" marT="0" marB="0"/>
                </a:tc>
                <a:tc>
                  <a:txBody>
                    <a:bodyPr/>
                    <a:lstStyle/>
                    <a:p>
                      <a:pPr marL="0" marR="0">
                        <a:lnSpc>
                          <a:spcPct val="115000"/>
                        </a:lnSpc>
                        <a:spcBef>
                          <a:spcPts val="0"/>
                        </a:spcBef>
                        <a:spcAft>
                          <a:spcPts val="0"/>
                        </a:spcAft>
                      </a:pPr>
                      <a:r>
                        <a:rPr lang="en-US" sz="1050" dirty="0">
                          <a:effectLst/>
                        </a:rPr>
                        <a:t>Absence of electrical outlet cover is a fire hazard and increases the risk of home injury.</a:t>
                      </a:r>
                      <a:endParaRPr lang="en-US" sz="1100" dirty="0">
                        <a:solidFill>
                          <a:srgbClr val="000000"/>
                        </a:solidFill>
                        <a:effectLst/>
                        <a:latin typeface="Calibri"/>
                        <a:ea typeface="Calibri"/>
                        <a:cs typeface="Calibri"/>
                      </a:endParaRPr>
                    </a:p>
                  </a:txBody>
                  <a:tcPr marL="58219" marR="58219" marT="0" marB="0"/>
                </a:tc>
                <a:tc>
                  <a:txBody>
                    <a:bodyPr/>
                    <a:lstStyle/>
                    <a:p>
                      <a:pPr marL="0" marR="0">
                        <a:lnSpc>
                          <a:spcPct val="115000"/>
                        </a:lnSpc>
                        <a:spcBef>
                          <a:spcPts val="0"/>
                        </a:spcBef>
                        <a:spcAft>
                          <a:spcPts val="0"/>
                        </a:spcAft>
                      </a:pPr>
                      <a:r>
                        <a:rPr lang="en-US" sz="1050" dirty="0">
                          <a:effectLst/>
                        </a:rPr>
                        <a:t>Replace outlet cover. </a:t>
                      </a:r>
                      <a:endParaRPr lang="en-US" sz="1100" dirty="0">
                        <a:solidFill>
                          <a:srgbClr val="000000"/>
                        </a:solidFill>
                        <a:effectLst/>
                        <a:latin typeface="Calibri"/>
                        <a:ea typeface="Calibri"/>
                        <a:cs typeface="Calibri"/>
                      </a:endParaRPr>
                    </a:p>
                  </a:txBody>
                  <a:tcPr marL="58219" marR="58219" marT="0" marB="0"/>
                </a:tc>
              </a:tr>
            </a:tbl>
          </a:graphicData>
        </a:graphic>
      </p:graphicFrame>
    </p:spTree>
    <p:extLst>
      <p:ext uri="{BB962C8B-B14F-4D97-AF65-F5344CB8AC3E}">
        <p14:creationId xmlns:p14="http://schemas.microsoft.com/office/powerpoint/2010/main" val="30873663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bwMode="auto">
          <a:xfrm>
            <a:off x="1371600" y="3773770"/>
            <a:ext cx="6400800" cy="1987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2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t>Anjali Nath, M.P.H.</a:t>
            </a:r>
          </a:p>
          <a:p>
            <a:pPr marL="0" indent="0" algn="ctr">
              <a:buNone/>
            </a:pPr>
            <a:r>
              <a:rPr lang="en-US" sz="2000" dirty="0" smtClean="0"/>
              <a:t>Director, Asthma Prevention &amp; Control</a:t>
            </a:r>
          </a:p>
          <a:p>
            <a:pPr marL="0" indent="0" algn="ctr">
              <a:buNone/>
            </a:pPr>
            <a:r>
              <a:rPr lang="en-US" sz="2000" dirty="0" smtClean="0"/>
              <a:t>Division of Healthy Homes &amp; Community Supports</a:t>
            </a:r>
          </a:p>
          <a:p>
            <a:pPr marL="0" indent="0" algn="ctr">
              <a:buNone/>
            </a:pPr>
            <a:r>
              <a:rPr lang="en-US" sz="2000" dirty="0" smtClean="0"/>
              <a:t>Boston Public Health Commission (BPHC)</a:t>
            </a:r>
          </a:p>
          <a:p>
            <a:pPr marL="0" indent="0" algn="ctr">
              <a:buNone/>
            </a:pPr>
            <a:endParaRPr lang="en-US" sz="2000" i="1" dirty="0" smtClean="0"/>
          </a:p>
          <a:p>
            <a:pPr marL="0" indent="0" algn="ctr">
              <a:buNone/>
            </a:pPr>
            <a:r>
              <a:rPr lang="en-US" sz="2000" i="1" dirty="0" smtClean="0"/>
              <a:t>Asthma Community Network</a:t>
            </a:r>
          </a:p>
          <a:p>
            <a:pPr marL="0" indent="0" algn="ctr">
              <a:buNone/>
            </a:pPr>
            <a:r>
              <a:rPr lang="en-US" sz="2000" i="1" dirty="0" smtClean="0"/>
              <a:t>November 19, 2015</a:t>
            </a:r>
          </a:p>
          <a:p>
            <a:endParaRPr lang="en-US" sz="2000" dirty="0" smtClean="0"/>
          </a:p>
          <a:p>
            <a:endParaRPr lang="en-US" sz="2000" dirty="0"/>
          </a:p>
        </p:txBody>
      </p:sp>
      <p:sp>
        <p:nvSpPr>
          <p:cNvPr id="2" name="Rectangle 1"/>
          <p:cNvSpPr/>
          <p:nvPr/>
        </p:nvSpPr>
        <p:spPr>
          <a:xfrm>
            <a:off x="983163" y="1158801"/>
            <a:ext cx="7125286" cy="2123658"/>
          </a:xfrm>
          <a:prstGeom prst="rect">
            <a:avLst/>
          </a:prstGeom>
        </p:spPr>
        <p:txBody>
          <a:bodyPr wrap="square">
            <a:spAutoFit/>
          </a:bodyPr>
          <a:lstStyle/>
          <a:p>
            <a:pPr algn="ctr"/>
            <a:r>
              <a:rPr lang="en-US" sz="4400" b="1" dirty="0">
                <a:solidFill>
                  <a:srgbClr val="0070C0"/>
                </a:solidFill>
                <a:latin typeface="+mj-lt"/>
                <a:ea typeface="+mj-ea"/>
                <a:cs typeface="+mj-cs"/>
              </a:rPr>
              <a:t>Creating </a:t>
            </a:r>
            <a:r>
              <a:rPr lang="en-US" sz="4400" b="1" dirty="0" smtClean="0">
                <a:solidFill>
                  <a:srgbClr val="0070C0"/>
                </a:solidFill>
                <a:latin typeface="+mj-lt"/>
                <a:ea typeface="+mj-ea"/>
                <a:cs typeface="+mj-cs"/>
              </a:rPr>
              <a:t>Systemic Support </a:t>
            </a:r>
            <a:r>
              <a:rPr lang="en-US" sz="4400" b="1" dirty="0">
                <a:solidFill>
                  <a:srgbClr val="0070C0"/>
                </a:solidFill>
                <a:latin typeface="+mj-lt"/>
                <a:ea typeface="+mj-ea"/>
                <a:cs typeface="+mj-cs"/>
              </a:rPr>
              <a:t>for </a:t>
            </a:r>
            <a:r>
              <a:rPr lang="en-US" sz="4400" b="1" dirty="0" smtClean="0">
                <a:solidFill>
                  <a:srgbClr val="0070C0"/>
                </a:solidFill>
                <a:latin typeface="+mj-lt"/>
                <a:ea typeface="+mj-ea"/>
                <a:cs typeface="+mj-cs"/>
              </a:rPr>
              <a:t>Improving Asthma Home Visiting Standards</a:t>
            </a:r>
            <a:endParaRPr lang="en-US" sz="4400" b="1" dirty="0">
              <a:solidFill>
                <a:srgbClr val="0070C0"/>
              </a:solidFill>
              <a:latin typeface="+mj-lt"/>
              <a:ea typeface="+mj-ea"/>
              <a:cs typeface="+mj-cs"/>
            </a:endParaRPr>
          </a:p>
        </p:txBody>
      </p:sp>
    </p:spTree>
    <p:extLst>
      <p:ext uri="{BB962C8B-B14F-4D97-AF65-F5344CB8AC3E}">
        <p14:creationId xmlns:p14="http://schemas.microsoft.com/office/powerpoint/2010/main" val="42837612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H asthma placard_postcard_final_english_Page_1.jpg"/>
          <p:cNvPicPr>
            <a:picLocks noChangeAspect="1"/>
          </p:cNvPicPr>
          <p:nvPr/>
        </p:nvPicPr>
        <p:blipFill rotWithShape="1">
          <a:blip r:embed="rId3" cstate="print"/>
          <a:srcRect l="3642" t="4756" r="4757" b="5940"/>
          <a:stretch/>
        </p:blipFill>
        <p:spPr>
          <a:xfrm>
            <a:off x="0" y="1"/>
            <a:ext cx="9143999" cy="6844720"/>
          </a:xfrm>
          <a:prstGeom prst="rect">
            <a:avLst/>
          </a:prstGeom>
        </p:spPr>
      </p:pic>
    </p:spTree>
    <p:extLst>
      <p:ext uri="{BB962C8B-B14F-4D97-AF65-F5344CB8AC3E}">
        <p14:creationId xmlns:p14="http://schemas.microsoft.com/office/powerpoint/2010/main" val="15590887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20504" y="1568890"/>
            <a:ext cx="4464050" cy="4902248"/>
          </a:xfrm>
        </p:spPr>
        <p:txBody>
          <a:bodyPr>
            <a:normAutofit fontScale="92500" lnSpcReduction="20000"/>
          </a:bodyPr>
          <a:lstStyle/>
          <a:p>
            <a:pPr>
              <a:lnSpc>
                <a:spcPct val="110000"/>
              </a:lnSpc>
              <a:spcBef>
                <a:spcPts val="1200"/>
              </a:spcBef>
              <a:spcAft>
                <a:spcPts val="1200"/>
              </a:spcAft>
            </a:pPr>
            <a:r>
              <a:rPr lang="en-US" sz="2800" dirty="0" smtClean="0"/>
              <a:t>Referrals to BPHC by fax</a:t>
            </a:r>
          </a:p>
          <a:p>
            <a:pPr>
              <a:lnSpc>
                <a:spcPct val="110000"/>
              </a:lnSpc>
              <a:spcBef>
                <a:spcPts val="600"/>
              </a:spcBef>
              <a:spcAft>
                <a:spcPts val="600"/>
              </a:spcAft>
            </a:pPr>
            <a:r>
              <a:rPr lang="en-US" sz="2800" dirty="0" smtClean="0"/>
              <a:t>Home visits conducted via the Boston </a:t>
            </a:r>
            <a:r>
              <a:rPr lang="en-US" sz="2800" dirty="0"/>
              <a:t>Asthma Home Visit Collaborative (BAHVC</a:t>
            </a:r>
            <a:r>
              <a:rPr lang="en-US" sz="2800" dirty="0" smtClean="0"/>
              <a:t>), which</a:t>
            </a:r>
          </a:p>
          <a:p>
            <a:pPr lvl="1">
              <a:lnSpc>
                <a:spcPct val="110000"/>
              </a:lnSpc>
              <a:spcBef>
                <a:spcPts val="600"/>
              </a:spcBef>
              <a:spcAft>
                <a:spcPts val="600"/>
              </a:spcAft>
            </a:pPr>
            <a:r>
              <a:rPr lang="en-US" sz="2400" dirty="0"/>
              <a:t>i</a:t>
            </a:r>
            <a:r>
              <a:rPr lang="en-US" sz="2400" dirty="0" smtClean="0"/>
              <a:t>s funded by EPA for 5 years</a:t>
            </a:r>
          </a:p>
          <a:p>
            <a:pPr lvl="1">
              <a:lnSpc>
                <a:spcPct val="110000"/>
              </a:lnSpc>
              <a:spcBef>
                <a:spcPts val="600"/>
              </a:spcBef>
              <a:spcAft>
                <a:spcPts val="600"/>
              </a:spcAft>
            </a:pPr>
            <a:r>
              <a:rPr lang="en-US" sz="2400" dirty="0"/>
              <a:t>s</a:t>
            </a:r>
            <a:r>
              <a:rPr lang="en-US" sz="2400" dirty="0" smtClean="0"/>
              <a:t>tandardizes asthma home visit protocols</a:t>
            </a:r>
          </a:p>
          <a:p>
            <a:pPr lvl="1">
              <a:lnSpc>
                <a:spcPct val="110000"/>
              </a:lnSpc>
              <a:spcBef>
                <a:spcPts val="600"/>
              </a:spcBef>
              <a:spcAft>
                <a:spcPts val="600"/>
              </a:spcAft>
            </a:pPr>
            <a:r>
              <a:rPr lang="en-US" sz="2400" dirty="0"/>
              <a:t>s</a:t>
            </a:r>
            <a:r>
              <a:rPr lang="en-US" sz="2400" dirty="0" smtClean="0"/>
              <a:t>tandardizes training and support for Asthma CHWs</a:t>
            </a:r>
          </a:p>
          <a:p>
            <a:pPr lvl="1">
              <a:lnSpc>
                <a:spcPct val="110000"/>
              </a:lnSpc>
              <a:spcBef>
                <a:spcPts val="600"/>
              </a:spcBef>
              <a:spcAft>
                <a:spcPts val="600"/>
              </a:spcAft>
            </a:pPr>
            <a:r>
              <a:rPr lang="en-US" sz="2400" dirty="0"/>
              <a:t>p</a:t>
            </a:r>
            <a:r>
              <a:rPr lang="en-US" sz="2400" dirty="0" smtClean="0"/>
              <a:t>ools data for evaluation</a:t>
            </a:r>
          </a:p>
          <a:p>
            <a:pPr lvl="1">
              <a:lnSpc>
                <a:spcPct val="110000"/>
              </a:lnSpc>
              <a:spcAft>
                <a:spcPts val="600"/>
              </a:spcAft>
              <a:buNone/>
            </a:pPr>
            <a:endParaRPr lang="en-US" dirty="0" smtClean="0"/>
          </a:p>
          <a:p>
            <a:pPr lvl="1">
              <a:lnSpc>
                <a:spcPct val="110000"/>
              </a:lnSpc>
              <a:spcAft>
                <a:spcPts val="600"/>
              </a:spcAft>
            </a:pPr>
            <a:endParaRPr lang="en-US" dirty="0" smtClean="0"/>
          </a:p>
          <a:p>
            <a:pPr>
              <a:lnSpc>
                <a:spcPct val="110000"/>
              </a:lnSpc>
              <a:spcAft>
                <a:spcPts val="600"/>
              </a:spcAft>
            </a:pPr>
            <a:endParaRPr lang="en-US" sz="2800" dirty="0" smtClean="0"/>
          </a:p>
          <a:p>
            <a:pPr>
              <a:lnSpc>
                <a:spcPct val="110000"/>
              </a:lnSpc>
              <a:spcAft>
                <a:spcPts val="600"/>
              </a:spcAft>
            </a:pPr>
            <a:endParaRPr lang="en-US" sz="2800" dirty="0"/>
          </a:p>
        </p:txBody>
      </p:sp>
      <p:sp>
        <p:nvSpPr>
          <p:cNvPr id="5" name="Title 4"/>
          <p:cNvSpPr>
            <a:spLocks noGrp="1"/>
          </p:cNvSpPr>
          <p:nvPr>
            <p:ph type="title" idx="4294967295"/>
          </p:nvPr>
        </p:nvSpPr>
        <p:spPr>
          <a:xfrm>
            <a:off x="0" y="274638"/>
            <a:ext cx="9144000" cy="1143000"/>
          </a:xfrm>
        </p:spPr>
        <p:txBody>
          <a:bodyPr/>
          <a:lstStyle/>
          <a:p>
            <a:pPr>
              <a:lnSpc>
                <a:spcPct val="90000"/>
              </a:lnSpc>
            </a:pPr>
            <a:r>
              <a:rPr lang="en-US" b="1" dirty="0">
                <a:solidFill>
                  <a:srgbClr val="0070C0"/>
                </a:solidFill>
              </a:rPr>
              <a:t>Healthy Homes</a:t>
            </a:r>
            <a:br>
              <a:rPr lang="en-US" b="1" dirty="0">
                <a:solidFill>
                  <a:srgbClr val="0070C0"/>
                </a:solidFill>
              </a:rPr>
            </a:br>
            <a:r>
              <a:rPr lang="en-US" b="1" dirty="0">
                <a:solidFill>
                  <a:srgbClr val="0070C0"/>
                </a:solidFill>
              </a:rPr>
              <a:t>Asthma Home Visit Program</a:t>
            </a:r>
          </a:p>
        </p:txBody>
      </p:sp>
      <p:sp>
        <p:nvSpPr>
          <p:cNvPr id="6" name="TextBox 5"/>
          <p:cNvSpPr txBox="1"/>
          <p:nvPr/>
        </p:nvSpPr>
        <p:spPr>
          <a:xfrm>
            <a:off x="5106571" y="1653298"/>
            <a:ext cx="3671668" cy="3913892"/>
          </a:xfrm>
          <a:prstGeom prst="rect">
            <a:avLst/>
          </a:prstGeom>
          <a:solidFill>
            <a:schemeClr val="accent6">
              <a:lumMod val="20000"/>
              <a:lumOff val="80000"/>
            </a:schemeClr>
          </a:solidFill>
        </p:spPr>
        <p:txBody>
          <a:bodyPr wrap="square" rtlCol="0">
            <a:spAutoFit/>
          </a:bodyPr>
          <a:lstStyle/>
          <a:p>
            <a:pPr marL="342900" lvl="0" indent="-342900" algn="ctr" fontAlgn="auto">
              <a:spcBef>
                <a:spcPts val="200"/>
              </a:spcBef>
              <a:spcAft>
                <a:spcPts val="200"/>
              </a:spcAft>
              <a:defRPr/>
            </a:pPr>
            <a:r>
              <a:rPr lang="en-US" sz="2000" u="sng" dirty="0">
                <a:latin typeface="+mn-lt"/>
              </a:rPr>
              <a:t>BAHVC Members</a:t>
            </a:r>
          </a:p>
          <a:p>
            <a:pPr marL="342900" lvl="0" indent="-342900" algn="ctr" fontAlgn="auto">
              <a:spcBef>
                <a:spcPts val="200"/>
              </a:spcBef>
              <a:spcAft>
                <a:spcPts val="200"/>
              </a:spcAft>
              <a:defRPr/>
            </a:pPr>
            <a:r>
              <a:rPr lang="en-US" sz="2000" dirty="0">
                <a:latin typeface="+mn-lt"/>
              </a:rPr>
              <a:t>Boston Public Health Commission*</a:t>
            </a:r>
          </a:p>
          <a:p>
            <a:pPr marL="342900" lvl="0" indent="-342900" algn="ctr" fontAlgn="auto">
              <a:spcBef>
                <a:spcPts val="200"/>
              </a:spcBef>
              <a:spcAft>
                <a:spcPts val="200"/>
              </a:spcAft>
              <a:defRPr/>
            </a:pPr>
            <a:r>
              <a:rPr lang="en-US" sz="2000" dirty="0">
                <a:latin typeface="+mn-lt"/>
              </a:rPr>
              <a:t>Tufts Medical Center*</a:t>
            </a:r>
          </a:p>
          <a:p>
            <a:pPr marL="342900" lvl="0" indent="-342900" algn="ctr" fontAlgn="auto">
              <a:spcBef>
                <a:spcPts val="200"/>
              </a:spcBef>
              <a:spcAft>
                <a:spcPts val="0"/>
              </a:spcAft>
              <a:defRPr/>
            </a:pPr>
            <a:r>
              <a:rPr lang="en-US" sz="2000" dirty="0">
                <a:latin typeface="+mn-lt"/>
              </a:rPr>
              <a:t>Children’s Hospital* </a:t>
            </a:r>
          </a:p>
          <a:p>
            <a:pPr marL="342900" lvl="0" indent="-342900" algn="ctr" fontAlgn="auto">
              <a:spcBef>
                <a:spcPts val="0"/>
              </a:spcBef>
              <a:spcAft>
                <a:spcPts val="200"/>
              </a:spcAft>
              <a:defRPr/>
            </a:pPr>
            <a:r>
              <a:rPr lang="en-US" sz="2000" dirty="0">
                <a:latin typeface="+mn-lt"/>
              </a:rPr>
              <a:t>(Children’s Asthma Initiative)</a:t>
            </a:r>
          </a:p>
          <a:p>
            <a:pPr marL="342900" lvl="0" indent="-342900" algn="ctr" fontAlgn="auto">
              <a:spcBef>
                <a:spcPts val="200"/>
              </a:spcBef>
              <a:spcAft>
                <a:spcPts val="200"/>
              </a:spcAft>
              <a:defRPr/>
            </a:pPr>
            <a:r>
              <a:rPr lang="en-US" sz="2000" dirty="0">
                <a:latin typeface="+mn-lt"/>
              </a:rPr>
              <a:t>Neighborhood Health Plan </a:t>
            </a:r>
          </a:p>
          <a:p>
            <a:pPr marL="342900" lvl="0" indent="-342900" algn="ctr" fontAlgn="auto">
              <a:spcBef>
                <a:spcPts val="200"/>
              </a:spcBef>
              <a:spcAft>
                <a:spcPts val="0"/>
              </a:spcAft>
              <a:defRPr/>
            </a:pPr>
            <a:r>
              <a:rPr lang="en-US" sz="2000" dirty="0">
                <a:latin typeface="+mn-lt"/>
              </a:rPr>
              <a:t>Partners Asthma Center </a:t>
            </a:r>
          </a:p>
          <a:p>
            <a:pPr marL="342900" lvl="0" indent="-342900" algn="ctr" fontAlgn="auto">
              <a:spcBef>
                <a:spcPts val="0"/>
              </a:spcBef>
              <a:spcAft>
                <a:spcPts val="200"/>
              </a:spcAft>
              <a:defRPr/>
            </a:pPr>
            <a:r>
              <a:rPr lang="en-US" sz="2000" dirty="0">
                <a:latin typeface="+mn-lt"/>
              </a:rPr>
              <a:t>(Brigham &amp; Women’s Hospital)</a:t>
            </a:r>
          </a:p>
          <a:p>
            <a:pPr marL="342900" lvl="0" indent="-342900" algn="ctr" fontAlgn="auto">
              <a:spcBef>
                <a:spcPts val="200"/>
              </a:spcBef>
              <a:spcAft>
                <a:spcPts val="200"/>
              </a:spcAft>
              <a:defRPr/>
            </a:pPr>
            <a:r>
              <a:rPr lang="en-US" sz="2000" dirty="0">
                <a:latin typeface="+mn-lt"/>
              </a:rPr>
              <a:t>EPA</a:t>
            </a:r>
          </a:p>
          <a:p>
            <a:pPr marL="342900" lvl="0" indent="-342900" algn="ctr" fontAlgn="auto">
              <a:spcBef>
                <a:spcPts val="0"/>
              </a:spcBef>
              <a:spcAft>
                <a:spcPts val="0"/>
              </a:spcAft>
              <a:defRPr/>
            </a:pPr>
            <a:r>
              <a:rPr lang="en-US" sz="2000" dirty="0">
                <a:latin typeface="+mn-lt"/>
              </a:rPr>
              <a:t>*</a:t>
            </a:r>
            <a:r>
              <a:rPr lang="en-US" sz="2000" i="1" dirty="0">
                <a:latin typeface="+mn-lt"/>
              </a:rPr>
              <a:t>Data-pooling participants</a:t>
            </a:r>
          </a:p>
        </p:txBody>
      </p:sp>
    </p:spTree>
    <p:extLst>
      <p:ext uri="{BB962C8B-B14F-4D97-AF65-F5344CB8AC3E}">
        <p14:creationId xmlns:p14="http://schemas.microsoft.com/office/powerpoint/2010/main" val="32742009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a:spLocks/>
          </p:cNvSpPr>
          <p:nvPr/>
        </p:nvSpPr>
        <p:spPr>
          <a:xfrm>
            <a:off x="6437292" y="1417638"/>
            <a:ext cx="1848659" cy="3984356"/>
          </a:xfrm>
          <a:prstGeom prst="rect">
            <a:avLst/>
          </a:prstGeom>
          <a:solidFill>
            <a:schemeClr val="accent6">
              <a:lumMod val="20000"/>
              <a:lumOff val="80000"/>
            </a:schemeClr>
          </a:solidFill>
        </p:spPr>
        <p:txBody>
          <a:bodyPr vert="horz" lIns="91440" tIns="45720" rIns="91440" bIns="45720" rtlCol="0">
            <a:noAutofit/>
          </a:bodyPr>
          <a:lstStyle/>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7411" name="Picture 3" descr="BMC"/>
          <p:cNvPicPr>
            <a:picLocks noChangeAspect="1" noChangeArrowheads="1"/>
          </p:cNvPicPr>
          <p:nvPr/>
        </p:nvPicPr>
        <p:blipFill>
          <a:blip r:embed="rId3" cstate="print"/>
          <a:srcRect/>
          <a:stretch>
            <a:fillRect/>
          </a:stretch>
        </p:blipFill>
        <p:spPr bwMode="auto">
          <a:xfrm>
            <a:off x="6670388" y="4442862"/>
            <a:ext cx="1403927" cy="731520"/>
          </a:xfrm>
          <a:prstGeom prst="rect">
            <a:avLst/>
          </a:prstGeom>
          <a:noFill/>
          <a:ln w="9525" algn="in">
            <a:noFill/>
            <a:miter lim="800000"/>
            <a:headEnd/>
            <a:tailEnd/>
          </a:ln>
          <a:effectLst/>
        </p:spPr>
      </p:pic>
      <p:pic>
        <p:nvPicPr>
          <p:cNvPr id="17412" name="Picture 4" descr="Boston_city_seal"/>
          <p:cNvPicPr>
            <a:picLocks noChangeAspect="1" noChangeArrowheads="1"/>
          </p:cNvPicPr>
          <p:nvPr/>
        </p:nvPicPr>
        <p:blipFill>
          <a:blip r:embed="rId4" cstate="print"/>
          <a:srcRect/>
          <a:stretch>
            <a:fillRect/>
          </a:stretch>
        </p:blipFill>
        <p:spPr bwMode="auto">
          <a:xfrm>
            <a:off x="6834375" y="3038990"/>
            <a:ext cx="1097280" cy="1097280"/>
          </a:xfrm>
          <a:prstGeom prst="rect">
            <a:avLst/>
          </a:prstGeom>
          <a:noFill/>
          <a:ln w="9525" algn="in">
            <a:noFill/>
            <a:miter lim="800000"/>
            <a:headEnd/>
            <a:tailEnd/>
          </a:ln>
          <a:effectLst/>
        </p:spPr>
      </p:pic>
      <p:pic>
        <p:nvPicPr>
          <p:cNvPr id="17413" name="Picture 5" descr="new-logo-color_small"/>
          <p:cNvPicPr>
            <a:picLocks noChangeAspect="1" noChangeArrowheads="1"/>
          </p:cNvPicPr>
          <p:nvPr/>
        </p:nvPicPr>
        <p:blipFill>
          <a:blip r:embed="rId5" cstate="print"/>
          <a:srcRect/>
          <a:stretch>
            <a:fillRect/>
          </a:stretch>
        </p:blipFill>
        <p:spPr bwMode="auto">
          <a:xfrm>
            <a:off x="6862511" y="1679674"/>
            <a:ext cx="998220" cy="1097280"/>
          </a:xfrm>
          <a:prstGeom prst="rect">
            <a:avLst/>
          </a:prstGeom>
          <a:noFill/>
          <a:ln w="9525" algn="in">
            <a:noFill/>
            <a:miter lim="800000"/>
            <a:headEnd/>
            <a:tailEnd/>
          </a:ln>
          <a:effectLst/>
        </p:spPr>
      </p:pic>
      <p:sp>
        <p:nvSpPr>
          <p:cNvPr id="16" name="Content Placeholder 2"/>
          <p:cNvSpPr>
            <a:spLocks noGrp="1"/>
          </p:cNvSpPr>
          <p:nvPr>
            <p:ph idx="4294967295"/>
          </p:nvPr>
        </p:nvSpPr>
        <p:spPr>
          <a:xfrm>
            <a:off x="1005842" y="1417638"/>
            <a:ext cx="5264332" cy="5087665"/>
          </a:xfrm>
        </p:spPr>
        <p:txBody>
          <a:bodyPr>
            <a:normAutofit fontScale="92500" lnSpcReduction="10000"/>
          </a:bodyPr>
          <a:lstStyle/>
          <a:p>
            <a:pPr lvl="0">
              <a:lnSpc>
                <a:spcPct val="110000"/>
              </a:lnSpc>
              <a:spcBef>
                <a:spcPts val="1200"/>
              </a:spcBef>
              <a:spcAft>
                <a:spcPts val="1200"/>
              </a:spcAft>
              <a:defRPr/>
            </a:pPr>
            <a:r>
              <a:rPr lang="en-US" sz="2800" dirty="0" smtClean="0"/>
              <a:t>Referrals </a:t>
            </a:r>
            <a:r>
              <a:rPr lang="en-US" sz="2800" dirty="0"/>
              <a:t>to BPHC </a:t>
            </a:r>
            <a:r>
              <a:rPr lang="en-US" sz="2800" dirty="0" smtClean="0"/>
              <a:t>come via a Web-based referral </a:t>
            </a:r>
            <a:r>
              <a:rPr lang="en-US" sz="2800" dirty="0"/>
              <a:t>and tracking </a:t>
            </a:r>
            <a:r>
              <a:rPr lang="en-US" sz="2800" dirty="0" smtClean="0"/>
              <a:t>system </a:t>
            </a:r>
            <a:endParaRPr lang="en-US" sz="2800" dirty="0"/>
          </a:p>
          <a:p>
            <a:pPr lvl="0">
              <a:lnSpc>
                <a:spcPct val="110000"/>
              </a:lnSpc>
              <a:spcBef>
                <a:spcPts val="600"/>
              </a:spcBef>
              <a:spcAft>
                <a:spcPts val="600"/>
              </a:spcAft>
              <a:defRPr/>
            </a:pPr>
            <a:r>
              <a:rPr lang="en-US" sz="2800" dirty="0"/>
              <a:t>Home visits </a:t>
            </a:r>
            <a:r>
              <a:rPr lang="en-US" sz="2800" dirty="0" smtClean="0"/>
              <a:t>are conducted through the Boston Inspectional </a:t>
            </a:r>
            <a:r>
              <a:rPr lang="en-US" sz="2800" dirty="0"/>
              <a:t>Services </a:t>
            </a:r>
            <a:r>
              <a:rPr lang="en-US" sz="2800" dirty="0" smtClean="0"/>
              <a:t>Department, which</a:t>
            </a:r>
            <a:endParaRPr lang="en-US" sz="2800" dirty="0"/>
          </a:p>
          <a:p>
            <a:pPr lvl="1">
              <a:lnSpc>
                <a:spcPct val="110000"/>
              </a:lnSpc>
              <a:spcBef>
                <a:spcPts val="600"/>
              </a:spcBef>
              <a:spcAft>
                <a:spcPts val="600"/>
              </a:spcAft>
            </a:pPr>
            <a:r>
              <a:rPr lang="en-US" sz="2400" dirty="0"/>
              <a:t>i</a:t>
            </a:r>
            <a:r>
              <a:rPr lang="en-US" sz="2400" dirty="0" smtClean="0"/>
              <a:t>dentifies asthma triggers covered by the Massachusetts sanitary code</a:t>
            </a:r>
          </a:p>
          <a:p>
            <a:pPr lvl="1">
              <a:lnSpc>
                <a:spcPct val="110000"/>
              </a:lnSpc>
              <a:spcBef>
                <a:spcPts val="600"/>
              </a:spcBef>
              <a:spcAft>
                <a:spcPts val="600"/>
              </a:spcAft>
            </a:pPr>
            <a:r>
              <a:rPr lang="en-US" sz="2400" dirty="0"/>
              <a:t>m</a:t>
            </a:r>
            <a:r>
              <a:rPr lang="en-US" sz="2400" dirty="0" smtClean="0"/>
              <a:t>akes results available to referring providers via database and emails</a:t>
            </a:r>
          </a:p>
          <a:p>
            <a:pPr lvl="1">
              <a:lnSpc>
                <a:spcPct val="110000"/>
              </a:lnSpc>
              <a:spcBef>
                <a:spcPts val="600"/>
              </a:spcBef>
              <a:spcAft>
                <a:spcPts val="600"/>
              </a:spcAft>
            </a:pPr>
            <a:r>
              <a:rPr lang="en-US" sz="2400" dirty="0"/>
              <a:t>w</a:t>
            </a:r>
            <a:r>
              <a:rPr lang="en-US" sz="2400" dirty="0" smtClean="0"/>
              <a:t>orks with landlords to correct poor housing conditions</a:t>
            </a:r>
            <a:endParaRPr lang="en-US" sz="2800" dirty="0"/>
          </a:p>
        </p:txBody>
      </p:sp>
      <p:sp>
        <p:nvSpPr>
          <p:cNvPr id="2" name="Title 1"/>
          <p:cNvSpPr>
            <a:spLocks noGrp="1"/>
          </p:cNvSpPr>
          <p:nvPr>
            <p:ph type="title" idx="4294967295"/>
          </p:nvPr>
        </p:nvSpPr>
        <p:spPr>
          <a:xfrm>
            <a:off x="0" y="274638"/>
            <a:ext cx="9144000" cy="1143000"/>
          </a:xfrm>
        </p:spPr>
        <p:txBody>
          <a:bodyPr/>
          <a:lstStyle/>
          <a:p>
            <a:r>
              <a:rPr lang="en-US" b="1" dirty="0">
                <a:solidFill>
                  <a:srgbClr val="0070C0"/>
                </a:solidFill>
              </a:rPr>
              <a:t>Breathe Easy at Home</a:t>
            </a:r>
          </a:p>
        </p:txBody>
      </p:sp>
    </p:spTree>
    <p:extLst>
      <p:ext uri="{BB962C8B-B14F-4D97-AF65-F5344CB8AC3E}">
        <p14:creationId xmlns:p14="http://schemas.microsoft.com/office/powerpoint/2010/main" val="8958712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14436" y="274638"/>
            <a:ext cx="7721600" cy="1143000"/>
          </a:xfrm>
        </p:spPr>
        <p:txBody>
          <a:bodyPr>
            <a:noAutofit/>
          </a:bodyPr>
          <a:lstStyle/>
          <a:p>
            <a:pPr>
              <a:lnSpc>
                <a:spcPct val="90000"/>
              </a:lnSpc>
            </a:pPr>
            <a:r>
              <a:rPr lang="en-US" b="1" dirty="0">
                <a:solidFill>
                  <a:srgbClr val="0070C0"/>
                </a:solidFill>
              </a:rPr>
              <a:t>Home Visit Referrals to BPHC</a:t>
            </a:r>
            <a:br>
              <a:rPr lang="en-US" b="1" dirty="0">
                <a:solidFill>
                  <a:srgbClr val="0070C0"/>
                </a:solidFill>
              </a:rPr>
            </a:br>
            <a:r>
              <a:rPr lang="en-US" sz="3200" b="1" dirty="0">
                <a:solidFill>
                  <a:srgbClr val="0070C0"/>
                </a:solidFill>
              </a:rPr>
              <a:t>Web (Breathe Easy) and Fax </a:t>
            </a:r>
            <a:r>
              <a:rPr lang="en-US" sz="3200" b="1" dirty="0" smtClean="0">
                <a:solidFill>
                  <a:srgbClr val="0070C0"/>
                </a:solidFill>
              </a:rPr>
              <a:t>(Asthma Visits)</a:t>
            </a:r>
            <a:endParaRPr lang="en-US" sz="3200" b="1" dirty="0">
              <a:solidFill>
                <a:srgbClr val="0070C0"/>
              </a:solidFill>
            </a:endParaRPr>
          </a:p>
        </p:txBody>
      </p:sp>
      <p:pic>
        <p:nvPicPr>
          <p:cNvPr id="6" name="Picture 2"/>
          <p:cNvPicPr>
            <a:picLocks noChangeAspect="1" noChangeArrowheads="1"/>
          </p:cNvPicPr>
          <p:nvPr/>
        </p:nvPicPr>
        <p:blipFill rotWithShape="1">
          <a:blip r:embed="rId3" cstate="print"/>
          <a:srcRect t="7222" b="52987"/>
          <a:stretch/>
        </p:blipFill>
        <p:spPr bwMode="auto">
          <a:xfrm>
            <a:off x="88656" y="2009275"/>
            <a:ext cx="7772400" cy="2474158"/>
          </a:xfrm>
          <a:prstGeom prst="rect">
            <a:avLst/>
          </a:prstGeom>
          <a:noFill/>
          <a:ln w="9525">
            <a:noFill/>
            <a:miter lim="800000"/>
            <a:headEnd/>
            <a:tailEnd/>
          </a:ln>
        </p:spPr>
      </p:pic>
      <p:pic>
        <p:nvPicPr>
          <p:cNvPr id="7" name="Picture 2"/>
          <p:cNvPicPr>
            <a:picLocks noChangeAspect="1" noChangeArrowheads="1"/>
          </p:cNvPicPr>
          <p:nvPr/>
        </p:nvPicPr>
        <p:blipFill rotWithShape="1">
          <a:blip r:embed="rId4" cstate="print"/>
          <a:srcRect t="32674" b="52009"/>
          <a:stretch/>
        </p:blipFill>
        <p:spPr bwMode="auto">
          <a:xfrm>
            <a:off x="88656" y="4489904"/>
            <a:ext cx="7772400" cy="952375"/>
          </a:xfrm>
          <a:prstGeom prst="rect">
            <a:avLst/>
          </a:prstGeom>
          <a:noFill/>
          <a:ln w="9525">
            <a:noFill/>
            <a:miter lim="800000"/>
            <a:headEnd/>
            <a:tailEnd/>
          </a:ln>
        </p:spPr>
      </p:pic>
      <p:pic>
        <p:nvPicPr>
          <p:cNvPr id="4" name="Content Placeholder 3"/>
          <p:cNvPicPr>
            <a:picLocks noGrp="1" noChangeAspect="1" noChangeArrowheads="1"/>
          </p:cNvPicPr>
          <p:nvPr>
            <p:ph idx="4294967295"/>
          </p:nvPr>
        </p:nvPicPr>
        <p:blipFill>
          <a:blip r:embed="rId5" cstate="print"/>
          <a:stretch>
            <a:fillRect/>
          </a:stretch>
        </p:blipFill>
        <p:spPr bwMode="auto">
          <a:xfrm>
            <a:off x="5738813" y="2016583"/>
            <a:ext cx="3405187" cy="4405313"/>
          </a:xfrm>
          <a:prstGeom prst="rect">
            <a:avLst/>
          </a:prstGeom>
          <a:noFill/>
          <a:ln w="9525">
            <a:solidFill>
              <a:schemeClr val="bg1">
                <a:lumMod val="75000"/>
              </a:schemeClr>
            </a:solidFill>
            <a:miter lim="800000"/>
            <a:headEnd/>
            <a:tailEnd/>
          </a:ln>
        </p:spPr>
      </p:pic>
      <p:sp>
        <p:nvSpPr>
          <p:cNvPr id="3" name="TextBox 2"/>
          <p:cNvSpPr txBox="1"/>
          <p:nvPr/>
        </p:nvSpPr>
        <p:spPr>
          <a:xfrm>
            <a:off x="2395160" y="1517055"/>
            <a:ext cx="4993994" cy="400110"/>
          </a:xfrm>
          <a:prstGeom prst="rect">
            <a:avLst/>
          </a:prstGeom>
          <a:noFill/>
        </p:spPr>
        <p:txBody>
          <a:bodyPr wrap="square" rtlCol="0">
            <a:spAutoFit/>
          </a:bodyPr>
          <a:lstStyle/>
          <a:p>
            <a:r>
              <a:rPr lang="en-US" sz="2000" dirty="0" smtClean="0">
                <a:solidFill>
                  <a:srgbClr val="0070C0"/>
                </a:solidFill>
                <a:latin typeface="+mj-lt"/>
              </a:rPr>
              <a:t>www.cityofboston.gov/isd/housing/bmc.asp</a:t>
            </a:r>
            <a:endParaRPr lang="en-US" sz="2000" dirty="0">
              <a:solidFill>
                <a:srgbClr val="0070C0"/>
              </a:solidFill>
              <a:latin typeface="+mj-lt"/>
            </a:endParaRPr>
          </a:p>
        </p:txBody>
      </p:sp>
    </p:spTree>
    <p:extLst>
      <p:ext uri="{BB962C8B-B14F-4D97-AF65-F5344CB8AC3E}">
        <p14:creationId xmlns:p14="http://schemas.microsoft.com/office/powerpoint/2010/main" val="1941193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62707" y="1361366"/>
            <a:ext cx="4864699" cy="4631471"/>
          </a:xfrm>
        </p:spPr>
        <p:txBody>
          <a:bodyPr/>
          <a:lstStyle/>
          <a:p>
            <a:pPr marL="0" indent="0">
              <a:spcBef>
                <a:spcPts val="600"/>
              </a:spcBef>
              <a:spcAft>
                <a:spcPts val="600"/>
              </a:spcAft>
              <a:buNone/>
            </a:pPr>
            <a:r>
              <a:rPr lang="en-US" sz="2800" b="1" dirty="0" smtClean="0"/>
              <a:t>Data Sharing and Reporting</a:t>
            </a:r>
          </a:p>
          <a:p>
            <a:pPr>
              <a:spcBef>
                <a:spcPts val="1200"/>
              </a:spcBef>
              <a:spcAft>
                <a:spcPts val="600"/>
              </a:spcAft>
            </a:pPr>
            <a:r>
              <a:rPr lang="en-US" sz="2400" dirty="0" smtClean="0"/>
              <a:t>Patients give consent, at referral </a:t>
            </a:r>
            <a:r>
              <a:rPr lang="en-US" sz="2400" dirty="0"/>
              <a:t>and </a:t>
            </a:r>
            <a:r>
              <a:rPr lang="en-US" sz="2400" dirty="0" smtClean="0"/>
              <a:t>at housing code inspection.</a:t>
            </a:r>
          </a:p>
          <a:p>
            <a:pPr>
              <a:spcBef>
                <a:spcPts val="1200"/>
              </a:spcBef>
              <a:spcAft>
                <a:spcPts val="600"/>
              </a:spcAft>
            </a:pPr>
            <a:r>
              <a:rPr lang="en-US" sz="2400" dirty="0" smtClean="0"/>
              <a:t>Inspection results are added to the online referral system/database.</a:t>
            </a:r>
            <a:endParaRPr lang="en-US" sz="2400" dirty="0"/>
          </a:p>
          <a:p>
            <a:pPr>
              <a:spcBef>
                <a:spcPts val="1200"/>
              </a:spcBef>
              <a:spcAft>
                <a:spcPts val="600"/>
              </a:spcAft>
            </a:pPr>
            <a:r>
              <a:rPr lang="en-US" sz="2400" dirty="0" smtClean="0"/>
              <a:t>Providers log in for results (clinical sites are password protected per HIPAA) or sign up for automatic updates by email.</a:t>
            </a:r>
          </a:p>
        </p:txBody>
      </p:sp>
      <p:sp>
        <p:nvSpPr>
          <p:cNvPr id="6" name="Title 5"/>
          <p:cNvSpPr>
            <a:spLocks noGrp="1"/>
          </p:cNvSpPr>
          <p:nvPr>
            <p:ph type="title" idx="4294967295"/>
          </p:nvPr>
        </p:nvSpPr>
        <p:spPr>
          <a:xfrm>
            <a:off x="0" y="260570"/>
            <a:ext cx="9144000" cy="1143000"/>
          </a:xfrm>
        </p:spPr>
        <p:txBody>
          <a:bodyPr/>
          <a:lstStyle/>
          <a:p>
            <a:r>
              <a:rPr lang="en-US" b="1" dirty="0">
                <a:solidFill>
                  <a:srgbClr val="0070C0"/>
                </a:solidFill>
              </a:rPr>
              <a:t>Breathe Easy at Home</a:t>
            </a:r>
          </a:p>
        </p:txBody>
      </p:sp>
      <p:sp>
        <p:nvSpPr>
          <p:cNvPr id="10" name="Rectangle 9"/>
          <p:cNvSpPr/>
          <p:nvPr/>
        </p:nvSpPr>
        <p:spPr>
          <a:xfrm>
            <a:off x="5703032" y="1550184"/>
            <a:ext cx="3061140" cy="3785652"/>
          </a:xfrm>
          <a:prstGeom prst="rect">
            <a:avLst/>
          </a:prstGeom>
          <a:solidFill>
            <a:schemeClr val="accent6">
              <a:lumMod val="20000"/>
              <a:lumOff val="80000"/>
            </a:schemeClr>
          </a:solidFill>
        </p:spPr>
        <p:txBody>
          <a:bodyPr wrap="square">
            <a:spAutoFit/>
          </a:bodyPr>
          <a:lstStyle/>
          <a:p>
            <a:r>
              <a:rPr lang="en-US" sz="2400" dirty="0">
                <a:latin typeface="+mn-lt"/>
              </a:rPr>
              <a:t>“</a:t>
            </a:r>
            <a:r>
              <a:rPr lang="en-US" sz="2400" i="1" dirty="0">
                <a:latin typeface="+mn-lt"/>
              </a:rPr>
              <a:t>When I make a Breathe Easy at Home referral for my patient, I am writing a prescription for a healthy home</a:t>
            </a:r>
            <a:r>
              <a:rPr lang="en-US" sz="2400" i="1" dirty="0" smtClean="0">
                <a:latin typeface="+mn-lt"/>
              </a:rPr>
              <a:t>.”</a:t>
            </a:r>
          </a:p>
          <a:p>
            <a:r>
              <a:rPr lang="en-US" sz="2400" i="1" dirty="0" smtClean="0">
                <a:latin typeface="+mn-lt"/>
              </a:rPr>
              <a:t>— </a:t>
            </a:r>
            <a:r>
              <a:rPr lang="en-US" sz="2400" dirty="0">
                <a:latin typeface="+mn-lt"/>
              </a:rPr>
              <a:t>Megan Sandel, </a:t>
            </a:r>
            <a:r>
              <a:rPr lang="en-US" sz="2400" dirty="0" smtClean="0">
                <a:latin typeface="+mn-lt"/>
              </a:rPr>
              <a:t>M.D., </a:t>
            </a:r>
            <a:r>
              <a:rPr lang="en-US" sz="2400" dirty="0">
                <a:latin typeface="+mn-lt"/>
              </a:rPr>
              <a:t>M.P.H., </a:t>
            </a:r>
            <a:r>
              <a:rPr lang="en-US" sz="2400" dirty="0" smtClean="0">
                <a:latin typeface="+mn-lt"/>
              </a:rPr>
              <a:t>Co-Creator of </a:t>
            </a:r>
            <a:r>
              <a:rPr lang="en-US" sz="2400" dirty="0">
                <a:latin typeface="+mn-lt"/>
              </a:rPr>
              <a:t>Breathe Easy at Home </a:t>
            </a:r>
          </a:p>
        </p:txBody>
      </p:sp>
    </p:spTree>
    <p:extLst>
      <p:ext uri="{BB962C8B-B14F-4D97-AF65-F5344CB8AC3E}">
        <p14:creationId xmlns:p14="http://schemas.microsoft.com/office/powerpoint/2010/main" val="33609996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56289" y="1336428"/>
            <a:ext cx="4852988" cy="4946650"/>
          </a:xfrm>
        </p:spPr>
        <p:txBody>
          <a:bodyPr/>
          <a:lstStyle/>
          <a:p>
            <a:pPr marL="0" indent="0">
              <a:spcBef>
                <a:spcPts val="1200"/>
              </a:spcBef>
              <a:spcAft>
                <a:spcPts val="1200"/>
              </a:spcAft>
              <a:buNone/>
            </a:pPr>
            <a:r>
              <a:rPr lang="en-US" sz="2800" b="1" dirty="0" smtClean="0"/>
              <a:t>Getting Results</a:t>
            </a:r>
          </a:p>
          <a:p>
            <a:pPr>
              <a:spcBef>
                <a:spcPts val="600"/>
              </a:spcBef>
              <a:spcAft>
                <a:spcPts val="600"/>
              </a:spcAft>
            </a:pPr>
            <a:r>
              <a:rPr lang="en-US" sz="2800" dirty="0" smtClean="0"/>
              <a:t>Property owners receive a report on identified asthma </a:t>
            </a:r>
            <a:r>
              <a:rPr lang="en-US" sz="2800" dirty="0"/>
              <a:t>triggers and </a:t>
            </a:r>
            <a:r>
              <a:rPr lang="en-US" sz="2800" dirty="0" smtClean="0"/>
              <a:t>code violations.</a:t>
            </a:r>
          </a:p>
          <a:p>
            <a:pPr>
              <a:spcBef>
                <a:spcPts val="600"/>
              </a:spcBef>
              <a:spcAft>
                <a:spcPts val="600"/>
              </a:spcAft>
            </a:pPr>
            <a:r>
              <a:rPr lang="en-US" sz="2800" dirty="0" smtClean="0"/>
              <a:t>Property </a:t>
            </a:r>
            <a:r>
              <a:rPr lang="en-US" sz="2800" dirty="0"/>
              <a:t>owners </a:t>
            </a:r>
            <a:r>
              <a:rPr lang="en-US" sz="2800" dirty="0" smtClean="0"/>
              <a:t>receive a compliance </a:t>
            </a:r>
            <a:r>
              <a:rPr lang="en-US" sz="2800" dirty="0"/>
              <a:t>deadline </a:t>
            </a:r>
            <a:r>
              <a:rPr lang="en-US" sz="2800" dirty="0" smtClean="0"/>
              <a:t>and guidance from inspectors.</a:t>
            </a:r>
            <a:endParaRPr lang="en-US" sz="2800" dirty="0"/>
          </a:p>
          <a:p>
            <a:pPr>
              <a:spcBef>
                <a:spcPts val="600"/>
              </a:spcBef>
              <a:spcAft>
                <a:spcPts val="600"/>
              </a:spcAft>
            </a:pPr>
            <a:r>
              <a:rPr lang="en-US" sz="2800" dirty="0" smtClean="0"/>
              <a:t>70</a:t>
            </a:r>
            <a:r>
              <a:rPr lang="en-US" sz="2800" dirty="0"/>
              <a:t>% of cases have violations </a:t>
            </a:r>
            <a:r>
              <a:rPr lang="en-US" sz="2800" dirty="0" smtClean="0"/>
              <a:t>resolved </a:t>
            </a:r>
            <a:r>
              <a:rPr lang="en-US" sz="2800" dirty="0"/>
              <a:t>without </a:t>
            </a:r>
            <a:r>
              <a:rPr lang="en-US" sz="2800" dirty="0" smtClean="0"/>
              <a:t>housing court!</a:t>
            </a:r>
          </a:p>
        </p:txBody>
      </p:sp>
      <p:pic>
        <p:nvPicPr>
          <p:cNvPr id="7" name="Picture 6"/>
          <p:cNvPicPr>
            <a:picLocks noChangeAspect="1"/>
          </p:cNvPicPr>
          <p:nvPr/>
        </p:nvPicPr>
        <p:blipFill rotWithShape="1">
          <a:blip r:embed="rId3" cstate="print"/>
          <a:srcRect t="16820"/>
          <a:stretch/>
        </p:blipFill>
        <p:spPr>
          <a:xfrm>
            <a:off x="5508366" y="1266088"/>
            <a:ext cx="3200400" cy="1958226"/>
          </a:xfrm>
          <a:prstGeom prst="rect">
            <a:avLst/>
          </a:prstGeom>
        </p:spPr>
      </p:pic>
      <p:sp>
        <p:nvSpPr>
          <p:cNvPr id="13" name="Rectangle 12"/>
          <p:cNvSpPr/>
          <p:nvPr/>
        </p:nvSpPr>
        <p:spPr>
          <a:xfrm>
            <a:off x="5508366" y="3268980"/>
            <a:ext cx="3200400" cy="2308324"/>
          </a:xfrm>
          <a:prstGeom prst="rect">
            <a:avLst/>
          </a:prstGeom>
          <a:solidFill>
            <a:schemeClr val="accent6">
              <a:lumMod val="20000"/>
              <a:lumOff val="80000"/>
            </a:schemeClr>
          </a:solidFill>
        </p:spPr>
        <p:txBody>
          <a:bodyPr wrap="square">
            <a:spAutoFit/>
          </a:bodyPr>
          <a:lstStyle/>
          <a:p>
            <a:r>
              <a:rPr lang="en-US" sz="2400" dirty="0" smtClean="0">
                <a:latin typeface="+mn-lt"/>
              </a:rPr>
              <a:t>“</a:t>
            </a:r>
            <a:r>
              <a:rPr lang="en-US" sz="2400" i="1" dirty="0">
                <a:latin typeface="+mn-lt"/>
              </a:rPr>
              <a:t>Now the inspectors got the landlord to fix the ceiling so there was no mold, and his asthma is better</a:t>
            </a:r>
            <a:r>
              <a:rPr lang="en-US" sz="2400" i="1" dirty="0" smtClean="0">
                <a:latin typeface="+mn-lt"/>
              </a:rPr>
              <a:t>.”—</a:t>
            </a:r>
            <a:r>
              <a:rPr lang="en-US" sz="2400" dirty="0">
                <a:latin typeface="+mn-lt"/>
              </a:rPr>
              <a:t>Breathe Easy at Home </a:t>
            </a:r>
            <a:r>
              <a:rPr lang="en-US" sz="2400" dirty="0" smtClean="0">
                <a:latin typeface="+mn-lt"/>
              </a:rPr>
              <a:t>client</a:t>
            </a:r>
            <a:endParaRPr lang="en-US" sz="2400" dirty="0">
              <a:latin typeface="+mn-lt"/>
            </a:endParaRPr>
          </a:p>
        </p:txBody>
      </p:sp>
      <p:sp>
        <p:nvSpPr>
          <p:cNvPr id="15" name="Title 5"/>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smtClean="0">
                <a:solidFill>
                  <a:srgbClr val="0070C0"/>
                </a:solidFill>
              </a:rPr>
              <a:t>Breathe Easy at Home</a:t>
            </a:r>
            <a:endParaRPr lang="en-US" b="1" dirty="0">
              <a:solidFill>
                <a:srgbClr val="0070C0"/>
              </a:solidFill>
            </a:endParaRPr>
          </a:p>
        </p:txBody>
      </p:sp>
    </p:spTree>
    <p:extLst>
      <p:ext uri="{BB962C8B-B14F-4D97-AF65-F5344CB8AC3E}">
        <p14:creationId xmlns:p14="http://schemas.microsoft.com/office/powerpoint/2010/main" val="24940162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35429" y="1188357"/>
            <a:ext cx="8229600" cy="4525963"/>
          </a:xfrm>
        </p:spPr>
        <p:txBody>
          <a:bodyPr/>
          <a:lstStyle/>
          <a:p>
            <a:pPr marL="0" indent="0" algn="ctr">
              <a:buNone/>
            </a:pPr>
            <a:endParaRPr lang="en-US" sz="4400" b="1" dirty="0" smtClean="0">
              <a:solidFill>
                <a:srgbClr val="0070C0"/>
              </a:solidFill>
            </a:endParaRPr>
          </a:p>
          <a:p>
            <a:pPr marL="0" indent="0" algn="ctr">
              <a:buNone/>
            </a:pPr>
            <a:r>
              <a:rPr lang="en-US" sz="4400" b="1" dirty="0" smtClean="0">
                <a:solidFill>
                  <a:srgbClr val="0070C0"/>
                </a:solidFill>
              </a:rPr>
              <a:t>How </a:t>
            </a:r>
            <a:r>
              <a:rPr lang="en-US" sz="4400" b="1" dirty="0">
                <a:solidFill>
                  <a:srgbClr val="0070C0"/>
                </a:solidFill>
              </a:rPr>
              <a:t>do </a:t>
            </a:r>
            <a:r>
              <a:rPr lang="en-US" sz="4400" b="1" dirty="0" smtClean="0">
                <a:solidFill>
                  <a:srgbClr val="0070C0"/>
                </a:solidFill>
              </a:rPr>
              <a:t>you monitor and evaluate your program’s success?</a:t>
            </a:r>
          </a:p>
        </p:txBody>
      </p:sp>
    </p:spTree>
    <p:extLst>
      <p:ext uri="{BB962C8B-B14F-4D97-AF65-F5344CB8AC3E}">
        <p14:creationId xmlns:p14="http://schemas.microsoft.com/office/powerpoint/2010/main" val="33899961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auto">
          <a:xfrm>
            <a:off x="880012" y="274638"/>
            <a:ext cx="806078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srgbClr val="0070C0"/>
                </a:solidFill>
                <a:effectLst/>
                <a:uLnTx/>
                <a:uFillTx/>
                <a:latin typeface="+mj-lt"/>
                <a:ea typeface="+mj-ea"/>
                <a:cs typeface="+mj-cs"/>
              </a:rPr>
              <a:t>Breathe Easy</a:t>
            </a:r>
            <a:r>
              <a:rPr kumimoji="0" lang="en-US" sz="4400" b="1" i="0" u="none" strike="noStrike" kern="1200" cap="none" spc="0" normalizeH="0" noProof="0" dirty="0" smtClean="0">
                <a:ln>
                  <a:noFill/>
                </a:ln>
                <a:solidFill>
                  <a:srgbClr val="0070C0"/>
                </a:solidFill>
                <a:effectLst/>
                <a:uLnTx/>
                <a:uFillTx/>
                <a:latin typeface="+mj-lt"/>
                <a:ea typeface="+mj-ea"/>
                <a:cs typeface="+mj-cs"/>
              </a:rPr>
              <a:t> at Home and </a:t>
            </a:r>
            <a:r>
              <a:rPr kumimoji="0" lang="en-US" sz="4400" b="1" i="0" u="none" strike="noStrike" kern="1200" cap="none" spc="0" normalizeH="0" baseline="0" noProof="0" dirty="0" smtClean="0">
                <a:ln>
                  <a:noFill/>
                </a:ln>
                <a:solidFill>
                  <a:srgbClr val="0070C0"/>
                </a:solidFill>
                <a:effectLst/>
                <a:uLnTx/>
                <a:uFillTx/>
                <a:latin typeface="+mj-lt"/>
                <a:ea typeface="+mj-ea"/>
                <a:cs typeface="+mj-cs"/>
              </a:rPr>
              <a:t>Asthma Home Visit Evaluations</a:t>
            </a:r>
            <a:endParaRPr kumimoji="0" lang="en-US" sz="4400" b="1" i="0" u="none" strike="noStrike" kern="1200" cap="none" spc="0" normalizeH="0" baseline="0" noProof="0" dirty="0">
              <a:ln>
                <a:noFill/>
              </a:ln>
              <a:solidFill>
                <a:srgbClr val="0070C0"/>
              </a:solidFill>
              <a:effectLst/>
              <a:uLnTx/>
              <a:uFillTx/>
              <a:latin typeface="+mj-lt"/>
              <a:ea typeface="+mj-ea"/>
              <a:cs typeface="+mj-cs"/>
            </a:endParaRPr>
          </a:p>
        </p:txBody>
      </p:sp>
      <p:sp>
        <p:nvSpPr>
          <p:cNvPr id="4" name="TextBox 3"/>
          <p:cNvSpPr txBox="1"/>
          <p:nvPr/>
        </p:nvSpPr>
        <p:spPr>
          <a:xfrm>
            <a:off x="403860" y="1882140"/>
            <a:ext cx="4799428" cy="3585597"/>
          </a:xfrm>
          <a:prstGeom prst="rect">
            <a:avLst/>
          </a:prstGeom>
          <a:noFill/>
        </p:spPr>
        <p:txBody>
          <a:bodyPr wrap="square" numCol="1" rtlCol="0">
            <a:spAutoFit/>
          </a:bodyPr>
          <a:lstStyle/>
          <a:p>
            <a:pPr>
              <a:spcBef>
                <a:spcPts val="1200"/>
              </a:spcBef>
              <a:spcAft>
                <a:spcPts val="600"/>
              </a:spcAft>
            </a:pPr>
            <a:r>
              <a:rPr lang="en-US" sz="2800" dirty="0" smtClean="0">
                <a:latin typeface="+mn-lt"/>
              </a:rPr>
              <a:t>Breathe Easy at Home</a:t>
            </a:r>
          </a:p>
          <a:p>
            <a:pPr marL="347472" lvl="1" indent="-347472">
              <a:spcBef>
                <a:spcPts val="1200"/>
              </a:spcBef>
              <a:spcAft>
                <a:spcPts val="1200"/>
              </a:spcAft>
              <a:buFont typeface="Arial" pitchFamily="34" charset="0"/>
              <a:buChar char="•"/>
            </a:pPr>
            <a:r>
              <a:rPr lang="en-US" sz="2400" dirty="0">
                <a:latin typeface="+mn-lt"/>
              </a:rPr>
              <a:t>Failure Modes Effects Analysis (FMEA)</a:t>
            </a:r>
          </a:p>
          <a:p>
            <a:pPr>
              <a:spcBef>
                <a:spcPts val="1800"/>
              </a:spcBef>
              <a:spcAft>
                <a:spcPts val="600"/>
              </a:spcAft>
            </a:pPr>
            <a:r>
              <a:rPr lang="en-US" sz="2800" dirty="0" smtClean="0">
                <a:latin typeface="+mn-lt"/>
              </a:rPr>
              <a:t>Asthma Home Visit Program</a:t>
            </a:r>
          </a:p>
          <a:p>
            <a:pPr marL="347472" lvl="1" indent="-347472">
              <a:spcBef>
                <a:spcPts val="1200"/>
              </a:spcBef>
              <a:spcAft>
                <a:spcPts val="1200"/>
              </a:spcAft>
              <a:buFont typeface="Arial" pitchFamily="34" charset="0"/>
              <a:buChar char="•"/>
            </a:pPr>
            <a:r>
              <a:rPr lang="en-US" sz="2400" dirty="0">
                <a:latin typeface="+mn-lt"/>
              </a:rPr>
              <a:t>Clinician/referrer surveys (online)</a:t>
            </a:r>
          </a:p>
          <a:p>
            <a:pPr marL="347472" lvl="1" indent="-347472">
              <a:spcBef>
                <a:spcPts val="1200"/>
              </a:spcBef>
              <a:spcAft>
                <a:spcPts val="1200"/>
              </a:spcAft>
              <a:buFont typeface="Arial" pitchFamily="34" charset="0"/>
              <a:buChar char="•"/>
            </a:pPr>
            <a:r>
              <a:rPr lang="en-US" sz="2400" dirty="0">
                <a:latin typeface="+mn-lt"/>
              </a:rPr>
              <a:t>Clients (mail, incentives provided)</a:t>
            </a:r>
          </a:p>
        </p:txBody>
      </p:sp>
      <p:sp>
        <p:nvSpPr>
          <p:cNvPr id="5" name="TextBox 4"/>
          <p:cNvSpPr txBox="1"/>
          <p:nvPr/>
        </p:nvSpPr>
        <p:spPr>
          <a:xfrm>
            <a:off x="5160108" y="1550759"/>
            <a:ext cx="3780692" cy="3600986"/>
          </a:xfrm>
          <a:prstGeom prst="rect">
            <a:avLst/>
          </a:prstGeom>
          <a:solidFill>
            <a:srgbClr val="FFFFCC"/>
          </a:solidFill>
        </p:spPr>
        <p:txBody>
          <a:bodyPr wrap="square" rtlCol="0">
            <a:spAutoFit/>
          </a:bodyPr>
          <a:lstStyle/>
          <a:p>
            <a:r>
              <a:rPr lang="en-US" sz="2400" b="1" i="1" dirty="0" smtClean="0">
                <a:latin typeface="+mn-lt"/>
              </a:rPr>
              <a:t>What we learned…</a:t>
            </a:r>
          </a:p>
          <a:p>
            <a:endParaRPr lang="en-US" sz="1000" i="1" dirty="0" smtClean="0">
              <a:latin typeface="+mn-lt"/>
            </a:endParaRPr>
          </a:p>
          <a:p>
            <a:pPr marL="342900" indent="-342900">
              <a:spcBef>
                <a:spcPts val="1200"/>
              </a:spcBef>
              <a:spcAft>
                <a:spcPts val="1200"/>
              </a:spcAft>
              <a:buFont typeface="Arial" panose="020B0604020202020204" pitchFamily="34" charset="0"/>
              <a:buChar char="•"/>
            </a:pPr>
            <a:r>
              <a:rPr lang="en-US" sz="2400" dirty="0">
                <a:latin typeface="+mn-lt"/>
              </a:rPr>
              <a:t>Effective handoff </a:t>
            </a:r>
            <a:r>
              <a:rPr lang="en-US" sz="2400" dirty="0" smtClean="0">
                <a:latin typeface="+mn-lt"/>
              </a:rPr>
              <a:t>is key</a:t>
            </a:r>
            <a:r>
              <a:rPr lang="en-US" sz="2400" dirty="0">
                <a:latin typeface="+mn-lt"/>
              </a:rPr>
              <a:t>!</a:t>
            </a:r>
          </a:p>
          <a:p>
            <a:pPr marL="342900" indent="-342900">
              <a:spcBef>
                <a:spcPts val="1200"/>
              </a:spcBef>
              <a:spcAft>
                <a:spcPts val="1200"/>
              </a:spcAft>
              <a:buFont typeface="Arial" panose="020B0604020202020204" pitchFamily="34" charset="0"/>
              <a:buChar char="•"/>
            </a:pPr>
            <a:r>
              <a:rPr lang="en-US" sz="2400" dirty="0" smtClean="0">
                <a:latin typeface="+mn-lt"/>
              </a:rPr>
              <a:t>Providers and clients must understand the </a:t>
            </a:r>
            <a:r>
              <a:rPr lang="en-US" sz="2400" dirty="0">
                <a:latin typeface="+mn-lt"/>
              </a:rPr>
              <a:t>program.</a:t>
            </a:r>
          </a:p>
          <a:p>
            <a:pPr marL="342900" indent="-342900">
              <a:spcBef>
                <a:spcPts val="1200"/>
              </a:spcBef>
              <a:spcAft>
                <a:spcPts val="1200"/>
              </a:spcAft>
              <a:buFont typeface="Arial" panose="020B0604020202020204" pitchFamily="34" charset="0"/>
              <a:buChar char="•"/>
            </a:pPr>
            <a:r>
              <a:rPr lang="en-US" sz="2400" dirty="0" smtClean="0">
                <a:latin typeface="+mn-lt"/>
              </a:rPr>
              <a:t>Program can’t work </a:t>
            </a:r>
            <a:r>
              <a:rPr lang="en-US" sz="2400" dirty="0">
                <a:latin typeface="+mn-lt"/>
              </a:rPr>
              <a:t>if we </a:t>
            </a:r>
            <a:r>
              <a:rPr lang="en-US" sz="2400" dirty="0" smtClean="0">
                <a:latin typeface="+mn-lt"/>
              </a:rPr>
              <a:t>can’t get </a:t>
            </a:r>
            <a:r>
              <a:rPr lang="en-US" sz="2400" dirty="0">
                <a:latin typeface="+mn-lt"/>
              </a:rPr>
              <a:t>in the door and complete the program.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23825"/>
            <a:ext cx="8229600" cy="1143000"/>
          </a:xfrm>
        </p:spPr>
        <p:txBody>
          <a:bodyPr/>
          <a:lstStyle/>
          <a:p>
            <a:pPr eaLnBrk="1" hangingPunct="1"/>
            <a:r>
              <a:rPr lang="en-US" b="1" dirty="0">
                <a:solidFill>
                  <a:srgbClr val="0070C0"/>
                </a:solidFill>
              </a:rPr>
              <a:t>Agenda</a:t>
            </a:r>
            <a:r>
              <a:rPr lang="en-US" b="1" dirty="0" smtClean="0">
                <a:solidFill>
                  <a:srgbClr val="0070C0"/>
                </a:solidFill>
              </a:rPr>
              <a:t> </a:t>
            </a:r>
          </a:p>
        </p:txBody>
      </p:sp>
      <p:sp>
        <p:nvSpPr>
          <p:cNvPr id="6" name="Content Placeholder 2"/>
          <p:cNvSpPr>
            <a:spLocks noGrp="1"/>
          </p:cNvSpPr>
          <p:nvPr>
            <p:ph idx="1"/>
          </p:nvPr>
        </p:nvSpPr>
        <p:spPr>
          <a:xfrm>
            <a:off x="628649" y="1284921"/>
            <a:ext cx="7909561" cy="2470649"/>
          </a:xfrm>
        </p:spPr>
        <p:txBody>
          <a:bodyPr rtlCol="0">
            <a:noAutofit/>
          </a:bodyPr>
          <a:lstStyle/>
          <a:p>
            <a:pPr marL="457200" indent="-457200" eaLnBrk="1" fontAlgn="auto" hangingPunct="1">
              <a:spcBef>
                <a:spcPts val="1800"/>
              </a:spcBef>
              <a:spcAft>
                <a:spcPts val="1800"/>
              </a:spcAft>
              <a:buFont typeface="+mj-lt"/>
              <a:buAutoNum type="arabicPeriod"/>
              <a:defRPr/>
            </a:pPr>
            <a:r>
              <a:rPr lang="en-US" sz="2400" dirty="0" smtClean="0"/>
              <a:t>Introduction</a:t>
            </a:r>
          </a:p>
          <a:p>
            <a:pPr marL="457200" indent="-457200" eaLnBrk="1" fontAlgn="auto" hangingPunct="1">
              <a:spcBef>
                <a:spcPts val="1800"/>
              </a:spcBef>
              <a:spcAft>
                <a:spcPts val="1800"/>
              </a:spcAft>
              <a:buFont typeface="+mj-lt"/>
              <a:buAutoNum type="arabicPeriod"/>
              <a:defRPr/>
            </a:pPr>
            <a:r>
              <a:rPr lang="en-US" sz="2400" dirty="0" smtClean="0"/>
              <a:t>Roundtable Discussion </a:t>
            </a:r>
            <a:r>
              <a:rPr lang="en-US" sz="2400" dirty="0"/>
              <a:t>W</a:t>
            </a:r>
            <a:r>
              <a:rPr lang="en-US" sz="2400" dirty="0" smtClean="0"/>
              <a:t>ith Experts in the Field </a:t>
            </a:r>
          </a:p>
          <a:p>
            <a:pPr marL="457200" indent="-457200" eaLnBrk="1" fontAlgn="auto" hangingPunct="1">
              <a:spcBef>
                <a:spcPts val="1800"/>
              </a:spcBef>
              <a:spcAft>
                <a:spcPts val="0"/>
              </a:spcAft>
              <a:buFont typeface="+mj-lt"/>
              <a:buAutoNum type="arabicPeriod"/>
              <a:defRPr/>
            </a:pPr>
            <a:r>
              <a:rPr lang="en-US" sz="2400" dirty="0" smtClean="0"/>
              <a:t>Q&amp;A in AsthmaCommunityNetwork.org </a:t>
            </a:r>
            <a:r>
              <a:rPr lang="en-US" sz="2400" dirty="0"/>
              <a:t>Discussion </a:t>
            </a:r>
            <a:r>
              <a:rPr lang="en-US" sz="2400" dirty="0" smtClean="0"/>
              <a:t>Forum</a:t>
            </a:r>
          </a:p>
        </p:txBody>
      </p:sp>
      <p:sp>
        <p:nvSpPr>
          <p:cNvPr id="5" name="TextBox 10"/>
          <p:cNvSpPr txBox="1">
            <a:spLocks noChangeArrowheads="1"/>
          </p:cNvSpPr>
          <p:nvPr/>
        </p:nvSpPr>
        <p:spPr bwMode="auto">
          <a:xfrm>
            <a:off x="628649" y="3559648"/>
            <a:ext cx="7909561" cy="2831544"/>
          </a:xfrm>
          <a:prstGeom prst="rect">
            <a:avLst/>
          </a:prstGeom>
          <a:solidFill>
            <a:schemeClr val="accent3">
              <a:lumMod val="20000"/>
              <a:lumOff val="80000"/>
            </a:schemeClr>
          </a:solidFill>
          <a:ln w="9525">
            <a:solidFill>
              <a:srgbClr val="5E7D2B"/>
            </a:solidFill>
            <a:miter lim="800000"/>
            <a:headEnd/>
            <a:tailEnd/>
          </a:ln>
        </p:spPr>
        <p:txBody>
          <a:bodyPr wrap="square" tIns="91440" bIns="91440">
            <a:spAutoFit/>
          </a:bodyPr>
          <a:lstStyle/>
          <a:p>
            <a:pPr>
              <a:spcBef>
                <a:spcPts val="600"/>
              </a:spcBef>
              <a:spcAft>
                <a:spcPts val="600"/>
              </a:spcAft>
            </a:pPr>
            <a:r>
              <a:rPr lang="en-US" sz="2200" b="1" dirty="0" smtClean="0">
                <a:latin typeface="Calibri" pitchFamily="34" charset="0"/>
              </a:rPr>
              <a:t>Member? </a:t>
            </a:r>
            <a:r>
              <a:rPr lang="en-US" sz="2200" dirty="0" smtClean="0">
                <a:latin typeface="Calibri" pitchFamily="34" charset="0"/>
              </a:rPr>
              <a:t>You can post questions now. Use the link in the Chat box.</a:t>
            </a:r>
          </a:p>
          <a:p>
            <a:pPr>
              <a:spcBef>
                <a:spcPts val="600"/>
              </a:spcBef>
              <a:spcAft>
                <a:spcPts val="600"/>
              </a:spcAft>
            </a:pPr>
            <a:r>
              <a:rPr lang="en-US" sz="2200" b="1" dirty="0" smtClean="0">
                <a:latin typeface="Calibri" pitchFamily="34" charset="0"/>
              </a:rPr>
              <a:t>Not yet a member? </a:t>
            </a:r>
            <a:r>
              <a:rPr lang="en-US" sz="2200" dirty="0" smtClean="0">
                <a:latin typeface="Calibri" pitchFamily="34" charset="0"/>
              </a:rPr>
              <a:t>Joining online is quick and easy.</a:t>
            </a:r>
          </a:p>
          <a:p>
            <a:pPr marL="740664" indent="-283464">
              <a:spcBef>
                <a:spcPts val="600"/>
              </a:spcBef>
              <a:spcAft>
                <a:spcPts val="600"/>
              </a:spcAft>
              <a:buFont typeface="Arial" pitchFamily="34" charset="0"/>
              <a:buChar char="•"/>
            </a:pPr>
            <a:r>
              <a:rPr lang="en-US" sz="2200" dirty="0" smtClean="0">
                <a:latin typeface="Calibri" pitchFamily="34" charset="0"/>
              </a:rPr>
              <a:t>Go to </a:t>
            </a:r>
            <a:r>
              <a:rPr lang="en-US" sz="2200" b="1" dirty="0" smtClean="0">
                <a:latin typeface="Calibri" pitchFamily="34" charset="0"/>
              </a:rPr>
              <a:t>AsthmaCommunityNetwork.org.</a:t>
            </a:r>
            <a:endParaRPr lang="en-US" sz="2200" dirty="0" smtClean="0">
              <a:latin typeface="Calibri" pitchFamily="34" charset="0"/>
            </a:endParaRPr>
          </a:p>
          <a:p>
            <a:pPr marL="740664" indent="-283464">
              <a:spcBef>
                <a:spcPts val="600"/>
              </a:spcBef>
              <a:spcAft>
                <a:spcPts val="600"/>
              </a:spcAft>
              <a:buFont typeface="Arial" pitchFamily="34" charset="0"/>
              <a:buChar char="•"/>
            </a:pPr>
            <a:r>
              <a:rPr lang="en-US" sz="2200" b="1" dirty="0" smtClean="0">
                <a:latin typeface="Calibri" pitchFamily="34" charset="0"/>
              </a:rPr>
              <a:t>Click</a:t>
            </a:r>
            <a:r>
              <a:rPr lang="en-US" sz="2200" dirty="0" smtClean="0">
                <a:latin typeface="Calibri" pitchFamily="34" charset="0"/>
              </a:rPr>
              <a:t> “</a:t>
            </a:r>
            <a:r>
              <a:rPr lang="en-US" sz="2200" b="1" dirty="0">
                <a:latin typeface="Calibri" pitchFamily="34" charset="0"/>
              </a:rPr>
              <a:t>Join Now</a:t>
            </a:r>
            <a:r>
              <a:rPr lang="en-US" sz="2200" dirty="0">
                <a:latin typeface="Calibri" pitchFamily="34" charset="0"/>
              </a:rPr>
              <a:t>” </a:t>
            </a:r>
            <a:r>
              <a:rPr lang="en-US" sz="2200" dirty="0" smtClean="0">
                <a:latin typeface="Calibri" pitchFamily="34" charset="0"/>
              </a:rPr>
              <a:t>at the top of the screen and complete the application process.</a:t>
            </a:r>
          </a:p>
          <a:p>
            <a:pPr marL="740664" indent="-283464">
              <a:spcBef>
                <a:spcPts val="600"/>
              </a:spcBef>
              <a:spcAft>
                <a:spcPts val="600"/>
              </a:spcAft>
              <a:buFont typeface="Arial" pitchFamily="34" charset="0"/>
              <a:buChar char="•"/>
            </a:pPr>
            <a:r>
              <a:rPr lang="en-US" sz="2200" b="1" dirty="0" smtClean="0">
                <a:latin typeface="Calibri" pitchFamily="34" charset="0"/>
              </a:rPr>
              <a:t>Post questions </a:t>
            </a:r>
            <a:r>
              <a:rPr lang="en-US" sz="2200" dirty="0" smtClean="0">
                <a:latin typeface="Calibri" pitchFamily="34" charset="0"/>
              </a:rPr>
              <a:t>as soon as your </a:t>
            </a:r>
            <a:r>
              <a:rPr lang="en-US" sz="2200" dirty="0">
                <a:latin typeface="Calibri" pitchFamily="34" charset="0"/>
              </a:rPr>
              <a:t>account </a:t>
            </a:r>
            <a:r>
              <a:rPr lang="en-US" sz="2200" dirty="0" smtClean="0">
                <a:latin typeface="Calibri" pitchFamily="34" charset="0"/>
              </a:rPr>
              <a:t>is approved.</a:t>
            </a:r>
            <a:endParaRPr lang="en-US" sz="2200" dirty="0">
              <a:latin typeface="Calibri" pitchFamily="34" charset="0"/>
            </a:endParaRPr>
          </a:p>
        </p:txBody>
      </p:sp>
    </p:spTree>
    <p:extLst>
      <p:ext uri="{BB962C8B-B14F-4D97-AF65-F5344CB8AC3E}">
        <p14:creationId xmlns:p14="http://schemas.microsoft.com/office/powerpoint/2010/main" val="4276649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auto">
          <a:xfrm>
            <a:off x="825306" y="213678"/>
            <a:ext cx="806078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srgbClr val="0070C0"/>
                </a:solidFill>
                <a:effectLst/>
                <a:uLnTx/>
                <a:uFillTx/>
                <a:latin typeface="+mj-lt"/>
                <a:ea typeface="+mj-ea"/>
                <a:cs typeface="+mj-cs"/>
              </a:rPr>
              <a:t>Selected Findings from</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srgbClr val="0070C0"/>
                </a:solidFill>
                <a:effectLst/>
                <a:uLnTx/>
                <a:uFillTx/>
                <a:latin typeface="+mj-lt"/>
                <a:ea typeface="+mj-ea"/>
                <a:cs typeface="+mj-cs"/>
              </a:rPr>
              <a:t>Program Evaluations</a:t>
            </a:r>
            <a:endParaRPr kumimoji="0" lang="en-US" sz="4400" b="1" i="0" u="none" strike="noStrike" kern="1200" cap="none" spc="0" normalizeH="0" baseline="0" noProof="0" dirty="0">
              <a:ln>
                <a:noFill/>
              </a:ln>
              <a:solidFill>
                <a:srgbClr val="0070C0"/>
              </a:solidFill>
              <a:effectLst/>
              <a:uLnTx/>
              <a:uFillTx/>
              <a:latin typeface="+mj-lt"/>
              <a:ea typeface="+mj-ea"/>
              <a:cs typeface="+mj-cs"/>
            </a:endParaRPr>
          </a:p>
        </p:txBody>
      </p:sp>
      <p:sp>
        <p:nvSpPr>
          <p:cNvPr id="4" name="TextBox 3"/>
          <p:cNvSpPr txBox="1"/>
          <p:nvPr/>
        </p:nvSpPr>
        <p:spPr>
          <a:xfrm>
            <a:off x="583281" y="1582805"/>
            <a:ext cx="4598647" cy="4347344"/>
          </a:xfrm>
          <a:prstGeom prst="rect">
            <a:avLst/>
          </a:prstGeom>
          <a:noFill/>
        </p:spPr>
        <p:txBody>
          <a:bodyPr wrap="square" numCol="1" rtlCol="0">
            <a:spAutoFit/>
          </a:bodyPr>
          <a:lstStyle/>
          <a:p>
            <a:pPr algn="ctr">
              <a:spcBef>
                <a:spcPts val="0"/>
              </a:spcBef>
              <a:spcAft>
                <a:spcPts val="600"/>
              </a:spcAft>
            </a:pPr>
            <a:r>
              <a:rPr lang="en-US" sz="2400" b="1" dirty="0" smtClean="0">
                <a:latin typeface="+mn-lt"/>
              </a:rPr>
              <a:t>Areas of Progress</a:t>
            </a:r>
          </a:p>
          <a:p>
            <a:pPr>
              <a:spcBef>
                <a:spcPts val="0"/>
              </a:spcBef>
              <a:spcAft>
                <a:spcPts val="0"/>
              </a:spcAft>
            </a:pPr>
            <a:r>
              <a:rPr lang="en-US" sz="2000" u="sng" dirty="0" smtClean="0">
                <a:latin typeface="+mn-lt"/>
              </a:rPr>
              <a:t>Clinicians/Referrers</a:t>
            </a:r>
          </a:p>
          <a:p>
            <a:pPr marL="347472" indent="-347472">
              <a:spcBef>
                <a:spcPts val="300"/>
              </a:spcBef>
              <a:spcAft>
                <a:spcPts val="300"/>
              </a:spcAft>
              <a:buFont typeface="Arial" pitchFamily="34" charset="0"/>
              <a:buChar char="•"/>
            </a:pPr>
            <a:r>
              <a:rPr lang="en-US" sz="2000" dirty="0" smtClean="0">
                <a:latin typeface="+mn-lt"/>
              </a:rPr>
              <a:t>Referrers generally understood and valued the Breathe Easy at Home and Asthma Home </a:t>
            </a:r>
            <a:r>
              <a:rPr lang="en-US" sz="2000" dirty="0">
                <a:latin typeface="+mn-lt"/>
              </a:rPr>
              <a:t>V</a:t>
            </a:r>
            <a:r>
              <a:rPr lang="en-US" sz="2000" dirty="0" smtClean="0">
                <a:latin typeface="+mn-lt"/>
              </a:rPr>
              <a:t>isit Programs.</a:t>
            </a:r>
          </a:p>
          <a:p>
            <a:pPr marL="347472" indent="-347472">
              <a:spcBef>
                <a:spcPts val="300"/>
              </a:spcBef>
              <a:spcAft>
                <a:spcPts val="300"/>
              </a:spcAft>
              <a:buFont typeface="Arial" pitchFamily="34" charset="0"/>
              <a:buChar char="•"/>
            </a:pPr>
            <a:r>
              <a:rPr lang="en-US" sz="2000" dirty="0" smtClean="0">
                <a:latin typeface="+mn-lt"/>
              </a:rPr>
              <a:t>A third (37%) reported the home visits had reduced their patients’ symptoms.</a:t>
            </a:r>
          </a:p>
          <a:p>
            <a:pPr>
              <a:spcBef>
                <a:spcPts val="1200"/>
              </a:spcBef>
              <a:spcAft>
                <a:spcPts val="0"/>
              </a:spcAft>
            </a:pPr>
            <a:r>
              <a:rPr lang="en-US" sz="2000" u="sng" dirty="0" smtClean="0">
                <a:latin typeface="+mn-lt"/>
              </a:rPr>
              <a:t>Clients/Caregivers</a:t>
            </a:r>
          </a:p>
          <a:p>
            <a:pPr marL="347472" indent="-347472">
              <a:spcBef>
                <a:spcPts val="300"/>
              </a:spcBef>
              <a:spcAft>
                <a:spcPts val="300"/>
              </a:spcAft>
              <a:buFont typeface="Arial" pitchFamily="34" charset="0"/>
              <a:buChar char="•"/>
            </a:pPr>
            <a:r>
              <a:rPr lang="en-US" sz="2000" dirty="0" smtClean="0">
                <a:latin typeface="+mn-lt"/>
              </a:rPr>
              <a:t>A majority (97</a:t>
            </a:r>
            <a:r>
              <a:rPr lang="en-US" sz="2000" dirty="0">
                <a:latin typeface="+mn-lt"/>
              </a:rPr>
              <a:t>%) </a:t>
            </a:r>
            <a:r>
              <a:rPr lang="en-US" sz="2000" dirty="0" smtClean="0">
                <a:latin typeface="+mn-lt"/>
              </a:rPr>
              <a:t>responded that their </a:t>
            </a:r>
            <a:r>
              <a:rPr lang="en-US" sz="2000" dirty="0">
                <a:latin typeface="+mn-lt"/>
              </a:rPr>
              <a:t>child’s asthma had </a:t>
            </a:r>
            <a:r>
              <a:rPr lang="en-US" sz="2000" dirty="0" smtClean="0">
                <a:latin typeface="+mn-lt"/>
              </a:rPr>
              <a:t>improved.</a:t>
            </a:r>
            <a:endParaRPr lang="en-US" sz="2000" dirty="0">
              <a:latin typeface="+mn-lt"/>
            </a:endParaRPr>
          </a:p>
          <a:p>
            <a:pPr marL="347472" indent="-347472">
              <a:spcBef>
                <a:spcPts val="300"/>
              </a:spcBef>
              <a:spcAft>
                <a:spcPts val="300"/>
              </a:spcAft>
              <a:buFont typeface="Arial" pitchFamily="34" charset="0"/>
              <a:buChar char="•"/>
            </a:pPr>
            <a:r>
              <a:rPr lang="en-US" sz="2000" dirty="0">
                <a:latin typeface="+mn-lt"/>
              </a:rPr>
              <a:t>Most </a:t>
            </a:r>
            <a:r>
              <a:rPr lang="en-US" sz="2000" dirty="0" smtClean="0">
                <a:latin typeface="+mn-lt"/>
              </a:rPr>
              <a:t>(97%) said referrer very clearly or somewhat clearly explained program.</a:t>
            </a:r>
            <a:endParaRPr lang="en-US" sz="2000" dirty="0">
              <a:latin typeface="+mn-lt"/>
            </a:endParaRPr>
          </a:p>
        </p:txBody>
      </p:sp>
      <p:sp>
        <p:nvSpPr>
          <p:cNvPr id="5" name="TextBox 4"/>
          <p:cNvSpPr txBox="1"/>
          <p:nvPr/>
        </p:nvSpPr>
        <p:spPr>
          <a:xfrm>
            <a:off x="5181928" y="1582805"/>
            <a:ext cx="3433751" cy="4001095"/>
          </a:xfrm>
          <a:prstGeom prst="rect">
            <a:avLst/>
          </a:prstGeom>
          <a:solidFill>
            <a:srgbClr val="FFFFCC"/>
          </a:solidFill>
        </p:spPr>
        <p:txBody>
          <a:bodyPr wrap="square" rtlCol="0">
            <a:spAutoFit/>
          </a:bodyPr>
          <a:lstStyle/>
          <a:p>
            <a:pPr algn="ctr">
              <a:spcBef>
                <a:spcPts val="0"/>
              </a:spcBef>
              <a:spcAft>
                <a:spcPts val="600"/>
              </a:spcAft>
            </a:pPr>
            <a:r>
              <a:rPr lang="en-US" sz="2400" b="1" dirty="0" smtClean="0">
                <a:latin typeface="+mn-lt"/>
              </a:rPr>
              <a:t>Areas for Improvement</a:t>
            </a:r>
          </a:p>
          <a:p>
            <a:pPr marL="347472" lvl="1" indent="-347472">
              <a:spcBef>
                <a:spcPts val="600"/>
              </a:spcBef>
              <a:spcAft>
                <a:spcPts val="600"/>
              </a:spcAft>
              <a:buFont typeface="Arial" panose="020B0604020202020204" pitchFamily="34" charset="0"/>
              <a:buChar char="•"/>
            </a:pPr>
            <a:r>
              <a:rPr lang="en-US" sz="2000" dirty="0" smtClean="0">
                <a:latin typeface="+mn-lt"/>
              </a:rPr>
              <a:t>Help referrers distinguish between the programs and their referral processes.</a:t>
            </a:r>
            <a:endParaRPr lang="en-US" sz="2000" dirty="0">
              <a:latin typeface="+mn-lt"/>
            </a:endParaRPr>
          </a:p>
          <a:p>
            <a:pPr marL="347472" lvl="1" indent="-347472">
              <a:spcBef>
                <a:spcPts val="600"/>
              </a:spcBef>
              <a:spcAft>
                <a:spcPts val="600"/>
              </a:spcAft>
              <a:buFont typeface="Arial" panose="020B0604020202020204" pitchFamily="34" charset="0"/>
              <a:buChar char="•"/>
            </a:pPr>
            <a:r>
              <a:rPr lang="en-US" sz="2000" dirty="0" smtClean="0">
                <a:latin typeface="+mn-lt"/>
              </a:rPr>
              <a:t>Tighten the communication </a:t>
            </a:r>
            <a:r>
              <a:rPr lang="en-US" sz="2000" dirty="0">
                <a:latin typeface="+mn-lt"/>
              </a:rPr>
              <a:t>and </a:t>
            </a:r>
            <a:r>
              <a:rPr lang="en-US" sz="2000" dirty="0" smtClean="0">
                <a:latin typeface="+mn-lt"/>
              </a:rPr>
              <a:t>feedback loop between </a:t>
            </a:r>
            <a:r>
              <a:rPr lang="en-US" sz="2000" dirty="0">
                <a:latin typeface="+mn-lt"/>
              </a:rPr>
              <a:t>home </a:t>
            </a:r>
            <a:r>
              <a:rPr lang="en-US" sz="2000" dirty="0" smtClean="0">
                <a:latin typeface="+mn-lt"/>
              </a:rPr>
              <a:t>visitors and referrers through progress reports.</a:t>
            </a:r>
            <a:endParaRPr lang="en-US" sz="2000" dirty="0">
              <a:latin typeface="+mn-lt"/>
            </a:endParaRPr>
          </a:p>
          <a:p>
            <a:pPr marL="347472" lvl="1" indent="-347472">
              <a:spcBef>
                <a:spcPts val="600"/>
              </a:spcBef>
              <a:spcAft>
                <a:spcPts val="600"/>
              </a:spcAft>
              <a:buFont typeface="Arial" panose="020B0604020202020204" pitchFamily="34" charset="0"/>
              <a:buChar char="•"/>
            </a:pPr>
            <a:r>
              <a:rPr lang="en-US" sz="2000" dirty="0" smtClean="0">
                <a:latin typeface="+mn-lt"/>
              </a:rPr>
              <a:t>Include patient’s asthma action plan and allergy information in the referral.</a:t>
            </a:r>
            <a:endParaRPr lang="en-US" sz="2000" dirty="0">
              <a:latin typeface="+mn-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H asthma placard_postcard_final_english_Page_1.jpg"/>
          <p:cNvPicPr>
            <a:picLocks noChangeAspect="1"/>
          </p:cNvPicPr>
          <p:nvPr/>
        </p:nvPicPr>
        <p:blipFill rotWithShape="1">
          <a:blip r:embed="rId3" cstate="print"/>
          <a:srcRect l="3642" t="4756" r="4757" b="5940"/>
          <a:stretch/>
        </p:blipFill>
        <p:spPr>
          <a:xfrm>
            <a:off x="0" y="1"/>
            <a:ext cx="9143999" cy="6844720"/>
          </a:xfrm>
          <a:prstGeom prst="rect">
            <a:avLst/>
          </a:prstGeom>
        </p:spPr>
      </p:pic>
    </p:spTree>
    <p:extLst>
      <p:ext uri="{BB962C8B-B14F-4D97-AF65-F5344CB8AC3E}">
        <p14:creationId xmlns:p14="http://schemas.microsoft.com/office/powerpoint/2010/main" val="15590887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8532" y="1393540"/>
            <a:ext cx="4949825" cy="4946650"/>
          </a:xfrm>
        </p:spPr>
        <p:txBody>
          <a:bodyPr/>
          <a:lstStyle/>
          <a:p>
            <a:pPr marL="0" indent="0">
              <a:spcBef>
                <a:spcPts val="1200"/>
              </a:spcBef>
              <a:spcAft>
                <a:spcPts val="1200"/>
              </a:spcAft>
              <a:buNone/>
            </a:pPr>
            <a:r>
              <a:rPr lang="en-US" sz="2800" b="1" dirty="0" smtClean="0"/>
              <a:t>Looking Ahead</a:t>
            </a:r>
          </a:p>
          <a:p>
            <a:pPr>
              <a:spcBef>
                <a:spcPts val="1200"/>
              </a:spcBef>
              <a:spcAft>
                <a:spcPts val="600"/>
              </a:spcAft>
            </a:pPr>
            <a:r>
              <a:rPr lang="en-US" sz="2800" dirty="0" smtClean="0"/>
              <a:t>Enhanced </a:t>
            </a:r>
            <a:r>
              <a:rPr lang="en-US" sz="2800" dirty="0"/>
              <a:t>technology for </a:t>
            </a:r>
            <a:r>
              <a:rPr lang="en-US" sz="2800" dirty="0" smtClean="0"/>
              <a:t>communication and </a:t>
            </a:r>
            <a:r>
              <a:rPr lang="en-US" sz="2800" dirty="0"/>
              <a:t>uptake</a:t>
            </a:r>
          </a:p>
          <a:p>
            <a:pPr>
              <a:spcBef>
                <a:spcPts val="1200"/>
              </a:spcBef>
              <a:spcAft>
                <a:spcPts val="600"/>
              </a:spcAft>
            </a:pPr>
            <a:r>
              <a:rPr lang="en-US" sz="2800" dirty="0" smtClean="0"/>
              <a:t>Online </a:t>
            </a:r>
            <a:r>
              <a:rPr lang="en-US" sz="2800" dirty="0"/>
              <a:t>video tutorials for providers and clients</a:t>
            </a:r>
          </a:p>
          <a:p>
            <a:pPr>
              <a:spcBef>
                <a:spcPts val="1200"/>
              </a:spcBef>
              <a:spcAft>
                <a:spcPts val="600"/>
              </a:spcAft>
            </a:pPr>
            <a:r>
              <a:rPr lang="en-US" sz="2800" dirty="0"/>
              <a:t>Online portal with resources for landlords and residents</a:t>
            </a:r>
          </a:p>
          <a:p>
            <a:pPr>
              <a:spcBef>
                <a:spcPts val="1200"/>
              </a:spcBef>
              <a:spcAft>
                <a:spcPts val="600"/>
              </a:spcAft>
            </a:pPr>
            <a:r>
              <a:rPr lang="en-US" sz="2800" dirty="0"/>
              <a:t>Seasonal </a:t>
            </a:r>
            <a:r>
              <a:rPr lang="en-US" sz="2800" dirty="0" smtClean="0"/>
              <a:t>alerts/text messages</a:t>
            </a:r>
            <a:endParaRPr lang="en-US" sz="2800" dirty="0"/>
          </a:p>
        </p:txBody>
      </p:sp>
      <p:sp>
        <p:nvSpPr>
          <p:cNvPr id="4" name="Title 3"/>
          <p:cNvSpPr>
            <a:spLocks noGrp="1"/>
          </p:cNvSpPr>
          <p:nvPr>
            <p:ph type="title" idx="4294967295"/>
          </p:nvPr>
        </p:nvSpPr>
        <p:spPr>
          <a:xfrm>
            <a:off x="1083212" y="274638"/>
            <a:ext cx="8060788" cy="1143000"/>
          </a:xfrm>
        </p:spPr>
        <p:txBody>
          <a:bodyPr/>
          <a:lstStyle/>
          <a:p>
            <a:r>
              <a:rPr lang="en-US" b="1" dirty="0">
                <a:solidFill>
                  <a:srgbClr val="0070C0"/>
                </a:solidFill>
              </a:rPr>
              <a:t>Breathe Easy at Home</a:t>
            </a:r>
          </a:p>
        </p:txBody>
      </p:sp>
      <p:pic>
        <p:nvPicPr>
          <p:cNvPr id="11" name="Picture 2">
            <a:hlinkClick r:id="rId3"/>
          </p:cNvPr>
          <p:cNvPicPr>
            <a:picLocks noChangeAspect="1" noChangeArrowheads="1"/>
          </p:cNvPicPr>
          <p:nvPr/>
        </p:nvPicPr>
        <p:blipFill rotWithShape="1">
          <a:blip r:embed="rId4" cstate="print"/>
          <a:srcRect l="39210" r="35246" b="12687"/>
          <a:stretch/>
        </p:blipFill>
        <p:spPr bwMode="auto">
          <a:xfrm>
            <a:off x="5951474" y="3562535"/>
            <a:ext cx="1342103" cy="2594771"/>
          </a:xfrm>
          <a:prstGeom prst="rect">
            <a:avLst/>
          </a:prstGeom>
          <a:noFill/>
          <a:ln w="9525">
            <a:noFill/>
            <a:miter lim="800000"/>
            <a:headEnd/>
            <a:tailEnd/>
          </a:ln>
        </p:spPr>
      </p:pic>
      <p:pic>
        <p:nvPicPr>
          <p:cNvPr id="10" name="Picture 2">
            <a:hlinkClick r:id="rId3"/>
          </p:cNvPr>
          <p:cNvPicPr>
            <a:picLocks noChangeAspect="1" noChangeArrowheads="1"/>
          </p:cNvPicPr>
          <p:nvPr/>
        </p:nvPicPr>
        <p:blipFill rotWithShape="1">
          <a:blip r:embed="rId4" cstate="print"/>
          <a:srcRect r="60667" b="12522"/>
          <a:stretch/>
        </p:blipFill>
        <p:spPr bwMode="auto">
          <a:xfrm>
            <a:off x="5404467" y="1478634"/>
            <a:ext cx="1870237" cy="2352702"/>
          </a:xfrm>
          <a:prstGeom prst="rect">
            <a:avLst/>
          </a:prstGeom>
          <a:noFill/>
          <a:ln w="9525">
            <a:noFill/>
            <a:miter lim="800000"/>
            <a:headEnd/>
            <a:tailEnd/>
          </a:ln>
        </p:spPr>
      </p:pic>
      <p:pic>
        <p:nvPicPr>
          <p:cNvPr id="12" name="Picture 2">
            <a:hlinkClick r:id="rId3"/>
          </p:cNvPr>
          <p:cNvPicPr>
            <a:picLocks noChangeAspect="1" noChangeArrowheads="1"/>
          </p:cNvPicPr>
          <p:nvPr/>
        </p:nvPicPr>
        <p:blipFill rotWithShape="1">
          <a:blip r:embed="rId4" cstate="print"/>
          <a:srcRect l="66000" b="12025"/>
          <a:stretch/>
        </p:blipFill>
        <p:spPr bwMode="auto">
          <a:xfrm>
            <a:off x="7078755" y="2724977"/>
            <a:ext cx="1786347" cy="2614436"/>
          </a:xfrm>
          <a:prstGeom prst="rect">
            <a:avLst/>
          </a:prstGeom>
          <a:noFill/>
          <a:ln w="9525">
            <a:noFill/>
            <a:miter lim="800000"/>
            <a:headEnd/>
            <a:tailEnd/>
          </a:ln>
        </p:spPr>
      </p:pic>
    </p:spTree>
    <p:extLst>
      <p:ext uri="{BB962C8B-B14F-4D97-AF65-F5344CB8AC3E}">
        <p14:creationId xmlns:p14="http://schemas.microsoft.com/office/powerpoint/2010/main" val="39431063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9863"/>
            <a:ext cx="9144000" cy="1143000"/>
          </a:xfrm>
        </p:spPr>
        <p:txBody>
          <a:bodyPr>
            <a:noAutofit/>
          </a:bodyPr>
          <a:lstStyle/>
          <a:p>
            <a:pPr>
              <a:lnSpc>
                <a:spcPct val="90000"/>
              </a:lnSpc>
            </a:pPr>
            <a:r>
              <a:rPr lang="en-US" b="1" dirty="0">
                <a:solidFill>
                  <a:srgbClr val="0070C0"/>
                </a:solidFill>
              </a:rPr>
              <a:t>Electronic Database and</a:t>
            </a:r>
            <a:br>
              <a:rPr lang="en-US" b="1" dirty="0">
                <a:solidFill>
                  <a:srgbClr val="0070C0"/>
                </a:solidFill>
              </a:rPr>
            </a:br>
            <a:r>
              <a:rPr lang="en-US" b="1" dirty="0">
                <a:solidFill>
                  <a:srgbClr val="0070C0"/>
                </a:solidFill>
              </a:rPr>
              <a:t>Provider/Partner Portal</a:t>
            </a: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78" r="667" b="3166"/>
          <a:stretch/>
        </p:blipFill>
        <p:spPr bwMode="auto">
          <a:xfrm>
            <a:off x="16362" y="2327694"/>
            <a:ext cx="9082588" cy="4055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 y="1347132"/>
            <a:ext cx="9144000" cy="954107"/>
          </a:xfrm>
          <a:prstGeom prst="rect">
            <a:avLst/>
          </a:prstGeom>
          <a:noFill/>
        </p:spPr>
        <p:txBody>
          <a:bodyPr wrap="square" rtlCol="0">
            <a:spAutoFit/>
          </a:bodyPr>
          <a:lstStyle/>
          <a:p>
            <a:pPr algn="ctr">
              <a:spcBef>
                <a:spcPts val="600"/>
              </a:spcBef>
              <a:spcAft>
                <a:spcPts val="600"/>
              </a:spcAft>
            </a:pPr>
            <a:r>
              <a:rPr lang="en-US" sz="2800" dirty="0" smtClean="0">
                <a:latin typeface="+mn-lt"/>
              </a:rPr>
              <a:t>New portal gives providers and partners </a:t>
            </a:r>
            <a:r>
              <a:rPr lang="en-US" sz="2800" dirty="0">
                <a:latin typeface="+mn-lt"/>
              </a:rPr>
              <a:t>real-time visual </a:t>
            </a:r>
            <a:r>
              <a:rPr lang="en-US" sz="2800" dirty="0" smtClean="0">
                <a:latin typeface="+mn-lt"/>
              </a:rPr>
              <a:t>alerts and data access </a:t>
            </a:r>
            <a:r>
              <a:rPr lang="en-US" sz="2800" dirty="0">
                <a:latin typeface="+mn-lt"/>
              </a:rPr>
              <a:t>to inform </a:t>
            </a:r>
            <a:r>
              <a:rPr lang="en-US" sz="2800" dirty="0" smtClean="0">
                <a:latin typeface="+mn-lt"/>
              </a:rPr>
              <a:t>their next steps in patient care.</a:t>
            </a:r>
            <a:endParaRPr lang="en-US" sz="2800" dirty="0">
              <a:latin typeface="+mn-lt"/>
            </a:endParaRPr>
          </a:p>
        </p:txBody>
      </p:sp>
      <p:sp>
        <p:nvSpPr>
          <p:cNvPr id="3" name="Rectangle 2"/>
          <p:cNvSpPr/>
          <p:nvPr/>
        </p:nvSpPr>
        <p:spPr>
          <a:xfrm>
            <a:off x="5930871" y="4069009"/>
            <a:ext cx="3132162" cy="2010807"/>
          </a:xfrm>
          <a:prstGeom prst="rect">
            <a:avLst/>
          </a:prstGeom>
        </p:spPr>
        <p:txBody>
          <a:bodyPr wrap="square">
            <a:spAutoFit/>
          </a:bodyPr>
          <a:lstStyle/>
          <a:p>
            <a:pPr marL="285750" indent="-285750">
              <a:spcBef>
                <a:spcPts val="200"/>
              </a:spcBef>
              <a:spcAft>
                <a:spcPts val="200"/>
              </a:spcAft>
              <a:buFont typeface="Arial" panose="020B0604020202020204" pitchFamily="34" charset="0"/>
              <a:buChar char="•"/>
            </a:pPr>
            <a:r>
              <a:rPr lang="en-US" dirty="0" smtClean="0"/>
              <a:t>Referral/timeline status</a:t>
            </a:r>
          </a:p>
          <a:p>
            <a:pPr marL="285750" indent="-285750">
              <a:spcBef>
                <a:spcPts val="200"/>
              </a:spcBef>
              <a:spcAft>
                <a:spcPts val="200"/>
              </a:spcAft>
              <a:buFont typeface="Arial" panose="020B0604020202020204" pitchFamily="34" charset="0"/>
              <a:buChar char="•"/>
            </a:pPr>
            <a:r>
              <a:rPr lang="en-US" dirty="0" smtClean="0"/>
              <a:t>Hazards/asthma triggers</a:t>
            </a:r>
          </a:p>
          <a:p>
            <a:pPr marL="285750" indent="-285750">
              <a:spcBef>
                <a:spcPts val="200"/>
              </a:spcBef>
              <a:spcAft>
                <a:spcPts val="200"/>
              </a:spcAft>
              <a:buFont typeface="Arial" panose="020B0604020202020204" pitchFamily="34" charset="0"/>
              <a:buChar char="•"/>
            </a:pPr>
            <a:r>
              <a:rPr lang="en-US" dirty="0" smtClean="0"/>
              <a:t>Home repair status</a:t>
            </a:r>
            <a:endParaRPr lang="en-US" dirty="0"/>
          </a:p>
          <a:p>
            <a:pPr marL="285750" indent="-285750">
              <a:spcBef>
                <a:spcPts val="200"/>
              </a:spcBef>
              <a:spcAft>
                <a:spcPts val="200"/>
              </a:spcAft>
              <a:buFont typeface="Arial" panose="020B0604020202020204" pitchFamily="34" charset="0"/>
              <a:buChar char="•"/>
            </a:pPr>
            <a:r>
              <a:rPr lang="en-US" dirty="0"/>
              <a:t>Asthma Control </a:t>
            </a:r>
            <a:r>
              <a:rPr lang="en-US" dirty="0" smtClean="0"/>
              <a:t>Test</a:t>
            </a:r>
            <a:r>
              <a:rPr lang="en-US" dirty="0" smtClean="0">
                <a:sym typeface="Symbol" panose="05050102010706020507" pitchFamily="18" charset="2"/>
              </a:rPr>
              <a:t></a:t>
            </a:r>
            <a:endParaRPr lang="en-US" dirty="0" smtClean="0"/>
          </a:p>
          <a:p>
            <a:pPr marL="285750" indent="-285750">
              <a:spcBef>
                <a:spcPts val="200"/>
              </a:spcBef>
              <a:spcAft>
                <a:spcPts val="200"/>
              </a:spcAft>
              <a:buFont typeface="Arial" panose="020B0604020202020204" pitchFamily="34" charset="0"/>
              <a:buChar char="•"/>
            </a:pPr>
            <a:r>
              <a:rPr lang="en-US" dirty="0" smtClean="0"/>
              <a:t>Asthma </a:t>
            </a:r>
            <a:r>
              <a:rPr lang="en-US" dirty="0"/>
              <a:t>Diagnostic </a:t>
            </a:r>
            <a:r>
              <a:rPr lang="en-US" dirty="0" smtClean="0"/>
              <a:t>Tool</a:t>
            </a:r>
          </a:p>
          <a:p>
            <a:pPr marL="285750" indent="-285750">
              <a:spcBef>
                <a:spcPts val="200"/>
              </a:spcBef>
              <a:spcAft>
                <a:spcPts val="200"/>
              </a:spcAft>
              <a:buFont typeface="Arial" panose="020B0604020202020204" pitchFamily="34" charset="0"/>
              <a:buChar char="•"/>
            </a:pPr>
            <a:r>
              <a:rPr lang="en-US" dirty="0" smtClean="0"/>
              <a:t>Clinical guidance</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3220" y="6051695"/>
            <a:ext cx="1447800" cy="376428"/>
          </a:xfrm>
          <a:prstGeom prst="rect">
            <a:avLst/>
          </a:prstGeom>
        </p:spPr>
      </p:pic>
    </p:spTree>
    <p:extLst>
      <p:ext uri="{BB962C8B-B14F-4D97-AF65-F5344CB8AC3E}">
        <p14:creationId xmlns:p14="http://schemas.microsoft.com/office/powerpoint/2010/main" val="24930041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69998" t="23863" r="-404" b="3904"/>
          <a:stretch/>
        </p:blipFill>
        <p:spPr>
          <a:xfrm>
            <a:off x="6887375" y="1613395"/>
            <a:ext cx="1916309" cy="2062132"/>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44770" t="17038" r="5351" b="2691"/>
          <a:stretch/>
        </p:blipFill>
        <p:spPr>
          <a:xfrm>
            <a:off x="4862348" y="4155350"/>
            <a:ext cx="2160743" cy="2257044"/>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9186" t="22448" r="47996" b="3904"/>
          <a:stretch/>
        </p:blipFill>
        <p:spPr>
          <a:xfrm>
            <a:off x="4914837" y="1582335"/>
            <a:ext cx="2019465" cy="2052861"/>
          </a:xfrm>
          <a:prstGeom prst="rect">
            <a:avLst/>
          </a:prstGeom>
        </p:spPr>
      </p:pic>
      <p:sp>
        <p:nvSpPr>
          <p:cNvPr id="7" name="Content Placeholder 2"/>
          <p:cNvSpPr txBox="1">
            <a:spLocks/>
          </p:cNvSpPr>
          <p:nvPr/>
        </p:nvSpPr>
        <p:spPr>
          <a:xfrm>
            <a:off x="634338" y="1472718"/>
            <a:ext cx="4127852" cy="4896588"/>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1200"/>
              </a:spcBef>
              <a:spcAft>
                <a:spcPts val="1200"/>
              </a:spcAft>
            </a:pPr>
            <a:r>
              <a:rPr lang="en-US" sz="3000" dirty="0" smtClean="0">
                <a:solidFill>
                  <a:prstClr val="black"/>
                </a:solidFill>
              </a:rPr>
              <a:t>Provides data for quarterly reports</a:t>
            </a:r>
          </a:p>
          <a:p>
            <a:pPr fontAlgn="auto">
              <a:spcBef>
                <a:spcPts val="1200"/>
              </a:spcBef>
              <a:spcAft>
                <a:spcPts val="1200"/>
              </a:spcAft>
            </a:pPr>
            <a:r>
              <a:rPr lang="en-US" sz="3000" dirty="0" smtClean="0">
                <a:solidFill>
                  <a:prstClr val="black"/>
                </a:solidFill>
              </a:rPr>
              <a:t>Ensures adherence to program standards</a:t>
            </a:r>
          </a:p>
          <a:p>
            <a:pPr fontAlgn="auto">
              <a:lnSpc>
                <a:spcPct val="110000"/>
              </a:lnSpc>
              <a:spcBef>
                <a:spcPts val="1200"/>
              </a:spcBef>
              <a:spcAft>
                <a:spcPts val="1200"/>
              </a:spcAft>
            </a:pPr>
            <a:r>
              <a:rPr lang="en-US" sz="3000" dirty="0" smtClean="0">
                <a:solidFill>
                  <a:prstClr val="black"/>
                </a:solidFill>
              </a:rPr>
              <a:t>Informs program improvement</a:t>
            </a:r>
          </a:p>
          <a:p>
            <a:pPr fontAlgn="auto">
              <a:lnSpc>
                <a:spcPct val="110000"/>
              </a:lnSpc>
              <a:spcBef>
                <a:spcPts val="1200"/>
              </a:spcBef>
              <a:spcAft>
                <a:spcPts val="1200"/>
              </a:spcAft>
            </a:pPr>
            <a:r>
              <a:rPr lang="en-US" sz="3000" dirty="0" smtClean="0">
                <a:solidFill>
                  <a:prstClr val="black"/>
                </a:solidFill>
              </a:rPr>
              <a:t>Demonstrates value to build case for support</a:t>
            </a:r>
          </a:p>
          <a:p>
            <a:pPr lvl="1" fontAlgn="auto">
              <a:spcAft>
                <a:spcPts val="600"/>
              </a:spcAft>
            </a:pPr>
            <a:endParaRPr lang="en-US" dirty="0" smtClean="0">
              <a:solidFill>
                <a:prstClr val="black"/>
              </a:solidFill>
            </a:endParaRPr>
          </a:p>
          <a:p>
            <a:pPr fontAlgn="auto">
              <a:spcAft>
                <a:spcPts val="600"/>
              </a:spcAft>
            </a:pPr>
            <a:endParaRPr lang="en-US" sz="2800" dirty="0" smtClean="0">
              <a:solidFill>
                <a:prstClr val="black"/>
              </a:solidFill>
            </a:endParaRPr>
          </a:p>
          <a:p>
            <a:pPr fontAlgn="auto">
              <a:spcAft>
                <a:spcPts val="600"/>
              </a:spcAft>
            </a:pPr>
            <a:endParaRPr lang="en-US" sz="2800" dirty="0">
              <a:solidFill>
                <a:prstClr val="black"/>
              </a:solidFill>
            </a:endParaRPr>
          </a:p>
        </p:txBody>
      </p:sp>
      <p:sp>
        <p:nvSpPr>
          <p:cNvPr id="2" name="TextBox 1"/>
          <p:cNvSpPr txBox="1"/>
          <p:nvPr/>
        </p:nvSpPr>
        <p:spPr>
          <a:xfrm>
            <a:off x="4739517" y="1156271"/>
            <a:ext cx="2033517" cy="369332"/>
          </a:xfrm>
          <a:prstGeom prst="rect">
            <a:avLst/>
          </a:prstGeom>
          <a:noFill/>
        </p:spPr>
        <p:txBody>
          <a:bodyPr wrap="square" rtlCol="0">
            <a:spAutoFit/>
          </a:bodyPr>
          <a:lstStyle/>
          <a:p>
            <a:r>
              <a:rPr lang="en-US" b="1" dirty="0" smtClean="0">
                <a:solidFill>
                  <a:prstClr val="black"/>
                </a:solidFill>
                <a:latin typeface="Calibri"/>
              </a:rPr>
              <a:t>Referral Status</a:t>
            </a:r>
            <a:endParaRPr lang="en-US" b="1" dirty="0">
              <a:solidFill>
                <a:prstClr val="black"/>
              </a:solidFill>
              <a:latin typeface="Calibri"/>
            </a:endParaRPr>
          </a:p>
        </p:txBody>
      </p:sp>
      <p:sp>
        <p:nvSpPr>
          <p:cNvPr id="10" name="TextBox 9"/>
          <p:cNvSpPr txBox="1"/>
          <p:nvPr/>
        </p:nvSpPr>
        <p:spPr>
          <a:xfrm>
            <a:off x="4739517" y="3788992"/>
            <a:ext cx="2836460" cy="369332"/>
          </a:xfrm>
          <a:prstGeom prst="rect">
            <a:avLst/>
          </a:prstGeom>
          <a:noFill/>
        </p:spPr>
        <p:txBody>
          <a:bodyPr wrap="square" rtlCol="0">
            <a:spAutoFit/>
          </a:bodyPr>
          <a:lstStyle/>
          <a:p>
            <a:r>
              <a:rPr lang="en-US" b="1" dirty="0" smtClean="0">
                <a:solidFill>
                  <a:prstClr val="black"/>
                </a:solidFill>
                <a:latin typeface="Calibri"/>
              </a:rPr>
              <a:t>Hazard Remediation Status</a:t>
            </a:r>
            <a:endParaRPr lang="en-US" b="1" dirty="0">
              <a:solidFill>
                <a:prstClr val="black"/>
              </a:solidFill>
              <a:latin typeface="Calibri"/>
            </a:endParaRPr>
          </a:p>
        </p:txBody>
      </p:sp>
      <p:sp>
        <p:nvSpPr>
          <p:cNvPr id="5" name="Title 4"/>
          <p:cNvSpPr>
            <a:spLocks noGrp="1"/>
          </p:cNvSpPr>
          <p:nvPr>
            <p:ph type="title" idx="4294967295"/>
          </p:nvPr>
        </p:nvSpPr>
        <p:spPr>
          <a:xfrm>
            <a:off x="718126" y="148026"/>
            <a:ext cx="7990449" cy="1143000"/>
          </a:xfrm>
        </p:spPr>
        <p:txBody>
          <a:bodyPr/>
          <a:lstStyle/>
          <a:p>
            <a:r>
              <a:rPr lang="en-US" b="1" dirty="0">
                <a:solidFill>
                  <a:srgbClr val="0070C0"/>
                </a:solidFill>
              </a:rPr>
              <a:t>Monitoring and Evaluation</a:t>
            </a:r>
          </a:p>
        </p:txBody>
      </p:sp>
      <p:sp>
        <p:nvSpPr>
          <p:cNvPr id="3" name="TextBox 2"/>
          <p:cNvSpPr txBox="1"/>
          <p:nvPr/>
        </p:nvSpPr>
        <p:spPr>
          <a:xfrm>
            <a:off x="8579458" y="2140715"/>
            <a:ext cx="47708"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d</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9452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1278326" y="221200"/>
            <a:ext cx="7739062" cy="1143000"/>
          </a:xfrm>
        </p:spPr>
        <p:txBody>
          <a:bodyPr/>
          <a:lstStyle/>
          <a:p>
            <a:pPr>
              <a:lnSpc>
                <a:spcPct val="90000"/>
              </a:lnSpc>
            </a:pPr>
            <a:r>
              <a:rPr lang="en-US" altLang="en-US" sz="4000" b="1" dirty="0" smtClean="0">
                <a:solidFill>
                  <a:srgbClr val="0070C0"/>
                </a:solidFill>
              </a:rPr>
              <a:t>Evaluating Collaborative In-Home Visit Referrals</a:t>
            </a:r>
            <a:r>
              <a:rPr lang="en-US" altLang="en-US" sz="4000" b="1" dirty="0">
                <a:solidFill>
                  <a:srgbClr val="0070C0"/>
                </a:solidFill>
              </a:rPr>
              <a:t>: </a:t>
            </a:r>
            <a:r>
              <a:rPr lang="en-US" altLang="en-US" sz="4000" b="1" dirty="0" smtClean="0">
                <a:solidFill>
                  <a:srgbClr val="0070C0"/>
                </a:solidFill>
              </a:rPr>
              <a:t>Provider </a:t>
            </a:r>
            <a:r>
              <a:rPr lang="en-US" altLang="en-US" sz="4000" b="1" dirty="0">
                <a:solidFill>
                  <a:srgbClr val="0070C0"/>
                </a:solidFill>
              </a:rPr>
              <a:t>Perspective</a:t>
            </a:r>
          </a:p>
        </p:txBody>
      </p:sp>
      <p:sp>
        <p:nvSpPr>
          <p:cNvPr id="4099" name="Content Placeholder 2"/>
          <p:cNvSpPr>
            <a:spLocks noGrp="1"/>
          </p:cNvSpPr>
          <p:nvPr>
            <p:ph idx="4294967295"/>
          </p:nvPr>
        </p:nvSpPr>
        <p:spPr>
          <a:xfrm>
            <a:off x="369334" y="1558045"/>
            <a:ext cx="4581489" cy="4672937"/>
          </a:xfrm>
        </p:spPr>
        <p:txBody>
          <a:bodyPr>
            <a:noAutofit/>
          </a:bodyPr>
          <a:lstStyle/>
          <a:p>
            <a:pPr eaLnBrk="1" hangingPunct="1">
              <a:spcBef>
                <a:spcPts val="1200"/>
              </a:spcBef>
              <a:spcAft>
                <a:spcPts val="1200"/>
              </a:spcAft>
            </a:pPr>
            <a:r>
              <a:rPr lang="en-US" altLang="en-US" sz="2600" dirty="0" smtClean="0"/>
              <a:t>Is it easy to make the referral?</a:t>
            </a:r>
          </a:p>
          <a:p>
            <a:pPr eaLnBrk="1" hangingPunct="1">
              <a:spcBef>
                <a:spcPts val="1200"/>
              </a:spcBef>
              <a:spcAft>
                <a:spcPts val="1200"/>
              </a:spcAft>
            </a:pPr>
            <a:r>
              <a:rPr lang="en-US" altLang="en-US" sz="2600" dirty="0" smtClean="0"/>
              <a:t>What concerns do patients have about home visits?</a:t>
            </a:r>
          </a:p>
          <a:p>
            <a:pPr eaLnBrk="1" hangingPunct="1">
              <a:spcBef>
                <a:spcPts val="1200"/>
              </a:spcBef>
              <a:spcAft>
                <a:spcPts val="1200"/>
              </a:spcAft>
            </a:pPr>
            <a:r>
              <a:rPr lang="en-US" altLang="en-US" sz="2600" dirty="0"/>
              <a:t>Are providers talking with patients about home visits?</a:t>
            </a:r>
          </a:p>
          <a:p>
            <a:pPr>
              <a:spcBef>
                <a:spcPts val="1200"/>
              </a:spcBef>
              <a:spcAft>
                <a:spcPts val="1200"/>
              </a:spcAft>
            </a:pPr>
            <a:r>
              <a:rPr lang="en-US" altLang="en-US" sz="2600" dirty="0" smtClean="0"/>
              <a:t>Is the physician receiving timely, actionable reports on the patient’s </a:t>
            </a:r>
            <a:r>
              <a:rPr lang="en-US" altLang="en-US" sz="2600" dirty="0"/>
              <a:t>referral status and </a:t>
            </a:r>
            <a:r>
              <a:rPr lang="en-US" altLang="en-US" sz="2600" dirty="0" smtClean="0"/>
              <a:t>progress?</a:t>
            </a:r>
            <a:endParaRPr lang="en-US" altLang="en-US" sz="2600" dirty="0"/>
          </a:p>
        </p:txBody>
      </p:sp>
      <p:pic>
        <p:nvPicPr>
          <p:cNvPr id="3" name="Picture 2"/>
          <p:cNvPicPr>
            <a:picLocks noChangeAspect="1"/>
          </p:cNvPicPr>
          <p:nvPr/>
        </p:nvPicPr>
        <p:blipFill rotWithShape="1">
          <a:blip r:embed="rId3" cstate="print"/>
          <a:srcRect l="3137" r="1966"/>
          <a:stretch/>
        </p:blipFill>
        <p:spPr>
          <a:xfrm>
            <a:off x="5100033" y="1729693"/>
            <a:ext cx="3812147" cy="3693815"/>
          </a:xfrm>
          <a:prstGeom prst="rect">
            <a:avLst/>
          </a:prstGeom>
        </p:spPr>
      </p:pic>
    </p:spTree>
    <p:extLst>
      <p:ext uri="{BB962C8B-B14F-4D97-AF65-F5344CB8AC3E}">
        <p14:creationId xmlns:p14="http://schemas.microsoft.com/office/powerpoint/2010/main" val="6226580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42048"/>
            <a:ext cx="9144000" cy="1143000"/>
          </a:xfrm>
        </p:spPr>
        <p:txBody>
          <a:bodyPr/>
          <a:lstStyle/>
          <a:p>
            <a:r>
              <a:rPr lang="en-US" b="1" dirty="0" smtClean="0">
                <a:solidFill>
                  <a:srgbClr val="0070C0"/>
                </a:solidFill>
              </a:rPr>
              <a:t>Poll 3</a:t>
            </a:r>
            <a:endParaRPr lang="en-US" dirty="0"/>
          </a:p>
        </p:txBody>
      </p:sp>
      <p:sp>
        <p:nvSpPr>
          <p:cNvPr id="3" name="Content Placeholder 2"/>
          <p:cNvSpPr>
            <a:spLocks noGrp="1"/>
          </p:cNvSpPr>
          <p:nvPr>
            <p:ph idx="4294967295"/>
          </p:nvPr>
        </p:nvSpPr>
        <p:spPr>
          <a:xfrm>
            <a:off x="1176431" y="1282016"/>
            <a:ext cx="6791138" cy="4925601"/>
          </a:xfrm>
        </p:spPr>
        <p:txBody>
          <a:bodyPr/>
          <a:lstStyle/>
          <a:p>
            <a:pPr marL="0" indent="0">
              <a:spcBef>
                <a:spcPts val="0"/>
              </a:spcBef>
              <a:spcAft>
                <a:spcPts val="1200"/>
              </a:spcAft>
              <a:buNone/>
            </a:pPr>
            <a:r>
              <a:rPr lang="en-US" b="1" dirty="0"/>
              <a:t>What is the main source of your organization’s funding?</a:t>
            </a:r>
            <a:endParaRPr lang="en-US" dirty="0"/>
          </a:p>
          <a:p>
            <a:pPr marL="514350" lvl="0" indent="-514350">
              <a:spcBef>
                <a:spcPts val="600"/>
              </a:spcBef>
              <a:spcAft>
                <a:spcPts val="600"/>
              </a:spcAft>
              <a:buFont typeface="+mj-lt"/>
              <a:buAutoNum type="arabicPeriod"/>
            </a:pPr>
            <a:r>
              <a:rPr lang="en-US" dirty="0"/>
              <a:t>Government grants </a:t>
            </a:r>
          </a:p>
          <a:p>
            <a:pPr marL="514350" lvl="0" indent="-514350">
              <a:spcBef>
                <a:spcPts val="600"/>
              </a:spcBef>
              <a:spcAft>
                <a:spcPts val="600"/>
              </a:spcAft>
              <a:buFont typeface="+mj-lt"/>
              <a:buAutoNum type="arabicPeriod"/>
            </a:pPr>
            <a:r>
              <a:rPr lang="en-US" dirty="0"/>
              <a:t>Foundation grants</a:t>
            </a:r>
          </a:p>
          <a:p>
            <a:pPr marL="514350" lvl="0" indent="-514350">
              <a:spcBef>
                <a:spcPts val="600"/>
              </a:spcBef>
              <a:spcAft>
                <a:spcPts val="600"/>
              </a:spcAft>
              <a:buFont typeface="+mj-lt"/>
              <a:buAutoNum type="arabicPeriod"/>
            </a:pPr>
            <a:r>
              <a:rPr lang="en-US" dirty="0"/>
              <a:t>Reimbursement from Medicaid </a:t>
            </a:r>
            <a:r>
              <a:rPr lang="en-US" dirty="0" smtClean="0"/>
              <a:t>or </a:t>
            </a:r>
            <a:r>
              <a:rPr lang="en-US" dirty="0"/>
              <a:t>private health </a:t>
            </a:r>
            <a:r>
              <a:rPr lang="en-US" dirty="0" smtClean="0"/>
              <a:t>insurer(s)</a:t>
            </a:r>
            <a:endParaRPr lang="en-US" dirty="0"/>
          </a:p>
          <a:p>
            <a:pPr marL="514350" lvl="0" indent="-514350">
              <a:spcBef>
                <a:spcPts val="600"/>
              </a:spcBef>
              <a:spcAft>
                <a:spcPts val="600"/>
              </a:spcAft>
              <a:buFont typeface="+mj-lt"/>
              <a:buAutoNum type="arabicPeriod"/>
            </a:pPr>
            <a:r>
              <a:rPr lang="en-US" dirty="0"/>
              <a:t>User pays</a:t>
            </a:r>
          </a:p>
          <a:p>
            <a:pPr marL="514350" lvl="0" indent="-514350">
              <a:spcBef>
                <a:spcPts val="600"/>
              </a:spcBef>
              <a:spcAft>
                <a:spcPts val="600"/>
              </a:spcAft>
              <a:buFont typeface="+mj-lt"/>
              <a:buAutoNum type="arabicPeriod"/>
            </a:pPr>
            <a:r>
              <a:rPr lang="en-US" dirty="0"/>
              <a:t>Fundraising from private individuals</a:t>
            </a:r>
          </a:p>
          <a:p>
            <a:pPr marL="0" indent="0">
              <a:buNone/>
            </a:pPr>
            <a:endParaRPr lang="en-US" dirty="0"/>
          </a:p>
        </p:txBody>
      </p:sp>
    </p:spTree>
    <p:extLst>
      <p:ext uri="{BB962C8B-B14F-4D97-AF65-F5344CB8AC3E}">
        <p14:creationId xmlns:p14="http://schemas.microsoft.com/office/powerpoint/2010/main" val="380978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1892023"/>
            <a:ext cx="9144000" cy="1821850"/>
          </a:xfrm>
        </p:spPr>
        <p:txBody>
          <a:bodyPr/>
          <a:lstStyle/>
          <a:p>
            <a:pPr marL="0" indent="0" algn="ctr">
              <a:buNone/>
            </a:pPr>
            <a:r>
              <a:rPr lang="en-US" sz="4400" b="1" dirty="0" smtClean="0">
                <a:solidFill>
                  <a:srgbClr val="0070C0"/>
                </a:solidFill>
              </a:rPr>
              <a:t>How does </a:t>
            </a:r>
            <a:r>
              <a:rPr lang="en-US" sz="4400" b="1" dirty="0">
                <a:solidFill>
                  <a:srgbClr val="0070C0"/>
                </a:solidFill>
              </a:rPr>
              <a:t>your program </a:t>
            </a:r>
            <a:r>
              <a:rPr lang="en-US" sz="4400" b="1" dirty="0" smtClean="0">
                <a:solidFill>
                  <a:srgbClr val="0070C0"/>
                </a:solidFill>
              </a:rPr>
              <a:t>address sustainability? Do you receive </a:t>
            </a:r>
            <a:r>
              <a:rPr lang="en-US" sz="4400" b="1" dirty="0">
                <a:solidFill>
                  <a:srgbClr val="0070C0"/>
                </a:solidFill>
              </a:rPr>
              <a:t>reimbursement for home visits? </a:t>
            </a:r>
          </a:p>
          <a:p>
            <a:pPr marL="0" indent="0">
              <a:buNone/>
            </a:pPr>
            <a:endParaRPr lang="en-US" dirty="0"/>
          </a:p>
        </p:txBody>
      </p:sp>
    </p:spTree>
    <p:extLst>
      <p:ext uri="{BB962C8B-B14F-4D97-AF65-F5344CB8AC3E}">
        <p14:creationId xmlns:p14="http://schemas.microsoft.com/office/powerpoint/2010/main" val="28125534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782" y="1485130"/>
            <a:ext cx="4518428" cy="4525963"/>
          </a:xfrm>
        </p:spPr>
        <p:txBody>
          <a:bodyPr/>
          <a:lstStyle/>
          <a:p>
            <a:pPr>
              <a:spcBef>
                <a:spcPts val="600"/>
              </a:spcBef>
              <a:spcAft>
                <a:spcPts val="600"/>
              </a:spcAft>
            </a:pPr>
            <a:r>
              <a:rPr lang="en-US" sz="2800" dirty="0" smtClean="0"/>
              <a:t>Standardizing CHW trainings and mentorship</a:t>
            </a:r>
          </a:p>
          <a:p>
            <a:pPr>
              <a:spcBef>
                <a:spcPts val="600"/>
              </a:spcBef>
              <a:spcAft>
                <a:spcPts val="600"/>
              </a:spcAft>
            </a:pPr>
            <a:r>
              <a:rPr lang="en-US" sz="2800" dirty="0" smtClean="0"/>
              <a:t>Engaging new programs serving Boston residents</a:t>
            </a:r>
          </a:p>
          <a:p>
            <a:pPr>
              <a:spcBef>
                <a:spcPts val="600"/>
              </a:spcBef>
              <a:spcAft>
                <a:spcPts val="600"/>
              </a:spcAft>
            </a:pPr>
            <a:r>
              <a:rPr lang="en-US" sz="2800" dirty="0" smtClean="0"/>
              <a:t>Sharing standardized protocols</a:t>
            </a:r>
          </a:p>
          <a:p>
            <a:pPr>
              <a:spcBef>
                <a:spcPts val="600"/>
              </a:spcBef>
              <a:spcAft>
                <a:spcPts val="600"/>
              </a:spcAft>
            </a:pPr>
            <a:r>
              <a:rPr lang="en-US" sz="2800" dirty="0" smtClean="0"/>
              <a:t>Working with policy partners to continue communication with payers</a:t>
            </a:r>
          </a:p>
          <a:p>
            <a:endParaRPr lang="en-US" sz="3600" dirty="0"/>
          </a:p>
        </p:txBody>
      </p:sp>
      <p:sp>
        <p:nvSpPr>
          <p:cNvPr id="5" name="Title 2"/>
          <p:cNvSpPr txBox="1">
            <a:spLocks/>
          </p:cNvSpPr>
          <p:nvPr/>
        </p:nvSpPr>
        <p:spPr bwMode="auto">
          <a:xfrm>
            <a:off x="707222" y="274638"/>
            <a:ext cx="843677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srgbClr val="0070C0"/>
                </a:solidFill>
                <a:effectLst/>
                <a:uLnTx/>
                <a:uFillTx/>
                <a:latin typeface="+mj-lt"/>
                <a:ea typeface="+mj-ea"/>
                <a:cs typeface="+mj-cs"/>
              </a:rPr>
              <a:t>Working Toward</a:t>
            </a:r>
            <a:r>
              <a:rPr kumimoji="0" lang="en-US" sz="4400" b="1" i="0" u="none" strike="noStrike" kern="1200" cap="none" spc="0" normalizeH="0" noProof="0" dirty="0" smtClean="0">
                <a:ln>
                  <a:noFill/>
                </a:ln>
                <a:solidFill>
                  <a:srgbClr val="0070C0"/>
                </a:solidFill>
                <a:effectLst/>
                <a:uLnTx/>
                <a:uFillTx/>
                <a:latin typeface="+mj-lt"/>
                <a:ea typeface="+mj-ea"/>
                <a:cs typeface="+mj-cs"/>
              </a:rPr>
              <a:t> Sustainability</a:t>
            </a:r>
            <a:endParaRPr kumimoji="0" lang="en-US" sz="4400" b="1" i="0" u="none" strike="noStrike" kern="1200" cap="none" spc="0" normalizeH="0" baseline="0" noProof="0" dirty="0">
              <a:ln>
                <a:noFill/>
              </a:ln>
              <a:solidFill>
                <a:srgbClr val="0070C0"/>
              </a:solidFill>
              <a:effectLst/>
              <a:uLnTx/>
              <a:uFillTx/>
              <a:latin typeface="+mj-lt"/>
              <a:ea typeface="+mj-ea"/>
              <a:cs typeface="+mj-cs"/>
            </a:endParaRPr>
          </a:p>
        </p:txBody>
      </p:sp>
      <p:pic>
        <p:nvPicPr>
          <p:cNvPr id="6" name="Picture 5" descr="NBYouTube_photoonly.jpg"/>
          <p:cNvPicPr>
            <a:picLocks noChangeAspect="1"/>
          </p:cNvPicPr>
          <p:nvPr/>
        </p:nvPicPr>
        <p:blipFill rotWithShape="1">
          <a:blip r:embed="rId3" cstate="print"/>
          <a:srcRect t="3025" b="4523"/>
          <a:stretch/>
        </p:blipFill>
        <p:spPr>
          <a:xfrm>
            <a:off x="4925610" y="1546225"/>
            <a:ext cx="3920490" cy="208597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5650" y="3869786"/>
            <a:ext cx="2728913" cy="1964817"/>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49648" y="1360748"/>
            <a:ext cx="4123092" cy="4996508"/>
          </a:xfrm>
        </p:spPr>
        <p:txBody>
          <a:bodyPr>
            <a:normAutofit/>
          </a:bodyPr>
          <a:lstStyle/>
          <a:p>
            <a:pPr marL="457200" lvl="1" indent="-457200">
              <a:spcBef>
                <a:spcPts val="1200"/>
              </a:spcBef>
              <a:spcAft>
                <a:spcPts val="1200"/>
              </a:spcAft>
              <a:buFont typeface="Arial" panose="020B0604020202020204" pitchFamily="34" charset="0"/>
              <a:buChar char="•"/>
            </a:pPr>
            <a:r>
              <a:rPr lang="en-US" dirty="0" smtClean="0"/>
              <a:t>DC’s Healthy Homes Program is currently funded through the local government.</a:t>
            </a:r>
            <a:endParaRPr lang="en-US" dirty="0"/>
          </a:p>
          <a:p>
            <a:pPr marL="457200" lvl="1" indent="-457200">
              <a:spcBef>
                <a:spcPts val="1200"/>
              </a:spcBef>
              <a:spcAft>
                <a:spcPts val="1200"/>
              </a:spcAft>
              <a:buFont typeface="Arial" panose="020B0604020202020204" pitchFamily="34" charset="0"/>
              <a:buChar char="•"/>
            </a:pPr>
            <a:r>
              <a:rPr lang="en-US" dirty="0" smtClean="0"/>
              <a:t>The program is working toward making the business </a:t>
            </a:r>
            <a:r>
              <a:rPr lang="en-US" dirty="0"/>
              <a:t>case for reimbursement consistent with the Affordable Care </a:t>
            </a:r>
            <a:r>
              <a:rPr lang="en-US" dirty="0" smtClean="0"/>
              <a:t>Act.</a:t>
            </a:r>
          </a:p>
        </p:txBody>
      </p:sp>
      <p:sp>
        <p:nvSpPr>
          <p:cNvPr id="2" name="Title 1"/>
          <p:cNvSpPr>
            <a:spLocks noGrp="1"/>
          </p:cNvSpPr>
          <p:nvPr>
            <p:ph type="title" idx="4294967295"/>
          </p:nvPr>
        </p:nvSpPr>
        <p:spPr>
          <a:xfrm>
            <a:off x="0" y="175942"/>
            <a:ext cx="9144000" cy="1143000"/>
          </a:xfrm>
        </p:spPr>
        <p:txBody>
          <a:bodyPr/>
          <a:lstStyle/>
          <a:p>
            <a:r>
              <a:rPr lang="en-US" b="1" dirty="0">
                <a:solidFill>
                  <a:srgbClr val="0070C0"/>
                </a:solidFill>
              </a:rPr>
              <a:t>Ensuring Sustainability</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8512" y="1295435"/>
            <a:ext cx="2697480" cy="2295622"/>
          </a:xfrm>
          <a:prstGeom prst="rect">
            <a:avLst/>
          </a:prstGeom>
          <a:noFill/>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r="3784"/>
          <a:stretch/>
        </p:blipFill>
        <p:spPr bwMode="auto">
          <a:xfrm>
            <a:off x="5338878" y="3682476"/>
            <a:ext cx="2697114" cy="2284447"/>
          </a:xfrm>
          <a:prstGeom prst="rect">
            <a:avLst/>
          </a:prstGeom>
          <a:noFill/>
        </p:spPr>
      </p:pic>
      <p:sp>
        <p:nvSpPr>
          <p:cNvPr id="6" name="TextBox 5"/>
          <p:cNvSpPr txBox="1"/>
          <p:nvPr/>
        </p:nvSpPr>
        <p:spPr>
          <a:xfrm>
            <a:off x="6050432" y="1386854"/>
            <a:ext cx="1143000" cy="400110"/>
          </a:xfrm>
          <a:prstGeom prst="rect">
            <a:avLst/>
          </a:prstGeom>
          <a:noFill/>
        </p:spPr>
        <p:txBody>
          <a:bodyPr wrap="square" rtlCol="0">
            <a:spAutoFit/>
          </a:bodyPr>
          <a:lstStyle/>
          <a:p>
            <a:pPr algn="ctr"/>
            <a:r>
              <a:rPr lang="en-US" sz="2000" b="1" dirty="0" smtClean="0">
                <a:solidFill>
                  <a:prstClr val="white"/>
                </a:solidFill>
                <a:latin typeface="Calibri"/>
              </a:rPr>
              <a:t>BEFORE</a:t>
            </a:r>
            <a:endParaRPr lang="en-US" sz="2000" b="1" dirty="0">
              <a:solidFill>
                <a:prstClr val="white"/>
              </a:solidFill>
              <a:latin typeface="Calibri"/>
            </a:endParaRPr>
          </a:p>
        </p:txBody>
      </p:sp>
      <p:sp>
        <p:nvSpPr>
          <p:cNvPr id="14" name="TextBox 13"/>
          <p:cNvSpPr txBox="1"/>
          <p:nvPr/>
        </p:nvSpPr>
        <p:spPr>
          <a:xfrm>
            <a:off x="6050432" y="3830599"/>
            <a:ext cx="1143000" cy="400110"/>
          </a:xfrm>
          <a:prstGeom prst="rect">
            <a:avLst/>
          </a:prstGeom>
          <a:noFill/>
        </p:spPr>
        <p:txBody>
          <a:bodyPr wrap="square" rtlCol="0">
            <a:spAutoFit/>
          </a:bodyPr>
          <a:lstStyle/>
          <a:p>
            <a:pPr algn="ctr"/>
            <a:r>
              <a:rPr lang="en-US" sz="2000" b="1" dirty="0" smtClean="0">
                <a:solidFill>
                  <a:prstClr val="black"/>
                </a:solidFill>
                <a:latin typeface="Calibri"/>
              </a:rPr>
              <a:t>AFTER</a:t>
            </a:r>
            <a:endParaRPr lang="en-US" sz="2000" b="1" dirty="0">
              <a:solidFill>
                <a:prstClr val="black"/>
              </a:solidFill>
              <a:latin typeface="Calibri"/>
            </a:endParaRPr>
          </a:p>
        </p:txBody>
      </p:sp>
    </p:spTree>
    <p:extLst>
      <p:ext uri="{BB962C8B-B14F-4D97-AF65-F5344CB8AC3E}">
        <p14:creationId xmlns:p14="http://schemas.microsoft.com/office/powerpoint/2010/main" val="871711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8988353"/>
              </p:ext>
            </p:extLst>
          </p:nvPr>
        </p:nvGraphicFramePr>
        <p:xfrm>
          <a:off x="940155" y="1110314"/>
          <a:ext cx="7907631" cy="4955634"/>
        </p:xfrm>
        <a:graphic>
          <a:graphicData uri="http://schemas.openxmlformats.org/drawingml/2006/table">
            <a:tbl>
              <a:tblPr firstRow="1" firstCol="1" bandRow="1">
                <a:tableStyleId>{D7AC3CCA-C797-4891-BE02-D94E43425B78}</a:tableStyleId>
              </a:tblPr>
              <a:tblGrid>
                <a:gridCol w="2111060"/>
                <a:gridCol w="5796571"/>
              </a:tblGrid>
              <a:tr h="1651878">
                <a:tc>
                  <a:txBody>
                    <a:bodyPr/>
                    <a:lstStyle/>
                    <a:p>
                      <a:pPr marL="0" marR="0" algn="ctr">
                        <a:lnSpc>
                          <a:spcPct val="107000"/>
                        </a:lnSpc>
                        <a:spcBef>
                          <a:spcPts val="0"/>
                        </a:spcBef>
                        <a:spcAft>
                          <a:spcPts val="0"/>
                        </a:spcAft>
                      </a:pPr>
                      <a:endParaRPr lang="en-US" sz="1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2400" b="1" kern="1200" dirty="0" smtClean="0">
                          <a:solidFill>
                            <a:schemeClr val="dk1"/>
                          </a:solidFill>
                          <a:effectLst/>
                          <a:latin typeface="+mn-lt"/>
                          <a:ea typeface="+mn-ea"/>
                          <a:cs typeface="+mn-cs"/>
                        </a:rPr>
                        <a:t>Elizabeth Gates, M.D.</a:t>
                      </a:r>
                    </a:p>
                    <a:p>
                      <a:pPr marL="0" marR="0">
                        <a:lnSpc>
                          <a:spcPct val="107000"/>
                        </a:lnSpc>
                        <a:spcBef>
                          <a:spcPts val="0"/>
                        </a:spcBef>
                        <a:spcAft>
                          <a:spcPts val="0"/>
                        </a:spcAft>
                      </a:pPr>
                      <a:r>
                        <a:rPr lang="en-US" sz="18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Director of Pediatrics</a:t>
                      </a:r>
                    </a:p>
                    <a:p>
                      <a:pPr marL="0" marR="0">
                        <a:lnSpc>
                          <a:spcPct val="107000"/>
                        </a:lnSpc>
                        <a:spcBef>
                          <a:spcPts val="0"/>
                        </a:spcBef>
                        <a:spcAft>
                          <a:spcPts val="0"/>
                        </a:spcAft>
                      </a:pPr>
                      <a:r>
                        <a:rPr lang="en-US" sz="18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Unity Health Care, Inc.</a:t>
                      </a:r>
                    </a:p>
                    <a:p>
                      <a:pPr marL="0" marR="0">
                        <a:lnSpc>
                          <a:spcPct val="107000"/>
                        </a:lnSpc>
                        <a:spcBef>
                          <a:spcPts val="0"/>
                        </a:spcBef>
                        <a:spcAft>
                          <a:spcPts val="0"/>
                        </a:spcAft>
                      </a:pPr>
                      <a:r>
                        <a:rPr lang="en-US" sz="18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Washington, D.C.</a:t>
                      </a:r>
                      <a:endParaRPr lang="en-US" sz="1800" b="0" dirty="0">
                        <a:solidFill>
                          <a:schemeClr val="tx1"/>
                        </a:solidFill>
                        <a:effectLst/>
                      </a:endParaRP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51878">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endParaRPr lang="en-US" sz="1800" b="0" i="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2400" b="1" kern="1200" dirty="0" smtClean="0">
                          <a:solidFill>
                            <a:schemeClr val="dk1"/>
                          </a:solidFill>
                          <a:effectLst/>
                          <a:latin typeface="+mn-lt"/>
                          <a:ea typeface="+mn-ea"/>
                          <a:cs typeface="+mn-cs"/>
                        </a:rPr>
                        <a:t>Taney Simon</a:t>
                      </a:r>
                    </a:p>
                    <a:p>
                      <a:pPr marL="0" marR="0">
                        <a:lnSpc>
                          <a:spcPct val="107000"/>
                        </a:lnSpc>
                        <a:spcBef>
                          <a:spcPts val="0"/>
                        </a:spcBef>
                        <a:spcAft>
                          <a:spcPts val="0"/>
                        </a:spcAft>
                      </a:pPr>
                      <a:r>
                        <a:rPr lang="en-US" sz="1800" b="0" kern="1200" dirty="0" smtClean="0">
                          <a:solidFill>
                            <a:schemeClr val="dk1"/>
                          </a:solidFill>
                          <a:effectLst/>
                          <a:latin typeface="+mn-lt"/>
                          <a:ea typeface="+mn-ea"/>
                          <a:cs typeface="+mn-cs"/>
                        </a:rPr>
                        <a:t>Public Health Analyst, Lead and Healthy Housing Division</a:t>
                      </a:r>
                    </a:p>
                    <a:p>
                      <a:pPr marL="0" marR="0">
                        <a:lnSpc>
                          <a:spcPct val="107000"/>
                        </a:lnSpc>
                        <a:spcBef>
                          <a:spcPts val="0"/>
                        </a:spcBef>
                        <a:spcAft>
                          <a:spcPts val="0"/>
                        </a:spcAft>
                      </a:pPr>
                      <a:r>
                        <a:rPr lang="en-US" sz="1800" b="0" kern="1200" dirty="0" smtClean="0">
                          <a:solidFill>
                            <a:schemeClr val="dk1"/>
                          </a:solidFill>
                          <a:effectLst/>
                          <a:latin typeface="+mn-lt"/>
                          <a:ea typeface="+mn-ea"/>
                          <a:cs typeface="+mn-cs"/>
                        </a:rPr>
                        <a:t>Department of Energy and Environment</a:t>
                      </a:r>
                    </a:p>
                    <a:p>
                      <a:pPr marL="0" marR="0">
                        <a:lnSpc>
                          <a:spcPct val="107000"/>
                        </a:lnSpc>
                        <a:spcBef>
                          <a:spcPts val="0"/>
                        </a:spcBef>
                        <a:spcAft>
                          <a:spcPts val="0"/>
                        </a:spcAft>
                      </a:pPr>
                      <a:r>
                        <a:rPr lang="en-US" sz="1800" b="0" kern="1200" dirty="0" smtClean="0">
                          <a:solidFill>
                            <a:schemeClr val="dk1"/>
                          </a:solidFill>
                          <a:effectLst/>
                          <a:latin typeface="+mn-lt"/>
                          <a:ea typeface="+mn-ea"/>
                          <a:cs typeface="+mn-cs"/>
                        </a:rPr>
                        <a:t>Government of the District of Columbia</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51878">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endParaRPr lang="en-US" sz="1800" b="0" i="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2400" b="1" kern="1200" dirty="0" smtClean="0">
                          <a:solidFill>
                            <a:schemeClr val="dk1"/>
                          </a:solidFill>
                          <a:effectLst/>
                          <a:latin typeface="+mn-lt"/>
                          <a:ea typeface="+mn-ea"/>
                          <a:cs typeface="+mn-cs"/>
                        </a:rPr>
                        <a:t>Anjali Nath, M.P.H.</a:t>
                      </a:r>
                    </a:p>
                    <a:p>
                      <a:pPr marL="0" marR="0">
                        <a:lnSpc>
                          <a:spcPct val="107000"/>
                        </a:lnSpc>
                        <a:spcBef>
                          <a:spcPts val="0"/>
                        </a:spcBef>
                        <a:spcAft>
                          <a:spcPts val="0"/>
                        </a:spcAft>
                      </a:pPr>
                      <a:r>
                        <a:rPr lang="en-US" sz="1800" b="0" kern="1200" dirty="0" smtClean="0">
                          <a:solidFill>
                            <a:schemeClr val="dk1"/>
                          </a:solidFill>
                          <a:effectLst/>
                          <a:latin typeface="+mn-lt"/>
                          <a:ea typeface="+mn-ea"/>
                          <a:cs typeface="+mn-cs"/>
                        </a:rPr>
                        <a:t>Director, Asthma Prevention and Control Program</a:t>
                      </a:r>
                    </a:p>
                    <a:p>
                      <a:pPr marL="0" marR="0">
                        <a:lnSpc>
                          <a:spcPct val="107000"/>
                        </a:lnSpc>
                        <a:spcBef>
                          <a:spcPts val="0"/>
                        </a:spcBef>
                        <a:spcAft>
                          <a:spcPts val="0"/>
                        </a:spcAft>
                      </a:pPr>
                      <a:r>
                        <a:rPr lang="en-US" sz="1800" b="0" kern="1200" dirty="0" smtClean="0">
                          <a:solidFill>
                            <a:schemeClr val="dk1"/>
                          </a:solidFill>
                          <a:effectLst/>
                          <a:latin typeface="+mn-lt"/>
                          <a:ea typeface="+mn-ea"/>
                          <a:cs typeface="+mn-cs"/>
                        </a:rPr>
                        <a:t>Division of Healthy Homes and Community Supports</a:t>
                      </a:r>
                    </a:p>
                    <a:p>
                      <a:pPr marL="0" marR="0">
                        <a:lnSpc>
                          <a:spcPct val="107000"/>
                        </a:lnSpc>
                        <a:spcBef>
                          <a:spcPts val="0"/>
                        </a:spcBef>
                        <a:spcAft>
                          <a:spcPts val="0"/>
                        </a:spcAft>
                      </a:pPr>
                      <a:r>
                        <a:rPr lang="en-US" sz="1800" b="0" kern="1200" dirty="0" smtClean="0">
                          <a:solidFill>
                            <a:schemeClr val="dk1"/>
                          </a:solidFill>
                          <a:effectLst/>
                          <a:latin typeface="+mn-lt"/>
                          <a:ea typeface="+mn-ea"/>
                          <a:cs typeface="+mn-cs"/>
                        </a:rPr>
                        <a:t>Boston Public Health Commission, Boston, MA</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Title 1"/>
          <p:cNvSpPr txBox="1">
            <a:spLocks/>
          </p:cNvSpPr>
          <p:nvPr/>
        </p:nvSpPr>
        <p:spPr>
          <a:xfrm>
            <a:off x="457200" y="59430"/>
            <a:ext cx="8229600" cy="1143000"/>
          </a:xfrm>
          <a:prstGeom prst="rect">
            <a:avLst/>
          </a:prstGeom>
        </p:spPr>
        <p:txBody>
          <a:bodyPr anchor="ctr" anchorCtr="0"/>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b="1" dirty="0">
                <a:solidFill>
                  <a:srgbClr val="0070C0"/>
                </a:solidFill>
              </a:rPr>
              <a:t>Speakers</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839" b="7541"/>
          <a:stretch/>
        </p:blipFill>
        <p:spPr>
          <a:xfrm>
            <a:off x="1406117" y="4471699"/>
            <a:ext cx="1278777" cy="159424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6117" y="2889609"/>
            <a:ext cx="1280160" cy="1397043"/>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17995" t="9213" r="20525" b="37271"/>
          <a:stretch/>
        </p:blipFill>
        <p:spPr>
          <a:xfrm>
            <a:off x="1406117" y="1202430"/>
            <a:ext cx="1280160" cy="1557962"/>
          </a:xfrm>
          <a:prstGeom prst="rect">
            <a:avLst/>
          </a:prstGeom>
        </p:spPr>
      </p:pic>
    </p:spTree>
    <p:extLst>
      <p:ext uri="{BB962C8B-B14F-4D97-AF65-F5344CB8AC3E}">
        <p14:creationId xmlns:p14="http://schemas.microsoft.com/office/powerpoint/2010/main" val="22970879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7223" y="1811974"/>
            <a:ext cx="7718320" cy="3739485"/>
          </a:xfrm>
          <a:prstGeom prst="rect">
            <a:avLst/>
          </a:prstGeom>
        </p:spPr>
        <p:txBody>
          <a:bodyPr wrap="square">
            <a:spAutoFit/>
          </a:bodyPr>
          <a:lstStyle/>
          <a:p>
            <a:pPr marL="457200" indent="-457200">
              <a:spcBef>
                <a:spcPts val="1200"/>
              </a:spcBef>
              <a:spcAft>
                <a:spcPts val="600"/>
              </a:spcAft>
              <a:buFont typeface="Arial" panose="020B0604020202020204" pitchFamily="34" charset="0"/>
              <a:buChar char="•"/>
            </a:pPr>
            <a:r>
              <a:rPr lang="en-US" sz="3200" dirty="0" smtClean="0">
                <a:latin typeface="+mn-lt"/>
              </a:rPr>
              <a:t>Keep the referral form short and simple.</a:t>
            </a:r>
          </a:p>
          <a:p>
            <a:pPr marL="457200" indent="-457200">
              <a:spcBef>
                <a:spcPts val="1200"/>
              </a:spcBef>
              <a:spcAft>
                <a:spcPts val="600"/>
              </a:spcAft>
              <a:buFont typeface="Arial" panose="020B0604020202020204" pitchFamily="34" charset="0"/>
              <a:buChar char="•"/>
            </a:pPr>
            <a:r>
              <a:rPr lang="en-US" sz="3200" dirty="0" smtClean="0">
                <a:latin typeface="+mn-lt"/>
              </a:rPr>
              <a:t>Make submitting a referral easy and efficient, and incorporate it into the EMR.</a:t>
            </a:r>
          </a:p>
          <a:p>
            <a:pPr marL="457200" indent="-457200">
              <a:spcBef>
                <a:spcPts val="1200"/>
              </a:spcBef>
              <a:spcAft>
                <a:spcPts val="600"/>
              </a:spcAft>
              <a:buFont typeface="Arial" panose="020B0604020202020204" pitchFamily="34" charset="0"/>
              <a:buChar char="•"/>
            </a:pPr>
            <a:r>
              <a:rPr lang="en-US" sz="3200" dirty="0" smtClean="0">
                <a:latin typeface="+mn-lt"/>
              </a:rPr>
              <a:t>Request a provider’s help, if needed, to facilitate referral with the patient.</a:t>
            </a:r>
          </a:p>
          <a:p>
            <a:pPr marL="457200" indent="-457200">
              <a:spcBef>
                <a:spcPts val="1200"/>
              </a:spcBef>
              <a:spcAft>
                <a:spcPts val="600"/>
              </a:spcAft>
              <a:buFont typeface="Arial" panose="020B0604020202020204" pitchFamily="34" charset="0"/>
              <a:buChar char="•"/>
            </a:pPr>
            <a:r>
              <a:rPr lang="en-US" sz="3200" dirty="0" smtClean="0">
                <a:latin typeface="+mn-lt"/>
              </a:rPr>
              <a:t>Communicate progress, including barriers.</a:t>
            </a:r>
            <a:endParaRPr lang="en-US" sz="3200" dirty="0">
              <a:latin typeface="+mn-lt"/>
            </a:endParaRPr>
          </a:p>
        </p:txBody>
      </p:sp>
      <p:sp>
        <p:nvSpPr>
          <p:cNvPr id="3" name="Title 2"/>
          <p:cNvSpPr>
            <a:spLocks noGrp="1"/>
          </p:cNvSpPr>
          <p:nvPr>
            <p:ph type="title" idx="4294967295"/>
          </p:nvPr>
        </p:nvSpPr>
        <p:spPr>
          <a:xfrm>
            <a:off x="552674" y="274638"/>
            <a:ext cx="8436777" cy="1143000"/>
          </a:xfrm>
        </p:spPr>
        <p:txBody>
          <a:bodyPr/>
          <a:lstStyle/>
          <a:p>
            <a:pPr>
              <a:lnSpc>
                <a:spcPct val="90000"/>
              </a:lnSpc>
            </a:pPr>
            <a:r>
              <a:rPr lang="en-US" b="1" dirty="0">
                <a:solidFill>
                  <a:srgbClr val="0070C0"/>
                </a:solidFill>
              </a:rPr>
              <a:t>Strategies for Sustaining </a:t>
            </a:r>
            <a:r>
              <a:rPr lang="en-US" b="1" dirty="0" smtClean="0">
                <a:solidFill>
                  <a:srgbClr val="0070C0"/>
                </a:solidFill>
              </a:rPr>
              <a:t>a</a:t>
            </a:r>
            <a:br>
              <a:rPr lang="en-US" b="1" dirty="0" smtClean="0">
                <a:solidFill>
                  <a:srgbClr val="0070C0"/>
                </a:solidFill>
              </a:rPr>
            </a:br>
            <a:r>
              <a:rPr lang="en-US" b="1" dirty="0" smtClean="0">
                <a:solidFill>
                  <a:srgbClr val="0070C0"/>
                </a:solidFill>
              </a:rPr>
              <a:t>Successful </a:t>
            </a:r>
            <a:r>
              <a:rPr lang="en-US" b="1" dirty="0">
                <a:solidFill>
                  <a:srgbClr val="0070C0"/>
                </a:solidFill>
              </a:rPr>
              <a:t>Referral Process</a:t>
            </a:r>
          </a:p>
        </p:txBody>
      </p:sp>
    </p:spTree>
    <p:extLst>
      <p:ext uri="{BB962C8B-B14F-4D97-AF65-F5344CB8AC3E}">
        <p14:creationId xmlns:p14="http://schemas.microsoft.com/office/powerpoint/2010/main" val="2221570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097279" y="1338943"/>
            <a:ext cx="6988629" cy="4525963"/>
          </a:xfrm>
        </p:spPr>
        <p:txBody>
          <a:bodyPr/>
          <a:lstStyle/>
          <a:p>
            <a:pPr marL="0" indent="0" algn="ctr">
              <a:buNone/>
            </a:pPr>
            <a:endParaRPr lang="en-US" sz="4400" b="1" dirty="0" smtClean="0">
              <a:solidFill>
                <a:srgbClr val="0070C0"/>
              </a:solidFill>
            </a:endParaRPr>
          </a:p>
          <a:p>
            <a:pPr marL="0" indent="0" algn="ctr">
              <a:buNone/>
            </a:pPr>
            <a:r>
              <a:rPr lang="en-US" sz="3600" b="1" dirty="0" smtClean="0">
                <a:solidFill>
                  <a:srgbClr val="0070C0"/>
                </a:solidFill>
              </a:rPr>
              <a:t>If </a:t>
            </a:r>
            <a:r>
              <a:rPr lang="en-US" sz="3600" b="1" dirty="0">
                <a:solidFill>
                  <a:srgbClr val="0070C0"/>
                </a:solidFill>
              </a:rPr>
              <a:t>you had one </a:t>
            </a:r>
            <a:r>
              <a:rPr lang="en-US" sz="3600" b="1" dirty="0" smtClean="0">
                <a:solidFill>
                  <a:srgbClr val="0070C0"/>
                </a:solidFill>
              </a:rPr>
              <a:t>piece of advice for </a:t>
            </a:r>
            <a:r>
              <a:rPr lang="en-US" sz="3600" b="1" dirty="0">
                <a:solidFill>
                  <a:srgbClr val="0070C0"/>
                </a:solidFill>
              </a:rPr>
              <a:t>those </a:t>
            </a:r>
            <a:r>
              <a:rPr lang="en-US" sz="3600" b="1" dirty="0" smtClean="0">
                <a:solidFill>
                  <a:srgbClr val="0070C0"/>
                </a:solidFill>
              </a:rPr>
              <a:t>wanting to </a:t>
            </a:r>
            <a:r>
              <a:rPr lang="en-US" sz="3600" b="1" dirty="0">
                <a:solidFill>
                  <a:srgbClr val="0070C0"/>
                </a:solidFill>
              </a:rPr>
              <a:t>start or expand an in-home asthma visit </a:t>
            </a:r>
            <a:r>
              <a:rPr lang="en-US" sz="3600" b="1" dirty="0" smtClean="0">
                <a:solidFill>
                  <a:srgbClr val="0070C0"/>
                </a:solidFill>
              </a:rPr>
              <a:t>program, what </a:t>
            </a:r>
            <a:r>
              <a:rPr lang="en-US" sz="3600" b="1" dirty="0">
                <a:solidFill>
                  <a:srgbClr val="0070C0"/>
                </a:solidFill>
              </a:rPr>
              <a:t>would it </a:t>
            </a:r>
            <a:r>
              <a:rPr lang="en-US" sz="3600" b="1" dirty="0" smtClean="0">
                <a:solidFill>
                  <a:srgbClr val="0070C0"/>
                </a:solidFill>
              </a:rPr>
              <a:t>be?</a:t>
            </a:r>
            <a:endParaRPr lang="en-US" sz="3600" dirty="0"/>
          </a:p>
        </p:txBody>
      </p:sp>
    </p:spTree>
    <p:extLst>
      <p:ext uri="{BB962C8B-B14F-4D97-AF65-F5344CB8AC3E}">
        <p14:creationId xmlns:p14="http://schemas.microsoft.com/office/powerpoint/2010/main" val="7307498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5111" y="1398868"/>
            <a:ext cx="8277632" cy="1200329"/>
          </a:xfrm>
          <a:prstGeom prst="rect">
            <a:avLst/>
          </a:prstGeom>
        </p:spPr>
        <p:txBody>
          <a:bodyPr wrap="square">
            <a:spAutoFit/>
          </a:bodyPr>
          <a:lstStyle/>
          <a:p>
            <a:pPr marL="342900" indent="-342900">
              <a:spcBef>
                <a:spcPts val="1800"/>
              </a:spcBef>
              <a:spcAft>
                <a:spcPts val="1800"/>
              </a:spcAft>
              <a:buFont typeface="Arial" panose="020B0604020202020204" pitchFamily="34" charset="0"/>
              <a:buChar char="•"/>
            </a:pPr>
            <a:r>
              <a:rPr lang="en-US" sz="2400" b="1" dirty="0">
                <a:solidFill>
                  <a:schemeClr val="dk1"/>
                </a:solidFill>
                <a:latin typeface="+mn-lt"/>
              </a:rPr>
              <a:t>Dr. </a:t>
            </a:r>
            <a:r>
              <a:rPr lang="en-US" sz="2400" b="1" dirty="0" smtClean="0">
                <a:solidFill>
                  <a:schemeClr val="dk1"/>
                </a:solidFill>
                <a:latin typeface="+mn-lt"/>
              </a:rPr>
              <a:t>Elizabeth Gates</a:t>
            </a:r>
            <a:r>
              <a:rPr lang="en-US" sz="2400" dirty="0" smtClean="0">
                <a:solidFill>
                  <a:schemeClr val="dk1"/>
                </a:solidFill>
                <a:latin typeface="+mn-lt"/>
              </a:rPr>
              <a:t>—Close the loop to ensure communication </a:t>
            </a:r>
            <a:r>
              <a:rPr lang="en-US" sz="2400" dirty="0">
                <a:solidFill>
                  <a:schemeClr val="dk1"/>
                </a:solidFill>
                <a:latin typeface="+mn-lt"/>
              </a:rPr>
              <a:t>in both directions, from physician to program to patient, and from patient to program to physician</a:t>
            </a:r>
            <a:r>
              <a:rPr lang="en-US" sz="2400" dirty="0" smtClean="0">
                <a:solidFill>
                  <a:schemeClr val="dk1"/>
                </a:solidFill>
                <a:latin typeface="+mn-lt"/>
              </a:rPr>
              <a:t>.</a:t>
            </a:r>
            <a:endParaRPr lang="en-US" sz="2400" dirty="0">
              <a:solidFill>
                <a:schemeClr val="dk1"/>
              </a:solidFill>
              <a:latin typeface="+mn-lt"/>
            </a:endParaRPr>
          </a:p>
        </p:txBody>
      </p:sp>
      <p:sp>
        <p:nvSpPr>
          <p:cNvPr id="2" name="Title 1"/>
          <p:cNvSpPr>
            <a:spLocks noGrp="1"/>
          </p:cNvSpPr>
          <p:nvPr>
            <p:ph type="title"/>
          </p:nvPr>
        </p:nvSpPr>
        <p:spPr/>
        <p:txBody>
          <a:bodyPr/>
          <a:lstStyle/>
          <a:p>
            <a:r>
              <a:rPr lang="en-US" b="1" dirty="0">
                <a:solidFill>
                  <a:srgbClr val="0070C0"/>
                </a:solidFill>
              </a:rPr>
              <a:t>Program Suggestions</a:t>
            </a:r>
          </a:p>
        </p:txBody>
      </p:sp>
    </p:spTree>
    <p:extLst>
      <p:ext uri="{BB962C8B-B14F-4D97-AF65-F5344CB8AC3E}">
        <p14:creationId xmlns:p14="http://schemas.microsoft.com/office/powerpoint/2010/main" val="29308062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5111" y="1398868"/>
            <a:ext cx="8277632" cy="2769989"/>
          </a:xfrm>
          <a:prstGeom prst="rect">
            <a:avLst/>
          </a:prstGeom>
        </p:spPr>
        <p:txBody>
          <a:bodyPr wrap="square">
            <a:spAutoFit/>
          </a:bodyPr>
          <a:lstStyle/>
          <a:p>
            <a:pPr marL="342900" indent="-342900">
              <a:spcBef>
                <a:spcPts val="1800"/>
              </a:spcBef>
              <a:spcAft>
                <a:spcPts val="1800"/>
              </a:spcAft>
              <a:buFont typeface="Arial" panose="020B0604020202020204" pitchFamily="34" charset="0"/>
              <a:buChar char="•"/>
            </a:pPr>
            <a:r>
              <a:rPr lang="en-US" sz="2400" b="1" dirty="0" smtClean="0">
                <a:solidFill>
                  <a:schemeClr val="dk1"/>
                </a:solidFill>
                <a:latin typeface="+mn-lt"/>
              </a:rPr>
              <a:t>Dr. Elizabeth Gates</a:t>
            </a:r>
            <a:r>
              <a:rPr lang="en-US" sz="2400" dirty="0" smtClean="0">
                <a:solidFill>
                  <a:schemeClr val="dk1"/>
                </a:solidFill>
                <a:latin typeface="+mn-lt"/>
              </a:rPr>
              <a:t>—Close the loop to ensure communication in both directions, from physician to program to patient, and from patient to program to physician.</a:t>
            </a:r>
          </a:p>
          <a:p>
            <a:pPr marL="342900" indent="-342900">
              <a:spcBef>
                <a:spcPts val="1800"/>
              </a:spcBef>
              <a:spcAft>
                <a:spcPts val="1800"/>
              </a:spcAft>
              <a:buFont typeface="Arial" panose="020B0604020202020204" pitchFamily="34" charset="0"/>
              <a:buChar char="•"/>
            </a:pPr>
            <a:r>
              <a:rPr lang="en-US" sz="2400" b="1" dirty="0" smtClean="0">
                <a:solidFill>
                  <a:schemeClr val="dk1"/>
                </a:solidFill>
                <a:latin typeface="+mn-lt"/>
              </a:rPr>
              <a:t>Anjali Nath</a:t>
            </a:r>
            <a:r>
              <a:rPr lang="en-US" sz="2400" dirty="0">
                <a:solidFill>
                  <a:schemeClr val="dk1"/>
                </a:solidFill>
                <a:latin typeface="+mn-lt"/>
              </a:rPr>
              <a:t>—Know your community </a:t>
            </a:r>
            <a:r>
              <a:rPr lang="en-US" sz="2400" dirty="0" smtClean="0">
                <a:solidFill>
                  <a:schemeClr val="dk1"/>
                </a:solidFill>
                <a:latin typeface="+mn-lt"/>
              </a:rPr>
              <a:t>resources—for Boston, that includes our asthma home visit and environmental inspection programs—and make </a:t>
            </a:r>
            <a:r>
              <a:rPr lang="en-US" sz="2400" dirty="0">
                <a:solidFill>
                  <a:schemeClr val="dk1"/>
                </a:solidFill>
                <a:latin typeface="+mn-lt"/>
              </a:rPr>
              <a:t>them part of your </a:t>
            </a:r>
            <a:r>
              <a:rPr lang="en-US" sz="2400" dirty="0" smtClean="0">
                <a:solidFill>
                  <a:schemeClr val="dk1"/>
                </a:solidFill>
                <a:latin typeface="+mn-lt"/>
              </a:rPr>
              <a:t>team.</a:t>
            </a:r>
            <a:endParaRPr lang="en-US" sz="2400" dirty="0">
              <a:solidFill>
                <a:schemeClr val="dk1"/>
              </a:solidFill>
              <a:latin typeface="+mn-lt"/>
            </a:endParaRPr>
          </a:p>
        </p:txBody>
      </p:sp>
      <p:sp>
        <p:nvSpPr>
          <p:cNvPr id="2" name="Title 1"/>
          <p:cNvSpPr>
            <a:spLocks noGrp="1"/>
          </p:cNvSpPr>
          <p:nvPr>
            <p:ph type="title"/>
          </p:nvPr>
        </p:nvSpPr>
        <p:spPr/>
        <p:txBody>
          <a:bodyPr/>
          <a:lstStyle/>
          <a:p>
            <a:r>
              <a:rPr lang="en-US" b="1" dirty="0">
                <a:solidFill>
                  <a:srgbClr val="0070C0"/>
                </a:solidFill>
              </a:rPr>
              <a:t>Program Suggestions</a:t>
            </a:r>
          </a:p>
        </p:txBody>
      </p:sp>
    </p:spTree>
    <p:extLst>
      <p:ext uri="{BB962C8B-B14F-4D97-AF65-F5344CB8AC3E}">
        <p14:creationId xmlns:p14="http://schemas.microsoft.com/office/powerpoint/2010/main" val="26296588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5111" y="1398868"/>
            <a:ext cx="8277632" cy="4339650"/>
          </a:xfrm>
          <a:prstGeom prst="rect">
            <a:avLst/>
          </a:prstGeom>
        </p:spPr>
        <p:txBody>
          <a:bodyPr wrap="square">
            <a:spAutoFit/>
          </a:bodyPr>
          <a:lstStyle/>
          <a:p>
            <a:pPr marL="342900" indent="-342900">
              <a:spcBef>
                <a:spcPts val="1800"/>
              </a:spcBef>
              <a:spcAft>
                <a:spcPts val="1800"/>
              </a:spcAft>
              <a:buFont typeface="Arial" panose="020B0604020202020204" pitchFamily="34" charset="0"/>
              <a:buChar char="•"/>
            </a:pPr>
            <a:r>
              <a:rPr lang="en-US" sz="2400" b="1" dirty="0">
                <a:solidFill>
                  <a:schemeClr val="dk1"/>
                </a:solidFill>
                <a:latin typeface="+mn-lt"/>
              </a:rPr>
              <a:t>Dr. </a:t>
            </a:r>
            <a:r>
              <a:rPr lang="en-US" sz="2400" b="1" dirty="0" smtClean="0">
                <a:solidFill>
                  <a:schemeClr val="dk1"/>
                </a:solidFill>
                <a:latin typeface="+mn-lt"/>
              </a:rPr>
              <a:t>Elizabeth Gates</a:t>
            </a:r>
            <a:r>
              <a:rPr lang="en-US" sz="2400" dirty="0" smtClean="0">
                <a:solidFill>
                  <a:schemeClr val="dk1"/>
                </a:solidFill>
                <a:latin typeface="+mn-lt"/>
              </a:rPr>
              <a:t>—Close the loop to ensure communication </a:t>
            </a:r>
            <a:r>
              <a:rPr lang="en-US" sz="2400" dirty="0">
                <a:solidFill>
                  <a:schemeClr val="dk1"/>
                </a:solidFill>
                <a:latin typeface="+mn-lt"/>
              </a:rPr>
              <a:t>in both directions, from physician to program to patient, and from patient to program to physician.</a:t>
            </a:r>
          </a:p>
          <a:p>
            <a:pPr marL="342900" indent="-342900">
              <a:spcBef>
                <a:spcPts val="1800"/>
              </a:spcBef>
              <a:spcAft>
                <a:spcPts val="1800"/>
              </a:spcAft>
              <a:buFont typeface="Arial" panose="020B0604020202020204" pitchFamily="34" charset="0"/>
              <a:buChar char="•"/>
            </a:pPr>
            <a:r>
              <a:rPr lang="en-US" sz="2400" b="1" dirty="0">
                <a:solidFill>
                  <a:schemeClr val="dk1"/>
                </a:solidFill>
                <a:latin typeface="+mn-lt"/>
              </a:rPr>
              <a:t>Anjali </a:t>
            </a:r>
            <a:r>
              <a:rPr lang="en-US" sz="2400" b="1" dirty="0" smtClean="0">
                <a:solidFill>
                  <a:schemeClr val="dk1"/>
                </a:solidFill>
                <a:latin typeface="+mn-lt"/>
              </a:rPr>
              <a:t>Nath</a:t>
            </a:r>
            <a:r>
              <a:rPr lang="en-US" sz="2400" dirty="0">
                <a:solidFill>
                  <a:schemeClr val="dk1"/>
                </a:solidFill>
                <a:latin typeface="+mn-lt"/>
              </a:rPr>
              <a:t>—Know your community </a:t>
            </a:r>
            <a:r>
              <a:rPr lang="en-US" sz="2400" dirty="0" smtClean="0">
                <a:solidFill>
                  <a:schemeClr val="dk1"/>
                </a:solidFill>
                <a:latin typeface="+mn-lt"/>
              </a:rPr>
              <a:t>resources—for Boston, that includes our asthma home visit and environmental inspection programs—and make </a:t>
            </a:r>
            <a:r>
              <a:rPr lang="en-US" sz="2400" dirty="0">
                <a:solidFill>
                  <a:schemeClr val="dk1"/>
                </a:solidFill>
                <a:latin typeface="+mn-lt"/>
              </a:rPr>
              <a:t>them part of your </a:t>
            </a:r>
            <a:r>
              <a:rPr lang="en-US" sz="2400" dirty="0" smtClean="0">
                <a:solidFill>
                  <a:schemeClr val="dk1"/>
                </a:solidFill>
                <a:latin typeface="+mn-lt"/>
              </a:rPr>
              <a:t>team.</a:t>
            </a:r>
            <a:endParaRPr lang="en-US" sz="2400" dirty="0">
              <a:solidFill>
                <a:schemeClr val="dk1"/>
              </a:solidFill>
              <a:latin typeface="+mn-lt"/>
            </a:endParaRPr>
          </a:p>
          <a:p>
            <a:pPr marL="342900" indent="-342900">
              <a:spcBef>
                <a:spcPts val="1800"/>
              </a:spcBef>
              <a:spcAft>
                <a:spcPts val="1800"/>
              </a:spcAft>
              <a:buFont typeface="Arial" panose="020B0604020202020204" pitchFamily="34" charset="0"/>
              <a:buChar char="•"/>
            </a:pPr>
            <a:r>
              <a:rPr lang="en-US" sz="2400" b="1" dirty="0" smtClean="0">
                <a:solidFill>
                  <a:schemeClr val="dk1"/>
                </a:solidFill>
                <a:latin typeface="+mn-lt"/>
              </a:rPr>
              <a:t>Taney Simon</a:t>
            </a:r>
            <a:r>
              <a:rPr lang="en-US" sz="2400" dirty="0">
                <a:solidFill>
                  <a:schemeClr val="dk1"/>
                </a:solidFill>
                <a:latin typeface="+mn-lt"/>
              </a:rPr>
              <a:t>—Partner </a:t>
            </a:r>
            <a:r>
              <a:rPr lang="en-US" sz="2400" dirty="0" smtClean="0">
                <a:solidFill>
                  <a:schemeClr val="dk1"/>
                </a:solidFill>
                <a:latin typeface="+mn-lt"/>
              </a:rPr>
              <a:t>with </a:t>
            </a:r>
            <a:r>
              <a:rPr lang="en-US" sz="2400" dirty="0">
                <a:solidFill>
                  <a:schemeClr val="dk1"/>
                </a:solidFill>
                <a:latin typeface="+mn-lt"/>
              </a:rPr>
              <a:t>your code enforcement agency and </a:t>
            </a:r>
            <a:r>
              <a:rPr lang="en-US" sz="2400" dirty="0" smtClean="0">
                <a:solidFill>
                  <a:schemeClr val="dk1"/>
                </a:solidFill>
                <a:latin typeface="+mn-lt"/>
              </a:rPr>
              <a:t>public </a:t>
            </a:r>
            <a:r>
              <a:rPr lang="en-US" sz="2400" dirty="0">
                <a:solidFill>
                  <a:schemeClr val="dk1"/>
                </a:solidFill>
                <a:latin typeface="+mn-lt"/>
              </a:rPr>
              <a:t>housing </a:t>
            </a:r>
            <a:r>
              <a:rPr lang="en-US" sz="2400" dirty="0" smtClean="0">
                <a:solidFill>
                  <a:schemeClr val="dk1"/>
                </a:solidFill>
                <a:latin typeface="+mn-lt"/>
              </a:rPr>
              <a:t>authority. Collaborate fully to identify funding, support patients and physicians, and capture data.</a:t>
            </a:r>
            <a:endParaRPr lang="en-US" sz="2400" dirty="0">
              <a:solidFill>
                <a:schemeClr val="dk1"/>
              </a:solidFill>
              <a:latin typeface="+mn-lt"/>
            </a:endParaRPr>
          </a:p>
        </p:txBody>
      </p:sp>
      <p:sp>
        <p:nvSpPr>
          <p:cNvPr id="2" name="Title 1"/>
          <p:cNvSpPr>
            <a:spLocks noGrp="1"/>
          </p:cNvSpPr>
          <p:nvPr>
            <p:ph type="title"/>
          </p:nvPr>
        </p:nvSpPr>
        <p:spPr/>
        <p:txBody>
          <a:bodyPr/>
          <a:lstStyle/>
          <a:p>
            <a:r>
              <a:rPr lang="en-US" b="1" dirty="0">
                <a:solidFill>
                  <a:srgbClr val="0070C0"/>
                </a:solidFill>
              </a:rPr>
              <a:t>Program Suggestions</a:t>
            </a:r>
          </a:p>
        </p:txBody>
      </p:sp>
    </p:spTree>
    <p:extLst>
      <p:ext uri="{BB962C8B-B14F-4D97-AF65-F5344CB8AC3E}">
        <p14:creationId xmlns:p14="http://schemas.microsoft.com/office/powerpoint/2010/main" val="16672279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3016"/>
            <a:ext cx="9144000" cy="1143000"/>
          </a:xfrm>
        </p:spPr>
        <p:txBody>
          <a:bodyPr/>
          <a:lstStyle/>
          <a:p>
            <a:pPr>
              <a:lnSpc>
                <a:spcPct val="90000"/>
              </a:lnSpc>
            </a:pPr>
            <a:r>
              <a:rPr lang="en-US" b="1" dirty="0" smtClean="0">
                <a:solidFill>
                  <a:srgbClr val="0070C0"/>
                </a:solidFill>
              </a:rPr>
              <a:t>What is Your </a:t>
            </a:r>
            <a:br>
              <a:rPr lang="en-US" b="1" dirty="0" smtClean="0">
                <a:solidFill>
                  <a:srgbClr val="0070C0"/>
                </a:solidFill>
              </a:rPr>
            </a:br>
            <a:r>
              <a:rPr lang="en-US" b="1" dirty="0" smtClean="0">
                <a:solidFill>
                  <a:srgbClr val="0070C0"/>
                </a:solidFill>
              </a:rPr>
              <a:t>Take-Home Message?</a:t>
            </a:r>
            <a:endParaRPr lang="en-US" dirty="0"/>
          </a:p>
        </p:txBody>
      </p:sp>
      <p:sp>
        <p:nvSpPr>
          <p:cNvPr id="3" name="Content Placeholder 2"/>
          <p:cNvSpPr>
            <a:spLocks noGrp="1"/>
          </p:cNvSpPr>
          <p:nvPr>
            <p:ph idx="1"/>
          </p:nvPr>
        </p:nvSpPr>
        <p:spPr>
          <a:xfrm>
            <a:off x="653140" y="1938377"/>
            <a:ext cx="8229601" cy="3450773"/>
          </a:xfrm>
        </p:spPr>
        <p:txBody>
          <a:bodyPr/>
          <a:lstStyle/>
          <a:p>
            <a:pPr>
              <a:spcBef>
                <a:spcPts val="1200"/>
              </a:spcBef>
              <a:spcAft>
                <a:spcPts val="1200"/>
              </a:spcAft>
              <a:buFont typeface="Wingdings" panose="05000000000000000000" pitchFamily="2" charset="2"/>
              <a:buChar char="ü"/>
            </a:pPr>
            <a:r>
              <a:rPr lang="en-US" sz="2400" dirty="0" smtClean="0"/>
              <a:t>Connect to resources on AsthmaCommunityNetwork.org.</a:t>
            </a:r>
          </a:p>
          <a:p>
            <a:pPr>
              <a:spcBef>
                <a:spcPts val="1200"/>
              </a:spcBef>
              <a:spcAft>
                <a:spcPts val="1200"/>
              </a:spcAft>
              <a:buFont typeface="Wingdings" panose="05000000000000000000" pitchFamily="2" charset="2"/>
              <a:buChar char="ü"/>
            </a:pPr>
            <a:r>
              <a:rPr lang="en-US" sz="2400" dirty="0" smtClean="0"/>
              <a:t>Collaborate to build referral relationships in your community.</a:t>
            </a:r>
          </a:p>
          <a:p>
            <a:pPr>
              <a:spcBef>
                <a:spcPts val="1200"/>
              </a:spcBef>
              <a:spcAft>
                <a:spcPts val="1200"/>
              </a:spcAft>
              <a:buFont typeface="Wingdings" panose="05000000000000000000" pitchFamily="2" charset="2"/>
              <a:buChar char="ü"/>
            </a:pPr>
            <a:r>
              <a:rPr lang="en-US" sz="2400" dirty="0" smtClean="0"/>
              <a:t>Create effective communication pathways with partners.</a:t>
            </a:r>
          </a:p>
          <a:p>
            <a:pPr>
              <a:spcBef>
                <a:spcPts val="1200"/>
              </a:spcBef>
              <a:spcAft>
                <a:spcPts val="1200"/>
              </a:spcAft>
              <a:buFont typeface="Wingdings" panose="05000000000000000000" pitchFamily="2" charset="2"/>
              <a:buChar char="ü"/>
            </a:pPr>
            <a:r>
              <a:rPr lang="en-US" sz="2400" dirty="0" smtClean="0"/>
              <a:t>Coordinate patient support and care.</a:t>
            </a:r>
          </a:p>
          <a:p>
            <a:pPr>
              <a:spcBef>
                <a:spcPts val="1200"/>
              </a:spcBef>
              <a:spcAft>
                <a:spcPts val="1200"/>
              </a:spcAft>
              <a:buFont typeface="Wingdings" panose="05000000000000000000" pitchFamily="2" charset="2"/>
              <a:buChar char="ü"/>
            </a:pPr>
            <a:r>
              <a:rPr lang="en-US" sz="2400" dirty="0"/>
              <a:t>Close </a:t>
            </a:r>
            <a:r>
              <a:rPr lang="en-US" sz="2400" dirty="0" smtClean="0"/>
              <a:t>the feedback loop.</a:t>
            </a:r>
            <a:endParaRPr lang="en-US" sz="2400" dirty="0"/>
          </a:p>
          <a:p>
            <a:endParaRPr lang="en-US" sz="2400" dirty="0" smtClean="0"/>
          </a:p>
          <a:p>
            <a:endParaRPr lang="en-US" sz="2400" dirty="0"/>
          </a:p>
        </p:txBody>
      </p:sp>
    </p:spTree>
    <p:extLst>
      <p:ext uri="{BB962C8B-B14F-4D97-AF65-F5344CB8AC3E}">
        <p14:creationId xmlns:p14="http://schemas.microsoft.com/office/powerpoint/2010/main" val="5333645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079" y="1747418"/>
            <a:ext cx="8405070" cy="4083752"/>
          </a:xfrm>
        </p:spPr>
        <p:txBody>
          <a:bodyPr>
            <a:normAutofit/>
          </a:bodyPr>
          <a:lstStyle/>
          <a:p>
            <a:pPr marL="347472">
              <a:spcBef>
                <a:spcPts val="0"/>
              </a:spcBef>
              <a:spcAft>
                <a:spcPts val="0"/>
              </a:spcAft>
            </a:pPr>
            <a:r>
              <a:rPr lang="en-US" sz="2400" dirty="0" smtClean="0"/>
              <a:t>Boston Public Health Commission’s Breathe Easy at Home and Asthma Home Visit Program</a:t>
            </a:r>
          </a:p>
          <a:p>
            <a:pPr marL="347472" lvl="1" indent="0">
              <a:spcBef>
                <a:spcPts val="0"/>
              </a:spcBef>
              <a:spcAft>
                <a:spcPts val="0"/>
              </a:spcAft>
              <a:buNone/>
            </a:pPr>
            <a:r>
              <a:rPr lang="en-US" sz="2400" dirty="0" smtClean="0">
                <a:hlinkClick r:id="rId3"/>
              </a:rPr>
              <a:t>www.asthmacommunitynetwork.org/node/915</a:t>
            </a:r>
            <a:endParaRPr lang="en-US" sz="2400" dirty="0" smtClean="0"/>
          </a:p>
          <a:p>
            <a:pPr marL="347472" lvl="2" indent="-342900">
              <a:spcBef>
                <a:spcPts val="3600"/>
              </a:spcBef>
              <a:spcAft>
                <a:spcPts val="0"/>
              </a:spcAft>
              <a:defRPr/>
            </a:pPr>
            <a:r>
              <a:rPr lang="en-US" dirty="0" smtClean="0"/>
              <a:t>Department </a:t>
            </a:r>
            <a:r>
              <a:rPr lang="en-US" dirty="0"/>
              <a:t>of Energy </a:t>
            </a:r>
            <a:r>
              <a:rPr lang="en-US" dirty="0" smtClean="0"/>
              <a:t>and </a:t>
            </a:r>
            <a:r>
              <a:rPr lang="en-US" dirty="0"/>
              <a:t>Environment's </a:t>
            </a:r>
            <a:r>
              <a:rPr lang="en-US" dirty="0" smtClean="0"/>
              <a:t>Lead-Safe </a:t>
            </a:r>
            <a:r>
              <a:rPr lang="en-US" dirty="0"/>
              <a:t>and Healthy Homes program and </a:t>
            </a:r>
            <a:r>
              <a:rPr lang="en-US" dirty="0" smtClean="0"/>
              <a:t>DC </a:t>
            </a:r>
            <a:r>
              <a:rPr lang="en-US" dirty="0"/>
              <a:t>Partnership for Healthy </a:t>
            </a:r>
            <a:r>
              <a:rPr lang="en-US" dirty="0" smtClean="0"/>
              <a:t>Homes </a:t>
            </a:r>
            <a:r>
              <a:rPr lang="en-US" dirty="0" smtClean="0">
                <a:hlinkClick r:id="rId4"/>
              </a:rPr>
              <a:t>www.asthmacommunitynetwork.org/node/16183</a:t>
            </a:r>
            <a:r>
              <a:rPr lang="en-US" dirty="0" smtClean="0"/>
              <a:t>  </a:t>
            </a:r>
          </a:p>
          <a:p>
            <a:pPr marL="347472" lvl="2" indent="-342900">
              <a:spcBef>
                <a:spcPts val="3600"/>
              </a:spcBef>
              <a:spcAft>
                <a:spcPts val="0"/>
              </a:spcAft>
              <a:defRPr/>
            </a:pPr>
            <a:r>
              <a:rPr lang="en-US" dirty="0" smtClean="0"/>
              <a:t>Unity Health Care, Inc.</a:t>
            </a:r>
          </a:p>
          <a:p>
            <a:pPr marL="347472" lvl="3" indent="0">
              <a:spcBef>
                <a:spcPts val="0"/>
              </a:spcBef>
              <a:spcAft>
                <a:spcPts val="0"/>
              </a:spcAft>
              <a:buNone/>
              <a:defRPr/>
            </a:pPr>
            <a:r>
              <a:rPr lang="en-US" sz="2400" dirty="0" smtClean="0">
                <a:hlinkClick r:id="rId5"/>
              </a:rPr>
              <a:t>www.asthmacommunitynetwork.org/node/13581</a:t>
            </a:r>
            <a:endParaRPr lang="en-US" sz="2400" dirty="0" smtClean="0"/>
          </a:p>
          <a:p>
            <a:pPr marL="0" lvl="2" indent="0">
              <a:lnSpc>
                <a:spcPct val="110000"/>
              </a:lnSpc>
              <a:spcBef>
                <a:spcPts val="600"/>
              </a:spcBef>
              <a:spcAft>
                <a:spcPts val="1200"/>
              </a:spcAft>
              <a:buNone/>
              <a:defRPr/>
            </a:pPr>
            <a:endParaRPr lang="en-US" sz="2600" dirty="0" smtClean="0"/>
          </a:p>
        </p:txBody>
      </p:sp>
      <p:sp>
        <p:nvSpPr>
          <p:cNvPr id="4" name="Title 3"/>
          <p:cNvSpPr>
            <a:spLocks noGrp="1"/>
          </p:cNvSpPr>
          <p:nvPr>
            <p:ph type="title"/>
          </p:nvPr>
        </p:nvSpPr>
        <p:spPr>
          <a:xfrm>
            <a:off x="0" y="274638"/>
            <a:ext cx="9144000" cy="1143000"/>
          </a:xfrm>
        </p:spPr>
        <p:txBody>
          <a:bodyPr/>
          <a:lstStyle/>
          <a:p>
            <a:pPr>
              <a:lnSpc>
                <a:spcPct val="90000"/>
              </a:lnSpc>
            </a:pPr>
            <a:r>
              <a:rPr lang="en-US" b="1" dirty="0" smtClean="0">
                <a:solidFill>
                  <a:srgbClr val="0070C0"/>
                </a:solidFill>
              </a:rPr>
              <a:t>Program Resources on AsthmaCommunityNetwork.org</a:t>
            </a:r>
            <a:endParaRPr lang="en-US" b="1" dirty="0">
              <a:solidFill>
                <a:srgbClr val="0070C0"/>
              </a:solidFill>
            </a:endParaRPr>
          </a:p>
        </p:txBody>
      </p:sp>
      <p:sp>
        <p:nvSpPr>
          <p:cNvPr id="2" name="Rectangle 1"/>
          <p:cNvSpPr/>
          <p:nvPr/>
        </p:nvSpPr>
        <p:spPr>
          <a:xfrm>
            <a:off x="7919049" y="5296619"/>
            <a:ext cx="1069676" cy="1155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064356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7987"/>
          <a:stretch/>
        </p:blipFill>
        <p:spPr>
          <a:xfrm>
            <a:off x="5429464" y="1549238"/>
            <a:ext cx="3108960" cy="1946639"/>
          </a:xfrm>
          <a:prstGeom prst="rect">
            <a:avLst/>
          </a:prstGeom>
        </p:spPr>
      </p:pic>
      <p:sp>
        <p:nvSpPr>
          <p:cNvPr id="3" name="Title 2"/>
          <p:cNvSpPr>
            <a:spLocks noGrp="1"/>
          </p:cNvSpPr>
          <p:nvPr>
            <p:ph type="title"/>
          </p:nvPr>
        </p:nvSpPr>
        <p:spPr>
          <a:xfrm>
            <a:off x="914400" y="226358"/>
            <a:ext cx="8229600" cy="1143000"/>
          </a:xfrm>
        </p:spPr>
        <p:txBody>
          <a:bodyPr/>
          <a:lstStyle/>
          <a:p>
            <a:pPr>
              <a:lnSpc>
                <a:spcPct val="90000"/>
              </a:lnSpc>
            </a:pPr>
            <a:r>
              <a:rPr lang="en-US" sz="4200" b="1" dirty="0">
                <a:solidFill>
                  <a:srgbClr val="0070C0"/>
                </a:solidFill>
              </a:rPr>
              <a:t>New for Home Visit </a:t>
            </a:r>
            <a:r>
              <a:rPr lang="en-US" sz="4200" b="1" dirty="0" smtClean="0">
                <a:solidFill>
                  <a:srgbClr val="0070C0"/>
                </a:solidFill>
              </a:rPr>
              <a:t>Programs on AsthmaCommunityNetwork.org</a:t>
            </a:r>
            <a:endParaRPr lang="en-US" sz="4200" b="1" dirty="0">
              <a:solidFill>
                <a:srgbClr val="0070C0"/>
              </a:solidFill>
            </a:endParaRPr>
          </a:p>
        </p:txBody>
      </p:sp>
      <p:sp>
        <p:nvSpPr>
          <p:cNvPr id="4" name="Content Placeholder 2"/>
          <p:cNvSpPr>
            <a:spLocks noGrp="1"/>
          </p:cNvSpPr>
          <p:nvPr>
            <p:ph idx="4294967295"/>
          </p:nvPr>
        </p:nvSpPr>
        <p:spPr>
          <a:xfrm>
            <a:off x="597716" y="1714129"/>
            <a:ext cx="4708802" cy="3322563"/>
          </a:xfrm>
        </p:spPr>
        <p:txBody>
          <a:bodyPr lIns="0" rIns="0"/>
          <a:lstStyle/>
          <a:p>
            <a:pPr>
              <a:spcBef>
                <a:spcPts val="1800"/>
              </a:spcBef>
            </a:pPr>
            <a:r>
              <a:rPr lang="en-US" dirty="0" smtClean="0"/>
              <a:t>Community Health Worker Training Programs</a:t>
            </a:r>
          </a:p>
          <a:p>
            <a:pPr>
              <a:spcBef>
                <a:spcPts val="1800"/>
              </a:spcBef>
            </a:pPr>
            <a:r>
              <a:rPr lang="en-US" dirty="0" smtClean="0"/>
              <a:t>“Facilitating </a:t>
            </a:r>
            <a:r>
              <a:rPr lang="en-US" dirty="0"/>
              <a:t>Home Visit </a:t>
            </a:r>
            <a:r>
              <a:rPr lang="en-US" dirty="0" smtClean="0"/>
              <a:t>Referrals” Issue Brief by Association of Clinicians for the Underserved</a:t>
            </a:r>
            <a:endParaRPr lang="en-US" dirty="0"/>
          </a:p>
        </p:txBody>
      </p:sp>
      <p:pic>
        <p:nvPicPr>
          <p:cNvPr id="6" name="Picture 5"/>
          <p:cNvPicPr>
            <a:picLocks noChangeAspect="1"/>
          </p:cNvPicPr>
          <p:nvPr/>
        </p:nvPicPr>
        <p:blipFill>
          <a:blip r:embed="rId4" cstate="print"/>
          <a:stretch>
            <a:fillRect/>
          </a:stretch>
        </p:blipFill>
        <p:spPr>
          <a:xfrm>
            <a:off x="6493406" y="3645777"/>
            <a:ext cx="2045018" cy="2656713"/>
          </a:xfrm>
          <a:prstGeom prst="rect">
            <a:avLst/>
          </a:prstGeom>
          <a:ln>
            <a:solidFill>
              <a:schemeClr val="accent1"/>
            </a:solidFill>
          </a:ln>
        </p:spPr>
      </p:pic>
      <p:sp>
        <p:nvSpPr>
          <p:cNvPr id="2" name="Rectangle 1"/>
          <p:cNvSpPr/>
          <p:nvPr/>
        </p:nvSpPr>
        <p:spPr>
          <a:xfrm>
            <a:off x="552743" y="5374619"/>
            <a:ext cx="5682133" cy="523220"/>
          </a:xfrm>
          <a:prstGeom prst="rect">
            <a:avLst/>
          </a:prstGeom>
        </p:spPr>
        <p:txBody>
          <a:bodyPr wrap="none">
            <a:spAutoFit/>
          </a:bodyPr>
          <a:lstStyle/>
          <a:p>
            <a:r>
              <a:rPr lang="en-US" sz="2800" b="1" dirty="0" smtClean="0">
                <a:latin typeface="Calibri" pitchFamily="34" charset="0"/>
              </a:rPr>
              <a:t>Visit AsthmaCommunityNetwork.org</a:t>
            </a:r>
            <a:endParaRPr lang="en-US" sz="2800" dirty="0"/>
          </a:p>
        </p:txBody>
      </p:sp>
    </p:spTree>
    <p:extLst>
      <p:ext uri="{BB962C8B-B14F-4D97-AF65-F5344CB8AC3E}">
        <p14:creationId xmlns:p14="http://schemas.microsoft.com/office/powerpoint/2010/main" val="15041559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6062773" y="1473910"/>
            <a:ext cx="2636993" cy="3450879"/>
          </a:xfrm>
          <a:prstGeom prst="rect">
            <a:avLst/>
          </a:prstGeom>
        </p:spPr>
      </p:pic>
      <p:pic>
        <p:nvPicPr>
          <p:cNvPr id="6" name="Picture 5"/>
          <p:cNvPicPr>
            <a:picLocks noChangeAspect="1"/>
          </p:cNvPicPr>
          <p:nvPr/>
        </p:nvPicPr>
        <p:blipFill rotWithShape="1">
          <a:blip r:embed="rId4" cstate="print"/>
          <a:srcRect l="20513" r="20513" b="2223"/>
          <a:stretch/>
        </p:blipFill>
        <p:spPr bwMode="auto">
          <a:xfrm>
            <a:off x="5090497" y="3317606"/>
            <a:ext cx="3222742" cy="3004085"/>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423112" y="3145944"/>
            <a:ext cx="4483739" cy="2954655"/>
          </a:xfrm>
          <a:prstGeom prst="rect">
            <a:avLst/>
          </a:prstGeom>
          <a:noFill/>
        </p:spPr>
        <p:txBody>
          <a:bodyPr wrap="square" rtlCol="0">
            <a:spAutoFit/>
          </a:bodyPr>
          <a:lstStyle/>
          <a:p>
            <a:pPr algn="ctr">
              <a:spcBef>
                <a:spcPts val="1200"/>
              </a:spcBef>
              <a:spcAft>
                <a:spcPts val="600"/>
              </a:spcAft>
            </a:pPr>
            <a:r>
              <a:rPr lang="en-US" sz="2800" b="1" i="1" dirty="0" smtClean="0">
                <a:solidFill>
                  <a:srgbClr val="0070C0"/>
                </a:solidFill>
                <a:latin typeface="+mn-lt"/>
                <a:ea typeface="+mj-ea"/>
                <a:cs typeface="+mj-cs"/>
              </a:rPr>
              <a:t>Join MCAN webinar</a:t>
            </a:r>
          </a:p>
          <a:p>
            <a:pPr algn="ctr">
              <a:spcBef>
                <a:spcPts val="600"/>
              </a:spcBef>
              <a:spcAft>
                <a:spcPts val="600"/>
              </a:spcAft>
            </a:pPr>
            <a:r>
              <a:rPr lang="en-US" sz="2600" b="1" i="1" dirty="0" smtClean="0">
                <a:latin typeface="+mn-lt"/>
              </a:rPr>
              <a:t>MCAN Resources for Successful Asthma Interventions</a:t>
            </a:r>
            <a:endParaRPr lang="en-US" sz="2600" b="1" dirty="0">
              <a:latin typeface="+mn-lt"/>
            </a:endParaRPr>
          </a:p>
          <a:p>
            <a:pPr>
              <a:spcBef>
                <a:spcPts val="600"/>
              </a:spcBef>
              <a:spcAft>
                <a:spcPts val="600"/>
              </a:spcAft>
            </a:pPr>
            <a:r>
              <a:rPr lang="en-US" sz="2200" b="1" dirty="0" smtClean="0">
                <a:latin typeface="+mn-lt"/>
              </a:rPr>
              <a:t>Date</a:t>
            </a:r>
            <a:r>
              <a:rPr lang="en-US" sz="2200" dirty="0" smtClean="0">
                <a:latin typeface="+mn-lt"/>
              </a:rPr>
              <a:t>: December </a:t>
            </a:r>
            <a:r>
              <a:rPr lang="en-US" sz="2200" dirty="0">
                <a:latin typeface="+mn-lt"/>
              </a:rPr>
              <a:t>3, 2015</a:t>
            </a:r>
          </a:p>
          <a:p>
            <a:pPr>
              <a:spcBef>
                <a:spcPts val="600"/>
              </a:spcBef>
              <a:spcAft>
                <a:spcPts val="600"/>
              </a:spcAft>
            </a:pPr>
            <a:r>
              <a:rPr lang="en-US" sz="2200" b="1" dirty="0" smtClean="0">
                <a:latin typeface="+mn-lt"/>
              </a:rPr>
              <a:t>Time: </a:t>
            </a:r>
            <a:r>
              <a:rPr lang="en-US" sz="2200" dirty="0" smtClean="0">
                <a:latin typeface="+mn-lt"/>
              </a:rPr>
              <a:t>2:00 </a:t>
            </a:r>
            <a:r>
              <a:rPr lang="en-US" sz="2200" dirty="0">
                <a:latin typeface="+mn-lt"/>
              </a:rPr>
              <a:t>p.m.–3:30 p.m. </a:t>
            </a:r>
            <a:r>
              <a:rPr lang="en-US" sz="2200" dirty="0" smtClean="0">
                <a:latin typeface="+mn-lt"/>
              </a:rPr>
              <a:t>EST</a:t>
            </a:r>
          </a:p>
          <a:p>
            <a:pPr>
              <a:spcBef>
                <a:spcPts val="600"/>
              </a:spcBef>
              <a:spcAft>
                <a:spcPts val="600"/>
              </a:spcAft>
            </a:pPr>
            <a:r>
              <a:rPr lang="en-US" sz="2200" b="1" dirty="0" smtClean="0">
                <a:latin typeface="+mn-lt"/>
              </a:rPr>
              <a:t>Info: </a:t>
            </a:r>
            <a:r>
              <a:rPr lang="en-US" sz="2200" dirty="0" smtClean="0">
                <a:latin typeface="+mn-lt"/>
              </a:rPr>
              <a:t>AsthmaCommunityNetwork.org</a:t>
            </a:r>
          </a:p>
        </p:txBody>
      </p:sp>
      <p:sp>
        <p:nvSpPr>
          <p:cNvPr id="2" name="Rectangle 1"/>
          <p:cNvSpPr/>
          <p:nvPr/>
        </p:nvSpPr>
        <p:spPr>
          <a:xfrm>
            <a:off x="221272" y="1635460"/>
            <a:ext cx="5841501" cy="1292662"/>
          </a:xfrm>
          <a:prstGeom prst="rect">
            <a:avLst/>
          </a:prstGeom>
        </p:spPr>
        <p:txBody>
          <a:bodyPr wrap="square">
            <a:spAutoFit/>
          </a:bodyPr>
          <a:lstStyle/>
          <a:p>
            <a:r>
              <a:rPr lang="en-US" sz="2600" dirty="0" smtClean="0">
                <a:solidFill>
                  <a:prstClr val="black"/>
                </a:solidFill>
                <a:latin typeface="Calibri"/>
              </a:rPr>
              <a:t>Find MCAN program implementation </a:t>
            </a:r>
            <a:r>
              <a:rPr lang="en-US" sz="2600" dirty="0">
                <a:solidFill>
                  <a:prstClr val="black"/>
                </a:solidFill>
                <a:latin typeface="Calibri"/>
              </a:rPr>
              <a:t>and evaluation tools and patient resources </a:t>
            </a:r>
            <a:r>
              <a:rPr lang="en-US" sz="2600" dirty="0" smtClean="0">
                <a:solidFill>
                  <a:prstClr val="black"/>
                </a:solidFill>
                <a:latin typeface="Calibri"/>
              </a:rPr>
              <a:t>on </a:t>
            </a:r>
            <a:r>
              <a:rPr lang="en-US" sz="2600" b="1" dirty="0">
                <a:solidFill>
                  <a:prstClr val="black"/>
                </a:solidFill>
                <a:latin typeface="Calibri"/>
              </a:rPr>
              <a:t>AsthmaCommunityNetwork.org</a:t>
            </a:r>
            <a:endParaRPr lang="en-US" sz="2600" dirty="0"/>
          </a:p>
        </p:txBody>
      </p:sp>
      <p:sp>
        <p:nvSpPr>
          <p:cNvPr id="4" name="Title 3"/>
          <p:cNvSpPr>
            <a:spLocks noGrp="1"/>
          </p:cNvSpPr>
          <p:nvPr>
            <p:ph type="title"/>
          </p:nvPr>
        </p:nvSpPr>
        <p:spPr>
          <a:xfrm>
            <a:off x="914400" y="274638"/>
            <a:ext cx="8229600" cy="1143000"/>
          </a:xfrm>
        </p:spPr>
        <p:txBody>
          <a:bodyPr/>
          <a:lstStyle/>
          <a:p>
            <a:pPr>
              <a:lnSpc>
                <a:spcPct val="90000"/>
              </a:lnSpc>
            </a:pPr>
            <a:r>
              <a:rPr lang="en-US" sz="4200" b="1" dirty="0" smtClean="0">
                <a:solidFill>
                  <a:srgbClr val="0070C0"/>
                </a:solidFill>
              </a:rPr>
              <a:t>New Merck Childhood Asthma Network (MCAN) </a:t>
            </a:r>
            <a:r>
              <a:rPr lang="en-US" sz="4200" b="1" dirty="0">
                <a:solidFill>
                  <a:srgbClr val="0070C0"/>
                </a:solidFill>
              </a:rPr>
              <a:t>Resource Library</a:t>
            </a:r>
          </a:p>
        </p:txBody>
      </p:sp>
    </p:spTree>
    <p:extLst>
      <p:ext uri="{BB962C8B-B14F-4D97-AF65-F5344CB8AC3E}">
        <p14:creationId xmlns:p14="http://schemas.microsoft.com/office/powerpoint/2010/main" val="17501604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55737"/>
            <a:ext cx="9144000" cy="554185"/>
          </a:xfrm>
        </p:spPr>
        <p:txBody>
          <a:bodyPr/>
          <a:lstStyle/>
          <a:p>
            <a:r>
              <a:rPr lang="en-US" dirty="0" smtClean="0">
                <a:latin typeface="+mn-lt"/>
                <a:ea typeface="+mn-ea"/>
                <a:cs typeface="+mn-cs"/>
              </a:rPr>
              <a:t>Join the Online Discussion Forum</a:t>
            </a:r>
            <a:endParaRPr lang="en-US" dirty="0"/>
          </a:p>
        </p:txBody>
      </p:sp>
      <p:sp>
        <p:nvSpPr>
          <p:cNvPr id="3" name="Content Placeholder 2"/>
          <p:cNvSpPr>
            <a:spLocks noGrp="1"/>
          </p:cNvSpPr>
          <p:nvPr>
            <p:ph idx="1"/>
          </p:nvPr>
        </p:nvSpPr>
        <p:spPr>
          <a:xfrm>
            <a:off x="0" y="1890028"/>
            <a:ext cx="9144000" cy="1611593"/>
          </a:xfrm>
        </p:spPr>
        <p:txBody>
          <a:bodyPr>
            <a:normAutofit fontScale="77500" lnSpcReduction="20000"/>
          </a:bodyPr>
          <a:lstStyle/>
          <a:p>
            <a:pPr marL="0" indent="0" algn="ctr">
              <a:lnSpc>
                <a:spcPct val="120000"/>
              </a:lnSpc>
              <a:buNone/>
            </a:pPr>
            <a:r>
              <a:rPr lang="en-US" sz="3300" dirty="0" smtClean="0"/>
              <a:t>Speakers are now available for a live </a:t>
            </a:r>
            <a:r>
              <a:rPr lang="en-US" sz="3300" dirty="0"/>
              <a:t>Q&amp;A </a:t>
            </a:r>
            <a:r>
              <a:rPr lang="en-US" sz="3300" dirty="0" smtClean="0"/>
              <a:t>Session. </a:t>
            </a:r>
          </a:p>
          <a:p>
            <a:pPr marL="0" indent="0" algn="ctr">
              <a:lnSpc>
                <a:spcPct val="120000"/>
              </a:lnSpc>
              <a:spcBef>
                <a:spcPts val="600"/>
              </a:spcBef>
              <a:spcAft>
                <a:spcPts val="600"/>
              </a:spcAft>
              <a:buNone/>
            </a:pPr>
            <a:r>
              <a:rPr lang="en-US" sz="3300" dirty="0" smtClean="0"/>
              <a:t>Thursday, November 19, 2015, 3:00 p.m. – 3:30 p.m. </a:t>
            </a:r>
          </a:p>
          <a:p>
            <a:pPr marL="0" indent="0" algn="ctr">
              <a:lnSpc>
                <a:spcPct val="120000"/>
              </a:lnSpc>
              <a:spcBef>
                <a:spcPts val="1200"/>
              </a:spcBef>
              <a:buNone/>
            </a:pPr>
            <a:r>
              <a:rPr lang="en-US" b="1" dirty="0" smtClean="0"/>
              <a:t>Members can submit questions via the link in the Chat pane.</a:t>
            </a:r>
            <a:endParaRPr lang="en-US" b="1" dirty="0"/>
          </a:p>
        </p:txBody>
      </p:sp>
      <p:sp>
        <p:nvSpPr>
          <p:cNvPr id="6" name="TextBox 10"/>
          <p:cNvSpPr txBox="1">
            <a:spLocks noChangeArrowheads="1"/>
          </p:cNvSpPr>
          <p:nvPr/>
        </p:nvSpPr>
        <p:spPr bwMode="auto">
          <a:xfrm>
            <a:off x="144779" y="3681727"/>
            <a:ext cx="8854441" cy="1846659"/>
          </a:xfrm>
          <a:prstGeom prst="rect">
            <a:avLst/>
          </a:prstGeom>
          <a:solidFill>
            <a:schemeClr val="bg1">
              <a:lumMod val="95000"/>
            </a:schemeClr>
          </a:solidFill>
          <a:ln w="9525">
            <a:solidFill>
              <a:srgbClr val="5E7D2B"/>
            </a:solidFill>
            <a:miter lim="800000"/>
            <a:headEnd/>
            <a:tailEnd/>
          </a:ln>
        </p:spPr>
        <p:txBody>
          <a:bodyPr wrap="square">
            <a:spAutoFit/>
          </a:bodyPr>
          <a:lstStyle/>
          <a:p>
            <a:pPr>
              <a:spcAft>
                <a:spcPts val="600"/>
              </a:spcAft>
            </a:pPr>
            <a:r>
              <a:rPr lang="en-US" sz="2400" dirty="0" smtClean="0">
                <a:latin typeface="Calibri" pitchFamily="34" charset="0"/>
              </a:rPr>
              <a:t>Not yet a member? </a:t>
            </a:r>
            <a:r>
              <a:rPr lang="en-US" sz="2400" dirty="0">
                <a:latin typeface="Calibri" pitchFamily="34" charset="0"/>
              </a:rPr>
              <a:t>Joining online is quick and easy.</a:t>
            </a:r>
          </a:p>
          <a:p>
            <a:pPr marL="740664" indent="-283464">
              <a:spcBef>
                <a:spcPts val="600"/>
              </a:spcBef>
              <a:spcAft>
                <a:spcPts val="600"/>
              </a:spcAft>
              <a:buFont typeface="Arial" pitchFamily="34" charset="0"/>
              <a:buChar char="•"/>
            </a:pPr>
            <a:r>
              <a:rPr lang="en-US" sz="2000" dirty="0" smtClean="0">
                <a:latin typeface="Calibri" pitchFamily="34" charset="0"/>
              </a:rPr>
              <a:t>Go </a:t>
            </a:r>
            <a:r>
              <a:rPr lang="en-US" sz="2000" dirty="0">
                <a:latin typeface="Calibri" pitchFamily="34" charset="0"/>
              </a:rPr>
              <a:t>to </a:t>
            </a:r>
            <a:r>
              <a:rPr lang="en-US" sz="2000" b="1" dirty="0" smtClean="0">
                <a:latin typeface="Calibri" pitchFamily="34" charset="0"/>
              </a:rPr>
              <a:t>AsthmaCommunityNetwork.org. </a:t>
            </a:r>
            <a:endParaRPr lang="en-US" sz="2000" dirty="0">
              <a:latin typeface="Calibri" pitchFamily="34" charset="0"/>
            </a:endParaRPr>
          </a:p>
          <a:p>
            <a:pPr marL="740664" indent="-283464">
              <a:spcBef>
                <a:spcPts val="600"/>
              </a:spcBef>
              <a:spcAft>
                <a:spcPts val="600"/>
              </a:spcAft>
              <a:buFont typeface="Arial" pitchFamily="34" charset="0"/>
              <a:buChar char="•"/>
            </a:pPr>
            <a:r>
              <a:rPr lang="en-US" sz="2000" b="1" dirty="0">
                <a:latin typeface="Calibri" pitchFamily="34" charset="0"/>
              </a:rPr>
              <a:t>Click</a:t>
            </a:r>
            <a:r>
              <a:rPr lang="en-US" sz="2000" dirty="0">
                <a:latin typeface="Calibri" pitchFamily="34" charset="0"/>
              </a:rPr>
              <a:t> “</a:t>
            </a:r>
            <a:r>
              <a:rPr lang="en-US" sz="2000" b="1" dirty="0">
                <a:latin typeface="Calibri" pitchFamily="34" charset="0"/>
              </a:rPr>
              <a:t>Join Now</a:t>
            </a:r>
            <a:r>
              <a:rPr lang="en-US" sz="2000" dirty="0">
                <a:latin typeface="Calibri" pitchFamily="34" charset="0"/>
              </a:rPr>
              <a:t>” at the top and complete the </a:t>
            </a:r>
            <a:r>
              <a:rPr lang="en-US" sz="2000" dirty="0" smtClean="0">
                <a:latin typeface="Calibri" pitchFamily="34" charset="0"/>
              </a:rPr>
              <a:t>registration process.</a:t>
            </a:r>
            <a:endParaRPr lang="en-US" sz="2000" dirty="0">
              <a:latin typeface="Calibri" pitchFamily="34" charset="0"/>
            </a:endParaRPr>
          </a:p>
          <a:p>
            <a:pPr marL="740664" indent="-283464">
              <a:spcBef>
                <a:spcPts val="600"/>
              </a:spcBef>
              <a:spcAft>
                <a:spcPts val="600"/>
              </a:spcAft>
              <a:buFont typeface="Arial" pitchFamily="34" charset="0"/>
              <a:buChar char="•"/>
            </a:pPr>
            <a:r>
              <a:rPr lang="en-US" sz="2000" b="1" dirty="0">
                <a:latin typeface="Calibri" pitchFamily="34" charset="0"/>
              </a:rPr>
              <a:t>Post </a:t>
            </a:r>
            <a:r>
              <a:rPr lang="en-US" sz="2000" b="1" dirty="0" smtClean="0">
                <a:latin typeface="Calibri" pitchFamily="34" charset="0"/>
              </a:rPr>
              <a:t>your questions </a:t>
            </a:r>
            <a:r>
              <a:rPr lang="en-US" sz="2000" dirty="0" smtClean="0">
                <a:latin typeface="Calibri" pitchFamily="34" charset="0"/>
              </a:rPr>
              <a:t>as </a:t>
            </a:r>
            <a:r>
              <a:rPr lang="en-US" sz="2000" dirty="0">
                <a:latin typeface="Calibri" pitchFamily="34" charset="0"/>
              </a:rPr>
              <a:t>soon as your account is </a:t>
            </a:r>
            <a:r>
              <a:rPr lang="en-US" sz="2000" dirty="0" smtClean="0">
                <a:latin typeface="Calibri" pitchFamily="34" charset="0"/>
              </a:rPr>
              <a:t>approved.</a:t>
            </a:r>
            <a:endParaRPr lang="en-US" sz="2000" dirty="0">
              <a:latin typeface="Calibri" pitchFamily="34" charset="0"/>
            </a:endParaRPr>
          </a:p>
        </p:txBody>
      </p:sp>
      <p:sp>
        <p:nvSpPr>
          <p:cNvPr id="4" name="Oval 3"/>
          <p:cNvSpPr/>
          <p:nvPr/>
        </p:nvSpPr>
        <p:spPr>
          <a:xfrm>
            <a:off x="6068290" y="138545"/>
            <a:ext cx="1066800" cy="540328"/>
          </a:xfrm>
          <a:prstGeom prst="ellipse">
            <a:avLst/>
          </a:prstGeom>
          <a:noFill/>
          <a:ln w="539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837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Poll 1</a:t>
            </a:r>
            <a:endParaRPr lang="en-US" dirty="0"/>
          </a:p>
        </p:txBody>
      </p:sp>
      <p:sp>
        <p:nvSpPr>
          <p:cNvPr id="3" name="Content Placeholder 2"/>
          <p:cNvSpPr>
            <a:spLocks noGrp="1"/>
          </p:cNvSpPr>
          <p:nvPr>
            <p:ph idx="1"/>
          </p:nvPr>
        </p:nvSpPr>
        <p:spPr>
          <a:xfrm>
            <a:off x="678644" y="1600200"/>
            <a:ext cx="8229600" cy="4525963"/>
          </a:xfrm>
        </p:spPr>
        <p:txBody>
          <a:bodyPr/>
          <a:lstStyle/>
          <a:p>
            <a:pPr marL="0" indent="0">
              <a:spcBef>
                <a:spcPts val="1200"/>
              </a:spcBef>
              <a:spcAft>
                <a:spcPts val="1200"/>
              </a:spcAft>
              <a:buNone/>
            </a:pPr>
            <a:r>
              <a:rPr lang="en-US" b="1" dirty="0"/>
              <a:t>What type of organization do you represent?</a:t>
            </a:r>
            <a:endParaRPr lang="en-US" dirty="0"/>
          </a:p>
          <a:p>
            <a:pPr marL="514350" lvl="0" indent="-514350">
              <a:buFont typeface="+mj-lt"/>
              <a:buAutoNum type="arabicPeriod"/>
            </a:pPr>
            <a:r>
              <a:rPr lang="en-US" dirty="0"/>
              <a:t>Health care provider</a:t>
            </a:r>
          </a:p>
          <a:p>
            <a:pPr marL="514350" lvl="0" indent="-514350">
              <a:buFont typeface="+mj-lt"/>
              <a:buAutoNum type="arabicPeriod"/>
            </a:pPr>
            <a:r>
              <a:rPr lang="en-US" dirty="0"/>
              <a:t>Health plan</a:t>
            </a:r>
          </a:p>
          <a:p>
            <a:pPr marL="514350" lvl="0" indent="-514350">
              <a:buFont typeface="+mj-lt"/>
              <a:buAutoNum type="arabicPeriod"/>
            </a:pPr>
            <a:r>
              <a:rPr lang="en-US" dirty="0"/>
              <a:t>Community-based asthma program</a:t>
            </a:r>
          </a:p>
          <a:p>
            <a:pPr marL="514350" lvl="0" indent="-514350">
              <a:buFont typeface="+mj-lt"/>
              <a:buAutoNum type="arabicPeriod"/>
            </a:pPr>
            <a:r>
              <a:rPr lang="en-US" dirty="0"/>
              <a:t>Government agency </a:t>
            </a:r>
          </a:p>
          <a:p>
            <a:pPr marL="514350" lvl="0" indent="-514350">
              <a:buFont typeface="+mj-lt"/>
              <a:buAutoNum type="arabicPeriod"/>
            </a:pPr>
            <a:r>
              <a:rPr lang="en-US" dirty="0"/>
              <a:t>Other</a:t>
            </a:r>
          </a:p>
          <a:p>
            <a:pPr marL="0" indent="0">
              <a:buNone/>
            </a:pPr>
            <a:endParaRPr lang="en-US" dirty="0"/>
          </a:p>
        </p:txBody>
      </p:sp>
    </p:spTree>
    <p:extLst>
      <p:ext uri="{BB962C8B-B14F-4D97-AF65-F5344CB8AC3E}">
        <p14:creationId xmlns:p14="http://schemas.microsoft.com/office/powerpoint/2010/main" val="3972608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648"/>
            <a:ext cx="8229600" cy="1143000"/>
          </a:xfrm>
        </p:spPr>
        <p:txBody>
          <a:bodyPr/>
          <a:lstStyle/>
          <a:p>
            <a:r>
              <a:rPr lang="en-US" b="1" dirty="0">
                <a:solidFill>
                  <a:srgbClr val="0070C0"/>
                </a:solidFill>
              </a:rPr>
              <a:t>Poll </a:t>
            </a:r>
            <a:r>
              <a:rPr lang="en-US" b="1" dirty="0" smtClean="0">
                <a:solidFill>
                  <a:srgbClr val="0070C0"/>
                </a:solidFill>
              </a:rPr>
              <a:t>2</a:t>
            </a:r>
            <a:endParaRPr lang="en-US" dirty="0"/>
          </a:p>
        </p:txBody>
      </p:sp>
      <p:sp>
        <p:nvSpPr>
          <p:cNvPr id="3" name="Content Placeholder 2"/>
          <p:cNvSpPr>
            <a:spLocks noGrp="1"/>
          </p:cNvSpPr>
          <p:nvPr>
            <p:ph idx="1"/>
          </p:nvPr>
        </p:nvSpPr>
        <p:spPr>
          <a:xfrm>
            <a:off x="781189" y="1402648"/>
            <a:ext cx="8177137" cy="4525963"/>
          </a:xfrm>
        </p:spPr>
        <p:txBody>
          <a:bodyPr/>
          <a:lstStyle/>
          <a:p>
            <a:pPr marL="0" indent="0">
              <a:spcBef>
                <a:spcPts val="600"/>
              </a:spcBef>
              <a:spcAft>
                <a:spcPts val="600"/>
              </a:spcAft>
              <a:buNone/>
            </a:pPr>
            <a:r>
              <a:rPr lang="en-US" b="1" dirty="0"/>
              <a:t>What do you see as the largest barrier to successful referrals?</a:t>
            </a:r>
            <a:endParaRPr lang="en-US" dirty="0"/>
          </a:p>
          <a:p>
            <a:pPr marL="514350" lvl="0" indent="-514350">
              <a:spcBef>
                <a:spcPts val="600"/>
              </a:spcBef>
              <a:spcAft>
                <a:spcPts val="600"/>
              </a:spcAft>
              <a:buFont typeface="+mj-lt"/>
              <a:buAutoNum type="arabicPeriod"/>
            </a:pPr>
            <a:r>
              <a:rPr lang="en-US" dirty="0" smtClean="0"/>
              <a:t>Time required to make the referral</a:t>
            </a:r>
          </a:p>
          <a:p>
            <a:pPr marL="514350" lvl="0" indent="-514350">
              <a:spcBef>
                <a:spcPts val="600"/>
              </a:spcBef>
              <a:spcAft>
                <a:spcPts val="600"/>
              </a:spcAft>
              <a:buFont typeface="+mj-lt"/>
              <a:buAutoNum type="arabicPeriod"/>
            </a:pPr>
            <a:r>
              <a:rPr lang="en-US" dirty="0" smtClean="0"/>
              <a:t>Lack of knowledge about where to refer</a:t>
            </a:r>
            <a:endParaRPr lang="en-US" dirty="0"/>
          </a:p>
          <a:p>
            <a:pPr marL="514350" lvl="0" indent="-514350">
              <a:spcBef>
                <a:spcPts val="600"/>
              </a:spcBef>
              <a:spcAft>
                <a:spcPts val="600"/>
              </a:spcAft>
              <a:buFont typeface="+mj-lt"/>
              <a:buAutoNum type="arabicPeriod"/>
            </a:pPr>
            <a:r>
              <a:rPr lang="en-US" dirty="0" smtClean="0"/>
              <a:t>Need to protect patient privacy (HIPAA)</a:t>
            </a:r>
            <a:endParaRPr lang="en-US" dirty="0"/>
          </a:p>
          <a:p>
            <a:pPr marL="514350" lvl="0" indent="-514350">
              <a:spcBef>
                <a:spcPts val="600"/>
              </a:spcBef>
              <a:spcAft>
                <a:spcPts val="600"/>
              </a:spcAft>
              <a:buFont typeface="+mj-lt"/>
              <a:buAutoNum type="arabicPeriod"/>
            </a:pPr>
            <a:r>
              <a:rPr lang="en-US" dirty="0" smtClean="0"/>
              <a:t>Patient acceptance of the referral</a:t>
            </a:r>
            <a:endParaRPr lang="en-US" dirty="0"/>
          </a:p>
          <a:p>
            <a:pPr marL="514350" lvl="0" indent="-514350">
              <a:spcBef>
                <a:spcPts val="600"/>
              </a:spcBef>
              <a:spcAft>
                <a:spcPts val="600"/>
              </a:spcAft>
              <a:buFont typeface="+mj-lt"/>
              <a:buAutoNum type="arabicPeriod"/>
            </a:pPr>
            <a:r>
              <a:rPr lang="en-US" dirty="0"/>
              <a:t>Negotiating </a:t>
            </a:r>
            <a:r>
              <a:rPr lang="en-US" dirty="0" smtClean="0"/>
              <a:t>data-sharing agreements</a:t>
            </a:r>
            <a:endParaRPr lang="en-US" dirty="0"/>
          </a:p>
        </p:txBody>
      </p:sp>
    </p:spTree>
    <p:extLst>
      <p:ext uri="{BB962C8B-B14F-4D97-AF65-F5344CB8AC3E}">
        <p14:creationId xmlns:p14="http://schemas.microsoft.com/office/powerpoint/2010/main" val="308909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12874" y="23178"/>
            <a:ext cx="8131126" cy="1143000"/>
          </a:xfrm>
          <a:prstGeom prst="rect">
            <a:avLst/>
          </a:prstGeom>
        </p:spPr>
        <p:txBody>
          <a:bodyPr anchor="ctr" anchorCtr="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pPr>
            <a:r>
              <a:rPr lang="en-US" sz="4000" b="1" dirty="0">
                <a:solidFill>
                  <a:srgbClr val="0070C0"/>
                </a:solidFill>
              </a:rPr>
              <a:t>What Makes a Successful Referral?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69" y="878434"/>
            <a:ext cx="9309203" cy="5549661"/>
          </a:xfrm>
          <a:prstGeom prst="rect">
            <a:avLst/>
          </a:prstGeom>
        </p:spPr>
      </p:pic>
    </p:spTree>
    <p:extLst>
      <p:ext uri="{BB962C8B-B14F-4D97-AF65-F5344CB8AC3E}">
        <p14:creationId xmlns:p14="http://schemas.microsoft.com/office/powerpoint/2010/main" val="495594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696" y="1988618"/>
            <a:ext cx="8069579" cy="3573145"/>
          </a:xfrm>
        </p:spPr>
        <p:txBody>
          <a:bodyPr/>
          <a:lstStyle/>
          <a:p>
            <a:pPr marL="514350" indent="-514350">
              <a:spcBef>
                <a:spcPts val="1800"/>
              </a:spcBef>
              <a:spcAft>
                <a:spcPts val="1800"/>
              </a:spcAft>
              <a:buFont typeface="+mj-lt"/>
              <a:buAutoNum type="arabicPeriod"/>
            </a:pPr>
            <a:r>
              <a:rPr lang="en-US" dirty="0" smtClean="0"/>
              <a:t>Collaborative relationships </a:t>
            </a:r>
            <a:r>
              <a:rPr lang="en-US" dirty="0"/>
              <a:t>and </a:t>
            </a:r>
            <a:r>
              <a:rPr lang="en-US" dirty="0" smtClean="0"/>
              <a:t>agreements</a:t>
            </a:r>
          </a:p>
          <a:p>
            <a:pPr marL="514350" indent="-514350">
              <a:spcBef>
                <a:spcPts val="1800"/>
              </a:spcBef>
              <a:spcAft>
                <a:spcPts val="1800"/>
              </a:spcAft>
              <a:buFont typeface="+mj-lt"/>
              <a:buAutoNum type="arabicPeriod"/>
            </a:pPr>
            <a:r>
              <a:rPr lang="en-US" dirty="0"/>
              <a:t>P</a:t>
            </a:r>
            <a:r>
              <a:rPr lang="en-US" dirty="0" smtClean="0"/>
              <a:t>atient support</a:t>
            </a:r>
          </a:p>
          <a:p>
            <a:pPr marL="514350" indent="-514350">
              <a:spcBef>
                <a:spcPts val="1800"/>
              </a:spcBef>
              <a:spcAft>
                <a:spcPts val="1800"/>
              </a:spcAft>
              <a:buFont typeface="+mj-lt"/>
              <a:buAutoNum type="arabicPeriod"/>
            </a:pPr>
            <a:r>
              <a:rPr lang="en-US" dirty="0" smtClean="0"/>
              <a:t>Pathways </a:t>
            </a:r>
            <a:r>
              <a:rPr lang="en-US" dirty="0"/>
              <a:t>for </a:t>
            </a:r>
            <a:r>
              <a:rPr lang="en-US" dirty="0" smtClean="0"/>
              <a:t>communication</a:t>
            </a:r>
          </a:p>
          <a:p>
            <a:pPr marL="514350" indent="-514350">
              <a:spcBef>
                <a:spcPts val="1800"/>
              </a:spcBef>
              <a:spcAft>
                <a:spcPts val="1800"/>
              </a:spcAft>
              <a:buFont typeface="+mj-lt"/>
              <a:buAutoNum type="arabicPeriod"/>
            </a:pPr>
            <a:r>
              <a:rPr lang="en-US" dirty="0"/>
              <a:t>Ac</a:t>
            </a:r>
            <a:r>
              <a:rPr lang="en-US" dirty="0" smtClean="0"/>
              <a:t>countability </a:t>
            </a:r>
            <a:r>
              <a:rPr lang="en-US" dirty="0"/>
              <a:t>for coordinating and </a:t>
            </a:r>
            <a:r>
              <a:rPr lang="en-US" dirty="0" smtClean="0"/>
              <a:t>tracking</a:t>
            </a:r>
            <a:endParaRPr lang="en-US" dirty="0"/>
          </a:p>
        </p:txBody>
      </p:sp>
      <p:sp>
        <p:nvSpPr>
          <p:cNvPr id="5" name="Title 1"/>
          <p:cNvSpPr txBox="1">
            <a:spLocks/>
          </p:cNvSpPr>
          <p:nvPr/>
        </p:nvSpPr>
        <p:spPr>
          <a:xfrm>
            <a:off x="641686" y="297066"/>
            <a:ext cx="8229600" cy="1143000"/>
          </a:xfrm>
          <a:prstGeom prst="rect">
            <a:avLst/>
          </a:prstGeom>
        </p:spPr>
        <p:txBody>
          <a:bodyPr anchor="ctr" anchorCtr="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90000"/>
              </a:lnSpc>
            </a:pPr>
            <a:r>
              <a:rPr lang="en-US" b="1" dirty="0" smtClean="0">
                <a:solidFill>
                  <a:srgbClr val="0070C0"/>
                </a:solidFill>
              </a:rPr>
              <a:t>What is Needed </a:t>
            </a:r>
            <a:r>
              <a:rPr lang="en-US" b="1" dirty="0">
                <a:solidFill>
                  <a:srgbClr val="0070C0"/>
                </a:solidFill>
              </a:rPr>
              <a:t>to </a:t>
            </a:r>
            <a:endParaRPr lang="en-US" b="1" dirty="0" smtClean="0">
              <a:solidFill>
                <a:srgbClr val="0070C0"/>
              </a:solidFill>
            </a:endParaRPr>
          </a:p>
          <a:p>
            <a:pPr>
              <a:lnSpc>
                <a:spcPct val="90000"/>
              </a:lnSpc>
            </a:pPr>
            <a:r>
              <a:rPr lang="en-US" b="1" dirty="0" smtClean="0">
                <a:solidFill>
                  <a:srgbClr val="0070C0"/>
                </a:solidFill>
              </a:rPr>
              <a:t>Facilitate </a:t>
            </a:r>
            <a:r>
              <a:rPr lang="en-US" b="1" dirty="0">
                <a:solidFill>
                  <a:srgbClr val="0070C0"/>
                </a:solidFill>
              </a:rPr>
              <a:t>Referrals?</a:t>
            </a:r>
          </a:p>
        </p:txBody>
      </p:sp>
    </p:spTree>
    <p:extLst>
      <p:ext uri="{BB962C8B-B14F-4D97-AF65-F5344CB8AC3E}">
        <p14:creationId xmlns:p14="http://schemas.microsoft.com/office/powerpoint/2010/main" val="272329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33500"/>
            <a:ext cx="8366760" cy="4525963"/>
          </a:xfrm>
        </p:spPr>
        <p:txBody>
          <a:bodyPr/>
          <a:lstStyle/>
          <a:p>
            <a:pPr marL="0" indent="0" algn="ctr">
              <a:buNone/>
            </a:pPr>
            <a:endParaRPr lang="en-US" sz="4400" b="1" dirty="0" smtClean="0">
              <a:solidFill>
                <a:srgbClr val="0070C0"/>
              </a:solidFill>
            </a:endParaRPr>
          </a:p>
          <a:p>
            <a:pPr marL="0" indent="0" algn="ctr">
              <a:buNone/>
            </a:pPr>
            <a:r>
              <a:rPr lang="en-US" sz="4400" b="1" dirty="0" smtClean="0">
                <a:solidFill>
                  <a:srgbClr val="0070C0"/>
                </a:solidFill>
              </a:rPr>
              <a:t>Would you tell us about your program and what referral </a:t>
            </a:r>
            <a:r>
              <a:rPr lang="en-US" sz="4400" b="1" dirty="0">
                <a:solidFill>
                  <a:srgbClr val="0070C0"/>
                </a:solidFill>
              </a:rPr>
              <a:t>and communication strategies </a:t>
            </a:r>
            <a:r>
              <a:rPr lang="en-US" sz="4400" b="1" dirty="0" smtClean="0">
                <a:solidFill>
                  <a:srgbClr val="0070C0"/>
                </a:solidFill>
              </a:rPr>
              <a:t>you use? </a:t>
            </a:r>
            <a:endParaRPr lang="en-US" sz="4400" b="1" dirty="0">
              <a:solidFill>
                <a:srgbClr val="0070C0"/>
              </a:solidFill>
            </a:endParaRPr>
          </a:p>
          <a:p>
            <a:pPr marL="0" indent="0">
              <a:buNone/>
            </a:pPr>
            <a:endParaRPr lang="en-US" dirty="0"/>
          </a:p>
        </p:txBody>
      </p:sp>
    </p:spTree>
    <p:extLst>
      <p:ext uri="{BB962C8B-B14F-4D97-AF65-F5344CB8AC3E}">
        <p14:creationId xmlns:p14="http://schemas.microsoft.com/office/powerpoint/2010/main" val="715580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3d0ec70f-4850-419e-ba88-1a2e9ef4e89e" ContentTypeId="0x010100B80CB6684E0D2F408D230F308CBB847F0302" PreviousValue="false"/>
</file>

<file path=customXml/item2.xml><?xml version="1.0" encoding="utf-8"?>
<p:properties xmlns:p="http://schemas.microsoft.com/office/2006/metadata/properties" xmlns:xsi="http://www.w3.org/2001/XMLSchema-instance" xmlns:pc="http://schemas.microsoft.com/office/infopath/2007/PartnerControls">
  <documentManagement>
    <WorkLead xmlns="dc75c247-7f53-4913-864a-4160aff1c458">
      <UserInfo>
        <DisplayName/>
        <AccountId xsi:nil="true"/>
        <AccountType/>
      </UserInfo>
    </WorkLead>
    <Managers xmlns="dc75c247-7f53-4913-864a-4160aff1c458">
      <UserInfo>
        <DisplayName/>
        <AccountId xsi:nil="true"/>
        <AccountType/>
      </UserInfo>
    </Managers>
    <Project_x0020_Period_x0020_of_x0020_Performance_x0020_Start_x0020_Date xmlns="dc75c247-7f53-4913-864a-4160aff1c458" xsi:nil="true"/>
    <RetentionExemption xmlns="dc75c247-7f53-4913-864a-4160aff1c458">false</RetentionExemption>
    <PhaseName xmlns="dc75c247-7f53-4913-864a-4160aff1c458">OY1</PhaseName>
    <ProjectTOWAName xmlns="dc75c247-7f53-4913-864a-4160aff1c458" xsi:nil="true"/>
    <ProjectTask xmlns="dc75c247-7f53-4913-864a-4160aff1c458">Not in Use</ProjectTask>
    <o862737f445746b494e2139aeb29e646 xmlns="dc75c247-7f53-4913-864a-4160aff1c458">
      <Terms xmlns="http://schemas.microsoft.com/office/infopath/2007/PartnerControls"/>
    </o862737f445746b494e2139aeb29e646>
    <g50616bc87614647a90e999144457760 xmlns="dc75c247-7f53-4913-864a-4160aff1c458">
      <Terms xmlns="http://schemas.microsoft.com/office/infopath/2007/PartnerControls"/>
    </g50616bc87614647a90e999144457760>
    <m5f81a6254e44a55996bb6356c849e0c xmlns="dc75c247-7f53-4913-864a-4160aff1c458">
      <Terms xmlns="http://schemas.microsoft.com/office/infopath/2007/PartnerControls"/>
    </m5f81a6254e44a55996bb6356c849e0c>
    <b5df6f1f3e23409d9f5e1fce19348e51 xmlns="dc75c247-7f53-4913-864a-4160aff1c458">
      <Terms xmlns="http://schemas.microsoft.com/office/infopath/2007/PartnerControls"/>
    </b5df6f1f3e23409d9f5e1fce19348e51>
    <TaxCatchAll xmlns="dc75c247-7f53-4913-864a-4160aff1c458"/>
    <Project_x0020_Period_x0020_of_x0020_Performance_x0020_End_x0020_Date xmlns="dc75c247-7f53-4913-864a-4160aff1c458" xsi:nil="true"/>
    <a6be725d576043378de6f214f0e78ee4 xmlns="dc75c247-7f53-4913-864a-4160aff1c458">
      <Terms xmlns="http://schemas.microsoft.com/office/infopath/2007/PartnerControls"/>
    </a6be725d576043378de6f214f0e78ee4>
    <od8879f902fd47c7bc2aee162c9e5240 xmlns="dc75c247-7f53-4913-864a-4160aff1c458">
      <Terms xmlns="http://schemas.microsoft.com/office/infopath/2007/PartnerControls"/>
    </od8879f902fd47c7bc2aee162c9e5240>
    <j996553e0ae54d4984db0606efb6351c xmlns="dc75c247-7f53-4913-864a-4160aff1c458">
      <Terms xmlns="http://schemas.microsoft.com/office/infopath/2007/PartnerControls"/>
    </j996553e0ae54d4984db0606efb6351c>
    <TaxKeywordTaxHTField xmlns="dc75c247-7f53-4913-864a-4160aff1c458">
      <Terms xmlns="http://schemas.microsoft.com/office/infopath/2007/PartnerControls"/>
    </TaxKeywordTaxHTField>
    <if0a8aeaad58489cbaf27eea2233913d xmlns="dc75c247-7f53-4913-864a-4160aff1c458">
      <Terms xmlns="http://schemas.microsoft.com/office/infopath/2007/PartnerControls"/>
    </if0a8aeaad58489cbaf27eea2233913d>
    <ContractName xmlns="dc75c247-7f53-4913-864a-4160aff1c458">5275</ContractName>
    <ContractNumber xmlns="dc75c247-7f53-4913-864a-4160aff1c458" xsi:nil="true"/>
    <a6d0b0f5ac9d4fa8b2e660c59fbea416 xmlns="dc75c247-7f53-4913-864a-4160aff1c458">
      <Terms xmlns="http://schemas.microsoft.com/office/infopath/2007/PartnerControls"/>
    </a6d0b0f5ac9d4fa8b2e660c59fbea416>
    <ProjectOwner_PrincipalInvestigator xmlns="dc75c247-7f53-4913-864a-4160aff1c458">
      <UserInfo>
        <DisplayName/>
        <AccountId xsi:nil="true"/>
        <AccountType/>
      </UserInfo>
    </ProjectOwner_PrincipalInvestigator>
    <ContractCostPointNumber xmlns="dc75c247-7f53-4913-864a-4160aff1c458" xsi:nil="true"/>
    <ProgramName xmlns="dc75c247-7f53-4913-864a-4160aff1c458">Not in Use</ProgramName>
    <f579045f93c34d4baadb74be2d3a98b1 xmlns="dc75c247-7f53-4913-864a-4160aff1c458">
      <Terms xmlns="http://schemas.microsoft.com/office/infopath/2007/PartnerControls"/>
    </f579045f93c34d4baadb74be2d3a98b1>
    <ProjectName xmlns="dc75c247-7f53-4913-864a-4160aff1c458">V-3 – Asthma Programs</ProjectNam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Technical Document" ma:contentTypeID="0x010100B80CB6684E0D2F408D230F308CBB847F030200E715B6E330FF214B95C030E04D08231E" ma:contentTypeVersion="55" ma:contentTypeDescription="" ma:contentTypeScope="" ma:versionID="80586cf66e956967629ef5f30187d3c0">
  <xsd:schema xmlns:xsd="http://www.w3.org/2001/XMLSchema" xmlns:xs="http://www.w3.org/2001/XMLSchema" xmlns:p="http://schemas.microsoft.com/office/2006/metadata/properties" xmlns:ns2="dc75c247-7f53-4913-864a-4160aff1c458" targetNamespace="http://schemas.microsoft.com/office/2006/metadata/properties" ma:root="true" ma:fieldsID="3c8c03412e5765933aef5e4572f8a029" ns2:_="">
    <xsd:import namespace="dc75c247-7f53-4913-864a-4160aff1c458"/>
    <xsd:element name="properties">
      <xsd:complexType>
        <xsd:sequence>
          <xsd:element name="documentManagement">
            <xsd:complexType>
              <xsd:all>
                <xsd:element ref="ns2:PhaseName" minOccurs="0"/>
                <xsd:element ref="ns2:ProjectName" minOccurs="0"/>
                <xsd:element ref="ns2:ProjectOwner_PrincipalInvestigator" minOccurs="0"/>
                <xsd:element ref="ns2:Managers" minOccurs="0"/>
                <xsd:element ref="ns2:Project_x0020_Period_x0020_of_x0020_Performance_x0020_Start_x0020_Date" minOccurs="0"/>
                <xsd:element ref="ns2:Project_x0020_Period_x0020_of_x0020_Performance_x0020_End_x0020_Date" minOccurs="0"/>
                <xsd:element ref="ns2:ProjectTOWAName" minOccurs="0"/>
                <xsd:element ref="ns2:ContractName" minOccurs="0"/>
                <xsd:element ref="ns2:ContractNumber" minOccurs="0"/>
                <xsd:element ref="ns2:ContractCostPointNumber" minOccurs="0"/>
                <xsd:element ref="ns2:ProjectTask" minOccurs="0"/>
                <xsd:element ref="ns2:ProgramName" minOccurs="0"/>
                <xsd:element ref="ns2:WorkLead" minOccurs="0"/>
                <xsd:element ref="ns2:RetentionExemption" minOccurs="0"/>
                <xsd:element ref="ns2:a6be725d576043378de6f214f0e78ee4" minOccurs="0"/>
                <xsd:element ref="ns2:od8879f902fd47c7bc2aee162c9e5240" minOccurs="0"/>
                <xsd:element ref="ns2:j996553e0ae54d4984db0606efb6351c" minOccurs="0"/>
                <xsd:element ref="ns2:if0a8aeaad58489cbaf27eea2233913d" minOccurs="0"/>
                <xsd:element ref="ns2:f579045f93c34d4baadb74be2d3a98b1" minOccurs="0"/>
                <xsd:element ref="ns2:m5f81a6254e44a55996bb6356c849e0c" minOccurs="0"/>
                <xsd:element ref="ns2:TaxKeywordTaxHTField" minOccurs="0"/>
                <xsd:element ref="ns2:o862737f445746b494e2139aeb29e646" minOccurs="0"/>
                <xsd:element ref="ns2:g50616bc87614647a90e999144457760" minOccurs="0"/>
                <xsd:element ref="ns2:a6d0b0f5ac9d4fa8b2e660c59fbea416" minOccurs="0"/>
                <xsd:element ref="ns2:TaxCatchAll" minOccurs="0"/>
                <xsd:element ref="ns2:TaxCatchAllLabel" minOccurs="0"/>
                <xsd:element ref="ns2:b5df6f1f3e23409d9f5e1fce19348e5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75c247-7f53-4913-864a-4160aff1c458" elementFormDefault="qualified">
    <xsd:import namespace="http://schemas.microsoft.com/office/2006/documentManagement/types"/>
    <xsd:import namespace="http://schemas.microsoft.com/office/infopath/2007/PartnerControls"/>
    <xsd:element name="PhaseName" ma:index="1" nillable="true" ma:displayName="Phase Name" ma:default="OY1" ma:internalName="PhaseName">
      <xsd:simpleType>
        <xsd:restriction base="dms:Text">
          <xsd:maxLength value="255"/>
        </xsd:restriction>
      </xsd:simpleType>
    </xsd:element>
    <xsd:element name="ProjectName" ma:index="2" nillable="true" ma:displayName="Project Name" ma:default="V-3 – Asthma Programs" ma:internalName="ProjectName">
      <xsd:simpleType>
        <xsd:restriction base="dms:Text">
          <xsd:maxLength value="255"/>
        </xsd:restriction>
      </xsd:simpleType>
    </xsd:element>
    <xsd:element name="ProjectOwner_PrincipalInvestigator" ma:index="4" nillable="true" ma:displayName="Project Owner(s)/Principal Investigator(s)" ma:default="" ma:list="UserInfo" ma:SearchPeopleOnly="false" ma:SharePointGroup="0" ma:internalName="ProjectOwner_PrincipalInvestiga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nagers" ma:index="5" nillable="true" ma:displayName="Project Manager(s)" ma:default="" ma:description="Users or Groups that will be the Project Managers for this Project." ma:list="UserInfo" ma:SearchPeopleOnly="false" ma:SharePointGroup="0" ma:internalName="Manage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ject_x0020_Period_x0020_of_x0020_Performance_x0020_Start_x0020_Date" ma:index="6" nillable="true" ma:displayName="Project Period of Performance Start Date" ma:default="" ma:format="DateOnly" ma:internalName="Project_x0020_Period_x0020_of_x0020_Performance_x0020_Start_x0020_Date">
      <xsd:simpleType>
        <xsd:restriction base="dms:DateTime"/>
      </xsd:simpleType>
    </xsd:element>
    <xsd:element name="Project_x0020_Period_x0020_of_x0020_Performance_x0020_End_x0020_Date" ma:index="7" nillable="true" ma:displayName="Project Period of Performance End Date" ma:default="" ma:format="DateOnly" ma:internalName="Project_x0020_Period_x0020_of_x0020_Performance_x0020_End_x0020_Date">
      <xsd:simpleType>
        <xsd:restriction base="dms:DateTime"/>
      </xsd:simpleType>
    </xsd:element>
    <xsd:element name="ProjectTOWAName" ma:index="11" nillable="true" ma:displayName="Project Cost Point Name" ma:default="" ma:internalName="ProjectTOWAName">
      <xsd:simpleType>
        <xsd:restriction base="dms:Text">
          <xsd:maxLength value="255"/>
        </xsd:restriction>
      </xsd:simpleType>
    </xsd:element>
    <xsd:element name="ContractName" ma:index="12" nillable="true" ma:displayName="Contract Name" ma:default="5275" ma:internalName="ContractName">
      <xsd:simpleType>
        <xsd:restriction base="dms:Text">
          <xsd:maxLength value="255"/>
        </xsd:restriction>
      </xsd:simpleType>
    </xsd:element>
    <xsd:element name="ContractNumber" ma:index="13" nillable="true" ma:displayName="Contract Number" ma:default="" ma:internalName="ContractNumber">
      <xsd:simpleType>
        <xsd:restriction base="dms:Text">
          <xsd:maxLength value="255"/>
        </xsd:restriction>
      </xsd:simpleType>
    </xsd:element>
    <xsd:element name="ContractCostPointNumber" ma:index="14" nillable="true" ma:displayName="Contract CostPoint Number" ma:default="" ma:internalName="ContractCostPointNumber">
      <xsd:simpleType>
        <xsd:restriction base="dms:Text">
          <xsd:maxLength value="255"/>
        </xsd:restriction>
      </xsd:simpleType>
    </xsd:element>
    <xsd:element name="ProjectTask" ma:index="18" nillable="true" ma:displayName="Project Task" ma:default="Not in Use" ma:format="Dropdown" ma:indexed="true" ma:internalName="ProjectTask">
      <xsd:simpleType>
        <xsd:restriction base="dms:Choice">
          <xsd:enumeration value="Not in Use"/>
          <xsd:enumeration value="Task 1"/>
          <xsd:enumeration value="Task 2"/>
          <xsd:enumeration value="Task 3"/>
          <xsd:enumeration value="Task 4"/>
          <xsd:enumeration value="Task 5"/>
          <xsd:enumeration value="Task 6"/>
          <xsd:enumeration value="Task 7"/>
          <xsd:enumeration value="Task 8"/>
          <xsd:enumeration value="Task 9"/>
          <xsd:enumeration value="Task 10"/>
        </xsd:restriction>
      </xsd:simpleType>
    </xsd:element>
    <xsd:element name="ProgramName" ma:index="20" nillable="true" ma:displayName="Program Name" ma:default="Not in Use" ma:format="Dropdown" ma:internalName="ProgramName">
      <xsd:simpleType>
        <xsd:restriction base="dms:Choice">
          <xsd:enumeration value="Not in Use"/>
          <xsd:enumeration value="Program 1"/>
          <xsd:enumeration value="Program 2"/>
        </xsd:restriction>
      </xsd:simpleType>
    </xsd:element>
    <xsd:element name="WorkLead" ma:index="21" nillable="true" ma:displayName="Work Lead" ma:list="UserInfo" ma:SearchPeopleOnly="false" ma:SharePointGroup="0" ma:internalName="WorkLea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tentionExemption" ma:index="22" nillable="true" ma:displayName="Retention Exemption" ma:default="false" ma:description="Does this item is exempt to retention policies?" ma:format="Dropdown" ma:internalName="RetentionExemption">
      <xsd:simpleType>
        <xsd:restriction base="dms:Choice">
          <xsd:enumeration value="true"/>
          <xsd:enumeration value="false"/>
        </xsd:restriction>
      </xsd:simpleType>
    </xsd:element>
    <xsd:element name="a6be725d576043378de6f214f0e78ee4" ma:index="27" nillable="true" ma:taxonomy="true" ma:internalName="a6be725d576043378de6f214f0e78ee4" ma:taxonomyFieldName="ProjectClients" ma:displayName="Project Client(s)" ma:default="" ma:fieldId="{a6be725d-5760-4337-8de6-f214f0e78ee4}" ma:taxonomyMulti="true" ma:sspId="3d0ec70f-4850-419e-ba88-1a2e9ef4e89e" ma:termSetId="44d4987f-3adc-455a-8868-f708304dd18a" ma:anchorId="00000000-0000-0000-0000-000000000000" ma:open="false" ma:isKeyword="false">
      <xsd:complexType>
        <xsd:sequence>
          <xsd:element ref="pc:Terms" minOccurs="0" maxOccurs="1"/>
        </xsd:sequence>
      </xsd:complexType>
    </xsd:element>
    <xsd:element name="od8879f902fd47c7bc2aee162c9e5240" ma:index="28" nillable="true" ma:taxonomy="true" ma:internalName="od8879f902fd47c7bc2aee162c9e5240" ma:taxonomyFieldName="Locations" ma:displayName="Location(s)" ma:default="" ma:fieldId="{8d8879f9-02fd-47c7-bc2a-ee162c9e5240}" ma:taxonomyMulti="true" ma:sspId="3d0ec70f-4850-419e-ba88-1a2e9ef4e89e" ma:termSetId="854112e3-27c0-4f0c-944e-8c1118097f96" ma:anchorId="00000000-0000-0000-0000-000000000000" ma:open="false" ma:isKeyword="false">
      <xsd:complexType>
        <xsd:sequence>
          <xsd:element ref="pc:Terms" minOccurs="0" maxOccurs="1"/>
        </xsd:sequence>
      </xsd:complexType>
    </xsd:element>
    <xsd:element name="j996553e0ae54d4984db0606efb6351c" ma:index="29" nillable="true" ma:taxonomy="true" ma:internalName="j996553e0ae54d4984db0606efb6351c" ma:taxonomyFieldName="ProjectServiceSectors" ma:displayName="Project Service Sector(s)" ma:default="" ma:fieldId="{3996553e-0ae5-4d49-84db-0606efb6351c}" ma:taxonomyMulti="true" ma:sspId="3d0ec70f-4850-419e-ba88-1a2e9ef4e89e" ma:termSetId="cf4f7acd-60cb-4231-b591-055b3c5379d9" ma:anchorId="00000000-0000-0000-0000-000000000000" ma:open="false" ma:isKeyword="false">
      <xsd:complexType>
        <xsd:sequence>
          <xsd:element ref="pc:Terms" minOccurs="0" maxOccurs="1"/>
        </xsd:sequence>
      </xsd:complexType>
    </xsd:element>
    <xsd:element name="if0a8aeaad58489cbaf27eea2233913d" ma:index="32" nillable="true" ma:taxonomy="true" ma:internalName="if0a8aeaad58489cbaf27eea2233913d" ma:taxonomyFieldName="ProjectLocations" ma:displayName="Project Location(s)" ma:default="" ma:fieldId="{2f0a8aea-ad58-489c-baf2-7eea2233913d}" ma:taxonomyMulti="true" ma:sspId="3d0ec70f-4850-419e-ba88-1a2e9ef4e89e" ma:termSetId="854112e3-27c0-4f0c-944e-8c1118097f96" ma:anchorId="00000000-0000-0000-0000-000000000000" ma:open="false" ma:isKeyword="false">
      <xsd:complexType>
        <xsd:sequence>
          <xsd:element ref="pc:Terms" minOccurs="0" maxOccurs="1"/>
        </xsd:sequence>
      </xsd:complexType>
    </xsd:element>
    <xsd:element name="f579045f93c34d4baadb74be2d3a98b1" ma:index="34" nillable="true" ma:taxonomy="true" ma:internalName="f579045f93c34d4baadb74be2d3a98b1" ma:taxonomyFieldName="ProjectSubjectAreas" ma:displayName="Project Subject Area(s)" ma:default="" ma:fieldId="{f579045f-93c3-4d4b-aadb-74be2d3a98b1}" ma:taxonomyMulti="true" ma:sspId="3d0ec70f-4850-419e-ba88-1a2e9ef4e89e" ma:termSetId="f080a943-eb78-43ab-9400-12a16134994c" ma:anchorId="00000000-0000-0000-0000-000000000000" ma:open="false" ma:isKeyword="false">
      <xsd:complexType>
        <xsd:sequence>
          <xsd:element ref="pc:Terms" minOccurs="0" maxOccurs="1"/>
        </xsd:sequence>
      </xsd:complexType>
    </xsd:element>
    <xsd:element name="m5f81a6254e44a55996bb6356c849e0c" ma:index="35" nillable="true" ma:taxonomy="true" ma:internalName="m5f81a6254e44a55996bb6356c849e0c" ma:taxonomyFieldName="WorkType" ma:displayName="Work Type" ma:indexed="true" ma:default="" ma:fieldId="{65f81a62-54e4-4a55-996b-b6356c849e0c}" ma:sspId="3d0ec70f-4850-419e-ba88-1a2e9ef4e89e" ma:termSetId="71bc965d-f6c0-4fc0-acc6-7dbe60bc6319" ma:anchorId="00000000-0000-0000-0000-000000000000" ma:open="false" ma:isKeyword="false">
      <xsd:complexType>
        <xsd:sequence>
          <xsd:element ref="pc:Terms" minOccurs="0" maxOccurs="1"/>
        </xsd:sequence>
      </xsd:complexType>
    </xsd:element>
    <xsd:element name="TaxKeywordTaxHTField" ma:index="38" nillable="true" ma:taxonomy="true" ma:internalName="TaxKeywordTaxHTField" ma:taxonomyFieldName="TaxKeyword" ma:displayName="Enterprise Keywords" ma:fieldId="{23f27201-bee3-471e-b2e7-b64fd8b7ca38}" ma:taxonomyMulti="true" ma:sspId="3d0ec70f-4850-419e-ba88-1a2e9ef4e89e" ma:termSetId="00000000-0000-0000-0000-000000000000" ma:anchorId="00000000-0000-0000-0000-000000000000" ma:open="true" ma:isKeyword="true">
      <xsd:complexType>
        <xsd:sequence>
          <xsd:element ref="pc:Terms" minOccurs="0" maxOccurs="1"/>
        </xsd:sequence>
      </xsd:complexType>
    </xsd:element>
    <xsd:element name="o862737f445746b494e2139aeb29e646" ma:index="39" nillable="true" ma:taxonomy="true" ma:internalName="o862737f445746b494e2139aeb29e646" ma:taxonomyFieldName="ContractClients" ma:displayName="Contract Client(s)" ma:default="" ma:fieldId="{8862737f-4457-46b4-94e2-139aeb29e646}" ma:taxonomyMulti="true" ma:sspId="3d0ec70f-4850-419e-ba88-1a2e9ef4e89e" ma:termSetId="44d4987f-3adc-455a-8868-f708304dd18a" ma:anchorId="00000000-0000-0000-0000-000000000000" ma:open="false" ma:isKeyword="false">
      <xsd:complexType>
        <xsd:sequence>
          <xsd:element ref="pc:Terms" minOccurs="0" maxOccurs="1"/>
        </xsd:sequence>
      </xsd:complexType>
    </xsd:element>
    <xsd:element name="g50616bc87614647a90e999144457760" ma:index="40" nillable="true" ma:taxonomy="true" ma:internalName="g50616bc87614647a90e999144457760" ma:taxonomyFieldName="AreaOfExpertise" ma:displayName="Area of Expertise" ma:default="" ma:fieldId="{050616bc-8761-4647-a90e-999144457760}" ma:sspId="3d0ec70f-4850-419e-ba88-1a2e9ef4e89e" ma:termSetId="feb27233-c7ec-44e4-a9ed-cbe7bef49228" ma:anchorId="00000000-0000-0000-0000-000000000000" ma:open="false" ma:isKeyword="false">
      <xsd:complexType>
        <xsd:sequence>
          <xsd:element ref="pc:Terms" minOccurs="0" maxOccurs="1"/>
        </xsd:sequence>
      </xsd:complexType>
    </xsd:element>
    <xsd:element name="a6d0b0f5ac9d4fa8b2e660c59fbea416" ma:index="41" nillable="true" ma:taxonomy="true" ma:internalName="a6d0b0f5ac9d4fa8b2e660c59fbea416" ma:taxonomyFieldName="ContractDivisions" ma:displayName="Contract Division(s)" ma:default="" ma:fieldId="{a6d0b0f5-ac9d-4fa8-b2e6-60c59fbea416}" ma:taxonomyMulti="true" ma:sspId="3d0ec70f-4850-419e-ba88-1a2e9ef4e89e" ma:termSetId="6c598dca-fe5d-4256-b9f9-32eb57bf3049" ma:anchorId="00000000-0000-0000-0000-000000000000" ma:open="false" ma:isKeyword="false">
      <xsd:complexType>
        <xsd:sequence>
          <xsd:element ref="pc:Terms" minOccurs="0" maxOccurs="1"/>
        </xsd:sequence>
      </xsd:complexType>
    </xsd:element>
    <xsd:element name="TaxCatchAll" ma:index="42" nillable="true" ma:displayName="Taxonomy Catch All Column" ma:hidden="true" ma:list="{3b80584e-7dfc-4e3a-81cd-7309862fbfb3}" ma:internalName="TaxCatchAll" ma:showField="CatchAllData" ma:web="2f0528e8-6af4-42a1-9729-9b91dd4474f3">
      <xsd:complexType>
        <xsd:complexContent>
          <xsd:extension base="dms:MultiChoiceLookup">
            <xsd:sequence>
              <xsd:element name="Value" type="dms:Lookup" maxOccurs="unbounded" minOccurs="0" nillable="true"/>
            </xsd:sequence>
          </xsd:extension>
        </xsd:complexContent>
      </xsd:complexType>
    </xsd:element>
    <xsd:element name="TaxCatchAllLabel" ma:index="43" nillable="true" ma:displayName="Taxonomy Catch All Column1" ma:hidden="true" ma:list="{3b80584e-7dfc-4e3a-81cd-7309862fbfb3}" ma:internalName="TaxCatchAllLabel" ma:readOnly="true" ma:showField="CatchAllDataLabel" ma:web="2f0528e8-6af4-42a1-9729-9b91dd4474f3">
      <xsd:complexType>
        <xsd:complexContent>
          <xsd:extension base="dms:MultiChoiceLookup">
            <xsd:sequence>
              <xsd:element name="Value" type="dms:Lookup" maxOccurs="unbounded" minOccurs="0" nillable="true"/>
            </xsd:sequence>
          </xsd:extension>
        </xsd:complexContent>
      </xsd:complexType>
    </xsd:element>
    <xsd:element name="b5df6f1f3e23409d9f5e1fce19348e51" ma:index="45" nillable="true" ma:taxonomy="true" ma:internalName="b5df6f1f3e23409d9f5e1fce19348e51" ma:taxonomyFieldName="ServiceSectors" ma:displayName="Service Sector(s)" ma:default="" ma:fieldId="{b5df6f1f-3e23-409d-9f5e-1fce19348e51}" ma:taxonomyMulti="true" ma:sspId="3d0ec70f-4850-419e-ba88-1a2e9ef4e89e" ma:termSetId="cf4f7acd-60cb-4231-b591-055b3c5379d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7"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DF7A48-E87B-4719-8E47-52E301BADB11}">
  <ds:schemaRefs>
    <ds:schemaRef ds:uri="Microsoft.SharePoint.Taxonomy.ContentTypeSync"/>
  </ds:schemaRefs>
</ds:datastoreItem>
</file>

<file path=customXml/itemProps2.xml><?xml version="1.0" encoding="utf-8"?>
<ds:datastoreItem xmlns:ds="http://schemas.openxmlformats.org/officeDocument/2006/customXml" ds:itemID="{60893762-7C2F-4AA7-A1E1-0C7A815C1AAE}">
  <ds:schemaRefs>
    <ds:schemaRef ds:uri="http://schemas.microsoft.com/office/2006/documentManagement/types"/>
    <ds:schemaRef ds:uri="http://schemas.openxmlformats.org/package/2006/metadata/core-properties"/>
    <ds:schemaRef ds:uri="http://www.w3.org/XML/1998/namespace"/>
    <ds:schemaRef ds:uri="http://purl.org/dc/terms/"/>
    <ds:schemaRef ds:uri="http://purl.org/dc/elements/1.1/"/>
    <ds:schemaRef ds:uri="http://schemas.microsoft.com/office/2006/metadata/properties"/>
    <ds:schemaRef ds:uri="http://purl.org/dc/dcmitype/"/>
    <ds:schemaRef ds:uri="http://schemas.microsoft.com/office/infopath/2007/PartnerControls"/>
    <ds:schemaRef ds:uri="dc75c247-7f53-4913-864a-4160aff1c458"/>
  </ds:schemaRefs>
</ds:datastoreItem>
</file>

<file path=customXml/itemProps3.xml><?xml version="1.0" encoding="utf-8"?>
<ds:datastoreItem xmlns:ds="http://schemas.openxmlformats.org/officeDocument/2006/customXml" ds:itemID="{F8827BBA-5916-4720-90C7-C545E6F07F7B}">
  <ds:schemaRefs>
    <ds:schemaRef ds:uri="http://schemas.microsoft.com/sharepoint/v3/contenttype/forms"/>
  </ds:schemaRefs>
</ds:datastoreItem>
</file>

<file path=customXml/itemProps4.xml><?xml version="1.0" encoding="utf-8"?>
<ds:datastoreItem xmlns:ds="http://schemas.openxmlformats.org/officeDocument/2006/customXml" ds:itemID="{85AA0A30-D7BB-41E0-8A8A-E5CDD23D96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75c247-7f53-4913-864a-4160aff1c4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14171</TotalTime>
  <Words>8264</Words>
  <Application>Microsoft Office PowerPoint</Application>
  <PresentationFormat>On-screen Show (4:3)</PresentationFormat>
  <Paragraphs>795</Paragraphs>
  <Slides>49</Slides>
  <Notes>49</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49</vt:i4>
      </vt:variant>
    </vt:vector>
  </HeadingPairs>
  <TitlesOfParts>
    <vt:vector size="60" baseType="lpstr">
      <vt:lpstr>Arial</vt:lpstr>
      <vt:lpstr>Calibri</vt:lpstr>
      <vt:lpstr>Symbol</vt:lpstr>
      <vt:lpstr>Times New Roman</vt:lpstr>
      <vt:lpstr>Wingdings</vt:lpstr>
      <vt:lpstr>Office Theme</vt:lpstr>
      <vt:lpstr>5_Office Theme</vt:lpstr>
      <vt:lpstr>4_Office Theme</vt:lpstr>
      <vt:lpstr>3_Office Theme</vt:lpstr>
      <vt:lpstr>1_Office Theme</vt:lpstr>
      <vt:lpstr>2_Office Theme</vt:lpstr>
      <vt:lpstr>Welcome Coordinated Care: Making  In-Home Asthma Visit Referrals Work</vt:lpstr>
      <vt:lpstr>Purpose</vt:lpstr>
      <vt:lpstr>Agenda </vt:lpstr>
      <vt:lpstr>PowerPoint Presentation</vt:lpstr>
      <vt:lpstr>Poll 1</vt:lpstr>
      <vt:lpstr>Poll 2</vt:lpstr>
      <vt:lpstr>PowerPoint Presentation</vt:lpstr>
      <vt:lpstr>PowerPoint Presentation</vt:lpstr>
      <vt:lpstr>PowerPoint Presentation</vt:lpstr>
      <vt:lpstr>PowerPoint Presentation</vt:lpstr>
      <vt:lpstr>Our Mission Comes First</vt:lpstr>
      <vt:lpstr>PowerPoint Presentation</vt:lpstr>
      <vt:lpstr>Unity Sites</vt:lpstr>
      <vt:lpstr>Patient-Centered Communication, Collaboration and Care Coordination</vt:lpstr>
      <vt:lpstr>DC’s Healthy Homes Program Promoting Safer Homes and  Supporting Better Care Coordination</vt:lpstr>
      <vt:lpstr>Referral Process</vt:lpstr>
      <vt:lpstr>DC Partnership for Lead-Safe and Healthy Housing </vt:lpstr>
      <vt:lpstr>DC Healthy Homes Timeline</vt:lpstr>
      <vt:lpstr>PowerPoint Presentation</vt:lpstr>
      <vt:lpstr>PowerPoint Presentation</vt:lpstr>
      <vt:lpstr>PowerPoint Presentation</vt:lpstr>
      <vt:lpstr>PowerPoint Presentation</vt:lpstr>
      <vt:lpstr>Healthy Homes Asthma Home Visit Program</vt:lpstr>
      <vt:lpstr>Breathe Easy at Home</vt:lpstr>
      <vt:lpstr>Home Visit Referrals to BPHC Web (Breathe Easy) and Fax (Asthma Visits)</vt:lpstr>
      <vt:lpstr>Breathe Easy at Home</vt:lpstr>
      <vt:lpstr>PowerPoint Presentation</vt:lpstr>
      <vt:lpstr>PowerPoint Presentation</vt:lpstr>
      <vt:lpstr>PowerPoint Presentation</vt:lpstr>
      <vt:lpstr>PowerPoint Presentation</vt:lpstr>
      <vt:lpstr>PowerPoint Presentation</vt:lpstr>
      <vt:lpstr>Breathe Easy at Home</vt:lpstr>
      <vt:lpstr>Electronic Database and Provider/Partner Portal</vt:lpstr>
      <vt:lpstr>Monitoring and Evaluation</vt:lpstr>
      <vt:lpstr>Evaluating Collaborative In-Home Visit Referrals: Provider Perspective</vt:lpstr>
      <vt:lpstr>Poll 3</vt:lpstr>
      <vt:lpstr>PowerPoint Presentation</vt:lpstr>
      <vt:lpstr>PowerPoint Presentation</vt:lpstr>
      <vt:lpstr>Ensuring Sustainability</vt:lpstr>
      <vt:lpstr>Strategies for Sustaining a Successful Referral Process</vt:lpstr>
      <vt:lpstr>PowerPoint Presentation</vt:lpstr>
      <vt:lpstr>Program Suggestions</vt:lpstr>
      <vt:lpstr>Program Suggestions</vt:lpstr>
      <vt:lpstr>Program Suggestions</vt:lpstr>
      <vt:lpstr>What is Your  Take-Home Message?</vt:lpstr>
      <vt:lpstr>Program Resources on AsthmaCommunityNetwork.org</vt:lpstr>
      <vt:lpstr>New for Home Visit Programs on AsthmaCommunityNetwork.org</vt:lpstr>
      <vt:lpstr>New Merck Childhood Asthma Network (MCAN) Resource Library</vt:lpstr>
      <vt:lpstr>Join the Online Discussion Forum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Health and Housing Programs:  Collaborative Efforts to Improve Asthma Outcomes</dc:title>
  <dc:creator>Betsy.Lipson</dc:creator>
  <cp:lastModifiedBy>Lisa Gilmore</cp:lastModifiedBy>
  <cp:revision>1638</cp:revision>
  <cp:lastPrinted>2015-11-18T11:28:12Z</cp:lastPrinted>
  <dcterms:created xsi:type="dcterms:W3CDTF">2012-01-10T17:57:36Z</dcterms:created>
  <dcterms:modified xsi:type="dcterms:W3CDTF">2015-11-19T02:59:00Z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0x010100B80CB6684E0D2F408D230F308CBB847F030200E715B6E330FF214B95C030E04D08231E</vt:lpwstr>
  </property>
  <property fmtid="{D5CDD505-2E9C-101B-9397-08002B2CF9AE}" pid="3" name="TaxKeyword">
    <vt:lpwstr/>
  </property>
  <property fmtid="{D5CDD505-2E9C-101B-9397-08002B2CF9AE}" pid="4" name="Locations">
    <vt:lpwstr/>
  </property>
  <property fmtid="{D5CDD505-2E9C-101B-9397-08002B2CF9AE}" pid="5" name="ProjectSubjectAreas">
    <vt:lpwstr/>
  </property>
  <property fmtid="{D5CDD505-2E9C-101B-9397-08002B2CF9AE}" pid="6" name="ServiceSectors">
    <vt:lpwstr/>
  </property>
  <property fmtid="{D5CDD505-2E9C-101B-9397-08002B2CF9AE}" pid="7" name="WorkType">
    <vt:lpwstr/>
  </property>
  <property fmtid="{D5CDD505-2E9C-101B-9397-08002B2CF9AE}" pid="8" name="ContractDivisions">
    <vt:lpwstr/>
  </property>
  <property fmtid="{D5CDD505-2E9C-101B-9397-08002B2CF9AE}" pid="9" name="ContractClients">
    <vt:lpwstr/>
  </property>
  <property fmtid="{D5CDD505-2E9C-101B-9397-08002B2CF9AE}" pid="10" name="ProjectClients">
    <vt:lpwstr/>
  </property>
  <property fmtid="{D5CDD505-2E9C-101B-9397-08002B2CF9AE}" pid="11" name="ProjectServiceSectors">
    <vt:lpwstr/>
  </property>
  <property fmtid="{D5CDD505-2E9C-101B-9397-08002B2CF9AE}" pid="12" name="AreaOfExpertise">
    <vt:lpwstr/>
  </property>
  <property fmtid="{D5CDD505-2E9C-101B-9397-08002B2CF9AE}" pid="13" name="ProjectLocations">
    <vt:lpwstr/>
  </property>
</Properties>
</file>