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0.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1.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2.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4.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7"/>
    <p:sldMasterId id="2147483677" r:id="rId48"/>
    <p:sldMasterId id="2147483691" r:id="rId49"/>
    <p:sldMasterId id="2147483705" r:id="rId50"/>
    <p:sldMasterId id="2147483757" r:id="rId51"/>
    <p:sldMasterId id="2147483774" r:id="rId52"/>
    <p:sldMasterId id="2147483810" r:id="rId53"/>
    <p:sldMasterId id="2147483825" r:id="rId54"/>
    <p:sldMasterId id="2147483848" r:id="rId55"/>
    <p:sldMasterId id="2147483871" r:id="rId56"/>
    <p:sldMasterId id="2147483894" r:id="rId57"/>
    <p:sldMasterId id="2147483941" r:id="rId58"/>
    <p:sldMasterId id="2147483969" r:id="rId59"/>
    <p:sldMasterId id="2147483983" r:id="rId60"/>
    <p:sldMasterId id="2147484048" r:id="rId61"/>
    <p:sldMasterId id="2147484066" r:id="rId62"/>
  </p:sldMasterIdLst>
  <p:notesMasterIdLst>
    <p:notesMasterId r:id="rId128"/>
  </p:notesMasterIdLst>
  <p:handoutMasterIdLst>
    <p:handoutMasterId r:id="rId129"/>
  </p:handoutMasterIdLst>
  <p:sldIdLst>
    <p:sldId id="664" r:id="rId63"/>
    <p:sldId id="693" r:id="rId64"/>
    <p:sldId id="695" r:id="rId65"/>
    <p:sldId id="658" r:id="rId66"/>
    <p:sldId id="760" r:id="rId67"/>
    <p:sldId id="750" r:id="rId68"/>
    <p:sldId id="751" r:id="rId69"/>
    <p:sldId id="752" r:id="rId70"/>
    <p:sldId id="563" r:id="rId71"/>
    <p:sldId id="416" r:id="rId72"/>
    <p:sldId id="627" r:id="rId73"/>
    <p:sldId id="715" r:id="rId74"/>
    <p:sldId id="716" r:id="rId75"/>
    <p:sldId id="717" r:id="rId76"/>
    <p:sldId id="718" r:id="rId77"/>
    <p:sldId id="719" r:id="rId78"/>
    <p:sldId id="726" r:id="rId79"/>
    <p:sldId id="761" r:id="rId80"/>
    <p:sldId id="767" r:id="rId81"/>
    <p:sldId id="764" r:id="rId82"/>
    <p:sldId id="765" r:id="rId83"/>
    <p:sldId id="766" r:id="rId84"/>
    <p:sldId id="768" r:id="rId85"/>
    <p:sldId id="775" r:id="rId86"/>
    <p:sldId id="776" r:id="rId87"/>
    <p:sldId id="777" r:id="rId88"/>
    <p:sldId id="778" r:id="rId89"/>
    <p:sldId id="779" r:id="rId90"/>
    <p:sldId id="780" r:id="rId91"/>
    <p:sldId id="781" r:id="rId92"/>
    <p:sldId id="782" r:id="rId93"/>
    <p:sldId id="783" r:id="rId94"/>
    <p:sldId id="784" r:id="rId95"/>
    <p:sldId id="785" r:id="rId96"/>
    <p:sldId id="786" r:id="rId97"/>
    <p:sldId id="787" r:id="rId98"/>
    <p:sldId id="788" r:id="rId99"/>
    <p:sldId id="796" r:id="rId100"/>
    <p:sldId id="790" r:id="rId101"/>
    <p:sldId id="791" r:id="rId102"/>
    <p:sldId id="792" r:id="rId103"/>
    <p:sldId id="793" r:id="rId104"/>
    <p:sldId id="797" r:id="rId105"/>
    <p:sldId id="798" r:id="rId106"/>
    <p:sldId id="799" r:id="rId107"/>
    <p:sldId id="800" r:id="rId108"/>
    <p:sldId id="801" r:id="rId109"/>
    <p:sldId id="802" r:id="rId110"/>
    <p:sldId id="803" r:id="rId111"/>
    <p:sldId id="804" r:id="rId112"/>
    <p:sldId id="753" r:id="rId113"/>
    <p:sldId id="754" r:id="rId114"/>
    <p:sldId id="755" r:id="rId115"/>
    <p:sldId id="757" r:id="rId116"/>
    <p:sldId id="758" r:id="rId117"/>
    <p:sldId id="759" r:id="rId118"/>
    <p:sldId id="689" r:id="rId119"/>
    <p:sldId id="630" r:id="rId120"/>
    <p:sldId id="770" r:id="rId121"/>
    <p:sldId id="771" r:id="rId122"/>
    <p:sldId id="772" r:id="rId123"/>
    <p:sldId id="773" r:id="rId124"/>
    <p:sldId id="774" r:id="rId125"/>
    <p:sldId id="690" r:id="rId126"/>
    <p:sldId id="691" r:id="rId127"/>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Degen" initials="DD" lastIdx="7" clrIdx="0">
    <p:extLst>
      <p:ext uri="{19B8F6BF-5375-455C-9EA6-DF929625EA0E}">
        <p15:presenceInfo xmlns:p15="http://schemas.microsoft.com/office/powerpoint/2012/main" userId="S-1-5-21-1244020187-519449412-911163043-4640" providerId="AD"/>
      </p:ext>
    </p:extLst>
  </p:cmAuthor>
  <p:cmAuthor id="2" name="Ray Bowman" initials="RB" lastIdx="5" clrIdx="1">
    <p:extLst>
      <p:ext uri="{19B8F6BF-5375-455C-9EA6-DF929625EA0E}">
        <p15:presenceInfo xmlns:p15="http://schemas.microsoft.com/office/powerpoint/2012/main" userId="S-1-5-21-1078081533-1284227242-725345543-3822" providerId="AD"/>
      </p:ext>
    </p:extLst>
  </p:cmAuthor>
  <p:cmAuthor id="3" name="Lemon, Jennifer" initials="LJ" lastIdx="2" clrIdx="2">
    <p:extLst>
      <p:ext uri="{19B8F6BF-5375-455C-9EA6-DF929625EA0E}">
        <p15:presenceInfo xmlns:p15="http://schemas.microsoft.com/office/powerpoint/2012/main" userId="S-1-5-21-1339303556-449845944-1601390327-145518" providerId="AD"/>
      </p:ext>
    </p:extLst>
  </p:cmAuthor>
  <p:cmAuthor id="4" name="Sally Paustian" initials="SP" lastIdx="29" clrIdx="3">
    <p:extLst>
      <p:ext uri="{19B8F6BF-5375-455C-9EA6-DF929625EA0E}">
        <p15:presenceInfo xmlns:p15="http://schemas.microsoft.com/office/powerpoint/2012/main" userId="S-1-5-21-1078081533-1284227242-725345543-39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CB4"/>
    <a:srgbClr val="4AACB4"/>
    <a:srgbClr val="E56301"/>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8" autoAdjust="0"/>
    <p:restoredTop sz="84507" autoAdjust="0"/>
  </p:normalViewPr>
  <p:slideViewPr>
    <p:cSldViewPr>
      <p:cViewPr varScale="1">
        <p:scale>
          <a:sx n="86" d="100"/>
          <a:sy n="86" d="100"/>
        </p:scale>
        <p:origin x="540" y="90"/>
      </p:cViewPr>
      <p:guideLst>
        <p:guide orient="horz" pos="2160"/>
        <p:guide pos="2880"/>
      </p:guideLst>
    </p:cSldViewPr>
  </p:slideViewPr>
  <p:outlineViewPr>
    <p:cViewPr>
      <p:scale>
        <a:sx n="33" d="100"/>
        <a:sy n="33" d="100"/>
      </p:scale>
      <p:origin x="0" y="-2862"/>
    </p:cViewPr>
  </p:outlineViewPr>
  <p:notesTextViewPr>
    <p:cViewPr>
      <p:scale>
        <a:sx n="1" d="1"/>
        <a:sy n="1" d="1"/>
      </p:scale>
      <p:origin x="0" y="0"/>
    </p:cViewPr>
  </p:notesTextViewPr>
  <p:sorterViewPr>
    <p:cViewPr>
      <p:scale>
        <a:sx n="136" d="100"/>
        <a:sy n="136" d="100"/>
      </p:scale>
      <p:origin x="0" y="-335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5.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slide" Target="slides/slide1.xml"/><Relationship Id="rId84" Type="http://schemas.openxmlformats.org/officeDocument/2006/relationships/slide" Target="slides/slide22.xml"/><Relationship Id="rId16" Type="http://schemas.openxmlformats.org/officeDocument/2006/relationships/customXml" Target="../customXml/item16.xml"/><Relationship Id="rId107" Type="http://schemas.openxmlformats.org/officeDocument/2006/relationships/slide" Target="slides/slide45.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slideMaster" Target="slideMasters/slideMaster7.xml"/><Relationship Id="rId58" Type="http://schemas.openxmlformats.org/officeDocument/2006/relationships/slideMaster" Target="slideMasters/slideMaster12.xml"/><Relationship Id="rId74" Type="http://schemas.openxmlformats.org/officeDocument/2006/relationships/slide" Target="slides/slide12.xml"/><Relationship Id="rId79" Type="http://schemas.openxmlformats.org/officeDocument/2006/relationships/slide" Target="slides/slide17.xml"/><Relationship Id="rId102" Type="http://schemas.openxmlformats.org/officeDocument/2006/relationships/slide" Target="slides/slide40.xml"/><Relationship Id="rId123" Type="http://schemas.openxmlformats.org/officeDocument/2006/relationships/slide" Target="slides/slide61.xml"/><Relationship Id="rId128" Type="http://schemas.openxmlformats.org/officeDocument/2006/relationships/notesMaster" Target="notesMasters/notesMaster1.xml"/><Relationship Id="rId5" Type="http://schemas.openxmlformats.org/officeDocument/2006/relationships/customXml" Target="../customXml/item5.xml"/><Relationship Id="rId90" Type="http://schemas.openxmlformats.org/officeDocument/2006/relationships/slide" Target="slides/slide28.xml"/><Relationship Id="rId95" Type="http://schemas.openxmlformats.org/officeDocument/2006/relationships/slide" Target="slides/slide33.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slideMaster" Target="slideMasters/slideMaster2.xml"/><Relationship Id="rId64" Type="http://schemas.openxmlformats.org/officeDocument/2006/relationships/slide" Target="slides/slide2.xml"/><Relationship Id="rId69" Type="http://schemas.openxmlformats.org/officeDocument/2006/relationships/slide" Target="slides/slide7.xml"/><Relationship Id="rId113" Type="http://schemas.openxmlformats.org/officeDocument/2006/relationships/slide" Target="slides/slide51.xml"/><Relationship Id="rId118" Type="http://schemas.openxmlformats.org/officeDocument/2006/relationships/slide" Target="slides/slide56.xml"/><Relationship Id="rId134" Type="http://schemas.openxmlformats.org/officeDocument/2006/relationships/tableStyles" Target="tableStyles.xml"/><Relationship Id="rId80" Type="http://schemas.openxmlformats.org/officeDocument/2006/relationships/slide" Target="slides/slide18.xml"/><Relationship Id="rId85" Type="http://schemas.openxmlformats.org/officeDocument/2006/relationships/slide" Target="slides/slide23.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slideMaster" Target="slideMasters/slideMaster13.xml"/><Relationship Id="rId103" Type="http://schemas.openxmlformats.org/officeDocument/2006/relationships/slide" Target="slides/slide41.xml"/><Relationship Id="rId108" Type="http://schemas.openxmlformats.org/officeDocument/2006/relationships/slide" Target="slides/slide46.xml"/><Relationship Id="rId124" Type="http://schemas.openxmlformats.org/officeDocument/2006/relationships/slide" Target="slides/slide62.xml"/><Relationship Id="rId129" Type="http://schemas.openxmlformats.org/officeDocument/2006/relationships/handoutMaster" Target="handoutMasters/handoutMaster1.xml"/><Relationship Id="rId54" Type="http://schemas.openxmlformats.org/officeDocument/2006/relationships/slideMaster" Target="slideMasters/slideMaster8.xml"/><Relationship Id="rId70" Type="http://schemas.openxmlformats.org/officeDocument/2006/relationships/slide" Target="slides/slide8.xml"/><Relationship Id="rId75" Type="http://schemas.openxmlformats.org/officeDocument/2006/relationships/slide" Target="slides/slide13.xml"/><Relationship Id="rId91" Type="http://schemas.openxmlformats.org/officeDocument/2006/relationships/slide" Target="slides/slide29.xml"/><Relationship Id="rId96"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slideMaster" Target="slideMasters/slideMaster3.xml"/><Relationship Id="rId114" Type="http://schemas.openxmlformats.org/officeDocument/2006/relationships/slide" Target="slides/slide52.xml"/><Relationship Id="rId119" Type="http://schemas.openxmlformats.org/officeDocument/2006/relationships/slide" Target="slides/slide57.xml"/><Relationship Id="rId44" Type="http://schemas.openxmlformats.org/officeDocument/2006/relationships/customXml" Target="../customXml/item44.xml"/><Relationship Id="rId60" Type="http://schemas.openxmlformats.org/officeDocument/2006/relationships/slideMaster" Target="slideMasters/slideMaster14.xml"/><Relationship Id="rId65" Type="http://schemas.openxmlformats.org/officeDocument/2006/relationships/slide" Target="slides/slide3.xml"/><Relationship Id="rId81" Type="http://schemas.openxmlformats.org/officeDocument/2006/relationships/slide" Target="slides/slide19.xml"/><Relationship Id="rId86" Type="http://schemas.openxmlformats.org/officeDocument/2006/relationships/slide" Target="slides/slide24.xml"/><Relationship Id="rId130" Type="http://schemas.openxmlformats.org/officeDocument/2006/relationships/commentAuthors" Target="commentAuthors.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47.xml"/><Relationship Id="rId34" Type="http://schemas.openxmlformats.org/officeDocument/2006/relationships/customXml" Target="../customXml/item34.xml"/><Relationship Id="rId50" Type="http://schemas.openxmlformats.org/officeDocument/2006/relationships/slideMaster" Target="slideMasters/slideMaster4.xml"/><Relationship Id="rId55" Type="http://schemas.openxmlformats.org/officeDocument/2006/relationships/slideMaster" Target="slideMasters/slideMaster9.xml"/><Relationship Id="rId76" Type="http://schemas.openxmlformats.org/officeDocument/2006/relationships/slide" Target="slides/slide14.xml"/><Relationship Id="rId97" Type="http://schemas.openxmlformats.org/officeDocument/2006/relationships/slide" Target="slides/slide35.xml"/><Relationship Id="rId104" Type="http://schemas.openxmlformats.org/officeDocument/2006/relationships/slide" Target="slides/slide42.xml"/><Relationship Id="rId120" Type="http://schemas.openxmlformats.org/officeDocument/2006/relationships/slide" Target="slides/slide58.xml"/><Relationship Id="rId125" Type="http://schemas.openxmlformats.org/officeDocument/2006/relationships/slide" Target="slides/slide63.xml"/><Relationship Id="rId7" Type="http://schemas.openxmlformats.org/officeDocument/2006/relationships/customXml" Target="../customXml/item7.xml"/><Relationship Id="rId71" Type="http://schemas.openxmlformats.org/officeDocument/2006/relationships/slide" Target="slides/slide9.xml"/><Relationship Id="rId92" Type="http://schemas.openxmlformats.org/officeDocument/2006/relationships/slide" Target="slides/slide30.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4.xml"/><Relationship Id="rId87" Type="http://schemas.openxmlformats.org/officeDocument/2006/relationships/slide" Target="slides/slide25.xml"/><Relationship Id="rId110" Type="http://schemas.openxmlformats.org/officeDocument/2006/relationships/slide" Target="slides/slide48.xml"/><Relationship Id="rId115" Type="http://schemas.openxmlformats.org/officeDocument/2006/relationships/slide" Target="slides/slide53.xml"/><Relationship Id="rId131" Type="http://schemas.openxmlformats.org/officeDocument/2006/relationships/presProps" Target="presProps.xml"/><Relationship Id="rId61" Type="http://schemas.openxmlformats.org/officeDocument/2006/relationships/slideMaster" Target="slideMasters/slideMaster15.xml"/><Relationship Id="rId82" Type="http://schemas.openxmlformats.org/officeDocument/2006/relationships/slide" Target="slides/slide20.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Master" Target="slideMasters/slideMaster10.xml"/><Relationship Id="rId77" Type="http://schemas.openxmlformats.org/officeDocument/2006/relationships/slide" Target="slides/slide15.xml"/><Relationship Id="rId100" Type="http://schemas.openxmlformats.org/officeDocument/2006/relationships/slide" Target="slides/slide38.xml"/><Relationship Id="rId105" Type="http://schemas.openxmlformats.org/officeDocument/2006/relationships/slide" Target="slides/slide43.xml"/><Relationship Id="rId126" Type="http://schemas.openxmlformats.org/officeDocument/2006/relationships/slide" Target="slides/slide64.xml"/><Relationship Id="rId8" Type="http://schemas.openxmlformats.org/officeDocument/2006/relationships/customXml" Target="../customXml/item8.xml"/><Relationship Id="rId51" Type="http://schemas.openxmlformats.org/officeDocument/2006/relationships/slideMaster" Target="slideMasters/slideMaster5.xml"/><Relationship Id="rId72" Type="http://schemas.openxmlformats.org/officeDocument/2006/relationships/slide" Target="slides/slide10.xml"/><Relationship Id="rId93" Type="http://schemas.openxmlformats.org/officeDocument/2006/relationships/slide" Target="slides/slide31.xml"/><Relationship Id="rId98" Type="http://schemas.openxmlformats.org/officeDocument/2006/relationships/slide" Target="slides/slide36.xml"/><Relationship Id="rId121" Type="http://schemas.openxmlformats.org/officeDocument/2006/relationships/slide" Target="slides/slide59.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 Target="slides/slide5.xml"/><Relationship Id="rId116" Type="http://schemas.openxmlformats.org/officeDocument/2006/relationships/slide" Target="slides/slide54.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Master" Target="slideMasters/slideMaster16.xml"/><Relationship Id="rId83" Type="http://schemas.openxmlformats.org/officeDocument/2006/relationships/slide" Target="slides/slide21.xml"/><Relationship Id="rId88" Type="http://schemas.openxmlformats.org/officeDocument/2006/relationships/slide" Target="slides/slide26.xml"/><Relationship Id="rId111" Type="http://schemas.openxmlformats.org/officeDocument/2006/relationships/slide" Target="slides/slide49.xml"/><Relationship Id="rId132" Type="http://schemas.openxmlformats.org/officeDocument/2006/relationships/viewProps" Target="viewProps.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Master" Target="slideMasters/slideMaster11.xml"/><Relationship Id="rId106" Type="http://schemas.openxmlformats.org/officeDocument/2006/relationships/slide" Target="slides/slide44.xml"/><Relationship Id="rId127" Type="http://schemas.openxmlformats.org/officeDocument/2006/relationships/slide" Target="slides/slide65.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slideMaster" Target="slideMasters/slideMaster6.xml"/><Relationship Id="rId73" Type="http://schemas.openxmlformats.org/officeDocument/2006/relationships/slide" Target="slides/slide11.xml"/><Relationship Id="rId78" Type="http://schemas.openxmlformats.org/officeDocument/2006/relationships/slide" Target="slides/slide16.xml"/><Relationship Id="rId94" Type="http://schemas.openxmlformats.org/officeDocument/2006/relationships/slide" Target="slides/slide32.xml"/><Relationship Id="rId99" Type="http://schemas.openxmlformats.org/officeDocument/2006/relationships/slide" Target="slides/slide37.xml"/><Relationship Id="rId101" Type="http://schemas.openxmlformats.org/officeDocument/2006/relationships/slide" Target="slides/slide39.xml"/><Relationship Id="rId122" Type="http://schemas.openxmlformats.org/officeDocument/2006/relationships/slide" Target="slides/slide60.xml"/><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customXml" Target="../customXml/item26.xml"/><Relationship Id="rId47" Type="http://schemas.openxmlformats.org/officeDocument/2006/relationships/slideMaster" Target="slideMasters/slideMaster1.xml"/><Relationship Id="rId68" Type="http://schemas.openxmlformats.org/officeDocument/2006/relationships/slide" Target="slides/slide6.xml"/><Relationship Id="rId89" Type="http://schemas.openxmlformats.org/officeDocument/2006/relationships/slide" Target="slides/slide27.xml"/><Relationship Id="rId112" Type="http://schemas.openxmlformats.org/officeDocument/2006/relationships/slide" Target="slides/slide50.xml"/><Relationship Id="rId13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3177" tIns="46589" rIns="93177" bIns="46589" rtlCol="0"/>
          <a:lstStyle>
            <a:lvl1pPr algn="r">
              <a:defRPr sz="1200"/>
            </a:lvl1pPr>
          </a:lstStyle>
          <a:p>
            <a:fld id="{59196C95-710D-4E59-9A5A-6725F3AC81D5}" type="datetimeFigureOut">
              <a:rPr lang="en-US" smtClean="0"/>
              <a:pPr/>
              <a:t>6/10/2016</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3177" tIns="46589" rIns="93177" bIns="46589" rtlCol="0" anchor="b"/>
          <a:lstStyle>
            <a:lvl1pPr algn="r">
              <a:defRPr sz="1200"/>
            </a:lvl1pPr>
          </a:lstStyle>
          <a:p>
            <a:fld id="{4BED6515-A81A-49DC-B6CA-5A168D3F4716}" type="slidenum">
              <a:rPr lang="en-US" smtClean="0"/>
              <a:pPr/>
              <a:t>‹#›</a:t>
            </a:fld>
            <a:endParaRPr lang="en-US" dirty="0"/>
          </a:p>
        </p:txBody>
      </p:sp>
    </p:spTree>
    <p:extLst>
      <p:ext uri="{BB962C8B-B14F-4D97-AF65-F5344CB8AC3E}">
        <p14:creationId xmlns:p14="http://schemas.microsoft.com/office/powerpoint/2010/main" val="143079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3177" tIns="46589" rIns="93177" bIns="46589" rtlCol="0"/>
          <a:lstStyle>
            <a:lvl1pPr algn="r">
              <a:defRPr sz="1200"/>
            </a:lvl1pPr>
          </a:lstStyle>
          <a:p>
            <a:fld id="{3856FD82-2A9C-4A7D-B44C-020C93764102}" type="datetimeFigureOut">
              <a:rPr lang="en-US" smtClean="0"/>
              <a:pPr/>
              <a:t>6/10/2016</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77" tIns="46589" rIns="93177" bIns="46589" rtlCol="0" anchor="b"/>
          <a:lstStyle>
            <a:lvl1pPr algn="r">
              <a:defRPr sz="1200"/>
            </a:lvl1pPr>
          </a:lstStyle>
          <a:p>
            <a:fld id="{FF5F8915-6B7D-471A-AC5B-A5290E439C79}" type="slidenum">
              <a:rPr lang="en-US" smtClean="0"/>
              <a:pPr/>
              <a:t>‹#›</a:t>
            </a:fld>
            <a:endParaRPr lang="en-US" dirty="0"/>
          </a:p>
        </p:txBody>
      </p:sp>
    </p:spTree>
    <p:extLst>
      <p:ext uri="{BB962C8B-B14F-4D97-AF65-F5344CB8AC3E}">
        <p14:creationId xmlns:p14="http://schemas.microsoft.com/office/powerpoint/2010/main" val="1065519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a:xfrm>
            <a:off x="1114425" y="703263"/>
            <a:ext cx="4629150" cy="3473450"/>
          </a:xfrm>
          <a:ln/>
        </p:spPr>
      </p:sp>
      <p:sp>
        <p:nvSpPr>
          <p:cNvPr id="53250" name="Rectangle 3"/>
          <p:cNvSpPr>
            <a:spLocks noGrp="1"/>
          </p:cNvSpPr>
          <p:nvPr>
            <p:ph type="body" idx="1"/>
          </p:nvPr>
        </p:nvSpPr>
        <p:spPr>
          <a:noFill/>
          <a:ln/>
        </p:spPr>
        <p:txBody>
          <a:bodyPr/>
          <a:lstStyle/>
          <a:p>
            <a:pPr lvl="1" eaLnBrk="1" hangingPunct="1"/>
            <a:endParaRPr lang="en-US" dirty="0" smtClean="0">
              <a:latin typeface="Arial" charset="0"/>
            </a:endParaRPr>
          </a:p>
        </p:txBody>
      </p:sp>
    </p:spTree>
    <p:extLst>
      <p:ext uri="{BB962C8B-B14F-4D97-AF65-F5344CB8AC3E}">
        <p14:creationId xmlns:p14="http://schemas.microsoft.com/office/powerpoint/2010/main" val="1226085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solidFill>
                  <a:srgbClr val="FF0000"/>
                </a:solidFill>
                <a:latin typeface="Arial" panose="020B0604020202020204" pitchFamily="34" charset="0"/>
                <a:cs typeface="Arial" panose="020B0604020202020204" pitchFamily="34" charset="0"/>
              </a:rPr>
              <a:t>(This slide is taken </a:t>
            </a:r>
            <a:r>
              <a:rPr lang="en-US" sz="1100" baseline="0" dirty="0" smtClean="0">
                <a:solidFill>
                  <a:srgbClr val="FF0000"/>
                </a:solidFill>
                <a:latin typeface="Arial" panose="020B0604020202020204" pitchFamily="34" charset="0"/>
                <a:cs typeface="Arial" panose="020B0604020202020204" pitchFamily="34" charset="0"/>
              </a:rPr>
              <a:t>from the 2014 Making the Case Webinar slide deck because the slide presented in the “Creating Healthy Indoor Environments” webinar did not include the Integrated Energy Management Solution</a:t>
            </a:r>
            <a:r>
              <a:rPr lang="en-US" sz="1100" dirty="0" smtClean="0">
                <a:solidFill>
                  <a:srgbClr val="FF0000"/>
                </a:solidFill>
                <a:latin typeface="Arial" panose="020B0604020202020204" pitchFamily="34" charset="0"/>
                <a:cs typeface="Arial" panose="020B0604020202020204" pitchFamily="34" charset="0"/>
              </a:rPr>
              <a:t>)</a:t>
            </a:r>
          </a:p>
          <a:p>
            <a:endParaRPr lang="en-US" sz="11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Transcript from the </a:t>
            </a:r>
            <a:r>
              <a:rPr lang="en-US" sz="1100" baseline="0" dirty="0" smtClean="0">
                <a:latin typeface="Arial" panose="020B0604020202020204" pitchFamily="34" charset="0"/>
                <a:cs typeface="Arial" panose="020B0604020202020204" pitchFamily="34" charset="0"/>
              </a:rPr>
              <a:t>2014 SHPPS Webinar. (Note: Does not include content on the Energy Efficiency Technical Solution.):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smtClean="0">
              <a:latin typeface="Arial" panose="020B0604020202020204" pitchFamily="34" charset="0"/>
              <a:cs typeface="Arial" panose="020B0604020202020204" pitchFamily="34" charset="0"/>
            </a:endParaRPr>
          </a:p>
          <a:p>
            <a:pPr marL="0" lvl="1" defTabSz="966612">
              <a:defRPr/>
            </a:pPr>
            <a:r>
              <a:rPr lang="en-US" sz="1100" b="1" dirty="0" smtClean="0">
                <a:latin typeface="Arial" panose="020B0604020202020204" pitchFamily="34" charset="0"/>
                <a:cs typeface="Arial" panose="020B0604020202020204" pitchFamily="34" charset="0"/>
              </a:rPr>
              <a:t>BRENDA DOROSKI:</a:t>
            </a:r>
          </a:p>
          <a:p>
            <a:r>
              <a:rPr lang="en-US" sz="1100" dirty="0" smtClean="0">
                <a:latin typeface="Arial" panose="020B0604020202020204" pitchFamily="34" charset="0"/>
                <a:cs typeface="Arial" panose="020B0604020202020204" pitchFamily="34" charset="0"/>
              </a:rPr>
              <a:t>In addition to the Framework, the Action Kit offers seven technical solutions. The first is to ensure quality inspection, operation and maintenance of your HVAC system. </a:t>
            </a:r>
          </a:p>
          <a:p>
            <a:r>
              <a:rPr lang="en-US" sz="1100" dirty="0" smtClean="0">
                <a:latin typeface="Arial" panose="020B0604020202020204" pitchFamily="34" charset="0"/>
                <a:cs typeface="Arial" panose="020B0604020202020204" pitchFamily="34" charset="0"/>
              </a:rPr>
              <a:t> </a:t>
            </a:r>
          </a:p>
          <a:p>
            <a:r>
              <a:rPr lang="en-US" sz="1100" dirty="0" smtClean="0">
                <a:latin typeface="Arial" panose="020B0604020202020204" pitchFamily="34" charset="0"/>
                <a:cs typeface="Arial" panose="020B0604020202020204" pitchFamily="34" charset="0"/>
              </a:rPr>
              <a:t>The second is active, aggressive control of moisture and mold. </a:t>
            </a:r>
          </a:p>
          <a:p>
            <a:r>
              <a:rPr lang="en-US" sz="1100" dirty="0" smtClean="0">
                <a:latin typeface="Arial" panose="020B0604020202020204" pitchFamily="34" charset="0"/>
                <a:cs typeface="Arial" panose="020B0604020202020204" pitchFamily="34" charset="0"/>
              </a:rPr>
              <a:t> </a:t>
            </a:r>
          </a:p>
          <a:p>
            <a:r>
              <a:rPr lang="en-US" sz="1100" dirty="0" smtClean="0">
                <a:latin typeface="Arial" panose="020B0604020202020204" pitchFamily="34" charset="0"/>
                <a:cs typeface="Arial" panose="020B0604020202020204" pitchFamily="34" charset="0"/>
              </a:rPr>
              <a:t>The third solution is strong, integrated pest management. The fourth solution is effective and consistent cleaning and maintenance activities, including routine inspections and training your cleaning and maintenance staff, as well as providing protocols. The fifth one is smart, low-emitting, low-toxicity material selection. The sixth is aggressive source control, for example through anti-idling school bus policies, radon testing or proactively managing your school’s chemical inventory.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83CBF15-ABE5-4606-9D22-198DEB0F5045}" type="slidenum">
              <a:rPr lang="en-US" smtClean="0"/>
              <a:pPr/>
              <a:t>11</a:t>
            </a:fld>
            <a:endParaRPr lang="en-US" dirty="0"/>
          </a:p>
        </p:txBody>
      </p:sp>
    </p:spTree>
    <p:extLst>
      <p:ext uri="{BB962C8B-B14F-4D97-AF65-F5344CB8AC3E}">
        <p14:creationId xmlns:p14="http://schemas.microsoft.com/office/powerpoint/2010/main" val="1222404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73163"/>
            <a:ext cx="4222750" cy="3168650"/>
          </a:xfrm>
        </p:spPr>
      </p:sp>
      <p:sp>
        <p:nvSpPr>
          <p:cNvPr id="3" name="Notes Placeholder 2"/>
          <p:cNvSpPr>
            <a:spLocks noGrp="1"/>
          </p:cNvSpPr>
          <p:nvPr>
            <p:ph type="body" idx="1"/>
          </p:nvPr>
        </p:nvSpPr>
        <p:spPr>
          <a:xfrm>
            <a:off x="716619" y="4295606"/>
            <a:ext cx="5732949" cy="4295929"/>
          </a:xfrm>
        </p:spPr>
        <p:txBody>
          <a:bodyPr/>
          <a:lstStyle/>
          <a:p>
            <a:pPr marL="0" marR="0" lvl="1" indent="0" algn="l" defTabSz="10036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EPA developed the</a:t>
            </a:r>
            <a:r>
              <a:rPr lang="en-US" sz="1200" i="1" kern="1200" dirty="0" smtClean="0">
                <a:solidFill>
                  <a:schemeClr val="tx1"/>
                </a:solidFill>
                <a:effectLst/>
                <a:latin typeface="+mn-lt"/>
                <a:ea typeface="+mn-ea"/>
                <a:cs typeface="+mn-cs"/>
              </a:rPr>
              <a:t> IAQ Tools for Schools</a:t>
            </a:r>
            <a:r>
              <a:rPr lang="en-US" sz="1200" kern="1200" dirty="0" smtClean="0">
                <a:solidFill>
                  <a:schemeClr val="tx1"/>
                </a:solidFill>
                <a:effectLst/>
                <a:latin typeface="+mn-lt"/>
                <a:ea typeface="+mn-ea"/>
                <a:cs typeface="+mn-cs"/>
              </a:rPr>
              <a:t> guidance in 1994 to provide schools with a comprehensive set of materials and resources to help them identify, fix and prevent problems. Through the years, the kit has been updated, expanded and refined to help schools and school districts take immediate actions to implement effective IAQ management programs. EPA has learned from thousands of school districts across the country that are successfully implementing the guidance to develop a framework for effective IAQ school management using proven practices and approaches. The Action Kit tells you what to do, and the Framework tells you how to do it using six key drivers to deliver continuous improvement.</a:t>
            </a:r>
          </a:p>
          <a:p>
            <a:pPr marL="0" marR="0" lvl="1" indent="0" algn="l" defTabSz="1003693"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1003693" rtl="0" eaLnBrk="1" fontAlgn="auto" latinLnBrk="0" hangingPunct="1">
              <a:lnSpc>
                <a:spcPct val="100000"/>
              </a:lnSpc>
              <a:spcBef>
                <a:spcPts val="0"/>
              </a:spcBef>
              <a:spcAft>
                <a:spcPts val="0"/>
              </a:spcAft>
              <a:buClrTx/>
              <a:buSzTx/>
              <a:buFontTx/>
              <a:buNone/>
              <a:tabLst/>
              <a:defRPr/>
            </a:pPr>
            <a:r>
              <a:rPr lang="en-US" sz="1200" i="1" dirty="0" smtClean="0"/>
              <a:t>This mobile app is our latest effort to provide updated, user-friendly guidance to help schools identify, resolve and prevent indoor air quality problems, using low- and no-cost measures. </a:t>
            </a:r>
            <a:r>
              <a:rPr lang="en-US" sz="1200" kern="1200" dirty="0" smtClean="0">
                <a:solidFill>
                  <a:schemeClr val="tx1"/>
                </a:solidFill>
                <a:effectLst/>
                <a:latin typeface="+mn-lt"/>
                <a:ea typeface="+mn-ea"/>
                <a:cs typeface="+mn-cs"/>
              </a:rPr>
              <a:t>Everything from the </a:t>
            </a:r>
            <a:r>
              <a:rPr lang="en-US" sz="1200" i="1" kern="1200" dirty="0" smtClean="0">
                <a:solidFill>
                  <a:schemeClr val="tx1"/>
                </a:solidFill>
                <a:effectLst/>
                <a:latin typeface="+mn-lt"/>
                <a:ea typeface="+mn-ea"/>
                <a:cs typeface="+mn-cs"/>
              </a:rPr>
              <a:t>IAQ Tools for Schools </a:t>
            </a:r>
            <a:r>
              <a:rPr lang="en-US" sz="1200" kern="1200" dirty="0" smtClean="0">
                <a:solidFill>
                  <a:schemeClr val="tx1"/>
                </a:solidFill>
                <a:effectLst/>
                <a:latin typeface="+mn-lt"/>
                <a:ea typeface="+mn-ea"/>
                <a:cs typeface="+mn-cs"/>
              </a:rPr>
              <a:t>Action Kit and Framework is pulled together for easy use on any mobile device with internet access—whether it’s a smart phone or a tablet. And it is, of course, free to download and free to use.</a:t>
            </a:r>
          </a:p>
          <a:p>
            <a:pPr marL="0" lvl="1" defTabSz="1003693">
              <a:defRPr/>
            </a:pPr>
            <a:endParaRPr lang="en-US" dirty="0"/>
          </a:p>
        </p:txBody>
      </p:sp>
      <p:sp>
        <p:nvSpPr>
          <p:cNvPr id="4" name="Slide Number Placeholder 3"/>
          <p:cNvSpPr>
            <a:spLocks noGrp="1"/>
          </p:cNvSpPr>
          <p:nvPr>
            <p:ph type="sldNum" sz="quarter" idx="10"/>
          </p:nvPr>
        </p:nvSpPr>
        <p:spPr/>
        <p:txBody>
          <a:bodyPr/>
          <a:lstStyle/>
          <a:p>
            <a:fld id="{653D0093-1ED2-4679-8BCB-77A32BBD7CC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21755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73163"/>
            <a:ext cx="4222750" cy="3168650"/>
          </a:xfrm>
        </p:spPr>
      </p:sp>
      <p:sp>
        <p:nvSpPr>
          <p:cNvPr id="3" name="Notes Placeholder 2"/>
          <p:cNvSpPr>
            <a:spLocks noGrp="1"/>
          </p:cNvSpPr>
          <p:nvPr>
            <p:ph type="body" idx="1"/>
          </p:nvPr>
        </p:nvSpPr>
        <p:spPr>
          <a:xfrm>
            <a:off x="716619" y="4295606"/>
            <a:ext cx="5732949" cy="4295929"/>
          </a:xfrm>
        </p:spPr>
        <p:txBody>
          <a:bodyPr/>
          <a:lstStyle/>
          <a:p>
            <a:pPr marL="0" marR="0" lvl="1" indent="0" algn="l" defTabSz="1003693"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1003693" rtl="0" eaLnBrk="1" fontAlgn="auto" latinLnBrk="0" hangingPunct="1">
              <a:lnSpc>
                <a:spcPct val="100000"/>
              </a:lnSpc>
              <a:spcBef>
                <a:spcPts val="0"/>
              </a:spcBef>
              <a:spcAft>
                <a:spcPts val="0"/>
              </a:spcAft>
              <a:buClrTx/>
              <a:buSzTx/>
              <a:buFontTx/>
              <a:buNone/>
              <a:tabLst/>
              <a:defRPr/>
            </a:pPr>
            <a:endParaRPr lang="en-US" sz="1200" strike="sngStrike" kern="1200" dirty="0" smtClean="0">
              <a:solidFill>
                <a:schemeClr val="tx1"/>
              </a:solidFill>
              <a:effectLst/>
              <a:latin typeface="+mn-lt"/>
              <a:ea typeface="+mn-ea"/>
              <a:cs typeface="+mn-cs"/>
            </a:endParaRPr>
          </a:p>
          <a:p>
            <a:pPr marL="0" lvl="1" defTabSz="1003693">
              <a:defRPr/>
            </a:pPr>
            <a:endParaRPr lang="en-US" dirty="0"/>
          </a:p>
        </p:txBody>
      </p:sp>
      <p:sp>
        <p:nvSpPr>
          <p:cNvPr id="4" name="Slide Number Placeholder 3"/>
          <p:cNvSpPr>
            <a:spLocks noGrp="1"/>
          </p:cNvSpPr>
          <p:nvPr>
            <p:ph type="sldNum" sz="quarter" idx="10"/>
          </p:nvPr>
        </p:nvSpPr>
        <p:spPr/>
        <p:txBody>
          <a:bodyPr/>
          <a:lstStyle/>
          <a:p>
            <a:fld id="{653D0093-1ED2-4679-8BCB-77A32BBD7CC3}"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03310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73163"/>
            <a:ext cx="4222750" cy="3168650"/>
          </a:xfrm>
        </p:spPr>
      </p:sp>
      <p:sp>
        <p:nvSpPr>
          <p:cNvPr id="3" name="Notes Placeholder 2"/>
          <p:cNvSpPr>
            <a:spLocks noGrp="1"/>
          </p:cNvSpPr>
          <p:nvPr>
            <p:ph type="body" idx="1"/>
          </p:nvPr>
        </p:nvSpPr>
        <p:spPr>
          <a:xfrm>
            <a:off x="716619" y="4295606"/>
            <a:ext cx="5732949" cy="4295929"/>
          </a:xfrm>
        </p:spPr>
        <p:txBody>
          <a:bodyPr/>
          <a:lstStyle/>
          <a:p>
            <a:pPr marL="0" marR="0" lvl="1" indent="0" algn="l" defTabSz="10036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I’ve said, this app is designed to be easy to use, and as we take a closer look at it in the next slides, you’ll see that everything you need to identify, document and report on your school’s health is right there, as well as—and we think this is so important—the ability to file the report immediately, so it doesn’t get lost as just one more item on your long to-do list.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This is a shot of the home screen, and you can see that at the bottom you have access to the Action Kit, the Walkthrough Checklists, and links to Frequently Asked Questions on EPA’s website. </a:t>
            </a:r>
          </a:p>
          <a:p>
            <a:pPr marL="0" lvl="1" defTabSz="1003693">
              <a:defRPr/>
            </a:pPr>
            <a:endParaRPr lang="en-US" dirty="0"/>
          </a:p>
        </p:txBody>
      </p:sp>
      <p:sp>
        <p:nvSpPr>
          <p:cNvPr id="4" name="Slide Number Placeholder 3"/>
          <p:cNvSpPr>
            <a:spLocks noGrp="1"/>
          </p:cNvSpPr>
          <p:nvPr>
            <p:ph type="sldNum" sz="quarter" idx="10"/>
          </p:nvPr>
        </p:nvSpPr>
        <p:spPr/>
        <p:txBody>
          <a:bodyPr/>
          <a:lstStyle/>
          <a:p>
            <a:fld id="{653D0093-1ED2-4679-8BCB-77A32BBD7CC3}"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491063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73163"/>
            <a:ext cx="4222750" cy="3168650"/>
          </a:xfrm>
        </p:spPr>
      </p:sp>
      <p:sp>
        <p:nvSpPr>
          <p:cNvPr id="3" name="Notes Placeholder 2"/>
          <p:cNvSpPr>
            <a:spLocks noGrp="1"/>
          </p:cNvSpPr>
          <p:nvPr>
            <p:ph type="body" idx="1"/>
          </p:nvPr>
        </p:nvSpPr>
        <p:spPr>
          <a:xfrm>
            <a:off x="716619" y="4295606"/>
            <a:ext cx="5732949" cy="4295929"/>
          </a:xfrm>
        </p:spPr>
        <p:txBody>
          <a:bodyPr/>
          <a:lstStyle/>
          <a:p>
            <a:pPr marL="0" lvl="1" defTabSz="1003693">
              <a:defRPr/>
            </a:pPr>
            <a:r>
              <a:rPr lang="en-US" sz="1200" kern="1200" dirty="0" smtClean="0">
                <a:solidFill>
                  <a:schemeClr val="tx1"/>
                </a:solidFill>
                <a:effectLst/>
                <a:latin typeface="+mn-lt"/>
                <a:ea typeface="+mn-ea"/>
                <a:cs typeface="+mn-cs"/>
              </a:rPr>
              <a:t>&lt;Again, this can be tailored to the audience. Some groups will be very familiar with the Kit; others will not.&gt; </a:t>
            </a:r>
          </a:p>
          <a:p>
            <a:pPr marL="0" lvl="1" defTabSz="1003693">
              <a:defRPr/>
            </a:pP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Clicking on any of these blue menu items will take you</a:t>
            </a:r>
            <a:r>
              <a:rPr lang="en-US" sz="1200" kern="1200" dirty="0" smtClean="0">
                <a:solidFill>
                  <a:srgbClr val="FF0000"/>
                </a:solidFill>
                <a:effectLst/>
                <a:latin typeface="+mn-lt"/>
                <a:ea typeface="+mn-ea"/>
                <a:cs typeface="+mn-cs"/>
              </a:rPr>
              <a:t> to </a:t>
            </a:r>
            <a:r>
              <a:rPr lang="en-US" sz="1200" kern="1200" dirty="0" smtClean="0">
                <a:solidFill>
                  <a:schemeClr val="tx1"/>
                </a:solidFill>
                <a:effectLst/>
                <a:latin typeface="+mn-lt"/>
                <a:ea typeface="+mn-ea"/>
                <a:cs typeface="+mn-cs"/>
              </a:rPr>
              <a:t>a description of the resource and a link to access it. The screen on the right shows the description</a:t>
            </a:r>
            <a:r>
              <a:rPr lang="en-US" sz="1200" kern="1200" baseline="0" dirty="0" smtClean="0">
                <a:solidFill>
                  <a:schemeClr val="tx1"/>
                </a:solidFill>
                <a:effectLst/>
                <a:latin typeface="+mn-lt"/>
                <a:ea typeface="+mn-ea"/>
                <a:cs typeface="+mn-cs"/>
              </a:rPr>
              <a:t> of the School IAQ Informational Vi</a:t>
            </a:r>
            <a:r>
              <a:rPr lang="en-US" sz="1200" kern="1200" dirty="0" smtClean="0">
                <a:solidFill>
                  <a:schemeClr val="tx1"/>
                </a:solidFill>
                <a:effectLst/>
                <a:latin typeface="+mn-lt"/>
                <a:ea typeface="+mn-ea"/>
                <a:cs typeface="+mn-cs"/>
              </a:rPr>
              <a:t>deo Collection. You can see that the app describes the collection and has links for viewing the three videos on YouTube. It also includes an email address, should someone want to order the DVD.  </a:t>
            </a:r>
          </a:p>
          <a:p>
            <a:pPr marL="0" lvl="1" defTabSz="1003693">
              <a:defRPr/>
            </a:pPr>
            <a:endParaRPr lang="en-US" sz="1200" kern="1200" dirty="0" smtClean="0">
              <a:solidFill>
                <a:schemeClr val="tx1"/>
              </a:solidFill>
              <a:effectLst/>
              <a:latin typeface="+mn-lt"/>
              <a:ea typeface="+mn-ea"/>
              <a:cs typeface="+mn-cs"/>
            </a:endParaRPr>
          </a:p>
          <a:p>
            <a:pPr marL="0" lvl="1" defTabSz="1003693">
              <a:defRPr/>
            </a:pPr>
            <a:r>
              <a:rPr lang="en-US" sz="1200" kern="1200" dirty="0" smtClean="0">
                <a:solidFill>
                  <a:schemeClr val="tx1"/>
                </a:solidFill>
                <a:effectLst/>
                <a:latin typeface="+mn-lt"/>
                <a:ea typeface="+mn-ea"/>
                <a:cs typeface="+mn-cs"/>
              </a:rPr>
              <a:t>Everything is right at your fingertips.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Here, as another example, you have the description</a:t>
            </a:r>
            <a:r>
              <a:rPr lang="en-US" sz="1200" kern="1200" baseline="0" dirty="0" smtClean="0">
                <a:solidFill>
                  <a:schemeClr val="tx1"/>
                </a:solidFill>
                <a:effectLst/>
                <a:latin typeface="+mn-lt"/>
                <a:ea typeface="+mn-ea"/>
                <a:cs typeface="+mn-cs"/>
              </a:rPr>
              <a:t> of the IAQ Coordinators Guide and, with a tap of your finger, you </a:t>
            </a:r>
            <a:r>
              <a:rPr lang="en-US" sz="1200" kern="1200" dirty="0" smtClean="0">
                <a:solidFill>
                  <a:schemeClr val="tx1"/>
                </a:solidFill>
                <a:effectLst/>
                <a:latin typeface="+mn-lt"/>
                <a:ea typeface="+mn-ea"/>
                <a:cs typeface="+mn-cs"/>
              </a:rPr>
              <a:t>can view the PDF of that Guide.</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653D0093-1ED2-4679-8BCB-77A32BBD7CC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826092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73163"/>
            <a:ext cx="4222750" cy="3168650"/>
          </a:xfrm>
        </p:spPr>
      </p:sp>
      <p:sp>
        <p:nvSpPr>
          <p:cNvPr id="3" name="Notes Placeholder 2"/>
          <p:cNvSpPr>
            <a:spLocks noGrp="1"/>
          </p:cNvSpPr>
          <p:nvPr>
            <p:ph type="body" idx="1"/>
          </p:nvPr>
        </p:nvSpPr>
        <p:spPr>
          <a:xfrm>
            <a:off x="716619" y="4295606"/>
            <a:ext cx="5732949" cy="4295929"/>
          </a:xfrm>
        </p:spPr>
        <p:txBody>
          <a:bodyPr/>
          <a:lstStyle/>
          <a:p>
            <a:pPr marL="0" marR="0" lvl="1" indent="0" algn="l" defTabSz="10036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checklists help break a big job into manageable pieces. </a:t>
            </a:r>
          </a:p>
          <a:p>
            <a:pPr marL="0" marR="0" lvl="1" indent="0" algn="l" defTabSz="1003693"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10036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Different people complete different checklists, which means they can stay focused on the task at hand. </a:t>
            </a:r>
          </a:p>
          <a:p>
            <a:pPr marL="0" marR="0" lvl="1" indent="0" algn="l" defTabSz="1003693"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10036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 checklists are more extensive than others and will take longer; some areas of the school may not need to be surveyed as often as others. Be sure that you establish a schedule for how often each checklist should be completed and make sure that all the inspections are completed on a regular basis. </a:t>
            </a:r>
          </a:p>
          <a:p>
            <a:pPr marL="0" marR="0" lvl="1" indent="0" algn="l" defTabSz="1003693"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10036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Remember</a:t>
            </a:r>
            <a:r>
              <a:rPr lang="en-US" sz="1200" kern="1200" baseline="0" dirty="0" smtClean="0">
                <a:solidFill>
                  <a:schemeClr val="tx1"/>
                </a:solidFill>
                <a:effectLst/>
                <a:latin typeface="+mn-lt"/>
                <a:ea typeface="+mn-ea"/>
                <a:cs typeface="+mn-cs"/>
              </a:rPr>
              <a:t>: The key to maintaining good IAQ is conducting regular walkthrough assessments of your school facility.</a:t>
            </a:r>
            <a:endParaRPr lang="en-US" sz="1200" kern="1200" dirty="0" smtClean="0">
              <a:solidFill>
                <a:srgbClr val="FF0000"/>
              </a:solidFill>
              <a:effectLst/>
              <a:latin typeface="+mn-lt"/>
              <a:ea typeface="+mn-ea"/>
              <a:cs typeface="+mn-cs"/>
            </a:endParaRPr>
          </a:p>
          <a:p>
            <a:pPr marL="0" lvl="1" defTabSz="1003693">
              <a:defRPr/>
            </a:pPr>
            <a:endParaRPr lang="en-US" dirty="0"/>
          </a:p>
        </p:txBody>
      </p:sp>
      <p:sp>
        <p:nvSpPr>
          <p:cNvPr id="4" name="Slide Number Placeholder 3"/>
          <p:cNvSpPr>
            <a:spLocks noGrp="1"/>
          </p:cNvSpPr>
          <p:nvPr>
            <p:ph type="sldNum" sz="quarter" idx="10"/>
          </p:nvPr>
        </p:nvSpPr>
        <p:spPr/>
        <p:txBody>
          <a:bodyPr/>
          <a:lstStyle/>
          <a:p>
            <a:fld id="{653D0093-1ED2-4679-8BCB-77A32BBD7CC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27452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73163"/>
            <a:ext cx="4222750" cy="3168650"/>
          </a:xfrm>
        </p:spPr>
      </p:sp>
      <p:sp>
        <p:nvSpPr>
          <p:cNvPr id="3" name="Notes Placeholder 2"/>
          <p:cNvSpPr>
            <a:spLocks noGrp="1"/>
          </p:cNvSpPr>
          <p:nvPr>
            <p:ph type="body" idx="1"/>
          </p:nvPr>
        </p:nvSpPr>
        <p:spPr>
          <a:xfrm>
            <a:off x="716619" y="4295606"/>
            <a:ext cx="5732949" cy="4295929"/>
          </a:xfrm>
        </p:spPr>
        <p:txBody>
          <a:bodyPr/>
          <a:lstStyle/>
          <a:p>
            <a:pPr marL="0" marR="0" lvl="1" indent="0" algn="l" defTabSz="10036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Dave</a:t>
            </a:r>
            <a:r>
              <a:rPr lang="en-US" sz="1200" kern="1200" baseline="0" dirty="0" smtClean="0">
                <a:solidFill>
                  <a:schemeClr val="tx1"/>
                </a:solidFill>
                <a:effectLst/>
                <a:latin typeface="+mn-lt"/>
                <a:ea typeface="+mn-ea"/>
                <a:cs typeface="+mn-cs"/>
              </a:rPr>
              <a:t> Blake will demonstrate how easy and helpful this tool can be.</a:t>
            </a:r>
          </a:p>
          <a:p>
            <a:pPr marL="0" marR="0" lvl="1" indent="0" algn="l" defTabSz="1003693"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10036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&lt;Review the steps&gt; and repeat as needed! </a:t>
            </a:r>
          </a:p>
          <a:p>
            <a:pPr marL="0" marR="0" lvl="1" indent="0" algn="l" defTabSz="1003693"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10036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that’s it! </a:t>
            </a:r>
          </a:p>
          <a:p>
            <a:pPr marL="0" marR="0" lvl="1" indent="0" algn="l" defTabSz="1003693"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10036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mobile app can make the jobs of everyone involved in the IAQ program so much easier. It can help you gather all the needed information, organize it and prioritize what needs to be done</a:t>
            </a:r>
            <a:r>
              <a:rPr lang="en-US" sz="1200" kern="1200" baseline="0" dirty="0" smtClean="0">
                <a:solidFill>
                  <a:schemeClr val="tx1"/>
                </a:solidFill>
                <a:effectLst/>
                <a:latin typeface="+mn-lt"/>
                <a:ea typeface="+mn-ea"/>
                <a:cs typeface="+mn-cs"/>
              </a:rPr>
              <a:t> to ensure good IAQ in your school buildings and improve the health and well-being of your students, teachers and staff.</a:t>
            </a:r>
            <a:endParaRPr lang="en-US" sz="1200" kern="1200" dirty="0" smtClean="0">
              <a:solidFill>
                <a:schemeClr val="tx1"/>
              </a:solidFill>
              <a:effectLst/>
              <a:latin typeface="+mn-lt"/>
              <a:ea typeface="+mn-ea"/>
              <a:cs typeface="+mn-cs"/>
            </a:endParaRPr>
          </a:p>
          <a:p>
            <a:pPr marL="0" lvl="1" defTabSz="1003693">
              <a:defRPr/>
            </a:pPr>
            <a:endParaRPr lang="en-US" dirty="0"/>
          </a:p>
        </p:txBody>
      </p:sp>
      <p:sp>
        <p:nvSpPr>
          <p:cNvPr id="4" name="Slide Number Placeholder 3"/>
          <p:cNvSpPr>
            <a:spLocks noGrp="1"/>
          </p:cNvSpPr>
          <p:nvPr>
            <p:ph type="sldNum" sz="quarter" idx="10"/>
          </p:nvPr>
        </p:nvSpPr>
        <p:spPr/>
        <p:txBody>
          <a:bodyPr/>
          <a:lstStyle/>
          <a:p>
            <a:fld id="{653D0093-1ED2-4679-8BCB-77A32BBD7CC3}"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444231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this webinar we will delve into how to activate critical components of the IAQ Tools for Schools kit, framework  and mobile App train and educate staff and occupants to identify, assess and act to eliminate asthma triggers. Beginning with the </a:t>
            </a:r>
            <a:r>
              <a:rPr lang="en-US" baseline="0" dirty="0" err="1" smtClean="0"/>
              <a:t>Walkthough</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18</a:t>
            </a:fld>
            <a:endParaRPr lang="en-US" dirty="0"/>
          </a:p>
        </p:txBody>
      </p:sp>
    </p:spTree>
    <p:extLst>
      <p:ext uri="{BB962C8B-B14F-4D97-AF65-F5344CB8AC3E}">
        <p14:creationId xmlns:p14="http://schemas.microsoft.com/office/powerpoint/2010/main" val="1794337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19</a:t>
            </a:fld>
            <a:endParaRPr lang="en-US" dirty="0"/>
          </a:p>
        </p:txBody>
      </p:sp>
    </p:spTree>
    <p:extLst>
      <p:ext uri="{BB962C8B-B14F-4D97-AF65-F5344CB8AC3E}">
        <p14:creationId xmlns:p14="http://schemas.microsoft.com/office/powerpoint/2010/main" val="291989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Discussions</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20</a:t>
            </a:fld>
            <a:endParaRPr lang="en-US" dirty="0"/>
          </a:p>
        </p:txBody>
      </p:sp>
    </p:spTree>
    <p:extLst>
      <p:ext uri="{BB962C8B-B14F-4D97-AF65-F5344CB8AC3E}">
        <p14:creationId xmlns:p14="http://schemas.microsoft.com/office/powerpoint/2010/main" val="93905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2</a:t>
            </a:fld>
            <a:endParaRPr lang="en-US" dirty="0"/>
          </a:p>
        </p:txBody>
      </p:sp>
    </p:spTree>
    <p:extLst>
      <p:ext uri="{BB962C8B-B14F-4D97-AF65-F5344CB8AC3E}">
        <p14:creationId xmlns:p14="http://schemas.microsoft.com/office/powerpoint/2010/main" val="3767949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Observations</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21</a:t>
            </a:fld>
            <a:endParaRPr lang="en-US" dirty="0"/>
          </a:p>
        </p:txBody>
      </p:sp>
    </p:spTree>
    <p:extLst>
      <p:ext uri="{BB962C8B-B14F-4D97-AF65-F5344CB8AC3E}">
        <p14:creationId xmlns:p14="http://schemas.microsoft.com/office/powerpoint/2010/main" val="2494831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Measurements</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22</a:t>
            </a:fld>
            <a:endParaRPr lang="en-US" dirty="0"/>
          </a:p>
        </p:txBody>
      </p:sp>
    </p:spTree>
    <p:extLst>
      <p:ext uri="{BB962C8B-B14F-4D97-AF65-F5344CB8AC3E}">
        <p14:creationId xmlns:p14="http://schemas.microsoft.com/office/powerpoint/2010/main" val="3016251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23</a:t>
            </a:fld>
            <a:endParaRPr lang="en-US" dirty="0"/>
          </a:p>
        </p:txBody>
      </p:sp>
    </p:spTree>
    <p:extLst>
      <p:ext uri="{BB962C8B-B14F-4D97-AF65-F5344CB8AC3E}">
        <p14:creationId xmlns:p14="http://schemas.microsoft.com/office/powerpoint/2010/main" val="1181747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79BD7FF-4056-4542-9528-1D01B24D46F4}" type="slidenum">
              <a:rPr lang="en-US" altLang="en-US">
                <a:solidFill>
                  <a:prstClr val="black"/>
                </a:solidFill>
              </a:rPr>
              <a:pPr/>
              <a:t>25</a:t>
            </a:fld>
            <a:endParaRPr lang="en-US" altLang="en-US">
              <a:solidFill>
                <a:prstClr val="black"/>
              </a:solidFill>
            </a:endParaRPr>
          </a:p>
        </p:txBody>
      </p:sp>
    </p:spTree>
    <p:extLst>
      <p:ext uri="{BB962C8B-B14F-4D97-AF65-F5344CB8AC3E}">
        <p14:creationId xmlns:p14="http://schemas.microsoft.com/office/powerpoint/2010/main" val="2068601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F0324F6-A3C1-4EF5-BD6D-4C5E38EDB73C}" type="slidenum">
              <a:rPr lang="en-US" altLang="en-US">
                <a:solidFill>
                  <a:prstClr val="black"/>
                </a:solidFill>
              </a:rPr>
              <a:pPr/>
              <a:t>26</a:t>
            </a:fld>
            <a:endParaRPr lang="en-US" altLang="en-US">
              <a:solidFill>
                <a:prstClr val="black"/>
              </a:solidFill>
            </a:endParaRPr>
          </a:p>
        </p:txBody>
      </p:sp>
    </p:spTree>
    <p:extLst>
      <p:ext uri="{BB962C8B-B14F-4D97-AF65-F5344CB8AC3E}">
        <p14:creationId xmlns:p14="http://schemas.microsoft.com/office/powerpoint/2010/main" val="3934978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46F2116-3449-42A3-981E-DE3E6A6079DD}" type="slidenum">
              <a:rPr lang="en-US" altLang="en-US">
                <a:solidFill>
                  <a:prstClr val="black"/>
                </a:solidFill>
              </a:rPr>
              <a:pPr/>
              <a:t>28</a:t>
            </a:fld>
            <a:endParaRPr lang="en-US" altLang="en-US">
              <a:solidFill>
                <a:prstClr val="black"/>
              </a:solidFill>
            </a:endParaRPr>
          </a:p>
        </p:txBody>
      </p:sp>
    </p:spTree>
    <p:extLst>
      <p:ext uri="{BB962C8B-B14F-4D97-AF65-F5344CB8AC3E}">
        <p14:creationId xmlns:p14="http://schemas.microsoft.com/office/powerpoint/2010/main" val="2193601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BDEEA4D-BFDC-4698-B5D4-7D43172348A9}" type="slidenum">
              <a:rPr lang="en-US" altLang="en-US">
                <a:solidFill>
                  <a:prstClr val="black"/>
                </a:solidFill>
              </a:rPr>
              <a:pPr/>
              <a:t>32</a:t>
            </a:fld>
            <a:endParaRPr lang="en-US" altLang="en-US">
              <a:solidFill>
                <a:prstClr val="black"/>
              </a:solidFill>
            </a:endParaRPr>
          </a:p>
        </p:txBody>
      </p:sp>
    </p:spTree>
    <p:extLst>
      <p:ext uri="{BB962C8B-B14F-4D97-AF65-F5344CB8AC3E}">
        <p14:creationId xmlns:p14="http://schemas.microsoft.com/office/powerpoint/2010/main" val="2202052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FB918D1-E884-4FD2-8321-46316AF618ED}" type="slidenum">
              <a:rPr lang="en-US" altLang="en-US">
                <a:latin typeface="Calibri" panose="020F0502020204030204" pitchFamily="34" charset="0"/>
              </a:rPr>
              <a:pPr eaLnBrk="1" hangingPunct="1"/>
              <a:t>49</a:t>
            </a:fld>
            <a:endParaRPr lang="en-US" altLang="en-US">
              <a:latin typeface="Calibri" panose="020F0502020204030204" pitchFamily="34" charset="0"/>
            </a:endParaRPr>
          </a:p>
        </p:txBody>
      </p:sp>
    </p:spTree>
    <p:extLst>
      <p:ext uri="{BB962C8B-B14F-4D97-AF65-F5344CB8AC3E}">
        <p14:creationId xmlns:p14="http://schemas.microsoft.com/office/powerpoint/2010/main" val="2807589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main messages</a:t>
            </a:r>
            <a:r>
              <a:rPr lang="en-US" baseline="0" dirty="0" smtClean="0"/>
              <a:t> you heard from Francine was the importance of having a strong organizational component to you IAQ program that includes developing systematic approaches and standard operating procedures that are part of an established written plan.</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51</a:t>
            </a:fld>
            <a:endParaRPr lang="en-US" dirty="0"/>
          </a:p>
        </p:txBody>
      </p:sp>
    </p:spTree>
    <p:extLst>
      <p:ext uri="{BB962C8B-B14F-4D97-AF65-F5344CB8AC3E}">
        <p14:creationId xmlns:p14="http://schemas.microsoft.com/office/powerpoint/2010/main" val="2372031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ü"/>
            </a:pPr>
            <a:r>
              <a:rPr lang="en-US" dirty="0" smtClean="0"/>
              <a:t>The IAQ Tools for</a:t>
            </a:r>
            <a:r>
              <a:rPr lang="en-US" baseline="0" dirty="0" smtClean="0"/>
              <a:t> School Kit and Mobile App are designed to offer checklists that are targeted to all the staff and occupants in the schools to help coordinate actions and assist with comprehensive training that builds competency for everyone to conduct their role in reducing asthma triggers.</a:t>
            </a:r>
          </a:p>
          <a:p>
            <a:pPr marL="171450" indent="-171450">
              <a:buFont typeface="Wingdings" panose="05000000000000000000" pitchFamily="2" charset="2"/>
              <a:buChar char="ü"/>
            </a:pPr>
            <a:endParaRPr lang="en-US" baseline="0" dirty="0" smtClean="0"/>
          </a:p>
          <a:p>
            <a:pPr marL="171450" indent="-171450">
              <a:buFont typeface="Wingdings" panose="05000000000000000000" pitchFamily="2" charset="2"/>
              <a:buChar char="ü"/>
            </a:pPr>
            <a:r>
              <a:rPr lang="en-US" baseline="0" dirty="0" smtClean="0"/>
              <a:t>The checklist in the kit can be used to facilitate communication and coordinate action between all of the school IAQ stakeholders. Lets look at the roles and relationship Francine highlighted that between the teacher, the school nurse and the environmental officer.</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53</a:t>
            </a:fld>
            <a:endParaRPr lang="en-US" dirty="0"/>
          </a:p>
        </p:txBody>
      </p:sp>
    </p:spTree>
    <p:extLst>
      <p:ext uri="{BB962C8B-B14F-4D97-AF65-F5344CB8AC3E}">
        <p14:creationId xmlns:p14="http://schemas.microsoft.com/office/powerpoint/2010/main" val="586758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kern="1200" baseline="0" dirty="0" smtClean="0">
                <a:solidFill>
                  <a:schemeClr val="tx1"/>
                </a:solidFill>
                <a:effectLst/>
                <a:latin typeface="Arial" panose="020B0604020202020204" pitchFamily="34" charset="0"/>
                <a:ea typeface="+mn-ea"/>
                <a:cs typeface="Arial" panose="020B0604020202020204" pitchFamily="34" charset="0"/>
              </a:rPr>
              <a:t>Tracy: The next action you can take on the way to improving IAQ in your schools is to join the 2016 IAQ Master Class by viewing 10 webinars in the IAQ Master Class Professional Training Webinar Series. Your ability to move into action more quickly will be enhanced by viewing these webinars on demand. We will be recommending specific webinars for you to view on demand in order to deepen your understanding of the content delivered in the four webinars that are part of the Knowledge-to-Action series. For this webinar, we recommend that you view the first two webinars in the MC Series, Creating Healthy Schools… and Making the Case… The other three webinars in this Knowledge to Action series  </a:t>
            </a:r>
            <a:endParaRPr lang="en-US" sz="1100" b="0" kern="1200" dirty="0" smtClean="0">
              <a:solidFill>
                <a:schemeClr val="tx1"/>
              </a:solidFill>
              <a:effectLst/>
              <a:latin typeface="Arial" panose="020B0604020202020204" pitchFamily="34" charset="0"/>
              <a:ea typeface="+mn-ea"/>
              <a:cs typeface="Arial" panose="020B0604020202020204" pitchFamily="34" charset="0"/>
            </a:endParaRPr>
          </a:p>
          <a:p>
            <a:endParaRPr lang="en-US" sz="1100" b="0" kern="1200" dirty="0" smtClean="0">
              <a:solidFill>
                <a:schemeClr val="tx1"/>
              </a:solidFill>
              <a:effectLst/>
              <a:latin typeface="Arial" panose="020B0604020202020204" pitchFamily="34" charset="0"/>
              <a:ea typeface="+mn-ea"/>
              <a:cs typeface="Arial" panose="020B0604020202020204" pitchFamily="34" charset="0"/>
            </a:endParaRPr>
          </a:p>
          <a:p>
            <a:r>
              <a:rPr lang="en-US" sz="1100" b="1" kern="1200" dirty="0" smtClean="0">
                <a:solidFill>
                  <a:schemeClr val="tx1"/>
                </a:solidFill>
                <a:effectLst/>
                <a:latin typeface="Arial" panose="020B0604020202020204" pitchFamily="34" charset="0"/>
                <a:ea typeface="+mn-ea"/>
                <a:cs typeface="Arial" panose="020B0604020202020204" pitchFamily="34" charset="0"/>
              </a:rPr>
              <a:t>Gain recognition</a:t>
            </a:r>
            <a:r>
              <a:rPr lang="en-US" sz="1100" kern="1200" dirty="0" smtClean="0">
                <a:solidFill>
                  <a:schemeClr val="tx1"/>
                </a:solidFill>
                <a:effectLst/>
                <a:latin typeface="Arial" panose="020B0604020202020204" pitchFamily="34" charset="0"/>
                <a:ea typeface="+mn-ea"/>
                <a:cs typeface="Arial" panose="020B0604020202020204" pitchFamily="34" charset="0"/>
              </a:rPr>
              <a:t> for your knowledge acquisition and commitment to action through certificates of completion for each training. Complete all </a:t>
            </a:r>
            <a:r>
              <a:rPr lang="en-US" sz="1100" b="1" kern="1200" dirty="0" smtClean="0">
                <a:solidFill>
                  <a:schemeClr val="tx1"/>
                </a:solidFill>
                <a:effectLst/>
                <a:latin typeface="Arial" panose="020B0604020202020204" pitchFamily="34" charset="0"/>
                <a:ea typeface="+mn-ea"/>
                <a:cs typeface="Arial" panose="020B0604020202020204" pitchFamily="34" charset="0"/>
              </a:rPr>
              <a:t>10 hours</a:t>
            </a:r>
            <a:r>
              <a:rPr lang="en-US" sz="1100" kern="1200" dirty="0" smtClean="0">
                <a:solidFill>
                  <a:schemeClr val="tx1"/>
                </a:solidFill>
                <a:effectLst/>
                <a:latin typeface="Arial" panose="020B0604020202020204" pitchFamily="34" charset="0"/>
                <a:ea typeface="+mn-ea"/>
                <a:cs typeface="Arial" panose="020B0604020202020204" pitchFamily="34" charset="0"/>
              </a:rPr>
              <a:t> and you will be acknowledged with a certificate that recognizes your efforts toward IAQ Mastery as a member of the 2015 SHIELD Network IAQ Master Class (CEUs pending).</a:t>
            </a:r>
          </a:p>
        </p:txBody>
      </p:sp>
      <p:sp>
        <p:nvSpPr>
          <p:cNvPr id="4" name="Slide Number Placeholder 3"/>
          <p:cNvSpPr>
            <a:spLocks noGrp="1"/>
          </p:cNvSpPr>
          <p:nvPr>
            <p:ph type="sldNum" sz="quarter" idx="10"/>
          </p:nvPr>
        </p:nvSpPr>
        <p:spPr/>
        <p:txBody>
          <a:bodyPr/>
          <a:lstStyle/>
          <a:p>
            <a:fld id="{2427A301-ACD6-4C3C-8A97-156996A28E8C}"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289465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teachers checklist identifies animals in the classroom as an IAQ issue for teachers to manage and prompts the teacher to consult with the school nurse to help identify and protect potentially sensitive students.</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54</a:t>
            </a:fld>
            <a:endParaRPr lang="en-US" dirty="0"/>
          </a:p>
        </p:txBody>
      </p:sp>
    </p:spTree>
    <p:extLst>
      <p:ext uri="{BB962C8B-B14F-4D97-AF65-F5344CB8AC3E}">
        <p14:creationId xmlns:p14="http://schemas.microsoft.com/office/powerpoint/2010/main" val="3463926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55</a:t>
            </a:fld>
            <a:endParaRPr lang="en-US" dirty="0"/>
          </a:p>
        </p:txBody>
      </p:sp>
    </p:spTree>
    <p:extLst>
      <p:ext uri="{BB962C8B-B14F-4D97-AF65-F5344CB8AC3E}">
        <p14:creationId xmlns:p14="http://schemas.microsoft.com/office/powerpoint/2010/main" val="4135859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56</a:t>
            </a:fld>
            <a:endParaRPr lang="en-US" dirty="0"/>
          </a:p>
        </p:txBody>
      </p:sp>
    </p:spTree>
    <p:extLst>
      <p:ext uri="{BB962C8B-B14F-4D97-AF65-F5344CB8AC3E}">
        <p14:creationId xmlns:p14="http://schemas.microsoft.com/office/powerpoint/2010/main" val="2593093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C7FAAC-912A-4773-8C19-4A21FC779BD8}" type="slidenum">
              <a:rPr lang="en-US" smtClean="0">
                <a:solidFill>
                  <a:prstClr val="black"/>
                </a:solidFill>
              </a:rPr>
              <a:pPr eaLnBrk="1" hangingPunct="1"/>
              <a:t>59</a:t>
            </a:fld>
            <a:endParaRPr lang="en-US" smtClean="0">
              <a:solidFill>
                <a:prstClr val="black"/>
              </a:solidFill>
            </a:endParaRPr>
          </a:p>
        </p:txBody>
      </p:sp>
    </p:spTree>
    <p:extLst>
      <p:ext uri="{BB962C8B-B14F-4D97-AF65-F5344CB8AC3E}">
        <p14:creationId xmlns:p14="http://schemas.microsoft.com/office/powerpoint/2010/main" val="4044409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C7FAAC-912A-4773-8C19-4A21FC779BD8}" type="slidenum">
              <a:rPr lang="en-US" smtClean="0">
                <a:solidFill>
                  <a:prstClr val="black"/>
                </a:solidFill>
              </a:rPr>
              <a:pPr eaLnBrk="1" hangingPunct="1"/>
              <a:t>60</a:t>
            </a:fld>
            <a:endParaRPr lang="en-US" smtClean="0">
              <a:solidFill>
                <a:prstClr val="black"/>
              </a:solidFill>
            </a:endParaRPr>
          </a:p>
        </p:txBody>
      </p:sp>
    </p:spTree>
    <p:extLst>
      <p:ext uri="{BB962C8B-B14F-4D97-AF65-F5344CB8AC3E}">
        <p14:creationId xmlns:p14="http://schemas.microsoft.com/office/powerpoint/2010/main" val="250399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EC19330-E92C-4A3C-A763-AA921ABA7B78}"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3362685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EC19330-E92C-4A3C-A763-AA921ABA7B78}" type="slidenum">
              <a:rPr lang="en-US" smtClean="0">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915962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EC19330-E92C-4A3C-A763-AA921ABA7B78}" type="slidenum">
              <a:rPr lang="en-US" smtClean="0">
                <a:solidFill>
                  <a:prstClr val="black"/>
                </a:solidFill>
              </a:rPr>
              <a:pPr>
                <a:defRPr/>
              </a:pPr>
              <a:t>63</a:t>
            </a:fld>
            <a:endParaRPr lang="en-US">
              <a:solidFill>
                <a:prstClr val="black"/>
              </a:solidFill>
            </a:endParaRPr>
          </a:p>
        </p:txBody>
      </p:sp>
    </p:spTree>
    <p:extLst>
      <p:ext uri="{BB962C8B-B14F-4D97-AF65-F5344CB8AC3E}">
        <p14:creationId xmlns:p14="http://schemas.microsoft.com/office/powerpoint/2010/main" val="1863386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64</a:t>
            </a:fld>
            <a:endParaRPr lang="en-US" dirty="0"/>
          </a:p>
        </p:txBody>
      </p:sp>
    </p:spTree>
    <p:extLst>
      <p:ext uri="{BB962C8B-B14F-4D97-AF65-F5344CB8AC3E}">
        <p14:creationId xmlns:p14="http://schemas.microsoft.com/office/powerpoint/2010/main" val="2087058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73163"/>
            <a:ext cx="4222750" cy="3168650"/>
          </a:xfrm>
        </p:spPr>
      </p:sp>
      <p:sp>
        <p:nvSpPr>
          <p:cNvPr id="3" name="Notes Placeholder 2"/>
          <p:cNvSpPr>
            <a:spLocks noGrp="1"/>
          </p:cNvSpPr>
          <p:nvPr>
            <p:ph type="body" idx="1"/>
          </p:nvPr>
        </p:nvSpPr>
        <p:spPr>
          <a:xfrm>
            <a:off x="716619" y="4295606"/>
            <a:ext cx="5732949" cy="4295929"/>
          </a:xfrm>
        </p:spPr>
        <p:txBody>
          <a:bodyPr/>
          <a:lstStyle/>
          <a:p>
            <a:pPr marL="0" marR="0" lvl="1" indent="0" algn="l" defTabSz="10036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Tracy: The first</a:t>
            </a:r>
            <a:r>
              <a:rPr lang="en-US" sz="1200" kern="1200" baseline="0" dirty="0" smtClean="0">
                <a:solidFill>
                  <a:schemeClr val="tx1"/>
                </a:solidFill>
                <a:effectLst/>
                <a:latin typeface="+mn-lt"/>
                <a:ea typeface="+mn-ea"/>
                <a:cs typeface="+mn-cs"/>
              </a:rPr>
              <a:t> action I am going to ask you to take, if you haven’t already done so, is to grab your smart device and make it even smarter by downloading the Mobile App.</a:t>
            </a:r>
          </a:p>
          <a:p>
            <a:pPr marL="0" marR="0" lvl="1" indent="0" algn="l" defTabSz="1003693"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10036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one-stop shop works on any mobile device. Whether you’re just starting an IAQ program or already have one in place, the app can revolutionize the way your schools approach the complex task of IAQ management.</a:t>
            </a:r>
          </a:p>
          <a:p>
            <a:pPr marL="0" lvl="1" defTabSz="1003693">
              <a:defRPr/>
            </a:pPr>
            <a:endParaRPr lang="en-US" dirty="0"/>
          </a:p>
        </p:txBody>
      </p:sp>
      <p:sp>
        <p:nvSpPr>
          <p:cNvPr id="4" name="Slide Number Placeholder 3"/>
          <p:cNvSpPr>
            <a:spLocks noGrp="1"/>
          </p:cNvSpPr>
          <p:nvPr>
            <p:ph type="sldNum" sz="quarter" idx="10"/>
          </p:nvPr>
        </p:nvSpPr>
        <p:spPr/>
        <p:txBody>
          <a:bodyPr/>
          <a:lstStyle/>
          <a:p>
            <a:fld id="{653D0093-1ED2-4679-8BCB-77A32BBD7CC3}"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130620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kern="1200" baseline="0" dirty="0" smtClean="0">
                <a:solidFill>
                  <a:schemeClr val="tx1"/>
                </a:solidFill>
                <a:effectLst/>
                <a:latin typeface="Arial" panose="020B0604020202020204" pitchFamily="34" charset="0"/>
                <a:ea typeface="+mn-ea"/>
                <a:cs typeface="Arial" panose="020B0604020202020204" pitchFamily="34" charset="0"/>
              </a:rPr>
              <a:t>Tracy: The next action you can to take on the way to improve IAQ in your schools is to join the 2016 IAQ Master Class by viewing 10 webinars in the IAQ Master Class Professional Training Webinar Series. Your ability to move into action more quickly will be enhanced by viewing these webinars on demand. We will be recommending specific webinars for you to view on demand in order to deepen your understanding of the content delivered in the four webinars that are a part of the Knowledge to Action series. For this webinar, we recommend that you view the first two webinars in the MC Series, Creating Healthy Schools… and Making the Case… The other three webinars in this Knowledge to Action series  </a:t>
            </a:r>
            <a:endParaRPr lang="en-US" sz="1100" b="0" kern="1200" dirty="0" smtClean="0">
              <a:solidFill>
                <a:schemeClr val="tx1"/>
              </a:solidFill>
              <a:effectLst/>
              <a:latin typeface="Arial" panose="020B0604020202020204" pitchFamily="34" charset="0"/>
              <a:ea typeface="+mn-ea"/>
              <a:cs typeface="Arial" panose="020B0604020202020204" pitchFamily="34" charset="0"/>
            </a:endParaRPr>
          </a:p>
          <a:p>
            <a:endParaRPr lang="en-US" sz="1100" b="0" kern="1200" dirty="0" smtClean="0">
              <a:solidFill>
                <a:schemeClr val="tx1"/>
              </a:solidFill>
              <a:effectLst/>
              <a:latin typeface="Arial" panose="020B0604020202020204" pitchFamily="34" charset="0"/>
              <a:ea typeface="+mn-ea"/>
              <a:cs typeface="Arial" panose="020B0604020202020204" pitchFamily="34" charset="0"/>
            </a:endParaRPr>
          </a:p>
          <a:p>
            <a:r>
              <a:rPr lang="en-US" sz="1100" b="1" kern="1200" dirty="0" smtClean="0">
                <a:solidFill>
                  <a:schemeClr val="tx1"/>
                </a:solidFill>
                <a:effectLst/>
                <a:latin typeface="Arial" panose="020B0604020202020204" pitchFamily="34" charset="0"/>
                <a:ea typeface="+mn-ea"/>
                <a:cs typeface="Arial" panose="020B0604020202020204" pitchFamily="34" charset="0"/>
              </a:rPr>
              <a:t>Gain recognition</a:t>
            </a:r>
            <a:r>
              <a:rPr lang="en-US" sz="1100" kern="1200" dirty="0" smtClean="0">
                <a:solidFill>
                  <a:schemeClr val="tx1"/>
                </a:solidFill>
                <a:effectLst/>
                <a:latin typeface="Arial" panose="020B0604020202020204" pitchFamily="34" charset="0"/>
                <a:ea typeface="+mn-ea"/>
                <a:cs typeface="Arial" panose="020B0604020202020204" pitchFamily="34" charset="0"/>
              </a:rPr>
              <a:t> for your knowledge acquisition and commitment to action through certificates of completion for each training. Complete all </a:t>
            </a:r>
            <a:r>
              <a:rPr lang="en-US" sz="1100" b="1" kern="1200" dirty="0" smtClean="0">
                <a:solidFill>
                  <a:schemeClr val="tx1"/>
                </a:solidFill>
                <a:effectLst/>
                <a:latin typeface="Arial" panose="020B0604020202020204" pitchFamily="34" charset="0"/>
                <a:ea typeface="+mn-ea"/>
                <a:cs typeface="Arial" panose="020B0604020202020204" pitchFamily="34" charset="0"/>
              </a:rPr>
              <a:t>10 hours</a:t>
            </a:r>
            <a:r>
              <a:rPr lang="en-US" sz="1100" kern="1200" dirty="0" smtClean="0">
                <a:solidFill>
                  <a:schemeClr val="tx1"/>
                </a:solidFill>
                <a:effectLst/>
                <a:latin typeface="Arial" panose="020B0604020202020204" pitchFamily="34" charset="0"/>
                <a:ea typeface="+mn-ea"/>
                <a:cs typeface="Arial" panose="020B0604020202020204" pitchFamily="34" charset="0"/>
              </a:rPr>
              <a:t> and you will be acknowledged with a certificate that recognizes your efforts toward IAQ Mastery as a member of the 2015 SHIELD Network IAQ Master Class (CEUs pending).</a:t>
            </a:r>
          </a:p>
        </p:txBody>
      </p:sp>
      <p:sp>
        <p:nvSpPr>
          <p:cNvPr id="4" name="Slide Number Placeholder 3"/>
          <p:cNvSpPr>
            <a:spLocks noGrp="1"/>
          </p:cNvSpPr>
          <p:nvPr>
            <p:ph type="sldNum" sz="quarter" idx="10"/>
          </p:nvPr>
        </p:nvSpPr>
        <p:spPr/>
        <p:txBody>
          <a:bodyPr/>
          <a:lstStyle/>
          <a:p>
            <a:fld id="{2427A301-ACD6-4C3C-8A97-156996A28E8C}"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173411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Asthma is</a:t>
            </a:r>
            <a:r>
              <a:rPr lang="en-US" baseline="0" dirty="0" smtClean="0"/>
              <a:t> a serious health issues impacting millions of people, but people are not impacted equally. </a:t>
            </a:r>
            <a:r>
              <a:rPr lang="en-US" dirty="0" smtClean="0"/>
              <a:t>We know</a:t>
            </a:r>
            <a:r>
              <a:rPr lang="en-US" baseline="0" dirty="0" smtClean="0"/>
              <a:t> that there are lots of disparities in asthma health outcomes. </a:t>
            </a:r>
            <a:r>
              <a:rPr lang="en-US" dirty="0" smtClean="0"/>
              <a:t>Depending on the demographics of</a:t>
            </a:r>
            <a:r>
              <a:rPr lang="en-US" baseline="0" dirty="0" smtClean="0"/>
              <a:t> your school district asthma prevalence, morbidity and morality can look very different.</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7</a:t>
            </a:fld>
            <a:endParaRPr lang="en-US" dirty="0"/>
          </a:p>
        </p:txBody>
      </p:sp>
    </p:spTree>
    <p:extLst>
      <p:ext uri="{BB962C8B-B14F-4D97-AF65-F5344CB8AC3E}">
        <p14:creationId xmlns:p14="http://schemas.microsoft.com/office/powerpoint/2010/main" val="73953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73163"/>
            <a:ext cx="4222750" cy="3168650"/>
          </a:xfrm>
        </p:spPr>
      </p:sp>
      <p:sp>
        <p:nvSpPr>
          <p:cNvPr id="3" name="Notes Placeholder 2"/>
          <p:cNvSpPr>
            <a:spLocks noGrp="1"/>
          </p:cNvSpPr>
          <p:nvPr>
            <p:ph type="body" idx="1"/>
          </p:nvPr>
        </p:nvSpPr>
        <p:spPr>
          <a:xfrm>
            <a:off x="716619" y="4295606"/>
            <a:ext cx="5732949" cy="4295929"/>
          </a:xfrm>
        </p:spPr>
        <p:txBody>
          <a:bodyPr/>
          <a:lstStyle/>
          <a:p>
            <a:r>
              <a:rPr lang="en-US" sz="1200" kern="1200" dirty="0" smtClean="0">
                <a:solidFill>
                  <a:schemeClr val="tx1"/>
                </a:solidFill>
                <a:effectLst/>
                <a:latin typeface="+mn-lt"/>
                <a:ea typeface="+mn-ea"/>
                <a:cs typeface="+mn-cs"/>
              </a:rPr>
              <a:t>Let me start with a simple review of the </a:t>
            </a:r>
            <a:r>
              <a:rPr lang="en-US" sz="1200" kern="1200" dirty="0" smtClean="0">
                <a:solidFill>
                  <a:srgbClr val="FF0000"/>
                </a:solidFill>
                <a:effectLst/>
                <a:latin typeface="+mn-lt"/>
                <a:ea typeface="+mn-ea"/>
                <a:cs typeface="+mn-cs"/>
              </a:rPr>
              <a:t>importance</a:t>
            </a:r>
            <a:r>
              <a:rPr lang="en-US" sz="1200" kern="1200" baseline="0" dirty="0" smtClean="0">
                <a:solidFill>
                  <a:srgbClr val="FF0000"/>
                </a:solidFill>
                <a:effectLst/>
                <a:latin typeface="+mn-lt"/>
                <a:ea typeface="+mn-ea"/>
                <a:cs typeface="+mn-cs"/>
              </a:rPr>
              <a:t> of </a:t>
            </a:r>
            <a:r>
              <a:rPr lang="en-US" sz="1200" kern="1200" dirty="0" smtClean="0">
                <a:solidFill>
                  <a:schemeClr val="tx1"/>
                </a:solidFill>
                <a:effectLst/>
                <a:latin typeface="+mn-lt"/>
                <a:ea typeface="+mn-ea"/>
                <a:cs typeface="+mn-cs"/>
              </a:rPr>
              <a:t>IAQ in schools.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&lt;The amount of detail presented in the next few slides can vary according to the audience.&gt;</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1 in 10 children in the United</a:t>
            </a:r>
            <a:r>
              <a:rPr lang="en-US" sz="1200" kern="1200" baseline="0" dirty="0" smtClean="0">
                <a:solidFill>
                  <a:schemeClr val="tx1"/>
                </a:solidFill>
                <a:effectLst/>
                <a:latin typeface="+mn-lt"/>
                <a:ea typeface="+mn-ea"/>
                <a:cs typeface="+mn-cs"/>
              </a:rPr>
              <a:t> States</a:t>
            </a:r>
            <a:r>
              <a:rPr lang="en-US" sz="1200" kern="1200" dirty="0" smtClean="0">
                <a:solidFill>
                  <a:schemeClr val="tx1"/>
                </a:solidFill>
                <a:effectLst/>
                <a:latin typeface="+mn-lt"/>
                <a:ea typeface="+mn-ea"/>
                <a:cs typeface="+mn-cs"/>
              </a:rPr>
              <a:t> has asthma.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10.6 million school days are missed every year because of asthma,</a:t>
            </a:r>
            <a:r>
              <a:rPr lang="en-US" sz="1200" kern="1200" baseline="0" dirty="0" smtClean="0">
                <a:solidFill>
                  <a:schemeClr val="tx1"/>
                </a:solidFill>
                <a:effectLst/>
                <a:latin typeface="+mn-lt"/>
                <a:ea typeface="+mn-ea"/>
                <a:cs typeface="+mn-cs"/>
              </a:rPr>
              <a:t> which clearly affects student performance</a:t>
            </a:r>
            <a:r>
              <a:rPr lang="en-US" sz="1200"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annual cost for treating asthma in children in this country is $8 billion.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some states, school funding is tied to student attendance; the absenteeism</a:t>
            </a:r>
            <a:r>
              <a:rPr lang="en-US" sz="1200" kern="1200" baseline="0" dirty="0" smtClean="0">
                <a:solidFill>
                  <a:schemeClr val="tx1"/>
                </a:solidFill>
                <a:effectLst/>
                <a:latin typeface="+mn-lt"/>
                <a:ea typeface="+mn-ea"/>
                <a:cs typeface="+mn-cs"/>
              </a:rPr>
              <a:t> caused by asthma can cost districts in those states significant amounts of money.</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Because parents of younger children need to stay home when their child is sick, as many as 14 million work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days are lost each year because of pediatric asthma.</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The CDC School Health Policies and Practices Study is a national survey periodically conducted to assess school health policies and practices at the state, district, school and classroom levels. </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strike="noStrike" kern="1200" baseline="0" dirty="0" smtClean="0">
                <a:solidFill>
                  <a:schemeClr val="tx1"/>
                </a:solidFill>
                <a:effectLst/>
                <a:latin typeface="+mn-lt"/>
                <a:ea typeface="+mn-ea"/>
                <a:cs typeface="+mn-cs"/>
              </a:rPr>
              <a:t>The most</a:t>
            </a:r>
            <a:r>
              <a:rPr lang="en-US" sz="1200" kern="1200" baseline="0" dirty="0" smtClean="0">
                <a:solidFill>
                  <a:schemeClr val="tx1"/>
                </a:solidFill>
                <a:effectLst/>
                <a:latin typeface="+mn-lt"/>
                <a:ea typeface="+mn-ea"/>
                <a:cs typeface="+mn-cs"/>
              </a:rPr>
              <a:t> recent data show that </a:t>
            </a:r>
            <a:r>
              <a:rPr lang="en-US" sz="1200" kern="1200" baseline="0" dirty="0" smtClean="0">
                <a:solidFill>
                  <a:srgbClr val="FF0000"/>
                </a:solidFill>
                <a:effectLst/>
                <a:latin typeface="+mn-lt"/>
                <a:ea typeface="+mn-ea"/>
                <a:cs typeface="+mn-cs"/>
              </a:rPr>
              <a:t>about </a:t>
            </a:r>
            <a:r>
              <a:rPr lang="en-US" sz="1200" b="0" i="0" u="none" strike="noStrike" kern="1200" baseline="0" dirty="0" smtClean="0">
                <a:solidFill>
                  <a:schemeClr val="tx1"/>
                </a:solidFill>
                <a:latin typeface="+mn-lt"/>
                <a:ea typeface="+mn-ea"/>
                <a:cs typeface="+mn-cs"/>
              </a:rPr>
              <a:t>51% of school districts in the United States have an IAQ management plan—that’s 60,000 schools—and the vast majority of those schools base their plan on the </a:t>
            </a:r>
            <a:r>
              <a:rPr lang="en-US" sz="1200" b="0" i="1" u="none" strike="noStrike" kern="1200" baseline="0" dirty="0" smtClean="0">
                <a:solidFill>
                  <a:schemeClr val="tx1"/>
                </a:solidFill>
                <a:latin typeface="+mn-lt"/>
                <a:ea typeface="+mn-ea"/>
                <a:cs typeface="+mn-cs"/>
              </a:rPr>
              <a:t>IAQ Tools for Schools </a:t>
            </a:r>
            <a:r>
              <a:rPr lang="en-US" sz="1200" b="0" i="0" u="none" strike="noStrike" kern="1200" baseline="0" dirty="0" smtClean="0">
                <a:solidFill>
                  <a:schemeClr val="tx1"/>
                </a:solidFill>
                <a:latin typeface="+mn-lt"/>
                <a:ea typeface="+mn-ea"/>
                <a:cs typeface="+mn-cs"/>
              </a:rPr>
              <a:t>guidance.</a:t>
            </a:r>
            <a:br>
              <a:rPr lang="en-US" sz="1200" b="0" i="0" u="none" strike="noStrike" kern="1200" baseline="0" dirty="0" smtClean="0">
                <a:solidFill>
                  <a:schemeClr val="tx1"/>
                </a:solidFill>
                <a:latin typeface="+mn-lt"/>
                <a:ea typeface="+mn-ea"/>
                <a:cs typeface="+mn-cs"/>
              </a:rPr>
            </a:br>
            <a:r>
              <a:rPr lang="en-US" sz="2000" b="0" i="0" u="none" strike="noStrike" kern="1200" baseline="0" dirty="0" smtClean="0">
                <a:solidFill>
                  <a:schemeClr val="tx1"/>
                </a:solidFill>
                <a:latin typeface="+mn-lt"/>
                <a:ea typeface="+mn-ea"/>
                <a:cs typeface="+mn-cs"/>
              </a:rPr>
              <a:t/>
            </a:r>
            <a:br>
              <a:rPr lang="en-US" sz="20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This is good news, but EPA </a:t>
            </a:r>
            <a:r>
              <a:rPr lang="en-US" sz="1200" kern="1200" dirty="0" smtClean="0">
                <a:solidFill>
                  <a:schemeClr val="tx1"/>
                </a:solidFill>
                <a:effectLst/>
                <a:latin typeface="+mn-lt"/>
                <a:ea typeface="+mn-ea"/>
                <a:cs typeface="+mn-cs"/>
              </a:rPr>
              <a:t>wants to reach the half that don’t have a plan and help them develop one, AND we want to make it easier for those that do have a plan to implement and improve it.</a:t>
            </a:r>
          </a:p>
        </p:txBody>
      </p:sp>
      <p:sp>
        <p:nvSpPr>
          <p:cNvPr id="4" name="Slide Number Placeholder 3"/>
          <p:cNvSpPr>
            <a:spLocks noGrp="1"/>
          </p:cNvSpPr>
          <p:nvPr>
            <p:ph type="sldNum" sz="quarter" idx="10"/>
          </p:nvPr>
        </p:nvSpPr>
        <p:spPr/>
        <p:txBody>
          <a:bodyPr/>
          <a:lstStyle/>
          <a:p>
            <a:fld id="{653D0093-1ED2-4679-8BCB-77A32BBD7CC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32741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rPr>
              <a:t>Our</a:t>
            </a:r>
            <a:r>
              <a:rPr lang="en-US" baseline="0" dirty="0" smtClean="0">
                <a:latin typeface="Arial" panose="020B0604020202020204" pitchFamily="34" charset="0"/>
              </a:rPr>
              <a:t> work is based on the </a:t>
            </a:r>
            <a:r>
              <a:rPr lang="en-US" baseline="0" dirty="0" err="1" smtClean="0">
                <a:latin typeface="Arial" panose="020B0604020202020204" pitchFamily="34" charset="0"/>
              </a:rPr>
              <a:t>TfS</a:t>
            </a:r>
            <a:r>
              <a:rPr lang="en-US" baseline="0" dirty="0" smtClean="0">
                <a:latin typeface="Arial" panose="020B0604020202020204" pitchFamily="34" charset="0"/>
              </a:rPr>
              <a:t> Action Kit, which really serves as the knowledge base of what schools and school districts need to do to put an IAQ management p</a:t>
            </a:r>
          </a:p>
          <a:p>
            <a:endParaRPr lang="en-US" baseline="0" dirty="0" smtClean="0">
              <a:latin typeface="Arial" panose="020B0604020202020204" pitchFamily="34" charset="0"/>
            </a:endParaRPr>
          </a:p>
          <a:p>
            <a:r>
              <a:rPr lang="en-US" sz="1100" dirty="0" smtClean="0">
                <a:latin typeface="Arial" panose="020B0604020202020204" pitchFamily="34" charset="0"/>
                <a:cs typeface="Arial" panose="020B0604020202020204" pitchFamily="34" charset="0"/>
              </a:rPr>
              <a:t>(Taken</a:t>
            </a:r>
            <a:r>
              <a:rPr lang="en-US" sz="1100" baseline="0" dirty="0" smtClean="0">
                <a:latin typeface="Arial" panose="020B0604020202020204" pitchFamily="34" charset="0"/>
                <a:cs typeface="Arial" panose="020B0604020202020204" pitchFamily="34" charset="0"/>
              </a:rPr>
              <a:t> from the 2014 SHPPS Webinar.</a:t>
            </a:r>
            <a:r>
              <a:rPr lang="en-US" sz="1100" dirty="0" smtClean="0">
                <a:latin typeface="Arial" panose="020B0604020202020204" pitchFamily="34" charset="0"/>
                <a:cs typeface="Arial" panose="020B0604020202020204" pitchFamily="34" charset="0"/>
              </a:rPr>
              <a:t>)</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Transcript from the </a:t>
            </a:r>
            <a:r>
              <a:rPr lang="en-US" sz="1100" baseline="0" dirty="0" smtClean="0">
                <a:latin typeface="Arial" panose="020B0604020202020204" pitchFamily="34" charset="0"/>
                <a:cs typeface="Arial" panose="020B0604020202020204" pitchFamily="34" charset="0"/>
              </a:rPr>
              <a:t>2014 SHPPS Webinar:</a:t>
            </a:r>
          </a:p>
          <a:p>
            <a:endParaRPr lang="en-US" sz="1100" baseline="0" dirty="0" smtClean="0">
              <a:latin typeface="Arial" panose="020B0604020202020204" pitchFamily="34" charset="0"/>
              <a:cs typeface="Arial" panose="020B0604020202020204" pitchFamily="34" charset="0"/>
            </a:endParaRPr>
          </a:p>
          <a:p>
            <a:pPr marL="0" lvl="1" defTabSz="966612">
              <a:defRPr/>
            </a:pPr>
            <a:r>
              <a:rPr lang="en-US" sz="1100" b="1" dirty="0" smtClean="0">
                <a:latin typeface="Arial" panose="020B0604020202020204" pitchFamily="34" charset="0"/>
                <a:cs typeface="Arial" panose="020B0604020202020204" pitchFamily="34" charset="0"/>
              </a:rPr>
              <a:t>BRENDA DOROSKI:</a:t>
            </a:r>
          </a:p>
          <a:p>
            <a:r>
              <a:rPr lang="en-US" sz="1100" dirty="0" smtClean="0">
                <a:latin typeface="Arial" panose="020B0604020202020204" pitchFamily="34" charset="0"/>
                <a:cs typeface="Arial" panose="020B0604020202020204" pitchFamily="34" charset="0"/>
              </a:rPr>
              <a:t>I’d like to take just a few minutes to review the EPA </a:t>
            </a:r>
            <a:r>
              <a:rPr lang="en-US" sz="1100" i="1" dirty="0" smtClean="0">
                <a:latin typeface="Arial" panose="020B0604020202020204" pitchFamily="34" charset="0"/>
                <a:cs typeface="Arial" panose="020B0604020202020204" pitchFamily="34" charset="0"/>
              </a:rPr>
              <a:t>Indoor Air Quality</a:t>
            </a:r>
            <a:r>
              <a:rPr lang="en-US" sz="1100" dirty="0" smtClean="0">
                <a:latin typeface="Arial" panose="020B0604020202020204" pitchFamily="34" charset="0"/>
                <a:cs typeface="Arial" panose="020B0604020202020204" pitchFamily="34" charset="0"/>
              </a:rPr>
              <a:t> </a:t>
            </a:r>
            <a:r>
              <a:rPr lang="en-US" sz="1100" i="1" dirty="0" smtClean="0">
                <a:latin typeface="Arial" panose="020B0604020202020204" pitchFamily="34" charset="0"/>
                <a:cs typeface="Arial" panose="020B0604020202020204" pitchFamily="34" charset="0"/>
              </a:rPr>
              <a:t>Tools for Schools</a:t>
            </a:r>
            <a:r>
              <a:rPr lang="en-US" sz="1100" dirty="0" smtClean="0">
                <a:latin typeface="Arial" panose="020B0604020202020204" pitchFamily="34" charset="0"/>
                <a:cs typeface="Arial" panose="020B0604020202020204" pitchFamily="34" charset="0"/>
              </a:rPr>
              <a:t> guidance that I was just referencing. This guidance and resources are available to you if you manage the indoor air quality in the schools in your community.</a:t>
            </a:r>
          </a:p>
          <a:p>
            <a:r>
              <a:rPr lang="en-US" sz="1100" dirty="0" smtClean="0">
                <a:latin typeface="Arial" panose="020B0604020202020204" pitchFamily="34" charset="0"/>
                <a:cs typeface="Arial" panose="020B0604020202020204" pitchFamily="34" charset="0"/>
              </a:rPr>
              <a:t> </a:t>
            </a:r>
          </a:p>
          <a:p>
            <a:r>
              <a:rPr lang="en-US" sz="1100" dirty="0" smtClean="0">
                <a:latin typeface="Arial" panose="020B0604020202020204" pitchFamily="34" charset="0"/>
                <a:cs typeface="Arial" panose="020B0604020202020204" pitchFamily="34" charset="0"/>
              </a:rPr>
              <a:t>The action kit was first published back in the 1990s, but it’s been updated.  We’ve added to it. We’ve refined it and included more and more of the best practices that we are seeing many of you implementing around the country.  In addition to the best practices, it provides walk-through checklists, industry guidelines, sample policies and sample IAQ management plans to help schools and school districts take immediate action to implement effective Indoor Air Quality management programs. </a:t>
            </a:r>
          </a:p>
          <a:p>
            <a:r>
              <a:rPr lang="en-US" sz="1100" dirty="0" smtClean="0">
                <a:latin typeface="Arial" panose="020B0604020202020204" pitchFamily="34" charset="0"/>
                <a:cs typeface="Arial" panose="020B0604020202020204" pitchFamily="34" charset="0"/>
              </a:rPr>
              <a:t> </a:t>
            </a:r>
          </a:p>
          <a:p>
            <a:r>
              <a:rPr lang="en-US" sz="1100" dirty="0" smtClean="0">
                <a:latin typeface="Arial" panose="020B0604020202020204" pitchFamily="34" charset="0"/>
                <a:cs typeface="Arial" panose="020B0604020202020204" pitchFamily="34" charset="0"/>
              </a:rPr>
              <a:t>The </a:t>
            </a:r>
            <a:r>
              <a:rPr lang="en-US" sz="1100" i="1" dirty="0" smtClean="0">
                <a:latin typeface="Arial" panose="020B0604020202020204" pitchFamily="34" charset="0"/>
                <a:cs typeface="Arial" panose="020B0604020202020204" pitchFamily="34" charset="0"/>
              </a:rPr>
              <a:t>Indoor Air Quality Tools for Schools</a:t>
            </a:r>
            <a:r>
              <a:rPr lang="en-US" sz="1100" dirty="0" smtClean="0">
                <a:latin typeface="Arial" panose="020B0604020202020204" pitchFamily="34" charset="0"/>
                <a:cs typeface="Arial" panose="020B0604020202020204" pitchFamily="34" charset="0"/>
              </a:rPr>
              <a:t> program has been implemented successfully in tens of thousands of schools nationwide. I’ve already highlighted the important improved health outcomes and performance of students and staff, but I’d also like to mention that implementing this guidance can also improve facilities and provide significant cost and time savings for maintenance and custodial services, ensure better performance and durability of HVAC systems, and, in general, have a positive impact on the physical school environment.</a:t>
            </a:r>
          </a:p>
          <a:p>
            <a:endParaRPr lang="en-US" sz="1100" dirty="0" smtClean="0"/>
          </a:p>
          <a:p>
            <a:r>
              <a:rPr lang="en-US" baseline="0" dirty="0" smtClean="0">
                <a:latin typeface="Arial" panose="020B0604020202020204" pitchFamily="34" charset="0"/>
              </a:rPr>
              <a:t>(</a:t>
            </a:r>
            <a:r>
              <a:rPr lang="en-US" baseline="0" dirty="0" err="1" smtClean="0">
                <a:latin typeface="Arial" panose="020B0604020202020204" pitchFamily="34" charset="0"/>
              </a:rPr>
              <a:t>lan</a:t>
            </a:r>
            <a:r>
              <a:rPr lang="en-US" baseline="0" dirty="0" smtClean="0">
                <a:latin typeface="Arial" panose="020B0604020202020204" pitchFamily="34" charset="0"/>
              </a:rPr>
              <a:t> in place. This is where it all begins.)</a:t>
            </a:r>
            <a:endParaRPr lang="en-US" dirty="0" smtClean="0">
              <a:latin typeface="Arial" panose="020B0604020202020204" pitchFamily="34" charset="0"/>
            </a:endParaRPr>
          </a:p>
        </p:txBody>
      </p:sp>
    </p:spTree>
    <p:extLst>
      <p:ext uri="{BB962C8B-B14F-4D97-AF65-F5344CB8AC3E}">
        <p14:creationId xmlns:p14="http://schemas.microsoft.com/office/powerpoint/2010/main" val="519266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TextEdit="1"/>
          </p:cNvSpPr>
          <p:nvPr>
            <p:ph type="sldImg"/>
          </p:nvPr>
        </p:nvSpPr>
        <p:spPr>
          <a:xfrm>
            <a:off x="1117600" y="704850"/>
            <a:ext cx="4635500" cy="3476625"/>
          </a:xfrm>
          <a:ln/>
        </p:spPr>
      </p:sp>
      <p:sp>
        <p:nvSpPr>
          <p:cNvPr id="20173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rPr>
              <a:t>But this way of</a:t>
            </a:r>
            <a:r>
              <a:rPr lang="en-US" baseline="0" dirty="0" smtClean="0">
                <a:latin typeface="Arial" panose="020B0604020202020204" pitchFamily="34" charset="0"/>
              </a:rPr>
              <a:t> looking at the Framework can make it seem more linear than it really is. Another way of looking at is like this.</a:t>
            </a:r>
            <a:endParaRPr lang="en-US" dirty="0" smtClean="0">
              <a:latin typeface="Arial" panose="020B0604020202020204" pitchFamily="34" charset="0"/>
            </a:endParaRPr>
          </a:p>
        </p:txBody>
      </p:sp>
    </p:spTree>
    <p:extLst>
      <p:ext uri="{BB962C8B-B14F-4D97-AF65-F5344CB8AC3E}">
        <p14:creationId xmlns:p14="http://schemas.microsoft.com/office/powerpoint/2010/main" val="88714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DCA92CD8-E166-4695-B262-328400BE512F}" type="slidenum">
              <a:rPr lang="en-US"/>
              <a:pPr>
                <a:defRPr/>
              </a:pPr>
              <a:t>‹#›</a:t>
            </a:fld>
            <a:endParaRPr lang="en-US" dirty="0"/>
          </a:p>
        </p:txBody>
      </p:sp>
    </p:spTree>
    <p:extLst>
      <p:ext uri="{BB962C8B-B14F-4D97-AF65-F5344CB8AC3E}">
        <p14:creationId xmlns:p14="http://schemas.microsoft.com/office/powerpoint/2010/main" val="23164900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79C6054-25E0-4C37-8DAB-8CE65870EB4E}" type="slidenum">
              <a:rPr lang="en-US"/>
              <a:pPr>
                <a:defRPr/>
              </a:pPr>
              <a:t>‹#›</a:t>
            </a:fld>
            <a:endParaRPr lang="en-US" dirty="0"/>
          </a:p>
        </p:txBody>
      </p:sp>
    </p:spTree>
    <p:extLst>
      <p:ext uri="{BB962C8B-B14F-4D97-AF65-F5344CB8AC3E}">
        <p14:creationId xmlns:p14="http://schemas.microsoft.com/office/powerpoint/2010/main" val="612783666"/>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1009834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3017778338"/>
      </p:ext>
    </p:extLst>
  </p:cSld>
  <p:clrMapOvr>
    <a:masterClrMapping/>
  </p:clrMapOvr>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2513702"/>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08739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2484943634"/>
      </p:ext>
    </p:extLst>
  </p:cSld>
  <p:clrMapOvr>
    <a:masterClrMapping/>
  </p:clrMapOvr>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6A94297B-9D44-437E-B770-88D9425F43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34695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041FA816-EFDE-473A-8DE4-A923D51B25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20773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017DDFF3-741D-486A-A7F3-BA24E68F3B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56477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33160BA4-AA0A-41E0-82CF-EE3C582F06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440069"/>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38DF82A4-0B18-4A9C-8933-3009087BAD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52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8719CE8-4BA6-4CCA-B3FA-678C82E9AF07}" type="slidenum">
              <a:rPr lang="en-US"/>
              <a:pPr>
                <a:defRPr/>
              </a:pPr>
              <a:t>‹#›</a:t>
            </a:fld>
            <a:endParaRPr lang="en-US" dirty="0"/>
          </a:p>
        </p:txBody>
      </p:sp>
    </p:spTree>
    <p:extLst>
      <p:ext uri="{BB962C8B-B14F-4D97-AF65-F5344CB8AC3E}">
        <p14:creationId xmlns:p14="http://schemas.microsoft.com/office/powerpoint/2010/main" val="269475939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07FEEEB6-78E0-488F-847C-F5E3620F9A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4728"/>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60250169-59ED-4C5F-9FED-88F063812C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32395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6309E69B-313E-490B-B7BA-49F90A8465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30956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44EAB7F2-D437-4F41-BD24-FF58FDD168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78810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8A9D22F6-C38B-4887-9222-46CA18B5F0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63717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888E7A5D-75AE-4ADE-96D8-88F861EAB9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7431254"/>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40581F13-B124-44AF-879E-C8AA2E8A58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3092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a:latin typeface="+mn-lt"/>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smtClean="0"/>
            </a:lvl1pPr>
          </a:lstStyle>
          <a:p>
            <a:pPr>
              <a:defRPr/>
            </a:pPr>
            <a:fld id="{75A2A7B9-B034-4022-A1A2-077826BFC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76254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DB801082-609D-469E-9CF1-8E0533AB21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9788713"/>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373FDFB6-DF4B-410A-82BA-7FF0CA5827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288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6EC7A975-F39C-465C-A00E-14585FC4A5A9}" type="slidenum">
              <a:rPr lang="en-US"/>
              <a:pPr>
                <a:defRPr/>
              </a:pPr>
              <a:t>‹#›</a:t>
            </a:fld>
            <a:endParaRPr lang="en-US" dirty="0"/>
          </a:p>
        </p:txBody>
      </p:sp>
    </p:spTree>
    <p:extLst>
      <p:ext uri="{BB962C8B-B14F-4D97-AF65-F5344CB8AC3E}">
        <p14:creationId xmlns:p14="http://schemas.microsoft.com/office/powerpoint/2010/main" val="238055480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99F2CF50-1319-4337-A165-AD46B6AADC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2837228"/>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656CD49D-5955-44B1-8FFE-87DC077BB1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24703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fld id="{A429A5DC-C95A-440E-9C96-5D82135212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9833579"/>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4110787"/>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694537"/>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125CDBCE-DDF8-4050-9E2A-2DBD7A4273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46491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AEAD3EB7-11AA-4A7A-9825-060A56886F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5114023"/>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3E1C0B8D-1C8D-44A3-A74E-0831506E8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3329645"/>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47B68656-92F8-4318-B136-822F5AA720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2020020"/>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fld id="{6F65A598-5AFC-44C6-A396-B25E56F561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5166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sz="2400">
                <a:solidFill>
                  <a:srgbClr val="000000"/>
                </a:solidFill>
                <a:latin typeface="+mn-lt"/>
              </a:defRPr>
            </a:lvl1pPr>
          </a:lstStyle>
          <a:p>
            <a:pPr>
              <a:defRPr/>
            </a:pPr>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87909E39-C7C8-49B6-A434-33E6142E8DF2}" type="slidenum">
              <a:rPr lang="en-US"/>
              <a:pPr>
                <a:defRPr/>
              </a:pPr>
              <a:t>‹#›</a:t>
            </a:fld>
            <a:endParaRPr lang="en-US" dirty="0"/>
          </a:p>
        </p:txBody>
      </p:sp>
    </p:spTree>
    <p:extLst>
      <p:ext uri="{BB962C8B-B14F-4D97-AF65-F5344CB8AC3E}">
        <p14:creationId xmlns:p14="http://schemas.microsoft.com/office/powerpoint/2010/main" val="108845570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sz="2400">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43ACFB8-F879-4B16-9B12-D557C146E0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5505940"/>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1143000" y="6457950"/>
            <a:ext cx="2286000" cy="323850"/>
          </a:xfrm>
          <a:prstGeom prst="rect">
            <a:avLst/>
          </a:prstGeom>
        </p:spPr>
        <p:txBody>
          <a:bodyPr/>
          <a:lstStyle>
            <a:lvl1pPr eaLnBrk="1" hangingPunct="1">
              <a:defRPr>
                <a:latin typeface="Arial" charset="0"/>
                <a:ea typeface="+mn-ea"/>
              </a:defRPr>
            </a:lvl1pPr>
          </a:lstStyle>
          <a:p>
            <a:pPr fontAlgn="base">
              <a:spcBef>
                <a:spcPct val="0"/>
              </a:spcBef>
              <a:spcAft>
                <a:spcPct val="0"/>
              </a:spcAft>
              <a:defRPr/>
            </a:pPr>
            <a:r>
              <a:rPr lang="en-US" sz="2400">
                <a:solidFill>
                  <a:srgbClr val="000000"/>
                </a:solidFill>
              </a:rPr>
              <a:t>___ ___ ___ ________</a:t>
            </a:r>
          </a:p>
        </p:txBody>
      </p:sp>
      <p:sp>
        <p:nvSpPr>
          <p:cNvPr id="4" name="Rectangle 4"/>
          <p:cNvSpPr>
            <a:spLocks noGrp="1" noChangeArrowheads="1"/>
          </p:cNvSpPr>
          <p:nvPr>
            <p:ph type="dt" sz="half" idx="11"/>
          </p:nvPr>
        </p:nvSpPr>
        <p:spPr>
          <a:xfrm>
            <a:off x="1143000" y="6457950"/>
            <a:ext cx="2286000" cy="323850"/>
          </a:xfrm>
          <a:prstGeom prst="rect">
            <a:avLst/>
          </a:prstGeom>
        </p:spPr>
        <p:txBody>
          <a:bodyPr/>
          <a:lstStyle>
            <a:lvl1pPr eaLnBrk="1" hangingPunct="1">
              <a:defRPr>
                <a:latin typeface="Arial" charset="0"/>
                <a:ea typeface="+mn-ea"/>
              </a:defRPr>
            </a:lvl1pPr>
          </a:lstStyle>
          <a:p>
            <a:pPr fontAlgn="base">
              <a:spcBef>
                <a:spcPct val="0"/>
              </a:spcBef>
              <a:spcAft>
                <a:spcPct val="0"/>
              </a:spcAft>
              <a:defRPr/>
            </a:pPr>
            <a:r>
              <a:rPr lang="en-US" sz="2400">
                <a:solidFill>
                  <a:srgbClr val="000000"/>
                </a:solidFill>
              </a:rPr>
              <a:t>www.epa.gov/pestwise</a:t>
            </a:r>
          </a:p>
        </p:txBody>
      </p:sp>
      <p:sp>
        <p:nvSpPr>
          <p:cNvPr id="5" name="Rectangle 4"/>
          <p:cNvSpPr>
            <a:spLocks noGrp="1" noChangeArrowheads="1"/>
          </p:cNvSpPr>
          <p:nvPr>
            <p:ph type="sldNum" sz="quarter" idx="12"/>
          </p:nvPr>
        </p:nvSpPr>
        <p:spPr/>
        <p:txBody>
          <a:bodyPr/>
          <a:lstStyle>
            <a:lvl1pPr>
              <a:defRPr/>
            </a:lvl1pPr>
          </a:lstStyle>
          <a:p>
            <a:fld id="{CFFA829F-C646-43D8-846B-C2616A92E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33054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defRPr/>
            </a:pPr>
            <a:endParaRPr lang="en-US" altLang="en-US"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defRPr/>
            </a:pPr>
            <a:endParaRPr lang="en-US" altLang="en-US" baseline="-25000" smtClean="0">
              <a:solidFill>
                <a:srgbClr val="000000"/>
              </a:solidFill>
            </a:endParaRPr>
          </a:p>
        </p:txBody>
      </p:sp>
    </p:spTree>
    <p:extLst>
      <p:ext uri="{BB962C8B-B14F-4D97-AF65-F5344CB8AC3E}">
        <p14:creationId xmlns:p14="http://schemas.microsoft.com/office/powerpoint/2010/main" val="1170393612"/>
      </p:ext>
    </p:extLst>
  </p:cSld>
  <p:clrMapOvr>
    <a:masterClrMapping/>
  </p:clrMapOvr>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7339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6978659"/>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354539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0035815"/>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30490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562735348"/>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220440116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1143000" y="6457950"/>
            <a:ext cx="2286000" cy="3238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r>
              <a:rPr lang="en-US" dirty="0"/>
              <a:t>___ ___ ___ ________</a:t>
            </a:r>
          </a:p>
        </p:txBody>
      </p:sp>
      <p:sp>
        <p:nvSpPr>
          <p:cNvPr id="4" name="Rectangle 4"/>
          <p:cNvSpPr>
            <a:spLocks noGrp="1" noChangeArrowheads="1"/>
          </p:cNvSpPr>
          <p:nvPr>
            <p:ph type="dt" sz="half" idx="11"/>
          </p:nvPr>
        </p:nvSpPr>
        <p:spPr>
          <a:xfrm>
            <a:off x="1143000" y="6457950"/>
            <a:ext cx="2286000" cy="3238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r>
              <a:rPr lang="en-US" dirty="0"/>
              <a:t>www.epa.gov/pestwise</a:t>
            </a:r>
          </a:p>
        </p:txBody>
      </p:sp>
      <p:sp>
        <p:nvSpPr>
          <p:cNvPr id="5" name="Rectangle 4"/>
          <p:cNvSpPr>
            <a:spLocks noGrp="1" noChangeArrowheads="1"/>
          </p:cNvSpPr>
          <p:nvPr>
            <p:ph type="sldNum" sz="quarter" idx="12"/>
          </p:nvPr>
        </p:nvSpPr>
        <p:spPr/>
        <p:txBody>
          <a:bodyPr/>
          <a:lstStyle>
            <a:lvl1pPr>
              <a:defRPr/>
            </a:lvl1pPr>
          </a:lstStyle>
          <a:p>
            <a:pPr>
              <a:defRPr/>
            </a:pPr>
            <a:fld id="{28BA8327-AD5D-4303-B3A8-5977A6B42CCA}" type="slidenum">
              <a:rPr lang="en-US"/>
              <a:pPr>
                <a:defRPr/>
              </a:pPr>
              <a:t>‹#›</a:t>
            </a:fld>
            <a:endParaRPr lang="en-US" dirty="0"/>
          </a:p>
        </p:txBody>
      </p:sp>
    </p:spTree>
    <p:extLst>
      <p:ext uri="{BB962C8B-B14F-4D97-AF65-F5344CB8AC3E}">
        <p14:creationId xmlns:p14="http://schemas.microsoft.com/office/powerpoint/2010/main" val="401072231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DB801082-609D-469E-9CF1-8E0533AB21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8544538"/>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373FDFB6-DF4B-410A-82BA-7FF0CA5827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29194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99F2CF50-1319-4337-A165-AD46B6AADC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02129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656CD49D-5955-44B1-8FFE-87DC077BB1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3073707"/>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fld id="{A429A5DC-C95A-440E-9C96-5D82135212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45310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79727798"/>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4939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125CDBCE-DDF8-4050-9E2A-2DBD7A4273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6845210"/>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AEAD3EB7-11AA-4A7A-9825-060A56886F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84826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3E1C0B8D-1C8D-44A3-A74E-0831506E8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551954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1676400" y="6305550"/>
            <a:ext cx="2133600" cy="4762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F35BD9DE-A1B3-402C-BCD7-7AD5D2579D2B}" type="slidenum">
              <a:rPr lang="en-US"/>
              <a:pPr>
                <a:defRPr/>
              </a:pPr>
              <a:t>‹#›</a:t>
            </a:fld>
            <a:endParaRPr lang="en-US" dirty="0"/>
          </a:p>
        </p:txBody>
      </p:sp>
    </p:spTree>
    <p:extLst>
      <p:ext uri="{BB962C8B-B14F-4D97-AF65-F5344CB8AC3E}">
        <p14:creationId xmlns:p14="http://schemas.microsoft.com/office/powerpoint/2010/main" val="1240383876"/>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47B68656-92F8-4318-B136-822F5AA720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22165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fld id="{6F65A598-5AFC-44C6-A396-B25E56F561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3926930"/>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sz="2400">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43ACFB8-F879-4B16-9B12-D557C146E0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5282464"/>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1143000" y="6457950"/>
            <a:ext cx="2286000" cy="323850"/>
          </a:xfrm>
          <a:prstGeom prst="rect">
            <a:avLst/>
          </a:prstGeom>
        </p:spPr>
        <p:txBody>
          <a:bodyPr/>
          <a:lstStyle>
            <a:lvl1pPr eaLnBrk="1" hangingPunct="1">
              <a:defRPr>
                <a:latin typeface="Arial" charset="0"/>
                <a:ea typeface="+mn-ea"/>
              </a:defRPr>
            </a:lvl1pPr>
          </a:lstStyle>
          <a:p>
            <a:pPr fontAlgn="base">
              <a:spcBef>
                <a:spcPct val="0"/>
              </a:spcBef>
              <a:spcAft>
                <a:spcPct val="0"/>
              </a:spcAft>
              <a:defRPr/>
            </a:pPr>
            <a:r>
              <a:rPr lang="en-US" sz="2400">
                <a:solidFill>
                  <a:srgbClr val="000000"/>
                </a:solidFill>
              </a:rPr>
              <a:t>___ ___ ___ ________</a:t>
            </a:r>
          </a:p>
        </p:txBody>
      </p:sp>
      <p:sp>
        <p:nvSpPr>
          <p:cNvPr id="4" name="Rectangle 4"/>
          <p:cNvSpPr>
            <a:spLocks noGrp="1" noChangeArrowheads="1"/>
          </p:cNvSpPr>
          <p:nvPr>
            <p:ph type="dt" sz="half" idx="11"/>
          </p:nvPr>
        </p:nvSpPr>
        <p:spPr>
          <a:xfrm>
            <a:off x="1143000" y="6457950"/>
            <a:ext cx="2286000" cy="323850"/>
          </a:xfrm>
          <a:prstGeom prst="rect">
            <a:avLst/>
          </a:prstGeom>
        </p:spPr>
        <p:txBody>
          <a:bodyPr/>
          <a:lstStyle>
            <a:lvl1pPr eaLnBrk="1" hangingPunct="1">
              <a:defRPr>
                <a:latin typeface="Arial" charset="0"/>
                <a:ea typeface="+mn-ea"/>
              </a:defRPr>
            </a:lvl1pPr>
          </a:lstStyle>
          <a:p>
            <a:pPr fontAlgn="base">
              <a:spcBef>
                <a:spcPct val="0"/>
              </a:spcBef>
              <a:spcAft>
                <a:spcPct val="0"/>
              </a:spcAft>
              <a:defRPr/>
            </a:pPr>
            <a:r>
              <a:rPr lang="en-US" sz="2400">
                <a:solidFill>
                  <a:srgbClr val="000000"/>
                </a:solidFill>
              </a:rPr>
              <a:t>www.epa.gov/pestwise</a:t>
            </a:r>
          </a:p>
        </p:txBody>
      </p:sp>
      <p:sp>
        <p:nvSpPr>
          <p:cNvPr id="5" name="Rectangle 4"/>
          <p:cNvSpPr>
            <a:spLocks noGrp="1" noChangeArrowheads="1"/>
          </p:cNvSpPr>
          <p:nvPr>
            <p:ph type="sldNum" sz="quarter" idx="12"/>
          </p:nvPr>
        </p:nvSpPr>
        <p:spPr/>
        <p:txBody>
          <a:bodyPr/>
          <a:lstStyle>
            <a:lvl1pPr>
              <a:defRPr/>
            </a:lvl1pPr>
          </a:lstStyle>
          <a:p>
            <a:fld id="{CFFA829F-C646-43D8-846B-C2616A92E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37534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defRPr/>
            </a:pPr>
            <a:endParaRPr lang="en-US" altLang="en-US"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defRPr/>
            </a:pPr>
            <a:endParaRPr lang="en-US" altLang="en-US" baseline="-25000" smtClean="0">
              <a:solidFill>
                <a:srgbClr val="000000"/>
              </a:solidFill>
            </a:endParaRPr>
          </a:p>
        </p:txBody>
      </p:sp>
    </p:spTree>
    <p:extLst>
      <p:ext uri="{BB962C8B-B14F-4D97-AF65-F5344CB8AC3E}">
        <p14:creationId xmlns:p14="http://schemas.microsoft.com/office/powerpoint/2010/main" val="383491909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1718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851173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46236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949184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7566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1676400" y="6305550"/>
            <a:ext cx="2133600" cy="4762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31D66B50-AA85-449C-ACE1-0CE1B60EA262}" type="slidenum">
              <a:rPr lang="en-US"/>
              <a:pPr>
                <a:defRPr/>
              </a:pPr>
              <a:t>‹#›</a:t>
            </a:fld>
            <a:endParaRPr lang="en-US" dirty="0"/>
          </a:p>
        </p:txBody>
      </p:sp>
    </p:spTree>
    <p:extLst>
      <p:ext uri="{BB962C8B-B14F-4D97-AF65-F5344CB8AC3E}">
        <p14:creationId xmlns:p14="http://schemas.microsoft.com/office/powerpoint/2010/main" val="1671855683"/>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746403775"/>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2470537078"/>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DB801082-609D-469E-9CF1-8E0533AB21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74610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373FDFB6-DF4B-410A-82BA-7FF0CA5827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2926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99F2CF50-1319-4337-A165-AD46B6AADC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8178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656CD49D-5955-44B1-8FFE-87DC077BB1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54927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fld id="{A429A5DC-C95A-440E-9C96-5D82135212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28760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844384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6248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125CDBCE-DDF8-4050-9E2A-2DBD7A4273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4061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F5A8710-9D0C-CE44-A33D-CACC6BA8436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182718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AEAD3EB7-11AA-4A7A-9825-060A56886F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19555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3E1C0B8D-1C8D-44A3-A74E-0831506E8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96197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47B68656-92F8-4318-B136-822F5AA720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12707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fld id="{6F65A598-5AFC-44C6-A396-B25E56F561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18896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sz="2400">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43ACFB8-F879-4B16-9B12-D557C146E0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63873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1143000" y="6457950"/>
            <a:ext cx="2286000" cy="323850"/>
          </a:xfrm>
          <a:prstGeom prst="rect">
            <a:avLst/>
          </a:prstGeom>
        </p:spPr>
        <p:txBody>
          <a:bodyPr/>
          <a:lstStyle>
            <a:lvl1pPr eaLnBrk="1" hangingPunct="1">
              <a:defRPr>
                <a:latin typeface="Arial" charset="0"/>
                <a:ea typeface="+mn-ea"/>
              </a:defRPr>
            </a:lvl1pPr>
          </a:lstStyle>
          <a:p>
            <a:pPr fontAlgn="base">
              <a:spcBef>
                <a:spcPct val="0"/>
              </a:spcBef>
              <a:spcAft>
                <a:spcPct val="0"/>
              </a:spcAft>
              <a:defRPr/>
            </a:pPr>
            <a:r>
              <a:rPr lang="en-US" sz="2400">
                <a:solidFill>
                  <a:srgbClr val="000000"/>
                </a:solidFill>
              </a:rPr>
              <a:t>___ ___ ___ ________</a:t>
            </a:r>
          </a:p>
        </p:txBody>
      </p:sp>
      <p:sp>
        <p:nvSpPr>
          <p:cNvPr id="4" name="Rectangle 4"/>
          <p:cNvSpPr>
            <a:spLocks noGrp="1" noChangeArrowheads="1"/>
          </p:cNvSpPr>
          <p:nvPr>
            <p:ph type="dt" sz="half" idx="11"/>
          </p:nvPr>
        </p:nvSpPr>
        <p:spPr>
          <a:xfrm>
            <a:off x="1143000" y="6457950"/>
            <a:ext cx="2286000" cy="323850"/>
          </a:xfrm>
          <a:prstGeom prst="rect">
            <a:avLst/>
          </a:prstGeom>
        </p:spPr>
        <p:txBody>
          <a:bodyPr/>
          <a:lstStyle>
            <a:lvl1pPr eaLnBrk="1" hangingPunct="1">
              <a:defRPr>
                <a:latin typeface="Arial" charset="0"/>
                <a:ea typeface="+mn-ea"/>
              </a:defRPr>
            </a:lvl1pPr>
          </a:lstStyle>
          <a:p>
            <a:pPr fontAlgn="base">
              <a:spcBef>
                <a:spcPct val="0"/>
              </a:spcBef>
              <a:spcAft>
                <a:spcPct val="0"/>
              </a:spcAft>
              <a:defRPr/>
            </a:pPr>
            <a:r>
              <a:rPr lang="en-US" sz="2400">
                <a:solidFill>
                  <a:srgbClr val="000000"/>
                </a:solidFill>
              </a:rPr>
              <a:t>www.epa.gov/pestwise</a:t>
            </a:r>
          </a:p>
        </p:txBody>
      </p:sp>
      <p:sp>
        <p:nvSpPr>
          <p:cNvPr id="5" name="Rectangle 4"/>
          <p:cNvSpPr>
            <a:spLocks noGrp="1" noChangeArrowheads="1"/>
          </p:cNvSpPr>
          <p:nvPr>
            <p:ph type="sldNum" sz="quarter" idx="12"/>
          </p:nvPr>
        </p:nvSpPr>
        <p:spPr/>
        <p:txBody>
          <a:bodyPr/>
          <a:lstStyle>
            <a:lvl1pPr>
              <a:defRPr/>
            </a:lvl1pPr>
          </a:lstStyle>
          <a:p>
            <a:fld id="{CFFA829F-C646-43D8-846B-C2616A92E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29884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defRPr/>
            </a:pPr>
            <a:endParaRPr lang="en-US" altLang="en-US"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defRPr/>
            </a:pPr>
            <a:endParaRPr lang="en-US" altLang="en-US" baseline="-25000" smtClean="0">
              <a:solidFill>
                <a:srgbClr val="000000"/>
              </a:solidFill>
            </a:endParaRPr>
          </a:p>
        </p:txBody>
      </p:sp>
    </p:spTree>
    <p:extLst>
      <p:ext uri="{BB962C8B-B14F-4D97-AF65-F5344CB8AC3E}">
        <p14:creationId xmlns:p14="http://schemas.microsoft.com/office/powerpoint/2010/main" val="1672037184"/>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9991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566744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0637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AAE0BFCE-C910-4540-A32B-A4D2DE84D80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825549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804486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246911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809776465"/>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076D51A3-8AF8-47C6-9AB4-6A3C75C48BF5}" type="slidenum">
              <a:rPr lang="en-US"/>
              <a:pPr>
                <a:defRPr/>
              </a:pPr>
              <a:t>‹#›</a:t>
            </a:fld>
            <a:endParaRPr lang="en-US"/>
          </a:p>
        </p:txBody>
      </p:sp>
    </p:spTree>
    <p:extLst>
      <p:ext uri="{BB962C8B-B14F-4D97-AF65-F5344CB8AC3E}">
        <p14:creationId xmlns:p14="http://schemas.microsoft.com/office/powerpoint/2010/main" val="2360123521"/>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3F8B0100-1D30-40DC-81AB-3911BBDDC0F6}" type="slidenum">
              <a:rPr lang="en-US"/>
              <a:pPr>
                <a:defRPr/>
              </a:pPr>
              <a:t>‹#›</a:t>
            </a:fld>
            <a:endParaRPr lang="en-US"/>
          </a:p>
        </p:txBody>
      </p:sp>
    </p:spTree>
    <p:extLst>
      <p:ext uri="{BB962C8B-B14F-4D97-AF65-F5344CB8AC3E}">
        <p14:creationId xmlns:p14="http://schemas.microsoft.com/office/powerpoint/2010/main" val="297460076"/>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CD7B64E3-35A3-4ACF-8FB6-3B6471694761}" type="slidenum">
              <a:rPr lang="en-US"/>
              <a:pPr>
                <a:defRPr/>
              </a:pPr>
              <a:t>‹#›</a:t>
            </a:fld>
            <a:endParaRPr lang="en-US"/>
          </a:p>
        </p:txBody>
      </p:sp>
    </p:spTree>
    <p:extLst>
      <p:ext uri="{BB962C8B-B14F-4D97-AF65-F5344CB8AC3E}">
        <p14:creationId xmlns:p14="http://schemas.microsoft.com/office/powerpoint/2010/main" val="2735591049"/>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1"/>
          </p:nvPr>
        </p:nvSpPr>
        <p:spPr/>
        <p:txBody>
          <a:bodyPr/>
          <a:lstStyle>
            <a:lvl1pPr eaLnBrk="0" hangingPunct="0">
              <a:defRPr/>
            </a:lvl1pPr>
          </a:lstStyle>
          <a:p>
            <a:pPr>
              <a:defRPr/>
            </a:pPr>
            <a:fld id="{591612F6-3815-4C6C-B489-94CE9BF30C86}" type="slidenum">
              <a:rPr lang="en-US"/>
              <a:pPr>
                <a:defRPr/>
              </a:pPr>
              <a:t>‹#›</a:t>
            </a:fld>
            <a:endParaRPr lang="en-US"/>
          </a:p>
        </p:txBody>
      </p:sp>
    </p:spTree>
    <p:extLst>
      <p:ext uri="{BB962C8B-B14F-4D97-AF65-F5344CB8AC3E}">
        <p14:creationId xmlns:p14="http://schemas.microsoft.com/office/powerpoint/2010/main" val="1294665144"/>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1"/>
          </p:nvPr>
        </p:nvSpPr>
        <p:spPr/>
        <p:txBody>
          <a:bodyPr/>
          <a:lstStyle>
            <a:lvl1pPr eaLnBrk="0" hangingPunct="0">
              <a:defRPr/>
            </a:lvl1pPr>
          </a:lstStyle>
          <a:p>
            <a:pPr>
              <a:defRPr/>
            </a:pPr>
            <a:fld id="{5B2C1D6B-C76F-4666-A424-D80DD14B56A8}" type="slidenum">
              <a:rPr lang="en-US"/>
              <a:pPr>
                <a:defRPr/>
              </a:pPr>
              <a:t>‹#›</a:t>
            </a:fld>
            <a:endParaRPr lang="en-US"/>
          </a:p>
        </p:txBody>
      </p:sp>
    </p:spTree>
    <p:extLst>
      <p:ext uri="{BB962C8B-B14F-4D97-AF65-F5344CB8AC3E}">
        <p14:creationId xmlns:p14="http://schemas.microsoft.com/office/powerpoint/2010/main" val="4145547874"/>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1833800170"/>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0"/>
            <a:ext cx="1295400" cy="6096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a:solidFill>
                <a:srgbClr val="000000"/>
              </a:solidFill>
            </a:endParaRPr>
          </a:p>
        </p:txBody>
      </p:sp>
      <p:sp>
        <p:nvSpPr>
          <p:cNvPr id="3" name="Rectangle 2"/>
          <p:cNvSpPr/>
          <p:nvPr userDrawn="1"/>
        </p:nvSpPr>
        <p:spPr bwMode="auto">
          <a:xfrm>
            <a:off x="6172200" y="0"/>
            <a:ext cx="2971800" cy="13716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a:solidFill>
                <a:srgbClr val="000000"/>
              </a:solidFill>
            </a:endParaRPr>
          </a:p>
        </p:txBody>
      </p:sp>
    </p:spTree>
    <p:extLst>
      <p:ext uri="{BB962C8B-B14F-4D97-AF65-F5344CB8AC3E}">
        <p14:creationId xmlns:p14="http://schemas.microsoft.com/office/powerpoint/2010/main" val="260893345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D703C17A-C731-7648-99D3-A9A6AAF90EF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275190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1"/>
          </p:nvPr>
        </p:nvSpPr>
        <p:spPr/>
        <p:txBody>
          <a:bodyPr/>
          <a:lstStyle>
            <a:lvl1pPr eaLnBrk="0" hangingPunct="0">
              <a:defRPr/>
            </a:lvl1pPr>
          </a:lstStyle>
          <a:p>
            <a:pPr>
              <a:defRPr/>
            </a:pPr>
            <a:fld id="{002F450B-6DC2-4605-85D4-0AB3BEE70B81}" type="slidenum">
              <a:rPr lang="en-US"/>
              <a:pPr>
                <a:defRPr/>
              </a:pPr>
              <a:t>‹#›</a:t>
            </a:fld>
            <a:endParaRPr lang="en-US"/>
          </a:p>
        </p:txBody>
      </p:sp>
    </p:spTree>
    <p:extLst>
      <p:ext uri="{BB962C8B-B14F-4D97-AF65-F5344CB8AC3E}">
        <p14:creationId xmlns:p14="http://schemas.microsoft.com/office/powerpoint/2010/main" val="2365374354"/>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1"/>
          </p:nvPr>
        </p:nvSpPr>
        <p:spPr/>
        <p:txBody>
          <a:bodyPr/>
          <a:lstStyle>
            <a:lvl1pPr eaLnBrk="0" hangingPunct="0">
              <a:defRPr/>
            </a:lvl1pPr>
          </a:lstStyle>
          <a:p>
            <a:pPr>
              <a:defRPr/>
            </a:pPr>
            <a:fld id="{9DB210C3-9DAC-4DBE-AA7B-51893E84EB2B}" type="slidenum">
              <a:rPr lang="en-US"/>
              <a:pPr>
                <a:defRPr/>
              </a:pPr>
              <a:t>‹#›</a:t>
            </a:fld>
            <a:endParaRPr lang="en-US"/>
          </a:p>
        </p:txBody>
      </p:sp>
    </p:spTree>
    <p:extLst>
      <p:ext uri="{BB962C8B-B14F-4D97-AF65-F5344CB8AC3E}">
        <p14:creationId xmlns:p14="http://schemas.microsoft.com/office/powerpoint/2010/main" val="1561394756"/>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99E81338-0FC5-4104-9211-A51022D55907}" type="slidenum">
              <a:rPr lang="en-US"/>
              <a:pPr>
                <a:defRPr/>
              </a:pPr>
              <a:t>‹#›</a:t>
            </a:fld>
            <a:endParaRPr lang="en-US"/>
          </a:p>
        </p:txBody>
      </p:sp>
    </p:spTree>
    <p:extLst>
      <p:ext uri="{BB962C8B-B14F-4D97-AF65-F5344CB8AC3E}">
        <p14:creationId xmlns:p14="http://schemas.microsoft.com/office/powerpoint/2010/main" val="717971712"/>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D83B162D-3344-4AAB-99A4-040B699AFE4F}" type="slidenum">
              <a:rPr lang="en-US"/>
              <a:pPr>
                <a:defRPr/>
              </a:pPr>
              <a:t>‹#›</a:t>
            </a:fld>
            <a:endParaRPr lang="en-US"/>
          </a:p>
        </p:txBody>
      </p:sp>
    </p:spTree>
    <p:extLst>
      <p:ext uri="{BB962C8B-B14F-4D97-AF65-F5344CB8AC3E}">
        <p14:creationId xmlns:p14="http://schemas.microsoft.com/office/powerpoint/2010/main" val="3476377643"/>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1"/>
          </p:nvPr>
        </p:nvSpPr>
        <p:spPr/>
        <p:txBody>
          <a:bodyPr/>
          <a:lstStyle>
            <a:lvl1pPr eaLnBrk="0" hangingPunct="0">
              <a:defRPr/>
            </a:lvl1pPr>
          </a:lstStyle>
          <a:p>
            <a:pPr>
              <a:defRPr/>
            </a:pPr>
            <a:fld id="{77FFD652-B89E-455E-937D-9C02BDA346FC}" type="slidenum">
              <a:rPr lang="en-US"/>
              <a:pPr>
                <a:defRPr/>
              </a:pPr>
              <a:t>‹#›</a:t>
            </a:fld>
            <a:endParaRPr lang="en-US"/>
          </a:p>
        </p:txBody>
      </p:sp>
    </p:spTree>
    <p:extLst>
      <p:ext uri="{BB962C8B-B14F-4D97-AF65-F5344CB8AC3E}">
        <p14:creationId xmlns:p14="http://schemas.microsoft.com/office/powerpoint/2010/main" val="75640864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sz="2400">
                <a:solidFill>
                  <a:srgbClr val="000000"/>
                </a:solidFill>
                <a:latin typeface="+mn-lt"/>
                <a:ea typeface="+mn-ea"/>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vl1pPr>
          </a:lstStyle>
          <a:p>
            <a:pPr>
              <a:defRPr/>
            </a:pPr>
            <a:fld id="{1FBBE8F0-26B9-406C-BA41-A33CC73FDE56}" type="slidenum">
              <a:rPr lang="en-US"/>
              <a:pPr>
                <a:defRPr/>
              </a:pPr>
              <a:t>‹#›</a:t>
            </a:fld>
            <a:endParaRPr lang="en-US"/>
          </a:p>
        </p:txBody>
      </p:sp>
    </p:spTree>
    <p:extLst>
      <p:ext uri="{BB962C8B-B14F-4D97-AF65-F5344CB8AC3E}">
        <p14:creationId xmlns:p14="http://schemas.microsoft.com/office/powerpoint/2010/main" val="96538660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1143000" y="6457950"/>
            <a:ext cx="2286000" cy="323850"/>
          </a:xfrm>
          <a:prstGeom prst="rect">
            <a:avLst/>
          </a:prstGeom>
        </p:spPr>
        <p:txBody>
          <a:bodyPr/>
          <a:lstStyle>
            <a:lvl1pPr eaLnBrk="1" hangingPunct="1">
              <a:defRPr sz="2400">
                <a:solidFill>
                  <a:srgbClr val="000000"/>
                </a:solidFill>
                <a:latin typeface="Arial" charset="0"/>
                <a:ea typeface="+mn-ea"/>
              </a:defRPr>
            </a:lvl1pPr>
          </a:lstStyle>
          <a:p>
            <a:pPr fontAlgn="base">
              <a:spcBef>
                <a:spcPct val="0"/>
              </a:spcBef>
              <a:spcAft>
                <a:spcPct val="0"/>
              </a:spcAft>
              <a:defRPr/>
            </a:pPr>
            <a:r>
              <a:rPr lang="en-US"/>
              <a:t>___ ___ ___ ________</a:t>
            </a:r>
          </a:p>
        </p:txBody>
      </p:sp>
      <p:sp>
        <p:nvSpPr>
          <p:cNvPr id="4" name="Rectangle 4"/>
          <p:cNvSpPr>
            <a:spLocks noGrp="1" noChangeArrowheads="1"/>
          </p:cNvSpPr>
          <p:nvPr>
            <p:ph type="dt" sz="half" idx="11"/>
          </p:nvPr>
        </p:nvSpPr>
        <p:spPr>
          <a:xfrm>
            <a:off x="1143000" y="6457950"/>
            <a:ext cx="2286000" cy="323850"/>
          </a:xfrm>
          <a:prstGeom prst="rect">
            <a:avLst/>
          </a:prstGeom>
        </p:spPr>
        <p:txBody>
          <a:bodyPr/>
          <a:lstStyle>
            <a:lvl1pPr eaLnBrk="1" hangingPunct="1">
              <a:defRPr sz="2400">
                <a:solidFill>
                  <a:srgbClr val="000000"/>
                </a:solidFill>
                <a:latin typeface="Arial" charset="0"/>
                <a:ea typeface="+mn-ea"/>
              </a:defRPr>
            </a:lvl1pPr>
          </a:lstStyle>
          <a:p>
            <a:pPr fontAlgn="base">
              <a:spcBef>
                <a:spcPct val="0"/>
              </a:spcBef>
              <a:spcAft>
                <a:spcPct val="0"/>
              </a:spcAft>
              <a:defRPr/>
            </a:pPr>
            <a:r>
              <a:rPr lang="en-US"/>
              <a:t>www.epa.gov/pestwise</a:t>
            </a:r>
          </a:p>
        </p:txBody>
      </p:sp>
      <p:sp>
        <p:nvSpPr>
          <p:cNvPr id="5" name="Rectangle 4"/>
          <p:cNvSpPr>
            <a:spLocks noGrp="1" noChangeArrowheads="1"/>
          </p:cNvSpPr>
          <p:nvPr>
            <p:ph type="sldNum" sz="quarter" idx="12"/>
          </p:nvPr>
        </p:nvSpPr>
        <p:spPr/>
        <p:txBody>
          <a:bodyPr/>
          <a:lstStyle>
            <a:lvl1pPr eaLnBrk="0" hangingPunct="0">
              <a:defRPr/>
            </a:lvl1pPr>
          </a:lstStyle>
          <a:p>
            <a:pPr>
              <a:defRPr/>
            </a:pPr>
            <a:fld id="{E519EB26-BDA5-4B83-BD1B-532D29F18773}" type="slidenum">
              <a:rPr lang="en-US"/>
              <a:pPr>
                <a:defRPr/>
              </a:pPr>
              <a:t>‹#›</a:t>
            </a:fld>
            <a:endParaRPr lang="en-US"/>
          </a:p>
        </p:txBody>
      </p:sp>
    </p:spTree>
    <p:extLst>
      <p:ext uri="{BB962C8B-B14F-4D97-AF65-F5344CB8AC3E}">
        <p14:creationId xmlns:p14="http://schemas.microsoft.com/office/powerpoint/2010/main" val="379264997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1676400" y="6305550"/>
            <a:ext cx="2133600" cy="476250"/>
          </a:xfrm>
          <a:prstGeom prst="rect">
            <a:avLst/>
          </a:prstGeom>
        </p:spPr>
        <p:txBody>
          <a:bodyPr/>
          <a:lstStyle>
            <a:lvl1pPr eaLnBrk="1" hangingPunct="1">
              <a:defRPr sz="2400">
                <a:solidFill>
                  <a:srgbClr val="000000"/>
                </a:solidFill>
                <a:latin typeface="Arial" charset="0"/>
                <a:ea typeface="+mn-ea"/>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3CDAB31-E072-4E46-8677-2A1F37E4AF8E}" type="slidenum">
              <a:rPr lang="en-US"/>
              <a:pPr>
                <a:defRPr/>
              </a:pPr>
              <a:t>‹#›</a:t>
            </a:fld>
            <a:endParaRPr lang="en-US"/>
          </a:p>
        </p:txBody>
      </p:sp>
    </p:spTree>
    <p:extLst>
      <p:ext uri="{BB962C8B-B14F-4D97-AF65-F5344CB8AC3E}">
        <p14:creationId xmlns:p14="http://schemas.microsoft.com/office/powerpoint/2010/main" val="274978904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1676400" y="6305550"/>
            <a:ext cx="2133600" cy="476250"/>
          </a:xfrm>
          <a:prstGeom prst="rect">
            <a:avLst/>
          </a:prstGeom>
        </p:spPr>
        <p:txBody>
          <a:bodyPr/>
          <a:lstStyle>
            <a:lvl1pPr eaLnBrk="1" hangingPunct="1">
              <a:defRPr sz="2400">
                <a:solidFill>
                  <a:srgbClr val="000000"/>
                </a:solidFill>
                <a:latin typeface="Arial" charset="0"/>
                <a:ea typeface="+mn-ea"/>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7DEAA0C7-AF1B-4929-BA3D-15FF0AB0FB4A}" type="slidenum">
              <a:rPr lang="en-US"/>
              <a:pPr>
                <a:defRPr/>
              </a:pPr>
              <a:t>‹#›</a:t>
            </a:fld>
            <a:endParaRPr lang="en-US"/>
          </a:p>
        </p:txBody>
      </p:sp>
    </p:spTree>
    <p:extLst>
      <p:ext uri="{BB962C8B-B14F-4D97-AF65-F5344CB8AC3E}">
        <p14:creationId xmlns:p14="http://schemas.microsoft.com/office/powerpoint/2010/main" val="792039355"/>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306396529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8C18843-CEDD-4BAE-9670-027F85AF47C4}" type="slidenum">
              <a:rPr lang="en-US"/>
              <a:pPr>
                <a:defRPr/>
              </a:pPr>
              <a:t>‹#›</a:t>
            </a:fld>
            <a:endParaRPr lang="en-US" dirty="0"/>
          </a:p>
        </p:txBody>
      </p:sp>
    </p:spTree>
    <p:extLst>
      <p:ext uri="{BB962C8B-B14F-4D97-AF65-F5344CB8AC3E}">
        <p14:creationId xmlns:p14="http://schemas.microsoft.com/office/powerpoint/2010/main" val="39054627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3887F344-B16A-E34A-BAFF-AEE651DFDFC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992866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4228965513"/>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379768464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40235302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945772901"/>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285138095"/>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3113415168"/>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99525339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356981494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376650928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183292332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sldNum" sz="quarter" idx="11"/>
          </p:nvPr>
        </p:nvSpPr>
        <p:spPr>
          <a:ln/>
        </p:spPr>
        <p:txBody>
          <a:bodyPr/>
          <a:lstStyle>
            <a:lvl1pPr>
              <a:defRPr/>
            </a:lvl1pPr>
          </a:lstStyle>
          <a:p>
            <a:fld id="{84DBD123-B06E-9046-9475-A2C740A3E4F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42041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7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3555282710"/>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8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1286468021"/>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9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168848969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30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3729029669"/>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57800356"/>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68998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smtClean="0">
              <a:solidFill>
                <a:srgbClr val="000000"/>
              </a:solidFill>
            </a:endParaRPr>
          </a:p>
        </p:txBody>
      </p:sp>
    </p:spTree>
    <p:extLst>
      <p:ext uri="{BB962C8B-B14F-4D97-AF65-F5344CB8AC3E}">
        <p14:creationId xmlns:p14="http://schemas.microsoft.com/office/powerpoint/2010/main" val="3059730684"/>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F5A8710-9D0C-CE44-A33D-CACC6BA843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391439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AAE0BFCE-C910-4540-A32B-A4D2DE84D8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91553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D703C17A-C731-7648-99D3-A9A6AAF90E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2573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75CFC364-2FD2-B44E-9816-329D035D0B8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659052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3887F344-B16A-E34A-BAFF-AEE651DFDF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6853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sldNum" sz="quarter" idx="11"/>
          </p:nvPr>
        </p:nvSpPr>
        <p:spPr>
          <a:ln/>
        </p:spPr>
        <p:txBody>
          <a:bodyPr/>
          <a:lstStyle>
            <a:lvl1pPr>
              <a:defRPr/>
            </a:lvl1pPr>
          </a:lstStyle>
          <a:p>
            <a:fld id="{84DBD123-B06E-9046-9475-A2C740A3E4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794842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75CFC364-2FD2-B44E-9816-329D035D0B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604787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sldNum" sz="quarter" idx="11"/>
          </p:nvPr>
        </p:nvSpPr>
        <p:spPr>
          <a:ln/>
        </p:spPr>
        <p:txBody>
          <a:bodyPr/>
          <a:lstStyle>
            <a:lvl1pPr>
              <a:defRPr/>
            </a:lvl1pPr>
          </a:lstStyle>
          <a:p>
            <a:fld id="{268D2601-9DDE-8941-977A-78ABB6D40C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902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F63ED5BA-C5E8-8744-AD5E-85CF3D19F8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91146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BA5AF974-D997-7542-B07D-EE155D4A6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37046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E167AD8C-7E4C-044D-86CB-3ECA886C60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97347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296DCAE-8786-034C-AF34-66A7051F44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672808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955A26F5-CEFC-0E45-993F-E90C86DD76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15013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a:solidFill>
                <a:srgbClr val="000000"/>
              </a:solidFill>
              <a:ea typeface="MS PGothic" panose="020B0600070205080204" pitchFamily="34" charset="-128"/>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a:solidFill>
                <a:srgbClr val="000000"/>
              </a:solidFill>
              <a:ea typeface="MS PGothic" panose="020B0600070205080204" pitchFamily="34" charset="-128"/>
            </a:endParaRPr>
          </a:p>
        </p:txBody>
      </p:sp>
    </p:spTree>
    <p:extLst>
      <p:ext uri="{BB962C8B-B14F-4D97-AF65-F5344CB8AC3E}">
        <p14:creationId xmlns:p14="http://schemas.microsoft.com/office/powerpoint/2010/main" val="110786724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sldNum" sz="quarter" idx="11"/>
          </p:nvPr>
        </p:nvSpPr>
        <p:spPr>
          <a:ln/>
        </p:spPr>
        <p:txBody>
          <a:bodyPr/>
          <a:lstStyle>
            <a:lvl1pPr>
              <a:defRPr/>
            </a:lvl1pPr>
          </a:lstStyle>
          <a:p>
            <a:fld id="{268D2601-9DDE-8941-977A-78ABB6D40CA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844157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baseline="-25000">
              <a:solidFill>
                <a:srgbClr val="000000"/>
              </a:solidFill>
              <a:ea typeface="MS PGothic" panose="020B0600070205080204" pitchFamily="34" charset="-128"/>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baseline="-25000">
              <a:solidFill>
                <a:srgbClr val="000000"/>
              </a:solidFill>
              <a:ea typeface="MS PGothic" panose="020B0600070205080204" pitchFamily="34" charset="-128"/>
            </a:endParaRPr>
          </a:p>
        </p:txBody>
      </p:sp>
    </p:spTree>
    <p:extLst>
      <p:ext uri="{BB962C8B-B14F-4D97-AF65-F5344CB8AC3E}">
        <p14:creationId xmlns:p14="http://schemas.microsoft.com/office/powerpoint/2010/main" val="2627963203"/>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86FDEF6-7DA4-44AA-B2D6-489D5ED7F0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49623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FBFA2B80-5677-4895-A347-6F07E36F53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146193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7B8F597A-3994-4F5E-8D03-C1C175DE9F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02499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DF657F11-7295-492E-B913-7DF21B8EB9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877308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sldNum" sz="quarter" idx="11"/>
          </p:nvPr>
        </p:nvSpPr>
        <p:spPr>
          <a:ln/>
        </p:spPr>
        <p:txBody>
          <a:bodyPr/>
          <a:lstStyle>
            <a:lvl1pPr>
              <a:defRPr/>
            </a:lvl1pPr>
          </a:lstStyle>
          <a:p>
            <a:fld id="{1A3AB600-BA87-4733-ADF8-9FFB401E3F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08669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9E7D1293-DD65-4F94-B739-F230194A64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38023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sldNum" sz="quarter" idx="11"/>
          </p:nvPr>
        </p:nvSpPr>
        <p:spPr>
          <a:ln/>
        </p:spPr>
        <p:txBody>
          <a:bodyPr/>
          <a:lstStyle>
            <a:lvl1pPr>
              <a:defRPr/>
            </a:lvl1pPr>
          </a:lstStyle>
          <a:p>
            <a:fld id="{A804445E-9D9E-4B44-827D-339110EEAC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79359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E733A0B5-21BF-4B42-88AB-80B704D8FA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304406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FC908532-F3F7-4469-A482-56E081205A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6905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F63ED5BA-C5E8-8744-AD5E-85CF3D19F8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5349039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A2193E77-2FA9-4BDD-9001-95C026C84C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824752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A2DA55C1-E7F6-4472-81A8-97C0D430FE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87041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7BE7C6BD-FE5F-4B0B-A845-3DFC25438A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528864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77CA50-08AA-434D-8A04-5174DF066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41867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F5A8710-9D0C-CE44-A33D-CACC6BA8436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94600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AAE0BFCE-C910-4540-A32B-A4D2DE84D80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52194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D703C17A-C731-7648-99D3-A9A6AAF90EF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6862906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3887F344-B16A-E34A-BAFF-AEE651DFDFC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798490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sldNum" sz="quarter" idx="11"/>
          </p:nvPr>
        </p:nvSpPr>
        <p:spPr>
          <a:ln/>
        </p:spPr>
        <p:txBody>
          <a:bodyPr/>
          <a:lstStyle>
            <a:lvl1pPr>
              <a:defRPr/>
            </a:lvl1pPr>
          </a:lstStyle>
          <a:p>
            <a:fld id="{84DBD123-B06E-9046-9475-A2C740A3E4F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433232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75CFC364-2FD2-B44E-9816-329D035D0B8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8543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BA5AF974-D997-7542-B07D-EE155D4A6D1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8294910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sldNum" sz="quarter" idx="11"/>
          </p:nvPr>
        </p:nvSpPr>
        <p:spPr>
          <a:ln/>
        </p:spPr>
        <p:txBody>
          <a:bodyPr/>
          <a:lstStyle>
            <a:lvl1pPr>
              <a:defRPr/>
            </a:lvl1pPr>
          </a:lstStyle>
          <a:p>
            <a:fld id="{268D2601-9DDE-8941-977A-78ABB6D40CA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921632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F63ED5BA-C5E8-8744-AD5E-85CF3D19F8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1695361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BA5AF974-D997-7542-B07D-EE155D4A6D1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7003858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E167AD8C-7E4C-044D-86CB-3ECA886C60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44671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296DCAE-8786-034C-AF34-66A7051F44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9350960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955A26F5-CEFC-0E45-993F-E90C86DD761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764671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2555459468"/>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352731319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F5A8710-9D0C-CE44-A33D-CACC6BA8436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7268283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AAE0BFCE-C910-4540-A32B-A4D2DE84D80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6274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E167AD8C-7E4C-044D-86CB-3ECA886C60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7133318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D703C17A-C731-7648-99D3-A9A6AAF90EF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559724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3887F344-B16A-E34A-BAFF-AEE651DFDFC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922400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sldNum" sz="quarter" idx="11"/>
          </p:nvPr>
        </p:nvSpPr>
        <p:spPr>
          <a:ln/>
        </p:spPr>
        <p:txBody>
          <a:bodyPr/>
          <a:lstStyle>
            <a:lvl1pPr>
              <a:defRPr/>
            </a:lvl1pPr>
          </a:lstStyle>
          <a:p>
            <a:fld id="{84DBD123-B06E-9046-9475-A2C740A3E4F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5280731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75CFC364-2FD2-B44E-9816-329D035D0B8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0382212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sldNum" sz="quarter" idx="11"/>
          </p:nvPr>
        </p:nvSpPr>
        <p:spPr>
          <a:ln/>
        </p:spPr>
        <p:txBody>
          <a:bodyPr/>
          <a:lstStyle>
            <a:lvl1pPr>
              <a:defRPr/>
            </a:lvl1pPr>
          </a:lstStyle>
          <a:p>
            <a:fld id="{268D2601-9DDE-8941-977A-78ABB6D40CA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8025939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F63ED5BA-C5E8-8744-AD5E-85CF3D19F8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153594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BA5AF974-D997-7542-B07D-EE155D4A6D1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839034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E167AD8C-7E4C-044D-86CB-3ECA886C60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940348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296DCAE-8786-034C-AF34-66A7051F44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1715843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955A26F5-CEFC-0E45-993F-E90C86DD761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68429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296DCAE-8786-034C-AF34-66A7051F44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99990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1230505030"/>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77BA7A-F72F-42F5-B600-51C96B30FC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4018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771549-85EB-420C-B9CC-E903DCA56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275536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3228BE-8190-4CFF-AE8F-DD9680B61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462775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42875A-AB43-4F09-B84A-F4091B4110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87131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3C5F49-0904-44F4-B56D-C1A5A6ACB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473221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4DA623-CA55-4125-99C4-D02892AD9B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703866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C031B-09F6-4D81-8BCD-4FC6CD3C43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693684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3D020A-C836-43B7-AD7F-02E6CEC126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86460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DC16B5-0C5F-4AA6-BE8C-B4CCD56A9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496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955A26F5-CEFC-0E45-993F-E90C86DD761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1852197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E025D1-2DAD-49EB-B91B-DFDA1A0725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408415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F4EB70-4BA5-41BA-9892-A6FAFE25BE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56039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089CE-C86C-48C3-8367-D451B5806B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6288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82731883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AD76197-14A1-432E-A9FF-453D5B055080}" type="slidenum">
              <a:rPr lang="en-US"/>
              <a:pPr>
                <a:defRPr/>
              </a:pPr>
              <a:t>‹#›</a:t>
            </a:fld>
            <a:endParaRPr lang="en-US" dirty="0"/>
          </a:p>
        </p:txBody>
      </p:sp>
    </p:spTree>
    <p:extLst>
      <p:ext uri="{BB962C8B-B14F-4D97-AF65-F5344CB8AC3E}">
        <p14:creationId xmlns:p14="http://schemas.microsoft.com/office/powerpoint/2010/main" val="115471798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F5A8710-9D0C-CE44-A33D-CACC6BA8436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23880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AAE0BFCE-C910-4540-A32B-A4D2DE84D80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75716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D703C17A-C731-7648-99D3-A9A6AAF90EF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446585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3887F344-B16A-E34A-BAFF-AEE651DFDFC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2966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sldNum" sz="quarter" idx="11"/>
          </p:nvPr>
        </p:nvSpPr>
        <p:spPr>
          <a:ln/>
        </p:spPr>
        <p:txBody>
          <a:bodyPr/>
          <a:lstStyle>
            <a:lvl1pPr>
              <a:defRPr/>
            </a:lvl1pPr>
          </a:lstStyle>
          <a:p>
            <a:fld id="{84DBD123-B06E-9046-9475-A2C740A3E4F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29297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75CFC364-2FD2-B44E-9816-329D035D0B8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63272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sldNum" sz="quarter" idx="11"/>
          </p:nvPr>
        </p:nvSpPr>
        <p:spPr>
          <a:ln/>
        </p:spPr>
        <p:txBody>
          <a:bodyPr/>
          <a:lstStyle>
            <a:lvl1pPr>
              <a:defRPr/>
            </a:lvl1pPr>
          </a:lstStyle>
          <a:p>
            <a:fld id="{268D2601-9DDE-8941-977A-78ABB6D40CA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85314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F63ED5BA-C5E8-8744-AD5E-85CF3D19F8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5621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BA5AF974-D997-7542-B07D-EE155D4A6D1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592688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E167AD8C-7E4C-044D-86CB-3ECA886C60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6026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15E8E0E0-321E-46B1-8ED4-F4B3541868CA}" type="slidenum">
              <a:rPr lang="en-US"/>
              <a:pPr>
                <a:defRPr/>
              </a:pPr>
              <a:t>‹#›</a:t>
            </a:fld>
            <a:endParaRPr lang="en-US" dirty="0"/>
          </a:p>
        </p:txBody>
      </p:sp>
    </p:spTree>
    <p:extLst>
      <p:ext uri="{BB962C8B-B14F-4D97-AF65-F5344CB8AC3E}">
        <p14:creationId xmlns:p14="http://schemas.microsoft.com/office/powerpoint/2010/main" val="52539943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296DCAE-8786-034C-AF34-66A7051F44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446548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955A26F5-CEFC-0E45-993F-E90C86DD761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59858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386942377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a:solidFill>
                <a:srgbClr val="000000"/>
              </a:solidFill>
            </a:endParaRPr>
          </a:p>
        </p:txBody>
      </p:sp>
      <p:pic>
        <p:nvPicPr>
          <p:cNvPr id="4" name="Picture 3"/>
          <p:cNvPicPr>
            <a:picLocks noChangeAspect="1"/>
          </p:cNvPicPr>
          <p:nvPr userDrawn="1"/>
        </p:nvPicPr>
        <p:blipFill>
          <a:blip r:embed="rId2"/>
          <a:stretch>
            <a:fillRect/>
          </a:stretch>
        </p:blipFill>
        <p:spPr>
          <a:xfrm>
            <a:off x="6423570" y="6519672"/>
            <a:ext cx="2295796" cy="338328"/>
          </a:xfrm>
          <a:prstGeom prst="rect">
            <a:avLst/>
          </a:prstGeom>
        </p:spPr>
      </p:pic>
    </p:spTree>
    <p:extLst>
      <p:ext uri="{BB962C8B-B14F-4D97-AF65-F5344CB8AC3E}">
        <p14:creationId xmlns:p14="http://schemas.microsoft.com/office/powerpoint/2010/main" val="2532411512"/>
      </p:ext>
    </p:extLst>
  </p:cSld>
  <p:clrMapOvr>
    <a:masterClrMapping/>
  </p:clrMapOvr>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DCA92CD8-E166-4695-B262-328400BE512F}" type="slidenum">
              <a:rPr lang="en-US"/>
              <a:pPr>
                <a:defRPr/>
              </a:pPr>
              <a:t>‹#›</a:t>
            </a:fld>
            <a:endParaRPr lang="en-US" dirty="0"/>
          </a:p>
        </p:txBody>
      </p:sp>
    </p:spTree>
    <p:extLst>
      <p:ext uri="{BB962C8B-B14F-4D97-AF65-F5344CB8AC3E}">
        <p14:creationId xmlns:p14="http://schemas.microsoft.com/office/powerpoint/2010/main" val="3573193967"/>
      </p:ext>
    </p:extLst>
  </p:cSld>
  <p:clrMapOvr>
    <a:masterClrMapping/>
  </p:clrMapOvr>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8C18843-CEDD-4BAE-9670-027F85AF47C4}" type="slidenum">
              <a:rPr lang="en-US"/>
              <a:pPr>
                <a:defRPr/>
              </a:pPr>
              <a:t>‹#›</a:t>
            </a:fld>
            <a:endParaRPr lang="en-US" dirty="0"/>
          </a:p>
        </p:txBody>
      </p:sp>
    </p:spTree>
    <p:extLst>
      <p:ext uri="{BB962C8B-B14F-4D97-AF65-F5344CB8AC3E}">
        <p14:creationId xmlns:p14="http://schemas.microsoft.com/office/powerpoint/2010/main" val="3626083445"/>
      </p:ext>
    </p:extLst>
  </p:cSld>
  <p:clrMapOvr>
    <a:masterClrMapping/>
  </p:clrMapOv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AD76197-14A1-432E-A9FF-453D5B055080}" type="slidenum">
              <a:rPr lang="en-US"/>
              <a:pPr>
                <a:defRPr/>
              </a:pPr>
              <a:t>‹#›</a:t>
            </a:fld>
            <a:endParaRPr lang="en-US" dirty="0"/>
          </a:p>
        </p:txBody>
      </p:sp>
    </p:spTree>
    <p:extLst>
      <p:ext uri="{BB962C8B-B14F-4D97-AF65-F5344CB8AC3E}">
        <p14:creationId xmlns:p14="http://schemas.microsoft.com/office/powerpoint/2010/main" val="3169957888"/>
      </p:ext>
    </p:extLst>
  </p:cSld>
  <p:clrMapOvr>
    <a:masterClrMapping/>
  </p:clrMapOv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15E8E0E0-321E-46B1-8ED4-F4B3541868CA}" type="slidenum">
              <a:rPr lang="en-US"/>
              <a:pPr>
                <a:defRPr/>
              </a:pPr>
              <a:t>‹#›</a:t>
            </a:fld>
            <a:endParaRPr lang="en-US" dirty="0"/>
          </a:p>
        </p:txBody>
      </p:sp>
    </p:spTree>
    <p:extLst>
      <p:ext uri="{BB962C8B-B14F-4D97-AF65-F5344CB8AC3E}">
        <p14:creationId xmlns:p14="http://schemas.microsoft.com/office/powerpoint/2010/main" val="3389271238"/>
      </p:ext>
    </p:extLst>
  </p:cSld>
  <p:clrMapOvr>
    <a:masterClrMapping/>
  </p:clrMapOv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4C9A0C3A-B752-406B-8994-6F29B53A5FC4}" type="slidenum">
              <a:rPr lang="en-US"/>
              <a:pPr>
                <a:defRPr/>
              </a:pPr>
              <a:t>‹#›</a:t>
            </a:fld>
            <a:endParaRPr lang="en-US" dirty="0"/>
          </a:p>
        </p:txBody>
      </p:sp>
    </p:spTree>
    <p:extLst>
      <p:ext uri="{BB962C8B-B14F-4D97-AF65-F5344CB8AC3E}">
        <p14:creationId xmlns:p14="http://schemas.microsoft.com/office/powerpoint/2010/main" val="331950203"/>
      </p:ext>
    </p:extLst>
  </p:cSld>
  <p:clrMapOvr>
    <a:masterClrMapping/>
  </p:clrMapOv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2400002327"/>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4C9A0C3A-B752-406B-8994-6F29B53A5FC4}" type="slidenum">
              <a:rPr lang="en-US"/>
              <a:pPr>
                <a:defRPr/>
              </a:pPr>
              <a:t>‹#›</a:t>
            </a:fld>
            <a:endParaRPr lang="en-US" dirty="0"/>
          </a:p>
        </p:txBody>
      </p:sp>
    </p:spTree>
    <p:extLst>
      <p:ext uri="{BB962C8B-B14F-4D97-AF65-F5344CB8AC3E}">
        <p14:creationId xmlns:p14="http://schemas.microsoft.com/office/powerpoint/2010/main" val="164698487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0"/>
            <a:ext cx="1295400" cy="6096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6172200" y="0"/>
            <a:ext cx="2971800" cy="13716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2553897845"/>
      </p:ext>
    </p:extLst>
  </p:cSld>
  <p:clrMapOvr>
    <a:masterClrMapping/>
  </p:clrMapOv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002385D1-40DC-4B94-978C-219157998CCA}" type="slidenum">
              <a:rPr lang="en-US"/>
              <a:pPr>
                <a:defRPr/>
              </a:pPr>
              <a:t>‹#›</a:t>
            </a:fld>
            <a:endParaRPr lang="en-US" dirty="0"/>
          </a:p>
        </p:txBody>
      </p:sp>
    </p:spTree>
    <p:extLst>
      <p:ext uri="{BB962C8B-B14F-4D97-AF65-F5344CB8AC3E}">
        <p14:creationId xmlns:p14="http://schemas.microsoft.com/office/powerpoint/2010/main" val="711269692"/>
      </p:ext>
    </p:extLst>
  </p:cSld>
  <p:clrMapOvr>
    <a:masterClrMapping/>
  </p:clrMapOv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392F7D0B-1581-4875-B7D0-651C2CDB1DBF}" type="slidenum">
              <a:rPr lang="en-US"/>
              <a:pPr>
                <a:defRPr/>
              </a:pPr>
              <a:t>‹#›</a:t>
            </a:fld>
            <a:endParaRPr lang="en-US" dirty="0"/>
          </a:p>
        </p:txBody>
      </p:sp>
    </p:spTree>
    <p:extLst>
      <p:ext uri="{BB962C8B-B14F-4D97-AF65-F5344CB8AC3E}">
        <p14:creationId xmlns:p14="http://schemas.microsoft.com/office/powerpoint/2010/main" val="906441278"/>
      </p:ext>
    </p:extLst>
  </p:cSld>
  <p:clrMapOvr>
    <a:masterClrMapping/>
  </p:clrMapOv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79C6054-25E0-4C37-8DAB-8CE65870EB4E}" type="slidenum">
              <a:rPr lang="en-US"/>
              <a:pPr>
                <a:defRPr/>
              </a:pPr>
              <a:t>‹#›</a:t>
            </a:fld>
            <a:endParaRPr lang="en-US" dirty="0"/>
          </a:p>
        </p:txBody>
      </p:sp>
    </p:spTree>
    <p:extLst>
      <p:ext uri="{BB962C8B-B14F-4D97-AF65-F5344CB8AC3E}">
        <p14:creationId xmlns:p14="http://schemas.microsoft.com/office/powerpoint/2010/main" val="3520352836"/>
      </p:ext>
    </p:extLst>
  </p:cSld>
  <p:clrMapOvr>
    <a:masterClrMapping/>
  </p:clrMapOv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8719CE8-4BA6-4CCA-B3FA-678C82E9AF07}" type="slidenum">
              <a:rPr lang="en-US"/>
              <a:pPr>
                <a:defRPr/>
              </a:pPr>
              <a:t>‹#›</a:t>
            </a:fld>
            <a:endParaRPr lang="en-US" dirty="0"/>
          </a:p>
        </p:txBody>
      </p:sp>
    </p:spTree>
    <p:extLst>
      <p:ext uri="{BB962C8B-B14F-4D97-AF65-F5344CB8AC3E}">
        <p14:creationId xmlns:p14="http://schemas.microsoft.com/office/powerpoint/2010/main" val="1220492069"/>
      </p:ext>
    </p:extLst>
  </p:cSld>
  <p:clrMapOvr>
    <a:masterClrMapping/>
  </p:clrMapOv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6EC7A975-F39C-465C-A00E-14585FC4A5A9}" type="slidenum">
              <a:rPr lang="en-US"/>
              <a:pPr>
                <a:defRPr/>
              </a:pPr>
              <a:t>‹#›</a:t>
            </a:fld>
            <a:endParaRPr lang="en-US" dirty="0"/>
          </a:p>
        </p:txBody>
      </p:sp>
    </p:spTree>
    <p:extLst>
      <p:ext uri="{BB962C8B-B14F-4D97-AF65-F5344CB8AC3E}">
        <p14:creationId xmlns:p14="http://schemas.microsoft.com/office/powerpoint/2010/main" val="392519951"/>
      </p:ext>
    </p:extLst>
  </p:cSld>
  <p:clrMapOvr>
    <a:masterClrMapping/>
  </p:clrMapOv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sz="2400">
                <a:solidFill>
                  <a:srgbClr val="000000"/>
                </a:solidFill>
                <a:latin typeface="+mn-lt"/>
              </a:defRPr>
            </a:lvl1pPr>
          </a:lstStyle>
          <a:p>
            <a:pPr>
              <a:defRPr/>
            </a:pPr>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87909E39-C7C8-49B6-A434-33E6142E8DF2}" type="slidenum">
              <a:rPr lang="en-US"/>
              <a:pPr>
                <a:defRPr/>
              </a:pPr>
              <a:t>‹#›</a:t>
            </a:fld>
            <a:endParaRPr lang="en-US" dirty="0"/>
          </a:p>
        </p:txBody>
      </p:sp>
    </p:spTree>
    <p:extLst>
      <p:ext uri="{BB962C8B-B14F-4D97-AF65-F5344CB8AC3E}">
        <p14:creationId xmlns:p14="http://schemas.microsoft.com/office/powerpoint/2010/main" val="3116596031"/>
      </p:ext>
    </p:extLst>
  </p:cSld>
  <p:clrMapOvr>
    <a:masterClrMapping/>
  </p:clrMapOv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1143000" y="6457950"/>
            <a:ext cx="2286000" cy="3238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r>
              <a:rPr lang="en-US" dirty="0"/>
              <a:t>___ ___ ___ ________</a:t>
            </a:r>
          </a:p>
        </p:txBody>
      </p:sp>
      <p:sp>
        <p:nvSpPr>
          <p:cNvPr id="4" name="Rectangle 4"/>
          <p:cNvSpPr>
            <a:spLocks noGrp="1" noChangeArrowheads="1"/>
          </p:cNvSpPr>
          <p:nvPr>
            <p:ph type="dt" sz="half" idx="11"/>
          </p:nvPr>
        </p:nvSpPr>
        <p:spPr>
          <a:xfrm>
            <a:off x="1143000" y="6457950"/>
            <a:ext cx="2286000" cy="3238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r>
              <a:rPr lang="en-US" dirty="0"/>
              <a:t>www.epa.gov/pestwise</a:t>
            </a:r>
          </a:p>
        </p:txBody>
      </p:sp>
      <p:sp>
        <p:nvSpPr>
          <p:cNvPr id="5" name="Rectangle 4"/>
          <p:cNvSpPr>
            <a:spLocks noGrp="1" noChangeArrowheads="1"/>
          </p:cNvSpPr>
          <p:nvPr>
            <p:ph type="sldNum" sz="quarter" idx="12"/>
          </p:nvPr>
        </p:nvSpPr>
        <p:spPr/>
        <p:txBody>
          <a:bodyPr/>
          <a:lstStyle>
            <a:lvl1pPr>
              <a:defRPr/>
            </a:lvl1pPr>
          </a:lstStyle>
          <a:p>
            <a:pPr>
              <a:defRPr/>
            </a:pPr>
            <a:fld id="{28BA8327-AD5D-4303-B3A8-5977A6B42CCA}" type="slidenum">
              <a:rPr lang="en-US"/>
              <a:pPr>
                <a:defRPr/>
              </a:pPr>
              <a:t>‹#›</a:t>
            </a:fld>
            <a:endParaRPr lang="en-US" dirty="0"/>
          </a:p>
        </p:txBody>
      </p:sp>
    </p:spTree>
    <p:extLst>
      <p:ext uri="{BB962C8B-B14F-4D97-AF65-F5344CB8AC3E}">
        <p14:creationId xmlns:p14="http://schemas.microsoft.com/office/powerpoint/2010/main" val="82352229"/>
      </p:ext>
    </p:extLst>
  </p:cSld>
  <p:clrMapOvr>
    <a:masterClrMapping/>
  </p:clrMapOv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1676400" y="6305550"/>
            <a:ext cx="2133600" cy="4762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F35BD9DE-A1B3-402C-BCD7-7AD5D2579D2B}" type="slidenum">
              <a:rPr lang="en-US"/>
              <a:pPr>
                <a:defRPr/>
              </a:pPr>
              <a:t>‹#›</a:t>
            </a:fld>
            <a:endParaRPr lang="en-US" dirty="0"/>
          </a:p>
        </p:txBody>
      </p:sp>
    </p:spTree>
    <p:extLst>
      <p:ext uri="{BB962C8B-B14F-4D97-AF65-F5344CB8AC3E}">
        <p14:creationId xmlns:p14="http://schemas.microsoft.com/office/powerpoint/2010/main" val="3098229538"/>
      </p:ext>
    </p:extLst>
  </p:cSld>
  <p:clrMapOvr>
    <a:masterClrMapping/>
  </p:clrMapOv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1676400" y="6305550"/>
            <a:ext cx="2133600" cy="4762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31D66B50-AA85-449C-ACE1-0CE1B60EA262}" type="slidenum">
              <a:rPr lang="en-US"/>
              <a:pPr>
                <a:defRPr/>
              </a:pPr>
              <a:t>‹#›</a:t>
            </a:fld>
            <a:endParaRPr lang="en-US" dirty="0"/>
          </a:p>
        </p:txBody>
      </p:sp>
    </p:spTree>
    <p:extLst>
      <p:ext uri="{BB962C8B-B14F-4D97-AF65-F5344CB8AC3E}">
        <p14:creationId xmlns:p14="http://schemas.microsoft.com/office/powerpoint/2010/main" val="2168930709"/>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53295630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F5A8710-9D0C-CE44-A33D-CACC6BA8436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1239109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AAE0BFCE-C910-4540-A32B-A4D2DE84D80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2138995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D703C17A-C731-7648-99D3-A9A6AAF90EF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454031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3887F344-B16A-E34A-BAFF-AEE651DFDFC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945909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sldNum" sz="quarter" idx="11"/>
          </p:nvPr>
        </p:nvSpPr>
        <p:spPr>
          <a:ln/>
        </p:spPr>
        <p:txBody>
          <a:bodyPr/>
          <a:lstStyle>
            <a:lvl1pPr>
              <a:defRPr/>
            </a:lvl1pPr>
          </a:lstStyle>
          <a:p>
            <a:fld id="{84DBD123-B06E-9046-9475-A2C740A3E4F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7021542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75CFC364-2FD2-B44E-9816-329D035D0B8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540925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sldNum" sz="quarter" idx="11"/>
          </p:nvPr>
        </p:nvSpPr>
        <p:spPr>
          <a:ln/>
        </p:spPr>
        <p:txBody>
          <a:bodyPr/>
          <a:lstStyle>
            <a:lvl1pPr>
              <a:defRPr/>
            </a:lvl1pPr>
          </a:lstStyle>
          <a:p>
            <a:fld id="{268D2601-9DDE-8941-977A-78ABB6D40CA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735983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F63ED5BA-C5E8-8744-AD5E-85CF3D19F8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7439319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BA5AF974-D997-7542-B07D-EE155D4A6D1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41966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E167AD8C-7E4C-044D-86CB-3ECA886C60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4454862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0"/>
            <a:ext cx="1295400" cy="6096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6172200" y="0"/>
            <a:ext cx="2971800" cy="13716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262162996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296DCAE-8786-034C-AF34-66A7051F44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527206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955A26F5-CEFC-0E45-993F-E90C86DD761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1895686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391885545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2050595606"/>
      </p:ext>
    </p:extLst>
  </p:cSld>
  <p:clrMapOvr>
    <a:masterClrMapping/>
  </p:clrMapOvr>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345991409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2184715844"/>
      </p:ext>
    </p:extLst>
  </p:cSld>
  <p:clrMapOvr>
    <a:masterClrMapping/>
  </p:clrMapOvr>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DCA92CD8-E166-4695-B262-328400BE512F}" type="slidenum">
              <a:rPr lang="en-US"/>
              <a:pPr>
                <a:defRPr/>
              </a:pPr>
              <a:t>‹#›</a:t>
            </a:fld>
            <a:endParaRPr lang="en-US" dirty="0"/>
          </a:p>
        </p:txBody>
      </p:sp>
    </p:spTree>
    <p:extLst>
      <p:ext uri="{BB962C8B-B14F-4D97-AF65-F5344CB8AC3E}">
        <p14:creationId xmlns:p14="http://schemas.microsoft.com/office/powerpoint/2010/main" val="1802382898"/>
      </p:ext>
    </p:extLst>
  </p:cSld>
  <p:clrMapOvr>
    <a:masterClrMapping/>
  </p:clrMapOvr>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48C18843-CEDD-4BAE-9670-027F85AF47C4}" type="slidenum">
              <a:rPr lang="en-US"/>
              <a:pPr>
                <a:defRPr/>
              </a:pPr>
              <a:t>‹#›</a:t>
            </a:fld>
            <a:endParaRPr lang="en-US" dirty="0"/>
          </a:p>
        </p:txBody>
      </p:sp>
    </p:spTree>
    <p:extLst>
      <p:ext uri="{BB962C8B-B14F-4D97-AF65-F5344CB8AC3E}">
        <p14:creationId xmlns:p14="http://schemas.microsoft.com/office/powerpoint/2010/main" val="321982758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3AD76197-14A1-432E-A9FF-453D5B055080}" type="slidenum">
              <a:rPr lang="en-US"/>
              <a:pPr>
                <a:defRPr/>
              </a:pPr>
              <a:t>‹#›</a:t>
            </a:fld>
            <a:endParaRPr lang="en-US" dirty="0"/>
          </a:p>
        </p:txBody>
      </p:sp>
    </p:spTree>
    <p:extLst>
      <p:ext uri="{BB962C8B-B14F-4D97-AF65-F5344CB8AC3E}">
        <p14:creationId xmlns:p14="http://schemas.microsoft.com/office/powerpoint/2010/main" val="3695444963"/>
      </p:ext>
    </p:extLst>
  </p:cSld>
  <p:clrMapOvr>
    <a:masterClrMapping/>
  </p:clrMapOvr>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15E8E0E0-321E-46B1-8ED4-F4B3541868CA}" type="slidenum">
              <a:rPr lang="en-US"/>
              <a:pPr>
                <a:defRPr/>
              </a:pPr>
              <a:t>‹#›</a:t>
            </a:fld>
            <a:endParaRPr lang="en-US" dirty="0"/>
          </a:p>
        </p:txBody>
      </p:sp>
    </p:spTree>
    <p:extLst>
      <p:ext uri="{BB962C8B-B14F-4D97-AF65-F5344CB8AC3E}">
        <p14:creationId xmlns:p14="http://schemas.microsoft.com/office/powerpoint/2010/main" val="3864053037"/>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002385D1-40DC-4B94-978C-219157998CCA}" type="slidenum">
              <a:rPr lang="en-US"/>
              <a:pPr>
                <a:defRPr/>
              </a:pPr>
              <a:t>‹#›</a:t>
            </a:fld>
            <a:endParaRPr lang="en-US" dirty="0"/>
          </a:p>
        </p:txBody>
      </p:sp>
    </p:spTree>
    <p:extLst>
      <p:ext uri="{BB962C8B-B14F-4D97-AF65-F5344CB8AC3E}">
        <p14:creationId xmlns:p14="http://schemas.microsoft.com/office/powerpoint/2010/main" val="214765129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4C9A0C3A-B752-406B-8994-6F29B53A5FC4}" type="slidenum">
              <a:rPr lang="en-US"/>
              <a:pPr>
                <a:defRPr/>
              </a:pPr>
              <a:t>‹#›</a:t>
            </a:fld>
            <a:endParaRPr lang="en-US" dirty="0"/>
          </a:p>
        </p:txBody>
      </p:sp>
    </p:spTree>
    <p:extLst>
      <p:ext uri="{BB962C8B-B14F-4D97-AF65-F5344CB8AC3E}">
        <p14:creationId xmlns:p14="http://schemas.microsoft.com/office/powerpoint/2010/main" val="2232529403"/>
      </p:ext>
    </p:extLst>
  </p:cSld>
  <p:clrMapOvr>
    <a:masterClrMapping/>
  </p:clrMapOvr>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2504596121"/>
      </p:ext>
    </p:extLst>
  </p:cSld>
  <p:clrMapOvr>
    <a:masterClrMapping/>
  </p:clrMapOvr>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0"/>
            <a:ext cx="1295400" cy="6096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6172200" y="0"/>
            <a:ext cx="2971800" cy="13716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2152281202"/>
      </p:ext>
    </p:extLst>
  </p:cSld>
  <p:clrMapOvr>
    <a:masterClrMapping/>
  </p:clrMapOvr>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002385D1-40DC-4B94-978C-219157998CCA}" type="slidenum">
              <a:rPr lang="en-US"/>
              <a:pPr>
                <a:defRPr/>
              </a:pPr>
              <a:t>‹#›</a:t>
            </a:fld>
            <a:endParaRPr lang="en-US" dirty="0"/>
          </a:p>
        </p:txBody>
      </p:sp>
    </p:spTree>
    <p:extLst>
      <p:ext uri="{BB962C8B-B14F-4D97-AF65-F5344CB8AC3E}">
        <p14:creationId xmlns:p14="http://schemas.microsoft.com/office/powerpoint/2010/main" val="1970693670"/>
      </p:ext>
    </p:extLst>
  </p:cSld>
  <p:clrMapOvr>
    <a:masterClrMapping/>
  </p:clrMapOvr>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392F7D0B-1581-4875-B7D0-651C2CDB1DBF}" type="slidenum">
              <a:rPr lang="en-US"/>
              <a:pPr>
                <a:defRPr/>
              </a:pPr>
              <a:t>‹#›</a:t>
            </a:fld>
            <a:endParaRPr lang="en-US" dirty="0"/>
          </a:p>
        </p:txBody>
      </p:sp>
    </p:spTree>
    <p:extLst>
      <p:ext uri="{BB962C8B-B14F-4D97-AF65-F5344CB8AC3E}">
        <p14:creationId xmlns:p14="http://schemas.microsoft.com/office/powerpoint/2010/main" val="168099685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F79C6054-25E0-4C37-8DAB-8CE65870EB4E}" type="slidenum">
              <a:rPr lang="en-US"/>
              <a:pPr>
                <a:defRPr/>
              </a:pPr>
              <a:t>‹#›</a:t>
            </a:fld>
            <a:endParaRPr lang="en-US" dirty="0"/>
          </a:p>
        </p:txBody>
      </p:sp>
    </p:spTree>
    <p:extLst>
      <p:ext uri="{BB962C8B-B14F-4D97-AF65-F5344CB8AC3E}">
        <p14:creationId xmlns:p14="http://schemas.microsoft.com/office/powerpoint/2010/main" val="3425729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F8719CE8-4BA6-4CCA-B3FA-678C82E9AF07}" type="slidenum">
              <a:rPr lang="en-US"/>
              <a:pPr>
                <a:defRPr/>
              </a:pPr>
              <a:t>‹#›</a:t>
            </a:fld>
            <a:endParaRPr lang="en-US" dirty="0"/>
          </a:p>
        </p:txBody>
      </p:sp>
    </p:spTree>
    <p:extLst>
      <p:ext uri="{BB962C8B-B14F-4D97-AF65-F5344CB8AC3E}">
        <p14:creationId xmlns:p14="http://schemas.microsoft.com/office/powerpoint/2010/main" val="1341374769"/>
      </p:ext>
    </p:extLst>
  </p:cSld>
  <p:clrMapOvr>
    <a:masterClrMapping/>
  </p:clrMapOvr>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6EC7A975-F39C-465C-A00E-14585FC4A5A9}" type="slidenum">
              <a:rPr lang="en-US"/>
              <a:pPr>
                <a:defRPr/>
              </a:pPr>
              <a:t>‹#›</a:t>
            </a:fld>
            <a:endParaRPr lang="en-US" dirty="0"/>
          </a:p>
        </p:txBody>
      </p:sp>
    </p:spTree>
    <p:extLst>
      <p:ext uri="{BB962C8B-B14F-4D97-AF65-F5344CB8AC3E}">
        <p14:creationId xmlns:p14="http://schemas.microsoft.com/office/powerpoint/2010/main" val="3226148994"/>
      </p:ext>
    </p:extLst>
  </p:cSld>
  <p:clrMapOvr>
    <a:masterClrMapping/>
  </p:clrMapOvr>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sz="2400">
                <a:solidFill>
                  <a:srgbClr val="000000"/>
                </a:solidFill>
                <a:latin typeface="+mn-lt"/>
              </a:defRPr>
            </a:lvl1pPr>
          </a:lstStyle>
          <a:p>
            <a:pPr>
              <a:defRPr/>
            </a:pPr>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87909E39-C7C8-49B6-A434-33E6142E8DF2}" type="slidenum">
              <a:rPr lang="en-US"/>
              <a:pPr>
                <a:defRPr/>
              </a:pPr>
              <a:t>‹#›</a:t>
            </a:fld>
            <a:endParaRPr lang="en-US" dirty="0"/>
          </a:p>
        </p:txBody>
      </p:sp>
    </p:spTree>
    <p:extLst>
      <p:ext uri="{BB962C8B-B14F-4D97-AF65-F5344CB8AC3E}">
        <p14:creationId xmlns:p14="http://schemas.microsoft.com/office/powerpoint/2010/main" val="3156863321"/>
      </p:ext>
    </p:extLst>
  </p:cSld>
  <p:clrMapOvr>
    <a:masterClrMapping/>
  </p:clrMapOvr>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1143000" y="6457950"/>
            <a:ext cx="2286000" cy="3238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r>
              <a:rPr lang="en-US" dirty="0"/>
              <a:t>___ ___ ___ ________</a:t>
            </a:r>
          </a:p>
        </p:txBody>
      </p:sp>
      <p:sp>
        <p:nvSpPr>
          <p:cNvPr id="4" name="Rectangle 4"/>
          <p:cNvSpPr>
            <a:spLocks noGrp="1" noChangeArrowheads="1"/>
          </p:cNvSpPr>
          <p:nvPr>
            <p:ph type="dt" sz="half" idx="11"/>
          </p:nvPr>
        </p:nvSpPr>
        <p:spPr>
          <a:xfrm>
            <a:off x="1143000" y="6457950"/>
            <a:ext cx="2286000" cy="3238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r>
              <a:rPr lang="en-US" dirty="0"/>
              <a:t>www.epa.gov/pestwise</a:t>
            </a:r>
          </a:p>
        </p:txBody>
      </p:sp>
      <p:sp>
        <p:nvSpPr>
          <p:cNvPr id="5" name="Slide Number Placeholder 4"/>
          <p:cNvSpPr>
            <a:spLocks noGrp="1" noChangeArrowheads="1"/>
          </p:cNvSpPr>
          <p:nvPr>
            <p:ph type="sldNum" sz="quarter" idx="12"/>
          </p:nvPr>
        </p:nvSpPr>
        <p:spPr>
          <a:xfrm>
            <a:off x="5638800" y="6268261"/>
            <a:ext cx="2133600" cy="476250"/>
          </a:xfrm>
          <a:prstGeom prst="rect">
            <a:avLst/>
          </a:prstGeom>
        </p:spPr>
        <p:txBody>
          <a:bodyPr/>
          <a:lstStyle>
            <a:lvl1pPr>
              <a:defRPr/>
            </a:lvl1pPr>
          </a:lstStyle>
          <a:p>
            <a:pPr>
              <a:defRPr/>
            </a:pPr>
            <a:fld id="{28BA8327-AD5D-4303-B3A8-5977A6B42CCA}" type="slidenum">
              <a:rPr lang="en-US"/>
              <a:pPr>
                <a:defRPr/>
              </a:pPr>
              <a:t>‹#›</a:t>
            </a:fld>
            <a:endParaRPr lang="en-US" dirty="0"/>
          </a:p>
        </p:txBody>
      </p:sp>
    </p:spTree>
    <p:extLst>
      <p:ext uri="{BB962C8B-B14F-4D97-AF65-F5344CB8AC3E}">
        <p14:creationId xmlns:p14="http://schemas.microsoft.com/office/powerpoint/2010/main" val="18084857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392F7D0B-1581-4875-B7D0-651C2CDB1DBF}" type="slidenum">
              <a:rPr lang="en-US"/>
              <a:pPr>
                <a:defRPr/>
              </a:pPr>
              <a:t>‹#›</a:t>
            </a:fld>
            <a:endParaRPr lang="en-US" dirty="0"/>
          </a:p>
        </p:txBody>
      </p:sp>
    </p:spTree>
    <p:extLst>
      <p:ext uri="{BB962C8B-B14F-4D97-AF65-F5344CB8AC3E}">
        <p14:creationId xmlns:p14="http://schemas.microsoft.com/office/powerpoint/2010/main" val="148062991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1676400" y="6305550"/>
            <a:ext cx="2133600" cy="4762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F35BD9DE-A1B3-402C-BCD7-7AD5D2579D2B}" type="slidenum">
              <a:rPr lang="en-US"/>
              <a:pPr>
                <a:defRPr/>
              </a:pPr>
              <a:t>‹#›</a:t>
            </a:fld>
            <a:endParaRPr lang="en-US" dirty="0"/>
          </a:p>
        </p:txBody>
      </p:sp>
    </p:spTree>
    <p:extLst>
      <p:ext uri="{BB962C8B-B14F-4D97-AF65-F5344CB8AC3E}">
        <p14:creationId xmlns:p14="http://schemas.microsoft.com/office/powerpoint/2010/main" val="4261257992"/>
      </p:ext>
    </p:extLst>
  </p:cSld>
  <p:clrMapOvr>
    <a:masterClrMapping/>
  </p:clrMapOvr>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1676400" y="6305550"/>
            <a:ext cx="2133600" cy="4762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1D66B50-AA85-449C-ACE1-0CE1B60EA262}" type="slidenum">
              <a:rPr lang="en-US"/>
              <a:pPr>
                <a:defRPr/>
              </a:pPr>
              <a:t>‹#›</a:t>
            </a:fld>
            <a:endParaRPr lang="en-US" dirty="0"/>
          </a:p>
        </p:txBody>
      </p:sp>
    </p:spTree>
    <p:extLst>
      <p:ext uri="{BB962C8B-B14F-4D97-AF65-F5344CB8AC3E}">
        <p14:creationId xmlns:p14="http://schemas.microsoft.com/office/powerpoint/2010/main" val="191038680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721641014"/>
      </p:ext>
    </p:extLst>
  </p:cSld>
  <p:clrMapOvr>
    <a:masterClrMapping/>
  </p:clrMapOvr>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3467153657"/>
      </p:ext>
    </p:extLst>
  </p:cSld>
  <p:clrMapOvr>
    <a:masterClrMapping/>
  </p:clrMapOvr>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3253997033"/>
      </p:ext>
    </p:extLst>
  </p:cSld>
  <p:clrMapOvr>
    <a:masterClrMapping/>
  </p:clrMapOvr>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3180952386"/>
      </p:ext>
    </p:extLst>
  </p:cSld>
  <p:clrMapOvr>
    <a:masterClrMapping/>
  </p:clrMapOvr>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7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3018487825"/>
      </p:ext>
    </p:extLst>
  </p:cSld>
  <p:clrMapOvr>
    <a:masterClrMapping/>
  </p:clrMapOvr>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8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676053408"/>
      </p:ext>
    </p:extLst>
  </p:cSld>
  <p:clrMapOvr>
    <a:masterClrMapping/>
  </p:clrMapOvr>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9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647978245"/>
      </p:ext>
    </p:extLst>
  </p:cSld>
  <p:clrMapOvr>
    <a:masterClrMapping/>
  </p:clrMapOvr>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0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592826789"/>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image" Target="../media/image8.jpeg"/><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21" Type="http://schemas.openxmlformats.org/officeDocument/2006/relationships/slideLayout" Target="../slideLayouts/slideLayout203.xml"/><Relationship Id="rId34" Type="http://schemas.openxmlformats.org/officeDocument/2006/relationships/slideLayout" Target="../slideLayouts/slideLayout216.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slideLayout" Target="../slideLayouts/slideLayout215.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29" Type="http://schemas.openxmlformats.org/officeDocument/2006/relationships/slideLayout" Target="../slideLayouts/slideLayout211.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slideLayout" Target="../slideLayouts/slideLayout214.xml"/><Relationship Id="rId37" Type="http://schemas.openxmlformats.org/officeDocument/2006/relationships/image" Target="../media/image10.jpeg"/><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36" Type="http://schemas.openxmlformats.org/officeDocument/2006/relationships/image" Target="../media/image1.jpeg"/><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slideLayout" Target="../slideLayouts/slideLayout213.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35" Type="http://schemas.openxmlformats.org/officeDocument/2006/relationships/theme" Target="../theme/theme11.xml"/><Relationship Id="rId8" Type="http://schemas.openxmlformats.org/officeDocument/2006/relationships/slideLayout" Target="../slideLayouts/slideLayout190.xml"/><Relationship Id="rId3" Type="http://schemas.openxmlformats.org/officeDocument/2006/relationships/slideLayout" Target="../slideLayouts/slideLayout18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image" Target="../media/image5.jpeg"/><Relationship Id="rId2" Type="http://schemas.openxmlformats.org/officeDocument/2006/relationships/slideLayout" Target="../slideLayouts/slideLayout218.xml"/><Relationship Id="rId16" Type="http://schemas.openxmlformats.org/officeDocument/2006/relationships/image" Target="../media/image4.jpeg"/><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theme" Target="../theme/theme12.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6" Type="http://schemas.openxmlformats.org/officeDocument/2006/relationships/image" Target="../media/image2.jpeg"/><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image" Target="../media/image1.jpeg"/><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image" Target="../media/image5.jpeg"/><Relationship Id="rId2" Type="http://schemas.openxmlformats.org/officeDocument/2006/relationships/slideLayout" Target="../slideLayouts/slideLayout245.xml"/><Relationship Id="rId16" Type="http://schemas.openxmlformats.org/officeDocument/2006/relationships/image" Target="../media/image4.jpeg"/><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theme" Target="../theme/theme14.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6" Type="http://schemas.openxmlformats.org/officeDocument/2006/relationships/image" Target="../media/image5.jpeg"/><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5" Type="http://schemas.openxmlformats.org/officeDocument/2006/relationships/image" Target="../media/image4.jpeg"/><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1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3.png"/><Relationship Id="rId2" Type="http://schemas.openxmlformats.org/officeDocument/2006/relationships/slideLayout" Target="../slideLayouts/slideLayout18.xml"/><Relationship Id="rId16" Type="http://schemas.openxmlformats.org/officeDocument/2006/relationships/image" Target="../media/image5.jpe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jpe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5.jpeg"/><Relationship Id="rId2" Type="http://schemas.openxmlformats.org/officeDocument/2006/relationships/slideLayout" Target="../slideLayouts/slideLayout31.xml"/><Relationship Id="rId16" Type="http://schemas.openxmlformats.org/officeDocument/2006/relationships/image" Target="../media/image4.jpe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1.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image" Target="../media/image3.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image" Target="../media/image2.jpe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4.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3.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image" Target="../media/image5.jpe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image" Target="../media/image3.png"/><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image" Target="../media/image6.jpeg"/><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image" Target="../media/image1.jpeg"/><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theme" Target="../theme/theme6.xml"/><Relationship Id="rId8"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image" Target="../media/image3.png"/><Relationship Id="rId2" Type="http://schemas.openxmlformats.org/officeDocument/2006/relationships/slideLayout" Target="../slideLayouts/slideLayout106.xml"/><Relationship Id="rId16" Type="http://schemas.openxmlformats.org/officeDocument/2006/relationships/image" Target="../media/image4.jpe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1.jpe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image" Target="../media/image8.jpeg"/><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theme" Target="../theme/theme8.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image" Target="../media/image8.jpeg"/><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theme" Target="../theme/theme9.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14" descr="simple"/>
          <p:cNvPicPr>
            <a:picLocks noChangeAspect="1" noChangeArrowheads="1"/>
          </p:cNvPicPr>
          <p:nvPr userDrawn="1"/>
        </p:nvPicPr>
        <p:blipFill>
          <a:blip r:embed="rId18" cstate="print"/>
          <a:srcRect/>
          <a:stretch>
            <a:fillRect/>
          </a:stretch>
        </p:blipFill>
        <p:spPr bwMode="auto">
          <a:xfrm>
            <a:off x="0" y="0"/>
            <a:ext cx="9144000" cy="6858000"/>
          </a:xfrm>
          <a:prstGeom prst="rect">
            <a:avLst/>
          </a:prstGeom>
          <a:noFill/>
          <a:ln w="9525">
            <a:noFill/>
            <a:miter lim="800000"/>
            <a:headEnd/>
            <a:tailEnd/>
          </a:ln>
        </p:spPr>
      </p:pic>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baseline="0">
                <a:solidFill>
                  <a:srgbClr val="000000"/>
                </a:solidFill>
                <a:latin typeface="Arial"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b="0" baseline="0">
                <a:solidFill>
                  <a:srgbClr val="000000"/>
                </a:solidFill>
                <a:latin typeface="Arial" charset="0"/>
              </a:defRPr>
            </a:lvl1pPr>
          </a:lstStyle>
          <a:p>
            <a:pPr>
              <a:defRPr/>
            </a:pPr>
            <a:fld id="{D3FA8BCF-BF98-4DDB-AF3A-565A2662B4AE}" type="slidenum">
              <a:rPr lang="en-US"/>
              <a:pPr>
                <a:defRPr/>
              </a:pPr>
              <a:t>‹#›</a:t>
            </a:fld>
            <a:endParaRPr lang="en-US" dirty="0"/>
          </a:p>
        </p:txBody>
      </p:sp>
      <p:pic>
        <p:nvPicPr>
          <p:cNvPr id="15366" name="Picture 12" descr="tfs_logo"/>
          <p:cNvPicPr>
            <a:picLocks noChangeAspect="1" noChangeArrowheads="1"/>
          </p:cNvPicPr>
          <p:nvPr userDrawn="1"/>
        </p:nvPicPr>
        <p:blipFill>
          <a:blip r:embed="rId19" cstate="print"/>
          <a:srcRect/>
          <a:stretch>
            <a:fillRect/>
          </a:stretch>
        </p:blipFill>
        <p:spPr bwMode="auto">
          <a:xfrm>
            <a:off x="228600" y="5969000"/>
            <a:ext cx="749300" cy="752475"/>
          </a:xfrm>
          <a:prstGeom prst="rect">
            <a:avLst/>
          </a:prstGeom>
          <a:noFill/>
          <a:ln w="9525">
            <a:noFill/>
            <a:miter lim="800000"/>
            <a:headEnd/>
            <a:tailEnd/>
          </a:ln>
        </p:spPr>
      </p:pic>
      <p:sp>
        <p:nvSpPr>
          <p:cNvPr id="15367" name="Title Placeholder 6"/>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8" name="Picture 7"/>
          <p:cNvPicPr>
            <a:picLocks noChangeAspect="1"/>
          </p:cNvPicPr>
          <p:nvPr userDrawn="1"/>
        </p:nvPicPr>
        <p:blipFill>
          <a:blip r:embed="rId20"/>
          <a:stretch>
            <a:fillRect/>
          </a:stretch>
        </p:blipFill>
        <p:spPr>
          <a:xfrm>
            <a:off x="6423570" y="6519672"/>
            <a:ext cx="2295796" cy="338328"/>
          </a:xfrm>
          <a:prstGeom prst="rect">
            <a:avLst/>
          </a:prstGeom>
        </p:spPr>
      </p:pic>
    </p:spTree>
    <p:extLst>
      <p:ext uri="{BB962C8B-B14F-4D97-AF65-F5344CB8AC3E}">
        <p14:creationId xmlns:p14="http://schemas.microsoft.com/office/powerpoint/2010/main" val="203330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1" descr="tfsbackground2.jp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b="0" baseline="0">
                <a:latin typeface="Arial" charset="0"/>
                <a:ea typeface="+mn-ea"/>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DBE1127B-78F7-4EC7-8AA8-FA378F1E5171}" type="slidenum">
              <a:rPr lang="en-US" smtClean="0">
                <a:solidFill>
                  <a:srgbClr val="000000"/>
                </a:solidFill>
                <a:ea typeface="MS PGothic" panose="020B0600070205080204" pitchFamily="34" charset="-128"/>
              </a:rPr>
              <a:pPr fontAlgn="base">
                <a:spcBef>
                  <a:spcPct val="0"/>
                </a:spcBef>
                <a:spcAft>
                  <a:spcPct val="0"/>
                </a:spcAft>
              </a:pPr>
              <a:t>‹#›</a:t>
            </a:fld>
            <a:endParaRPr lang="en-US" smtClean="0">
              <a:solidFill>
                <a:srgbClr val="000000"/>
              </a:solidFill>
              <a:ea typeface="MS PGothic" panose="020B0600070205080204" pitchFamily="34" charset="-128"/>
            </a:endParaRPr>
          </a:p>
        </p:txBody>
      </p:sp>
      <p:sp>
        <p:nvSpPr>
          <p:cNvPr id="4102" name="Title Placeholder 6"/>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3813447082"/>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4" descr="simple"/>
          <p:cNvPicPr>
            <a:picLocks noChangeAspect="1" noChangeArrowheads="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b="0" baseline="0">
                <a:solidFill>
                  <a:srgbClr val="000000"/>
                </a:solidFill>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A7210A88-4BB7-4677-B6CA-A5AD0E1BA7E3}" type="slidenum">
              <a:rPr lang="en-US">
                <a:ea typeface="MS PGothic" panose="020B0600070205080204" pitchFamily="34" charset="-128"/>
              </a:rPr>
              <a:pPr fontAlgn="base">
                <a:spcBef>
                  <a:spcPct val="0"/>
                </a:spcBef>
                <a:spcAft>
                  <a:spcPct val="0"/>
                </a:spcAft>
                <a:defRPr/>
              </a:pPr>
              <a:t>‹#›</a:t>
            </a:fld>
            <a:endParaRPr lang="en-US">
              <a:ea typeface="MS PGothic" panose="020B0600070205080204" pitchFamily="34" charset="-128"/>
            </a:endParaRPr>
          </a:p>
        </p:txBody>
      </p:sp>
      <p:sp>
        <p:nvSpPr>
          <p:cNvPr id="8198" name="Title Placeholder 6"/>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8199" name="Picture 2"/>
          <p:cNvPicPr>
            <a:picLocks noChangeAspect="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381000" y="5791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64297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 id="2147483914" r:id="rId20"/>
    <p:sldLayoutId id="2147483915" r:id="rId21"/>
    <p:sldLayoutId id="2147483916" r:id="rId22"/>
    <p:sldLayoutId id="2147483917" r:id="rId23"/>
    <p:sldLayoutId id="2147483918" r:id="rId24"/>
    <p:sldLayoutId id="2147483919" r:id="rId25"/>
    <p:sldLayoutId id="2147483920" r:id="rId26"/>
    <p:sldLayoutId id="2147483921" r:id="rId27"/>
    <p:sldLayoutId id="2147483922" r:id="rId28"/>
    <p:sldLayoutId id="2147483923" r:id="rId29"/>
    <p:sldLayoutId id="2147483924" r:id="rId30"/>
    <p:sldLayoutId id="2147483925" r:id="rId31"/>
    <p:sldLayoutId id="2147483926" r:id="rId32"/>
    <p:sldLayoutId id="2147483927" r:id="rId33"/>
    <p:sldLayoutId id="2147483928" r:id="rId34"/>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8"/>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5"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ea typeface="+mn-ea"/>
              </a:defRPr>
            </a:lvl1pPr>
          </a:lstStyle>
          <a:p>
            <a:pPr fontAlgn="base">
              <a:spcBef>
                <a:spcPct val="0"/>
              </a:spcBef>
              <a:spcAft>
                <a:spcPct val="0"/>
              </a:spcAft>
              <a:defRPr/>
            </a:pPr>
            <a:endParaRPr lang="en-US">
              <a:solidFill>
                <a:srgbClr val="000000"/>
              </a:solidFill>
            </a:endParaRPr>
          </a:p>
        </p:txBody>
      </p:sp>
      <p:sp>
        <p:nvSpPr>
          <p:cNvPr id="9226" name="Rectangle 1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1FBB9B05-185E-8B45-AB3B-D78D6AFC88FB}" type="slidenum">
              <a:rPr lang="en-US" smtClean="0">
                <a:solidFill>
                  <a:srgbClr val="000000"/>
                </a:solidFill>
                <a:ea typeface="ＭＳ Ｐゴシック" charset="0"/>
              </a:rPr>
              <a:pPr fontAlgn="base">
                <a:spcBef>
                  <a:spcPct val="0"/>
                </a:spcBef>
                <a:spcAft>
                  <a:spcPct val="0"/>
                </a:spcAft>
              </a:pPr>
              <a:t>‹#›</a:t>
            </a:fld>
            <a:endParaRPr lang="en-US" smtClean="0">
              <a:solidFill>
                <a:srgbClr val="000000"/>
              </a:solidFill>
              <a:ea typeface="ＭＳ Ｐゴシック" charset="0"/>
            </a:endParaRPr>
          </a:p>
        </p:txBody>
      </p:sp>
      <p:pic>
        <p:nvPicPr>
          <p:cNvPr id="2053" name="Picture 11" descr="tfs_logo"/>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81000" y="5943600"/>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131341"/>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simple"/>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8"/>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225"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baseline="0">
                <a:latin typeface="Arial" charset="0"/>
              </a:defRPr>
            </a:lvl1pPr>
          </a:lstStyle>
          <a:p>
            <a:pPr>
              <a:defRPr/>
            </a:pPr>
            <a:endParaRPr lang="en-US">
              <a:solidFill>
                <a:srgbClr val="000000"/>
              </a:solidFill>
            </a:endParaRPr>
          </a:p>
        </p:txBody>
      </p:sp>
      <p:sp>
        <p:nvSpPr>
          <p:cNvPr id="9226" name="Rectangle 1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9CBE7FB-E1E2-47CE-86E0-4BB7C7C510B9}" type="slidenum">
              <a:rPr lang="en-US" smtClean="0">
                <a:solidFill>
                  <a:srgbClr val="000000"/>
                </a:solidFill>
              </a:rPr>
              <a:pPr fontAlgn="base">
                <a:spcBef>
                  <a:spcPct val="0"/>
                </a:spcBef>
                <a:spcAft>
                  <a:spcPct val="0"/>
                </a:spcAft>
              </a:pPr>
              <a:t>‹#›</a:t>
            </a:fld>
            <a:endParaRPr lang="en-US" smtClean="0">
              <a:solidFill>
                <a:srgbClr val="000000"/>
              </a:solidFill>
            </a:endParaRPr>
          </a:p>
        </p:txBody>
      </p:sp>
      <p:pic>
        <p:nvPicPr>
          <p:cNvPr id="2054" name="Picture 11" descr="tfs_logo"/>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81000" y="5943600"/>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12"/>
          <p:cNvSpPr>
            <a:spLocks noChangeArrowheads="1"/>
          </p:cNvSpPr>
          <p:nvPr userDrawn="1"/>
        </p:nvSpPr>
        <p:spPr bwMode="auto">
          <a:xfrm>
            <a:off x="0" y="0"/>
            <a:ext cx="91440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baseline="-25000" smtClean="0">
              <a:solidFill>
                <a:srgbClr val="000000"/>
              </a:solidFill>
            </a:endParaRPr>
          </a:p>
        </p:txBody>
      </p:sp>
    </p:spTree>
    <p:extLst>
      <p:ext uri="{BB962C8B-B14F-4D97-AF65-F5344CB8AC3E}">
        <p14:creationId xmlns:p14="http://schemas.microsoft.com/office/powerpoint/2010/main" val="1191338228"/>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8"/>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5"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ea typeface="+mn-ea"/>
              </a:defRPr>
            </a:lvl1pPr>
          </a:lstStyle>
          <a:p>
            <a:pPr fontAlgn="base">
              <a:spcBef>
                <a:spcPct val="0"/>
              </a:spcBef>
              <a:spcAft>
                <a:spcPct val="0"/>
              </a:spcAft>
              <a:defRPr/>
            </a:pPr>
            <a:endParaRPr lang="en-US" dirty="0">
              <a:solidFill>
                <a:srgbClr val="000000"/>
              </a:solidFill>
            </a:endParaRPr>
          </a:p>
        </p:txBody>
      </p:sp>
      <p:sp>
        <p:nvSpPr>
          <p:cNvPr id="9226" name="Rectangle 1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1FBB9B05-185E-8B45-AB3B-D78D6AFC88FB}" type="slidenum">
              <a:rPr lang="en-US" smtClean="0">
                <a:solidFill>
                  <a:srgbClr val="000000"/>
                </a:solidFill>
                <a:ea typeface="ＭＳ Ｐゴシック" charset="0"/>
              </a:rPr>
              <a:pPr fontAlgn="base">
                <a:spcBef>
                  <a:spcPct val="0"/>
                </a:spcBef>
                <a:spcAft>
                  <a:spcPct val="0"/>
                </a:spcAft>
              </a:pPr>
              <a:t>‹#›</a:t>
            </a:fld>
            <a:endParaRPr lang="en-US" dirty="0" smtClean="0">
              <a:solidFill>
                <a:srgbClr val="000000"/>
              </a:solidFill>
              <a:ea typeface="ＭＳ Ｐゴシック" charset="0"/>
            </a:endParaRPr>
          </a:p>
        </p:txBody>
      </p:sp>
      <p:pic>
        <p:nvPicPr>
          <p:cNvPr id="2053" name="Picture 11" descr="tfs_logo"/>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81000" y="5943600"/>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859357"/>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8"/>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5"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ea typeface="+mn-ea"/>
              </a:defRPr>
            </a:lvl1pPr>
          </a:lstStyle>
          <a:p>
            <a:pPr fontAlgn="base">
              <a:spcBef>
                <a:spcPct val="0"/>
              </a:spcBef>
              <a:spcAft>
                <a:spcPct val="0"/>
              </a:spcAft>
              <a:defRPr/>
            </a:pPr>
            <a:endParaRPr lang="en-US" dirty="0">
              <a:solidFill>
                <a:srgbClr val="000000"/>
              </a:solidFill>
            </a:endParaRPr>
          </a:p>
        </p:txBody>
      </p:sp>
      <p:sp>
        <p:nvSpPr>
          <p:cNvPr id="9226" name="Rectangle 1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1FBB9B05-185E-8B45-AB3B-D78D6AFC88FB}" type="slidenum">
              <a:rPr lang="en-US" smtClean="0">
                <a:solidFill>
                  <a:srgbClr val="000000"/>
                </a:solidFill>
                <a:ea typeface="ＭＳ Ｐゴシック" charset="0"/>
              </a:rPr>
              <a:pPr fontAlgn="base">
                <a:spcBef>
                  <a:spcPct val="0"/>
                </a:spcBef>
                <a:spcAft>
                  <a:spcPct val="0"/>
                </a:spcAft>
              </a:pPr>
              <a:t>‹#›</a:t>
            </a:fld>
            <a:endParaRPr lang="en-US" dirty="0" smtClean="0">
              <a:solidFill>
                <a:srgbClr val="000000"/>
              </a:solidFill>
              <a:ea typeface="ＭＳ Ｐゴシック" charset="0"/>
            </a:endParaRPr>
          </a:p>
        </p:txBody>
      </p:sp>
      <p:pic>
        <p:nvPicPr>
          <p:cNvPr id="2053" name="Picture 11" descr="tfs_logo"/>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81000" y="5943600"/>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244264"/>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870DA244-6813-410B-97EE-73E8726CAFE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84534070"/>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8"/>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5"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ea typeface="+mn-ea"/>
              </a:defRPr>
            </a:lvl1pPr>
          </a:lstStyle>
          <a:p>
            <a:pPr fontAlgn="base">
              <a:spcBef>
                <a:spcPct val="0"/>
              </a:spcBef>
              <a:spcAft>
                <a:spcPct val="0"/>
              </a:spcAft>
              <a:defRPr/>
            </a:pPr>
            <a:endParaRPr lang="en-US" dirty="0">
              <a:solidFill>
                <a:srgbClr val="000000"/>
              </a:solidFill>
            </a:endParaRPr>
          </a:p>
        </p:txBody>
      </p:sp>
      <p:sp>
        <p:nvSpPr>
          <p:cNvPr id="9226" name="Rectangle 1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1FBB9B05-185E-8B45-AB3B-D78D6AFC88FB}" type="slidenum">
              <a:rPr lang="en-US" smtClean="0">
                <a:solidFill>
                  <a:srgbClr val="000000"/>
                </a:solidFill>
                <a:ea typeface="ＭＳ Ｐゴシック" charset="0"/>
              </a:rPr>
              <a:pPr fontAlgn="base">
                <a:spcBef>
                  <a:spcPct val="0"/>
                </a:spcBef>
                <a:spcAft>
                  <a:spcPct val="0"/>
                </a:spcAft>
              </a:pPr>
              <a:t>‹#›</a:t>
            </a:fld>
            <a:endParaRPr lang="en-US" dirty="0" smtClean="0">
              <a:solidFill>
                <a:srgbClr val="000000"/>
              </a:solidFill>
              <a:ea typeface="ＭＳ Ｐゴシック" charset="0"/>
            </a:endParaRPr>
          </a:p>
        </p:txBody>
      </p:sp>
      <p:pic>
        <p:nvPicPr>
          <p:cNvPr id="2053" name="Picture 11" descr="tfs_logo"/>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81000" y="5943600"/>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17"/>
          <a:stretch>
            <a:fillRect/>
          </a:stretch>
        </p:blipFill>
        <p:spPr>
          <a:xfrm>
            <a:off x="6697256" y="6483350"/>
            <a:ext cx="2295796" cy="338328"/>
          </a:xfrm>
          <a:prstGeom prst="rect">
            <a:avLst/>
          </a:prstGeom>
        </p:spPr>
      </p:pic>
    </p:spTree>
    <p:extLst>
      <p:ext uri="{BB962C8B-B14F-4D97-AF65-F5344CB8AC3E}">
        <p14:creationId xmlns:p14="http://schemas.microsoft.com/office/powerpoint/2010/main" val="334911271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751" r:id="rId13"/>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8"/>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5"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ea typeface="+mn-ea"/>
              </a:defRPr>
            </a:lvl1pPr>
          </a:lstStyle>
          <a:p>
            <a:pPr fontAlgn="base">
              <a:spcBef>
                <a:spcPct val="0"/>
              </a:spcBef>
              <a:spcAft>
                <a:spcPct val="0"/>
              </a:spcAft>
              <a:defRPr/>
            </a:pPr>
            <a:endParaRPr lang="en-US" dirty="0">
              <a:solidFill>
                <a:srgbClr val="000000"/>
              </a:solidFill>
            </a:endParaRPr>
          </a:p>
        </p:txBody>
      </p:sp>
      <p:sp>
        <p:nvSpPr>
          <p:cNvPr id="9226" name="Rectangle 1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1FBB9B05-185E-8B45-AB3B-D78D6AFC88FB}" type="slidenum">
              <a:rPr lang="en-US" smtClean="0">
                <a:solidFill>
                  <a:srgbClr val="000000"/>
                </a:solidFill>
                <a:ea typeface="ＭＳ Ｐゴシック" charset="0"/>
              </a:rPr>
              <a:pPr fontAlgn="base">
                <a:spcBef>
                  <a:spcPct val="0"/>
                </a:spcBef>
                <a:spcAft>
                  <a:spcPct val="0"/>
                </a:spcAft>
              </a:pPr>
              <a:t>‹#›</a:t>
            </a:fld>
            <a:endParaRPr lang="en-US" dirty="0" smtClean="0">
              <a:solidFill>
                <a:srgbClr val="000000"/>
              </a:solidFill>
              <a:ea typeface="ＭＳ Ｐゴシック" charset="0"/>
            </a:endParaRPr>
          </a:p>
        </p:txBody>
      </p:sp>
      <p:pic>
        <p:nvPicPr>
          <p:cNvPr id="2053" name="Picture 11" descr="tfs_logo"/>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81000" y="5943600"/>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18"/>
          <a:stretch>
            <a:fillRect/>
          </a:stretch>
        </p:blipFill>
        <p:spPr>
          <a:xfrm>
            <a:off x="6697256" y="6483350"/>
            <a:ext cx="2295796" cy="338328"/>
          </a:xfrm>
          <a:prstGeom prst="rect">
            <a:avLst/>
          </a:prstGeom>
        </p:spPr>
      </p:pic>
    </p:spTree>
    <p:extLst>
      <p:ext uri="{BB962C8B-B14F-4D97-AF65-F5344CB8AC3E}">
        <p14:creationId xmlns:p14="http://schemas.microsoft.com/office/powerpoint/2010/main" val="133382133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4065" r:id="rId14"/>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14" descr="simple"/>
          <p:cNvPicPr>
            <a:picLocks noChangeAspect="1" noChangeArrowheads="1"/>
          </p:cNvPicPr>
          <p:nvPr userDrawn="1"/>
        </p:nvPicPr>
        <p:blipFill>
          <a:blip r:embed="rId18" cstate="print"/>
          <a:srcRect/>
          <a:stretch>
            <a:fillRect/>
          </a:stretch>
        </p:blipFill>
        <p:spPr bwMode="auto">
          <a:xfrm>
            <a:off x="0" y="0"/>
            <a:ext cx="9144000" cy="6858000"/>
          </a:xfrm>
          <a:prstGeom prst="rect">
            <a:avLst/>
          </a:prstGeom>
          <a:noFill/>
          <a:ln w="9525">
            <a:noFill/>
            <a:miter lim="800000"/>
            <a:headEnd/>
            <a:tailEnd/>
          </a:ln>
        </p:spPr>
      </p:pic>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baseline="0">
                <a:solidFill>
                  <a:srgbClr val="000000"/>
                </a:solidFill>
                <a:latin typeface="Arial"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b="0" baseline="0">
                <a:solidFill>
                  <a:srgbClr val="000000"/>
                </a:solidFill>
                <a:latin typeface="Arial" charset="0"/>
              </a:defRPr>
            </a:lvl1pPr>
          </a:lstStyle>
          <a:p>
            <a:pPr>
              <a:defRPr/>
            </a:pPr>
            <a:fld id="{D3FA8BCF-BF98-4DDB-AF3A-565A2662B4AE}" type="slidenum">
              <a:rPr lang="en-US"/>
              <a:pPr>
                <a:defRPr/>
              </a:pPr>
              <a:t>‹#›</a:t>
            </a:fld>
            <a:endParaRPr lang="en-US" dirty="0"/>
          </a:p>
        </p:txBody>
      </p:sp>
      <p:pic>
        <p:nvPicPr>
          <p:cNvPr id="15366" name="Picture 12" descr="tfs_logo"/>
          <p:cNvPicPr>
            <a:picLocks noChangeAspect="1" noChangeArrowheads="1"/>
          </p:cNvPicPr>
          <p:nvPr userDrawn="1"/>
        </p:nvPicPr>
        <p:blipFill>
          <a:blip r:embed="rId19" cstate="print"/>
          <a:srcRect/>
          <a:stretch>
            <a:fillRect/>
          </a:stretch>
        </p:blipFill>
        <p:spPr bwMode="auto">
          <a:xfrm>
            <a:off x="381000" y="5943600"/>
            <a:ext cx="749300" cy="752475"/>
          </a:xfrm>
          <a:prstGeom prst="rect">
            <a:avLst/>
          </a:prstGeom>
          <a:noFill/>
          <a:ln w="9525">
            <a:noFill/>
            <a:miter lim="800000"/>
            <a:headEnd/>
            <a:tailEnd/>
          </a:ln>
        </p:spPr>
      </p:pic>
      <p:sp>
        <p:nvSpPr>
          <p:cNvPr id="15367" name="Title Placeholder 6"/>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8" name="Picture 7"/>
          <p:cNvPicPr>
            <a:picLocks noChangeAspect="1"/>
          </p:cNvPicPr>
          <p:nvPr userDrawn="1"/>
        </p:nvPicPr>
        <p:blipFill>
          <a:blip r:embed="rId20"/>
          <a:stretch>
            <a:fillRect/>
          </a:stretch>
        </p:blipFill>
        <p:spPr>
          <a:xfrm>
            <a:off x="6416944" y="6483350"/>
            <a:ext cx="2295796" cy="338328"/>
          </a:xfrm>
          <a:prstGeom prst="rect">
            <a:avLst/>
          </a:prstGeom>
        </p:spPr>
      </p:pic>
    </p:spTree>
    <p:extLst>
      <p:ext uri="{BB962C8B-B14F-4D97-AF65-F5344CB8AC3E}">
        <p14:creationId xmlns:p14="http://schemas.microsoft.com/office/powerpoint/2010/main" val="16567616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Lst>
  <p:transition/>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8"/>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5"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ea typeface="+mn-ea"/>
              </a:defRPr>
            </a:lvl1pPr>
          </a:lstStyle>
          <a:p>
            <a:pPr fontAlgn="base">
              <a:spcBef>
                <a:spcPct val="0"/>
              </a:spcBef>
              <a:spcAft>
                <a:spcPct val="0"/>
              </a:spcAft>
              <a:defRPr/>
            </a:pPr>
            <a:endParaRPr lang="en-US" dirty="0">
              <a:solidFill>
                <a:srgbClr val="000000"/>
              </a:solidFill>
            </a:endParaRPr>
          </a:p>
        </p:txBody>
      </p:sp>
      <p:sp>
        <p:nvSpPr>
          <p:cNvPr id="9226" name="Rectangle 1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1FBB9B05-185E-8B45-AB3B-D78D6AFC88FB}" type="slidenum">
              <a:rPr lang="en-US" smtClean="0">
                <a:solidFill>
                  <a:srgbClr val="000000"/>
                </a:solidFill>
                <a:ea typeface="ＭＳ Ｐゴシック" charset="0"/>
              </a:rPr>
              <a:pPr fontAlgn="base">
                <a:spcBef>
                  <a:spcPct val="0"/>
                </a:spcBef>
                <a:spcAft>
                  <a:spcPct val="0"/>
                </a:spcAft>
              </a:pPr>
              <a:t>‹#›</a:t>
            </a:fld>
            <a:endParaRPr lang="en-US" dirty="0" smtClean="0">
              <a:solidFill>
                <a:srgbClr val="000000"/>
              </a:solidFill>
              <a:ea typeface="ＭＳ Ｐゴシック" charset="0"/>
            </a:endParaRPr>
          </a:p>
        </p:txBody>
      </p:sp>
      <p:pic>
        <p:nvPicPr>
          <p:cNvPr id="2053" name="Picture 11" descr="tfs_logo"/>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81000" y="5943600"/>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20"/>
          <a:stretch>
            <a:fillRect/>
          </a:stretch>
        </p:blipFill>
        <p:spPr>
          <a:xfrm>
            <a:off x="6697256" y="6483350"/>
            <a:ext cx="2295796" cy="338328"/>
          </a:xfrm>
          <a:prstGeom prst="rect">
            <a:avLst/>
          </a:prstGeom>
        </p:spPr>
      </p:pic>
    </p:spTree>
    <p:extLst>
      <p:ext uri="{BB962C8B-B14F-4D97-AF65-F5344CB8AC3E}">
        <p14:creationId xmlns:p14="http://schemas.microsoft.com/office/powerpoint/2010/main" val="387904380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14" descr="simple"/>
          <p:cNvPicPr>
            <a:picLocks noChangeAspect="1" noChangeArrowheads="1"/>
          </p:cNvPicPr>
          <p:nvPr userDrawn="1"/>
        </p:nvPicPr>
        <p:blipFill>
          <a:blip r:embed="rId31" cstate="print"/>
          <a:srcRect/>
          <a:stretch>
            <a:fillRect/>
          </a:stretch>
        </p:blipFill>
        <p:spPr bwMode="auto">
          <a:xfrm>
            <a:off x="0" y="0"/>
            <a:ext cx="9144000" cy="6858000"/>
          </a:xfrm>
          <a:prstGeom prst="rect">
            <a:avLst/>
          </a:prstGeom>
          <a:noFill/>
          <a:ln w="9525">
            <a:noFill/>
            <a:miter lim="800000"/>
            <a:headEnd/>
            <a:tailEnd/>
          </a:ln>
        </p:spPr>
      </p:pic>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baseline="0">
                <a:solidFill>
                  <a:srgbClr val="000000"/>
                </a:solidFill>
                <a:latin typeface="Arial" charset="0"/>
              </a:defRPr>
            </a:lvl1pPr>
          </a:lstStyle>
          <a:p>
            <a:pPr>
              <a:defRPr/>
            </a:pPr>
            <a:endParaRPr lang="en-US" dirty="0"/>
          </a:p>
        </p:txBody>
      </p:sp>
      <p:sp>
        <p:nvSpPr>
          <p:cNvPr id="15367" name="Title Placeholder 6"/>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3" name="Picture 2"/>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81000" y="5791200"/>
            <a:ext cx="914400" cy="914400"/>
          </a:xfrm>
          <a:prstGeom prst="rect">
            <a:avLst/>
          </a:prstGeom>
        </p:spPr>
      </p:pic>
      <p:pic>
        <p:nvPicPr>
          <p:cNvPr id="8" name="Picture 7"/>
          <p:cNvPicPr>
            <a:picLocks noChangeAspect="1"/>
          </p:cNvPicPr>
          <p:nvPr userDrawn="1"/>
        </p:nvPicPr>
        <p:blipFill>
          <a:blip r:embed="rId33"/>
          <a:stretch>
            <a:fillRect/>
          </a:stretch>
        </p:blipFill>
        <p:spPr>
          <a:xfrm>
            <a:off x="6434002" y="6488214"/>
            <a:ext cx="2295796" cy="338328"/>
          </a:xfrm>
          <a:prstGeom prst="rect">
            <a:avLst/>
          </a:prstGeom>
        </p:spPr>
      </p:pic>
    </p:spTree>
    <p:extLst>
      <p:ext uri="{BB962C8B-B14F-4D97-AF65-F5344CB8AC3E}">
        <p14:creationId xmlns:p14="http://schemas.microsoft.com/office/powerpoint/2010/main" val="325295350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3" r:id="rId17"/>
    <p:sldLayoutId id="2147483797" r:id="rId18"/>
    <p:sldLayoutId id="2147483798" r:id="rId19"/>
    <p:sldLayoutId id="2147483801" r:id="rId20"/>
    <p:sldLayoutId id="2147483802" r:id="rId21"/>
    <p:sldLayoutId id="2147483803" r:id="rId22"/>
    <p:sldLayoutId id="2147483804" r:id="rId23"/>
    <p:sldLayoutId id="2147483805" r:id="rId24"/>
    <p:sldLayoutId id="2147483806" r:id="rId25"/>
    <p:sldLayoutId id="2147483808" r:id="rId26"/>
    <p:sldLayoutId id="2147483809" r:id="rId27"/>
    <p:sldLayoutId id="2147483824" r:id="rId28"/>
    <p:sldLayoutId id="2147484062" r:id="rId29"/>
  </p:sldLayoutIdLst>
  <p:transition/>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simple"/>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8"/>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5"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b="0" baseline="0">
                <a:latin typeface="Arial" charset="0"/>
              </a:defRPr>
            </a:lvl1pPr>
          </a:lstStyle>
          <a:p>
            <a:pPr>
              <a:defRPr/>
            </a:pPr>
            <a:endParaRPr lang="en-US">
              <a:solidFill>
                <a:srgbClr val="000000"/>
              </a:solidFill>
            </a:endParaRPr>
          </a:p>
        </p:txBody>
      </p:sp>
      <p:pic>
        <p:nvPicPr>
          <p:cNvPr id="2054" name="Picture 11" descr="tfs_logo"/>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81000" y="5943600"/>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12"/>
          <p:cNvSpPr>
            <a:spLocks noChangeArrowheads="1"/>
          </p:cNvSpPr>
          <p:nvPr userDrawn="1"/>
        </p:nvSpPr>
        <p:spPr bwMode="auto">
          <a:xfrm>
            <a:off x="0" y="0"/>
            <a:ext cx="91440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baseline="-25000" smtClean="0">
              <a:solidFill>
                <a:srgbClr val="000000"/>
              </a:solidFill>
            </a:endParaRPr>
          </a:p>
        </p:txBody>
      </p:sp>
      <p:pic>
        <p:nvPicPr>
          <p:cNvPr id="8" name="Picture 7"/>
          <p:cNvPicPr>
            <a:picLocks noChangeAspect="1"/>
          </p:cNvPicPr>
          <p:nvPr userDrawn="1"/>
        </p:nvPicPr>
        <p:blipFill>
          <a:blip r:embed="rId17"/>
          <a:stretch>
            <a:fillRect/>
          </a:stretch>
        </p:blipFill>
        <p:spPr>
          <a:xfrm>
            <a:off x="6434002" y="6506251"/>
            <a:ext cx="2295796" cy="338328"/>
          </a:xfrm>
          <a:prstGeom prst="rect">
            <a:avLst/>
          </a:prstGeom>
        </p:spPr>
      </p:pic>
    </p:spTree>
    <p:extLst>
      <p:ext uri="{BB962C8B-B14F-4D97-AF65-F5344CB8AC3E}">
        <p14:creationId xmlns:p14="http://schemas.microsoft.com/office/powerpoint/2010/main" val="186421272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1" descr="tfsbackground2.jp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b="0" baseline="0">
                <a:latin typeface="Arial" charset="0"/>
                <a:ea typeface="+mn-ea"/>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DBE1127B-78F7-4EC7-8AA8-FA378F1E5171}" type="slidenum">
              <a:rPr lang="en-US" smtClean="0">
                <a:solidFill>
                  <a:srgbClr val="000000"/>
                </a:solidFill>
                <a:ea typeface="MS PGothic" panose="020B0600070205080204" pitchFamily="34" charset="-128"/>
              </a:rPr>
              <a:pPr fontAlgn="base">
                <a:spcBef>
                  <a:spcPct val="0"/>
                </a:spcBef>
                <a:spcAft>
                  <a:spcPct val="0"/>
                </a:spcAft>
              </a:pPr>
              <a:t>‹#›</a:t>
            </a:fld>
            <a:endParaRPr lang="en-US" smtClean="0">
              <a:solidFill>
                <a:srgbClr val="000000"/>
              </a:solidFill>
              <a:ea typeface="MS PGothic" panose="020B0600070205080204" pitchFamily="34" charset="-128"/>
            </a:endParaRPr>
          </a:p>
        </p:txBody>
      </p:sp>
      <p:sp>
        <p:nvSpPr>
          <p:cNvPr id="4102" name="Title Placeholder 6"/>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19718927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1" descr="tfsbackground2.jp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b="0" baseline="0">
                <a:latin typeface="Arial" charset="0"/>
                <a:ea typeface="+mn-ea"/>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DBE1127B-78F7-4EC7-8AA8-FA378F1E5171}" type="slidenum">
              <a:rPr lang="en-US" smtClean="0">
                <a:solidFill>
                  <a:srgbClr val="000000"/>
                </a:solidFill>
                <a:ea typeface="MS PGothic" panose="020B0600070205080204" pitchFamily="34" charset="-128"/>
              </a:rPr>
              <a:pPr fontAlgn="base">
                <a:spcBef>
                  <a:spcPct val="0"/>
                </a:spcBef>
                <a:spcAft>
                  <a:spcPct val="0"/>
                </a:spcAft>
              </a:pPr>
              <a:t>‹#›</a:t>
            </a:fld>
            <a:endParaRPr lang="en-US" smtClean="0">
              <a:solidFill>
                <a:srgbClr val="000000"/>
              </a:solidFill>
              <a:ea typeface="MS PGothic" panose="020B0600070205080204" pitchFamily="34" charset="-128"/>
            </a:endParaRPr>
          </a:p>
        </p:txBody>
      </p:sp>
      <p:sp>
        <p:nvSpPr>
          <p:cNvPr id="4102" name="Title Placeholder 6"/>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2814260903"/>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8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8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8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82.xml"/><Relationship Id="rId5" Type="http://schemas.openxmlformats.org/officeDocument/2006/relationships/image" Target="../media/image22.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35.xml"/><Relationship Id="rId5" Type="http://schemas.openxmlformats.org/officeDocument/2006/relationships/image" Target="../media/image36.jpe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hyperlink" Target="http://www.philasd.org/"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www.cdc.gov/asthma/brfss"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hyperlink" Target="http://www.health.pa.gov/"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www.cdc.gov/chronicdisease/calculator" TargetMode="Externa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www.epa.gov/iaq-schools/iaq-knowledge-action-professional-training-webinar-series" TargetMode="External"/><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hyperlink" Target="http://www.lungusa.org/" TargetMode="External"/><Relationship Id="rId2" Type="http://schemas.openxmlformats.org/officeDocument/2006/relationships/hyperlink" Target="http://www.paasthma.org/" TargetMode="External"/><Relationship Id="rId1" Type="http://schemas.openxmlformats.org/officeDocument/2006/relationships/slideLayout" Target="../slideLayouts/slideLayout18.xml"/><Relationship Id="rId5" Type="http://schemas.openxmlformats.org/officeDocument/2006/relationships/hyperlink" Target="http://www.paasthma.org/philadelphia-area/www.paipm.cas.psu.edu" TargetMode="External"/><Relationship Id="rId4" Type="http://schemas.openxmlformats.org/officeDocument/2006/relationships/hyperlink" Target="http://www.paasthma.org/philadelphia-area/www.chop.edu/capp"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hyperlink" Target="mailto:flocke@philasd.org" TargetMode="Externa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developer.epa.gov/school-iaq-assessment-tool" TargetMode="External"/><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77.xml"/><Relationship Id="rId6" Type="http://schemas.openxmlformats.org/officeDocument/2006/relationships/hyperlink" Target="https://greenfutures.philasd.org/" TargetMode="External"/><Relationship Id="rId5" Type="http://schemas.openxmlformats.org/officeDocument/2006/relationships/image" Target="../media/image55.jpeg"/><Relationship Id="rId4" Type="http://schemas.openxmlformats.org/officeDocument/2006/relationships/hyperlink" Target="http://prdwp01.philasd.org/greenfutures/wp-content/uploads/sites/15/2016/05/GreenFutures-05242016-Final-Web-Edition.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epa.gov/iaq-schools/indoor-air-quality-schools-master-class-webinar-series" TargetMode="External"/><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2" Type="http://schemas.openxmlformats.org/officeDocument/2006/relationships/hyperlink" Target="mailto:flocke@philasd.org" TargetMode="Externa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3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36.xml"/><Relationship Id="rId5" Type="http://schemas.openxmlformats.org/officeDocument/2006/relationships/image" Target="../media/image63.jpeg"/><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36.xml"/><Relationship Id="rId5" Type="http://schemas.openxmlformats.org/officeDocument/2006/relationships/image" Target="../media/image64.PN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36.xml"/><Relationship Id="rId5" Type="http://schemas.openxmlformats.org/officeDocument/2006/relationships/image" Target="../media/image64.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36.xml"/><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36.xml"/><Relationship Id="rId5" Type="http://schemas.openxmlformats.org/officeDocument/2006/relationships/image" Target="../media/image70.PN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8" Type="http://schemas.openxmlformats.org/officeDocument/2006/relationships/hyperlink" Target="https://public.govdelivery.com/accounts/USEPAIAQ/subscriber/new?category_id=USEPAIAQ_C1" TargetMode="External"/><Relationship Id="rId3" Type="http://schemas.openxmlformats.org/officeDocument/2006/relationships/hyperlink" Target="http://www.epa.gov/iaq/schools" TargetMode="External"/><Relationship Id="rId7" Type="http://schemas.openxmlformats.org/officeDocument/2006/relationships/hyperlink" Target="http://www.epa.gov/iaq-schools/iaq-knowledge-action-professional-training-webinar-series" TargetMode="External"/><Relationship Id="rId2" Type="http://schemas.openxmlformats.org/officeDocument/2006/relationships/hyperlink" Target="https://www.epa.gov/iaq-schools/school-iaq-assessment-mobile-app" TargetMode="External"/><Relationship Id="rId1" Type="http://schemas.openxmlformats.org/officeDocument/2006/relationships/slideLayout" Target="../slideLayouts/slideLayout36.xml"/><Relationship Id="rId6" Type="http://schemas.openxmlformats.org/officeDocument/2006/relationships/hyperlink" Target="https://www.epa.gov/iaq-schools/indoor-air-quality-schools-master-class-webinar-series" TargetMode="External"/><Relationship Id="rId5" Type="http://schemas.openxmlformats.org/officeDocument/2006/relationships/hyperlink" Target="https://www.epa.gov/iaq-schools/framework-effective-school-indoor-air-quality-management-key-drivers" TargetMode="External"/><Relationship Id="rId4" Type="http://schemas.openxmlformats.org/officeDocument/2006/relationships/hyperlink" Target="https://www.epa.gov/iaq-schools/indoor-air-quality-tools-schools-action-kit" TargetMode="External"/><Relationship Id="rId9" Type="http://schemas.openxmlformats.org/officeDocument/2006/relationships/hyperlink" Target="mailto:schools_iaq_connector-subscribe@lists.epa.gov"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36.xml"/><Relationship Id="rId5" Type="http://schemas.openxmlformats.org/officeDocument/2006/relationships/image" Target="../media/image74.jpeg"/><Relationship Id="rId4" Type="http://schemas.openxmlformats.org/officeDocument/2006/relationships/image" Target="../media/image73.jpg"/></Relationships>
</file>

<file path=ppt/slides/_rels/slide5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3.xml"/><Relationship Id="rId1" Type="http://schemas.openxmlformats.org/officeDocument/2006/relationships/slideLayout" Target="../slideLayouts/slideLayout277.xml"/><Relationship Id="rId5" Type="http://schemas.openxmlformats.org/officeDocument/2006/relationships/image" Target="../media/image77.emf"/><Relationship Id="rId4" Type="http://schemas.openxmlformats.org/officeDocument/2006/relationships/image" Target="../media/image7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4.xml"/><Relationship Id="rId1" Type="http://schemas.openxmlformats.org/officeDocument/2006/relationships/slideLayout" Target="../slideLayouts/slideLayout277.xml"/><Relationship Id="rId4" Type="http://schemas.openxmlformats.org/officeDocument/2006/relationships/image" Target="../media/image78.emf"/></Relationships>
</file>

<file path=ppt/slides/_rels/slide6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5.xml"/><Relationship Id="rId1" Type="http://schemas.openxmlformats.org/officeDocument/2006/relationships/slideLayout" Target="../slideLayouts/slideLayout276.xml"/><Relationship Id="rId4" Type="http://schemas.openxmlformats.org/officeDocument/2006/relationships/image" Target="../media/image78.emf"/></Relationships>
</file>

<file path=ppt/slides/_rels/slide6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6.xml"/><Relationship Id="rId1" Type="http://schemas.openxmlformats.org/officeDocument/2006/relationships/slideLayout" Target="../slideLayouts/slideLayout276.xml"/><Relationship Id="rId4" Type="http://schemas.openxmlformats.org/officeDocument/2006/relationships/image" Target="../media/image78.emf"/></Relationships>
</file>

<file path=ppt/slides/_rels/slide6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7.xml"/><Relationship Id="rId1" Type="http://schemas.openxmlformats.org/officeDocument/2006/relationships/slideLayout" Target="../slideLayouts/slideLayout282.xml"/><Relationship Id="rId4" Type="http://schemas.openxmlformats.org/officeDocument/2006/relationships/image" Target="../media/image78.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ctrTitle"/>
          </p:nvPr>
        </p:nvSpPr>
        <p:spPr>
          <a:prstGeom prst="rect">
            <a:avLst/>
          </a:prstGeom>
        </p:spPr>
        <p:txBody>
          <a:bodyPr/>
          <a:lstStyle/>
          <a:p>
            <a:r>
              <a:rPr lang="en-US" sz="3000" b="1" dirty="0" smtClean="0">
                <a:cs typeface="Arial" charset="0"/>
              </a:rPr>
              <a:t/>
            </a:r>
            <a:br>
              <a:rPr lang="en-US" sz="3000" b="1" dirty="0" smtClean="0">
                <a:cs typeface="Arial" charset="0"/>
              </a:rPr>
            </a:br>
            <a:r>
              <a:rPr lang="en-US" sz="3000" b="1" dirty="0" smtClean="0">
                <a:cs typeface="Arial" charset="0"/>
              </a:rPr>
              <a:t/>
            </a:r>
            <a:br>
              <a:rPr lang="en-US" sz="3000" b="1" dirty="0" smtClean="0">
                <a:cs typeface="Arial" charset="0"/>
              </a:rPr>
            </a:br>
            <a:r>
              <a:rPr lang="en-US" sz="3000" b="1" dirty="0" smtClean="0">
                <a:cs typeface="Arial" charset="0"/>
              </a:rPr>
              <a:t/>
            </a:r>
            <a:br>
              <a:rPr lang="en-US" sz="3000" b="1" dirty="0" smtClean="0">
                <a:cs typeface="Arial" charset="0"/>
              </a:rPr>
            </a:br>
            <a:r>
              <a:rPr lang="en-US" sz="2800" b="1" dirty="0" smtClean="0">
                <a:cs typeface="Arial" charset="0"/>
              </a:rPr>
              <a:t/>
            </a:r>
            <a:br>
              <a:rPr lang="en-US" sz="2800" b="1" dirty="0" smtClean="0">
                <a:cs typeface="Arial" charset="0"/>
              </a:rPr>
            </a:br>
            <a:r>
              <a:rPr lang="en-US" sz="2800" b="1" dirty="0" smtClean="0">
                <a:cs typeface="Arial" charset="0"/>
              </a:rPr>
              <a:t/>
            </a:r>
            <a:br>
              <a:rPr lang="en-US" sz="2800" b="1" dirty="0" smtClean="0">
                <a:cs typeface="Arial" charset="0"/>
              </a:rPr>
            </a:br>
            <a:r>
              <a:rPr lang="en-US" sz="2800" b="1" dirty="0" smtClean="0">
                <a:solidFill>
                  <a:schemeClr val="bg2"/>
                </a:solidFill>
              </a:rPr>
              <a:t> </a:t>
            </a:r>
            <a:br>
              <a:rPr lang="en-US" sz="2800" b="1" dirty="0" smtClean="0">
                <a:solidFill>
                  <a:schemeClr val="bg2"/>
                </a:solidFill>
              </a:rPr>
            </a:br>
            <a:r>
              <a:rPr lang="en-US" sz="2800" b="1" dirty="0">
                <a:solidFill>
                  <a:schemeClr val="bg2"/>
                </a:solidFill>
              </a:rPr>
              <a:t/>
            </a:r>
            <a:br>
              <a:rPr lang="en-US" sz="2800" b="1" dirty="0">
                <a:solidFill>
                  <a:schemeClr val="bg2"/>
                </a:solidFill>
              </a:rPr>
            </a:br>
            <a:r>
              <a:rPr lang="en-US" sz="3200" b="1" dirty="0">
                <a:solidFill>
                  <a:srgbClr val="0F6CB4"/>
                </a:solidFill>
              </a:rPr>
              <a:t/>
            </a:r>
            <a:br>
              <a:rPr lang="en-US" sz="3200" b="1" dirty="0">
                <a:solidFill>
                  <a:srgbClr val="0F6CB4"/>
                </a:solidFill>
              </a:rPr>
            </a:br>
            <a:r>
              <a:rPr lang="en-US" sz="2000" b="1" dirty="0" smtClean="0">
                <a:cs typeface="Arial" panose="020B0604020202020204" pitchFamily="34" charset="0"/>
              </a:rPr>
              <a:t/>
            </a:r>
            <a:br>
              <a:rPr lang="en-US" sz="2000" b="1" dirty="0" smtClean="0">
                <a:cs typeface="Arial" panose="020B0604020202020204" pitchFamily="34" charset="0"/>
              </a:rPr>
            </a:br>
            <a:r>
              <a:rPr lang="en-US" sz="2000" b="1" dirty="0" smtClean="0">
                <a:cs typeface="Arial" panose="020B0604020202020204" pitchFamily="34" charset="0"/>
              </a:rPr>
              <a:t/>
            </a:r>
            <a:br>
              <a:rPr lang="en-US" sz="2000" b="1" dirty="0" smtClean="0">
                <a:cs typeface="Arial" panose="020B0604020202020204" pitchFamily="34" charset="0"/>
              </a:rPr>
            </a:br>
            <a:r>
              <a:rPr lang="en-US" sz="2800" dirty="0" smtClean="0">
                <a:solidFill>
                  <a:schemeClr val="tx1">
                    <a:lumMod val="50000"/>
                    <a:lumOff val="50000"/>
                  </a:schemeClr>
                </a:solidFill>
              </a:rPr>
              <a:t/>
            </a:r>
            <a:br>
              <a:rPr lang="en-US" sz="2800" dirty="0" smtClean="0">
                <a:solidFill>
                  <a:schemeClr val="tx1">
                    <a:lumMod val="50000"/>
                    <a:lumOff val="50000"/>
                  </a:schemeClr>
                </a:solidFill>
              </a:rPr>
            </a:br>
            <a:r>
              <a:rPr lang="en-US" sz="3200" dirty="0" smtClean="0">
                <a:cs typeface="Arial" charset="0"/>
              </a:rPr>
              <a:t/>
            </a:r>
            <a:br>
              <a:rPr lang="en-US" sz="3200" dirty="0" smtClean="0">
                <a:cs typeface="Arial" charset="0"/>
              </a:rPr>
            </a:br>
            <a:r>
              <a:rPr lang="en-US" sz="3200" dirty="0" smtClean="0">
                <a:cs typeface="Arial" charset="0"/>
              </a:rPr>
              <a:t/>
            </a:r>
            <a:br>
              <a:rPr lang="en-US" sz="3200" dirty="0" smtClean="0">
                <a:cs typeface="Arial" charset="0"/>
              </a:rPr>
            </a:br>
            <a:r>
              <a:rPr lang="en-US" sz="2400" dirty="0" smtClean="0">
                <a:cs typeface="Arial" charset="0"/>
              </a:rPr>
              <a:t/>
            </a:r>
            <a:br>
              <a:rPr lang="en-US" sz="2400" dirty="0" smtClean="0">
                <a:cs typeface="Arial" charset="0"/>
              </a:rPr>
            </a:br>
            <a:r>
              <a:rPr lang="en-US" sz="2400" dirty="0" smtClean="0">
                <a:cs typeface="Arial" charset="0"/>
              </a:rPr>
              <a:t/>
            </a:r>
            <a:br>
              <a:rPr lang="en-US" sz="2400" dirty="0" smtClean="0">
                <a:cs typeface="Arial" charset="0"/>
              </a:rPr>
            </a:br>
            <a:endParaRPr lang="en-US" sz="2400" b="1" dirty="0" smtClean="0">
              <a:cs typeface="Arial" charset="0"/>
            </a:endParaRPr>
          </a:p>
        </p:txBody>
      </p:sp>
      <p:sp>
        <p:nvSpPr>
          <p:cNvPr id="2" name="Rectangle 1"/>
          <p:cNvSpPr/>
          <p:nvPr/>
        </p:nvSpPr>
        <p:spPr>
          <a:xfrm>
            <a:off x="0" y="1131697"/>
            <a:ext cx="9144000" cy="4937506"/>
          </a:xfrm>
          <a:prstGeom prst="rect">
            <a:avLst/>
          </a:prstGeom>
        </p:spPr>
        <p:txBody>
          <a:bodyPr wrap="square">
            <a:spAutoFit/>
          </a:bodyPr>
          <a:lstStyle/>
          <a:p>
            <a:pPr marR="0" lvl="0" algn="ctr">
              <a:lnSpc>
                <a:spcPct val="107000"/>
              </a:lnSpc>
              <a:spcBef>
                <a:spcPts val="0"/>
              </a:spcBef>
              <a:spcAft>
                <a:spcPts val="0"/>
              </a:spcAft>
            </a:pPr>
            <a:r>
              <a:rPr lang="en-US" sz="3600" b="1" dirty="0">
                <a:solidFill>
                  <a:srgbClr val="0F6CB4"/>
                </a:solidFill>
                <a:latin typeface="Calibri" panose="020F0502020204030204" pitchFamily="34" charset="0"/>
              </a:rPr>
              <a:t>Know the Drill for Healthy IAQ: </a:t>
            </a:r>
            <a:r>
              <a:rPr lang="en-US" sz="3600" b="1" dirty="0" smtClean="0">
                <a:solidFill>
                  <a:srgbClr val="0F6CB4"/>
                </a:solidFill>
                <a:latin typeface="Calibri" panose="020F0502020204030204" pitchFamily="34" charset="0"/>
              </a:rPr>
              <a:t/>
            </a:r>
            <a:br>
              <a:rPr lang="en-US" sz="3600" b="1" dirty="0" smtClean="0">
                <a:solidFill>
                  <a:srgbClr val="0F6CB4"/>
                </a:solidFill>
                <a:latin typeface="Calibri" panose="020F0502020204030204" pitchFamily="34" charset="0"/>
              </a:rPr>
            </a:br>
            <a:r>
              <a:rPr lang="en-US" sz="3600" b="1" dirty="0" smtClean="0">
                <a:solidFill>
                  <a:srgbClr val="0F6CB4"/>
                </a:solidFill>
                <a:latin typeface="Calibri" panose="020F0502020204030204" pitchFamily="34" charset="0"/>
              </a:rPr>
              <a:t>Training </a:t>
            </a:r>
            <a:r>
              <a:rPr lang="en-US" sz="3600" b="1" dirty="0">
                <a:solidFill>
                  <a:srgbClr val="0F6CB4"/>
                </a:solidFill>
                <a:latin typeface="Calibri" panose="020F0502020204030204" pitchFamily="34" charset="0"/>
              </a:rPr>
              <a:t>Staff and Occupants to </a:t>
            </a:r>
            <a:r>
              <a:rPr lang="en-US" sz="3600" b="1" dirty="0" smtClean="0">
                <a:solidFill>
                  <a:srgbClr val="0F6CB4"/>
                </a:solidFill>
                <a:latin typeface="Calibri" panose="020F0502020204030204" pitchFamily="34" charset="0"/>
              </a:rPr>
              <a:t>Reduce </a:t>
            </a:r>
            <a:br>
              <a:rPr lang="en-US" sz="3600" b="1" dirty="0" smtClean="0">
                <a:solidFill>
                  <a:srgbClr val="0F6CB4"/>
                </a:solidFill>
                <a:latin typeface="Calibri" panose="020F0502020204030204" pitchFamily="34" charset="0"/>
              </a:rPr>
            </a:br>
            <a:r>
              <a:rPr lang="en-US" sz="3600" b="1" dirty="0" smtClean="0">
                <a:solidFill>
                  <a:srgbClr val="0F6CB4"/>
                </a:solidFill>
                <a:latin typeface="Calibri" panose="020F0502020204030204" pitchFamily="34" charset="0"/>
              </a:rPr>
              <a:t>Indoor </a:t>
            </a:r>
            <a:r>
              <a:rPr lang="en-US" sz="3600" b="1" dirty="0">
                <a:solidFill>
                  <a:srgbClr val="0F6CB4"/>
                </a:solidFill>
                <a:latin typeface="Calibri" panose="020F0502020204030204" pitchFamily="34" charset="0"/>
              </a:rPr>
              <a:t>Asthma Triggers </a:t>
            </a:r>
            <a:r>
              <a:rPr lang="en-US" sz="3600" dirty="0"/>
              <a:t/>
            </a:r>
            <a:br>
              <a:rPr lang="en-US" sz="3600" dirty="0"/>
            </a:br>
            <a:r>
              <a:rPr lang="en-US" sz="4400" b="1" dirty="0">
                <a:latin typeface="Calibri" panose="020F0502020204030204" pitchFamily="34" charset="0"/>
                <a:ea typeface="Calibri" panose="020F0502020204030204" pitchFamily="34" charset="0"/>
                <a:cs typeface="Times New Roman" panose="02020603050405020304" pitchFamily="18" charset="0"/>
              </a:rPr>
              <a:t> </a:t>
            </a:r>
            <a:r>
              <a:rPr lang="en-US" sz="2400" i="1" dirty="0">
                <a:solidFill>
                  <a:schemeClr val="tx1">
                    <a:lumMod val="65000"/>
                    <a:lumOff val="35000"/>
                  </a:schemeClr>
                </a:solidFill>
                <a:latin typeface="+mj-lt"/>
                <a:ea typeface="Calibri" panose="020F0502020204030204" pitchFamily="34" charset="0"/>
                <a:cs typeface="Arial" panose="020B0604020202020204" pitchFamily="34" charset="0"/>
              </a:rPr>
              <a:t>Thursday, June 9, 2016 </a:t>
            </a:r>
            <a:endParaRPr lang="en-US" sz="2400" i="1" dirty="0" smtClean="0">
              <a:solidFill>
                <a:schemeClr val="tx1">
                  <a:lumMod val="65000"/>
                  <a:lumOff val="35000"/>
                </a:schemeClr>
              </a:solidFill>
              <a:latin typeface="+mj-lt"/>
              <a:ea typeface="Calibri" panose="020F0502020204030204" pitchFamily="34" charset="0"/>
              <a:cs typeface="Arial" panose="020B0604020202020204" pitchFamily="34" charset="0"/>
            </a:endParaRPr>
          </a:p>
          <a:p>
            <a:pPr marR="0" lvl="0" algn="ctr">
              <a:lnSpc>
                <a:spcPct val="107000"/>
              </a:lnSpc>
              <a:spcBef>
                <a:spcPts val="0"/>
              </a:spcBef>
              <a:spcAft>
                <a:spcPts val="0"/>
              </a:spcAft>
            </a:pPr>
            <a:r>
              <a:rPr lang="en-US" sz="2400" b="1" dirty="0">
                <a:solidFill>
                  <a:schemeClr val="tx1">
                    <a:lumMod val="65000"/>
                    <a:lumOff val="35000"/>
                  </a:schemeClr>
                </a:solidFill>
                <a:latin typeface="+mj-lt"/>
                <a:cs typeface="Arial" panose="020B0604020202020204" pitchFamily="34" charset="0"/>
              </a:rPr>
              <a:t>Webinar:</a:t>
            </a:r>
            <a:r>
              <a:rPr lang="en-US" sz="2400" dirty="0">
                <a:solidFill>
                  <a:schemeClr val="tx1">
                    <a:lumMod val="65000"/>
                    <a:lumOff val="35000"/>
                  </a:schemeClr>
                </a:solidFill>
                <a:latin typeface="+mj-lt"/>
                <a:cs typeface="Arial" panose="020B0604020202020204" pitchFamily="34" charset="0"/>
              </a:rPr>
              <a:t> 1:00 p.m. – 2:00 p.m. EDT</a:t>
            </a:r>
            <a:br>
              <a:rPr lang="en-US" sz="2400" dirty="0">
                <a:solidFill>
                  <a:schemeClr val="tx1">
                    <a:lumMod val="65000"/>
                    <a:lumOff val="35000"/>
                  </a:schemeClr>
                </a:solidFill>
                <a:latin typeface="+mj-lt"/>
                <a:cs typeface="Arial" panose="020B0604020202020204" pitchFamily="34" charset="0"/>
              </a:rPr>
            </a:br>
            <a:r>
              <a:rPr lang="en-US" sz="2400" b="1" dirty="0">
                <a:solidFill>
                  <a:schemeClr val="tx1">
                    <a:lumMod val="65000"/>
                    <a:lumOff val="35000"/>
                  </a:schemeClr>
                </a:solidFill>
                <a:latin typeface="+mj-lt"/>
                <a:cs typeface="Arial" panose="020B0604020202020204" pitchFamily="34" charset="0"/>
              </a:rPr>
              <a:t>Question &amp; Answer Session:</a:t>
            </a:r>
            <a:r>
              <a:rPr lang="en-US" sz="2400" dirty="0">
                <a:solidFill>
                  <a:schemeClr val="tx1">
                    <a:lumMod val="65000"/>
                    <a:lumOff val="35000"/>
                  </a:schemeClr>
                </a:solidFill>
                <a:latin typeface="+mj-lt"/>
                <a:cs typeface="Arial" panose="020B0604020202020204" pitchFamily="34" charset="0"/>
              </a:rPr>
              <a:t> 2:00 p.m. – 2:30 p.m. EDT</a:t>
            </a:r>
            <a:br>
              <a:rPr lang="en-US" sz="2400" dirty="0">
                <a:solidFill>
                  <a:schemeClr val="tx1">
                    <a:lumMod val="65000"/>
                    <a:lumOff val="35000"/>
                  </a:schemeClr>
                </a:solidFill>
                <a:latin typeface="+mj-lt"/>
                <a:cs typeface="Arial" panose="020B0604020202020204" pitchFamily="34" charset="0"/>
              </a:rPr>
            </a:br>
            <a:r>
              <a:rPr lang="en-US" sz="2400" dirty="0">
                <a:solidFill>
                  <a:schemeClr val="tx1">
                    <a:lumMod val="65000"/>
                    <a:lumOff val="35000"/>
                  </a:schemeClr>
                </a:solidFill>
                <a:latin typeface="+mj-lt"/>
                <a:cs typeface="Arial" panose="020B0604020202020204" pitchFamily="34" charset="0"/>
              </a:rPr>
              <a:t/>
            </a:r>
            <a:br>
              <a:rPr lang="en-US" sz="2400" dirty="0">
                <a:solidFill>
                  <a:schemeClr val="tx1">
                    <a:lumMod val="65000"/>
                    <a:lumOff val="35000"/>
                  </a:schemeClr>
                </a:solidFill>
                <a:latin typeface="+mj-lt"/>
                <a:cs typeface="Arial" panose="020B0604020202020204" pitchFamily="34" charset="0"/>
              </a:rPr>
            </a:br>
            <a:r>
              <a:rPr lang="en-US" sz="2400" b="1" dirty="0">
                <a:solidFill>
                  <a:schemeClr val="tx1">
                    <a:lumMod val="65000"/>
                    <a:lumOff val="35000"/>
                  </a:schemeClr>
                </a:solidFill>
                <a:latin typeface="+mj-lt"/>
                <a:cs typeface="Arial" panose="020B0604020202020204" pitchFamily="34" charset="0"/>
              </a:rPr>
              <a:t>Call-in:</a:t>
            </a:r>
            <a:r>
              <a:rPr lang="en-US" sz="2400" dirty="0">
                <a:solidFill>
                  <a:schemeClr val="tx1">
                    <a:lumMod val="65000"/>
                    <a:lumOff val="35000"/>
                  </a:schemeClr>
                </a:solidFill>
                <a:latin typeface="+mj-lt"/>
                <a:cs typeface="Arial" panose="020B0604020202020204" pitchFamily="34" charset="0"/>
              </a:rPr>
              <a:t> 877-887-8949  </a:t>
            </a:r>
            <a:br>
              <a:rPr lang="en-US" sz="2400" dirty="0">
                <a:solidFill>
                  <a:schemeClr val="tx1">
                    <a:lumMod val="65000"/>
                    <a:lumOff val="35000"/>
                  </a:schemeClr>
                </a:solidFill>
                <a:latin typeface="+mj-lt"/>
                <a:cs typeface="Arial" panose="020B0604020202020204" pitchFamily="34" charset="0"/>
              </a:rPr>
            </a:br>
            <a:r>
              <a:rPr lang="en-US" sz="2400" b="1" dirty="0">
                <a:solidFill>
                  <a:schemeClr val="tx1">
                    <a:lumMod val="65000"/>
                    <a:lumOff val="35000"/>
                  </a:schemeClr>
                </a:solidFill>
                <a:latin typeface="+mj-lt"/>
                <a:cs typeface="Arial" panose="020B0604020202020204" pitchFamily="34" charset="0"/>
              </a:rPr>
              <a:t>Conference ID: </a:t>
            </a:r>
            <a:r>
              <a:rPr lang="en-US" sz="2400" dirty="0">
                <a:solidFill>
                  <a:schemeClr val="tx1">
                    <a:lumMod val="65000"/>
                    <a:lumOff val="35000"/>
                  </a:schemeClr>
                </a:solidFill>
                <a:latin typeface="+mj-lt"/>
                <a:cs typeface="Arial" panose="020B0604020202020204" pitchFamily="34" charset="0"/>
              </a:rPr>
              <a:t>65610445</a:t>
            </a:r>
            <a:r>
              <a:rPr lang="en-US" sz="3200"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a:r>
            <a:br>
              <a:rPr lang="en-US" sz="3200"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br>
            <a:endParaRPr lang="en-US" sz="2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0" y="5705475"/>
            <a:ext cx="9144000" cy="1152525"/>
          </a:xfrm>
          <a:prstGeom prst="rect">
            <a:avLst/>
          </a:prstGeom>
        </p:spPr>
      </p:pic>
    </p:spTree>
    <p:extLst>
      <p:ext uri="{BB962C8B-B14F-4D97-AF65-F5344CB8AC3E}">
        <p14:creationId xmlns:p14="http://schemas.microsoft.com/office/powerpoint/2010/main" val="363151101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ChangeArrowheads="1"/>
          </p:cNvSpPr>
          <p:nvPr/>
        </p:nvSpPr>
        <p:spPr bwMode="auto">
          <a:xfrm>
            <a:off x="0" y="76200"/>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dirty="0">
                <a:solidFill>
                  <a:srgbClr val="000000"/>
                </a:solidFill>
              </a:rPr>
              <a:t>The Framework for Effective School IAQ Management: </a:t>
            </a:r>
          </a:p>
          <a:p>
            <a:pPr algn="ctr" eaLnBrk="1" hangingPunct="1"/>
            <a:r>
              <a:rPr lang="en-US" sz="2800" b="1" dirty="0">
                <a:solidFill>
                  <a:srgbClr val="000000"/>
                </a:solidFill>
              </a:rPr>
              <a:t>Six Key Drivers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964" t="22200" r="4858" b="13315"/>
          <a:stretch/>
        </p:blipFill>
        <p:spPr>
          <a:xfrm>
            <a:off x="228600" y="1066800"/>
            <a:ext cx="8763000" cy="4648200"/>
          </a:xfrm>
          <a:prstGeom prst="rect">
            <a:avLst/>
          </a:prstGeom>
        </p:spPr>
      </p:pic>
    </p:spTree>
    <p:extLst>
      <p:ext uri="{BB962C8B-B14F-4D97-AF65-F5344CB8AC3E}">
        <p14:creationId xmlns:p14="http://schemas.microsoft.com/office/powerpoint/2010/main" val="1466005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4444"/>
          <a:stretch/>
        </p:blipFill>
        <p:spPr>
          <a:xfrm>
            <a:off x="0" y="-152400"/>
            <a:ext cx="9144000" cy="5867400"/>
          </a:xfrm>
          <a:prstGeom prst="rect">
            <a:avLst/>
          </a:prstGeom>
        </p:spPr>
      </p:pic>
    </p:spTree>
    <p:extLst>
      <p:ext uri="{BB962C8B-B14F-4D97-AF65-F5344CB8AC3E}">
        <p14:creationId xmlns:p14="http://schemas.microsoft.com/office/powerpoint/2010/main" val="138149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457200" y="4114800"/>
            <a:ext cx="8229600" cy="1828800"/>
          </a:xfrm>
        </p:spPr>
        <p:txBody>
          <a:bodyPr>
            <a:noAutofit/>
          </a:bodyPr>
          <a:lstStyle/>
          <a:p>
            <a:pPr marL="0" indent="0">
              <a:buNone/>
            </a:pPr>
            <a:r>
              <a:rPr lang="en-US" sz="1800" i="1" dirty="0"/>
              <a:t>Kids learn best in a healthy school environment. Now there’s an app for that! This app puts a powerful tool to protect </a:t>
            </a:r>
            <a:r>
              <a:rPr lang="en-US" sz="1800" i="1" dirty="0" smtClean="0"/>
              <a:t>children’s </a:t>
            </a:r>
            <a:r>
              <a:rPr lang="en-US" sz="1800" i="1" dirty="0"/>
              <a:t>health in the hands of people at the state, district and school levels. </a:t>
            </a:r>
            <a:endParaRPr lang="en-US" sz="900" i="1" strike="sngStrike" dirty="0" smtClean="0"/>
          </a:p>
          <a:p>
            <a:pPr marL="0" indent="0" algn="r">
              <a:buNone/>
            </a:pPr>
            <a:endParaRPr lang="en-US" sz="800" i="1" dirty="0" smtClean="0"/>
          </a:p>
          <a:p>
            <a:pPr marL="0" indent="0" algn="r">
              <a:buNone/>
            </a:pPr>
            <a:r>
              <a:rPr lang="en-US" sz="1600" i="1" dirty="0" smtClean="0"/>
              <a:t>— </a:t>
            </a:r>
            <a:r>
              <a:rPr lang="en-US" sz="1600" dirty="0" smtClean="0"/>
              <a:t>Janet </a:t>
            </a:r>
            <a:r>
              <a:rPr lang="en-US" sz="1600" dirty="0"/>
              <a:t>McCabe, </a:t>
            </a:r>
            <a:r>
              <a:rPr lang="en-US" sz="1600" dirty="0" smtClean="0"/>
              <a:t>Acting Assistant </a:t>
            </a:r>
            <a:r>
              <a:rPr lang="en-US" sz="1600" dirty="0"/>
              <a:t>A</a:t>
            </a:r>
            <a:r>
              <a:rPr lang="en-US" sz="1600" dirty="0" smtClean="0"/>
              <a:t>dministrator </a:t>
            </a:r>
            <a:r>
              <a:rPr lang="en-US" sz="1600" dirty="0"/>
              <a:t>for EPA’s Office of Air and Radiation</a:t>
            </a:r>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725" y="1503537"/>
            <a:ext cx="7702550" cy="2286000"/>
          </a:xfrm>
          <a:prstGeom prst="rect">
            <a:avLst/>
          </a:prstGeom>
          <a:noFill/>
          <a:ln>
            <a:noFill/>
          </a:ln>
        </p:spPr>
      </p:pic>
      <p:pic>
        <p:nvPicPr>
          <p:cNvPr id="6" name="Picture 5"/>
          <p:cNvPicPr>
            <a:picLocks noChangeAspect="1"/>
          </p:cNvPicPr>
          <p:nvPr/>
        </p:nvPicPr>
        <p:blipFill>
          <a:blip r:embed="rId4"/>
          <a:stretch>
            <a:fillRect/>
          </a:stretch>
        </p:blipFill>
        <p:spPr>
          <a:xfrm>
            <a:off x="352147" y="5804161"/>
            <a:ext cx="972106" cy="1002804"/>
          </a:xfrm>
          <a:prstGeom prst="rect">
            <a:avLst/>
          </a:prstGeom>
        </p:spPr>
      </p:pic>
      <p:sp>
        <p:nvSpPr>
          <p:cNvPr id="8" name="Rectangle 7"/>
          <p:cNvSpPr/>
          <p:nvPr/>
        </p:nvSpPr>
        <p:spPr>
          <a:xfrm>
            <a:off x="0" y="609600"/>
            <a:ext cx="9144000" cy="584775"/>
          </a:xfrm>
          <a:prstGeom prst="rect">
            <a:avLst/>
          </a:prstGeom>
        </p:spPr>
        <p:txBody>
          <a:bodyPr wrap="square">
            <a:spAutoFit/>
          </a:bodyPr>
          <a:lstStyle/>
          <a:p>
            <a:pPr algn="ctr"/>
            <a:r>
              <a:rPr lang="en-US" sz="3200" b="1" dirty="0" smtClean="0">
                <a:solidFill>
                  <a:srgbClr val="0070C0"/>
                </a:solidFill>
              </a:rPr>
              <a:t>The School IAQ Assessment Mobile App</a:t>
            </a:r>
            <a:endParaRPr lang="en-US" sz="3200" dirty="0"/>
          </a:p>
        </p:txBody>
      </p:sp>
    </p:spTree>
    <p:extLst>
      <p:ext uri="{BB962C8B-B14F-4D97-AF65-F5344CB8AC3E}">
        <p14:creationId xmlns:p14="http://schemas.microsoft.com/office/powerpoint/2010/main" val="344208795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a:prstGeom prst="rect">
            <a:avLst/>
          </a:prstGeom>
        </p:spPr>
        <p:txBody>
          <a:bodyPr/>
          <a:lstStyle/>
          <a:p>
            <a:r>
              <a:rPr lang="en-US" sz="2800" b="1" dirty="0">
                <a:solidFill>
                  <a:srgbClr val="0F6CB4"/>
                </a:solidFill>
              </a:rPr>
              <a:t>The App Is Designed for the People </a:t>
            </a:r>
            <a:r>
              <a:rPr lang="en-US" sz="2800" b="1" dirty="0" smtClean="0">
                <a:solidFill>
                  <a:srgbClr val="0F6CB4"/>
                </a:solidFill>
              </a:rPr>
              <a:t>Who Need</a:t>
            </a:r>
            <a:r>
              <a:rPr lang="en-US" sz="2800" dirty="0">
                <a:solidFill>
                  <a:schemeClr val="tx1"/>
                </a:solidFill>
              </a:rPr>
              <a:t> </a:t>
            </a:r>
            <a:r>
              <a:rPr lang="en-US" sz="2800" b="1" dirty="0" smtClean="0">
                <a:solidFill>
                  <a:srgbClr val="0F6CB4"/>
                </a:solidFill>
              </a:rPr>
              <a:t>to</a:t>
            </a:r>
            <a:r>
              <a:rPr lang="en-US" sz="2800" dirty="0">
                <a:solidFill>
                  <a:schemeClr val="tx1"/>
                </a:solidFill>
              </a:rPr>
              <a:t> </a:t>
            </a:r>
            <a:r>
              <a:rPr lang="en-US" sz="2800" b="1" dirty="0" smtClean="0">
                <a:solidFill>
                  <a:srgbClr val="0F6CB4"/>
                </a:solidFill>
              </a:rPr>
              <a:t>Use </a:t>
            </a:r>
            <a:r>
              <a:rPr lang="en-US" sz="2800" b="1" dirty="0">
                <a:solidFill>
                  <a:srgbClr val="0F6CB4"/>
                </a:solidFill>
              </a:rPr>
              <a:t>It, When They Need to Use </a:t>
            </a:r>
            <a:r>
              <a:rPr lang="en-US" sz="2800" b="1" dirty="0" smtClean="0">
                <a:solidFill>
                  <a:srgbClr val="0F6CB4"/>
                </a:solidFill>
              </a:rPr>
              <a:t>It</a:t>
            </a:r>
            <a:endParaRPr lang="en-US" sz="2800" b="1" dirty="0">
              <a:solidFill>
                <a:srgbClr val="0F6CB4"/>
              </a:solidFill>
            </a:endParaRPr>
          </a:p>
        </p:txBody>
      </p:sp>
      <p:graphicFrame>
        <p:nvGraphicFramePr>
          <p:cNvPr id="3" name="Content Placeholder 2"/>
          <p:cNvGraphicFramePr>
            <a:graphicFrameLocks noGrp="1"/>
          </p:cNvGraphicFramePr>
          <p:nvPr>
            <p:ph idx="4294967295"/>
            <p:extLst>
              <p:ext uri="{D42A27DB-BD31-4B8C-83A1-F6EECF244321}">
                <p14:modId xmlns:p14="http://schemas.microsoft.com/office/powerpoint/2010/main" val="3608894539"/>
              </p:ext>
            </p:extLst>
          </p:nvPr>
        </p:nvGraphicFramePr>
        <p:xfrm>
          <a:off x="443346" y="1967345"/>
          <a:ext cx="8285018" cy="3394363"/>
        </p:xfrm>
        <a:graphic>
          <a:graphicData uri="http://schemas.openxmlformats.org/drawingml/2006/table">
            <a:tbl>
              <a:tblPr firstRow="1" firstCol="1" bandRow="1">
                <a:tableStyleId>{5C22544A-7EE6-4342-B048-85BDC9FD1C3A}</a:tableStyleId>
              </a:tblPr>
              <a:tblGrid>
                <a:gridCol w="4302959"/>
                <a:gridCol w="3982059"/>
              </a:tblGrid>
              <a:tr h="3394363">
                <a:tc>
                  <a:txBody>
                    <a:bodyPr/>
                    <a:lstStyle/>
                    <a:p>
                      <a:pPr marL="342900" marR="0" lvl="0" indent="-342900">
                        <a:lnSpc>
                          <a:spcPct val="107000"/>
                        </a:lnSpc>
                        <a:spcBef>
                          <a:spcPts val="1200"/>
                        </a:spcBef>
                        <a:spcAft>
                          <a:spcPts val="0"/>
                        </a:spcAft>
                        <a:buFont typeface="Symbol" panose="05050102010706020507" pitchFamily="18" charset="2"/>
                        <a:buChar char=""/>
                      </a:pPr>
                      <a:r>
                        <a:rPr lang="en-US" sz="2200" b="0" dirty="0" smtClean="0">
                          <a:solidFill>
                            <a:schemeClr val="tx1"/>
                          </a:solidFill>
                          <a:effectLst/>
                        </a:rPr>
                        <a:t>School </a:t>
                      </a:r>
                      <a:r>
                        <a:rPr lang="en-US" sz="2200" b="0" dirty="0">
                          <a:solidFill>
                            <a:schemeClr val="tx1"/>
                          </a:solidFill>
                          <a:effectLst/>
                        </a:rPr>
                        <a:t>maintenance and facilities staff</a:t>
                      </a:r>
                    </a:p>
                    <a:p>
                      <a:pPr marL="342900" marR="0" lvl="0" indent="-342900">
                        <a:lnSpc>
                          <a:spcPct val="107000"/>
                        </a:lnSpc>
                        <a:spcBef>
                          <a:spcPts val="1200"/>
                        </a:spcBef>
                        <a:spcAft>
                          <a:spcPts val="0"/>
                        </a:spcAft>
                        <a:buFont typeface="Symbol" panose="05050102010706020507" pitchFamily="18" charset="2"/>
                        <a:buChar char=""/>
                      </a:pPr>
                      <a:r>
                        <a:rPr lang="en-US" sz="2200" b="0" dirty="0">
                          <a:solidFill>
                            <a:schemeClr val="tx1"/>
                          </a:solidFill>
                          <a:effectLst/>
                        </a:rPr>
                        <a:t>School administrators, </a:t>
                      </a:r>
                      <a:r>
                        <a:rPr lang="en-US" sz="2200" b="0" dirty="0" smtClean="0">
                          <a:solidFill>
                            <a:schemeClr val="tx1"/>
                          </a:solidFill>
                          <a:effectLst/>
                        </a:rPr>
                        <a:t>risk managers </a:t>
                      </a:r>
                      <a:r>
                        <a:rPr lang="en-US" sz="2200" b="0" dirty="0">
                          <a:solidFill>
                            <a:schemeClr val="tx1"/>
                          </a:solidFill>
                          <a:effectLst/>
                        </a:rPr>
                        <a:t>and </a:t>
                      </a:r>
                      <a:r>
                        <a:rPr lang="en-US" sz="2200" b="0" dirty="0" smtClean="0">
                          <a:solidFill>
                            <a:schemeClr val="tx1"/>
                          </a:solidFill>
                          <a:effectLst/>
                        </a:rPr>
                        <a:t>IAQ coordinators</a:t>
                      </a:r>
                      <a:endParaRPr lang="en-US" sz="2200" b="0" dirty="0">
                        <a:solidFill>
                          <a:schemeClr val="tx1"/>
                        </a:solidFill>
                        <a:effectLst/>
                      </a:endParaRPr>
                    </a:p>
                    <a:p>
                      <a:pPr marL="342900" marR="0" lvl="0" indent="-342900">
                        <a:lnSpc>
                          <a:spcPct val="107000"/>
                        </a:lnSpc>
                        <a:spcBef>
                          <a:spcPts val="1200"/>
                        </a:spcBef>
                        <a:spcAft>
                          <a:spcPts val="0"/>
                        </a:spcAft>
                        <a:buFont typeface="Symbol" panose="05050102010706020507" pitchFamily="18" charset="2"/>
                        <a:buChar char=""/>
                      </a:pPr>
                      <a:r>
                        <a:rPr lang="en-US" sz="2200" b="0" dirty="0">
                          <a:solidFill>
                            <a:schemeClr val="tx1"/>
                          </a:solidFill>
                          <a:effectLst/>
                        </a:rPr>
                        <a:t>Teachers, nurses and other school employees</a:t>
                      </a:r>
                    </a:p>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342900" marR="0" lvl="0" indent="-342900">
                        <a:lnSpc>
                          <a:spcPct val="107000"/>
                        </a:lnSpc>
                        <a:spcBef>
                          <a:spcPts val="1200"/>
                        </a:spcBef>
                        <a:spcAft>
                          <a:spcPts val="0"/>
                        </a:spcAft>
                        <a:buFont typeface="Courier New" panose="02070309020205020404" pitchFamily="49" charset="0"/>
                        <a:buChar char="o"/>
                      </a:pPr>
                      <a:r>
                        <a:rPr lang="en-US" sz="2200" b="0" dirty="0">
                          <a:solidFill>
                            <a:schemeClr val="tx1"/>
                          </a:solidFill>
                          <a:effectLst/>
                        </a:rPr>
                        <a:t>During regularly scheduled walkthroughs</a:t>
                      </a:r>
                    </a:p>
                    <a:p>
                      <a:pPr marL="342900" marR="0" lvl="0" indent="-342900">
                        <a:lnSpc>
                          <a:spcPct val="107000"/>
                        </a:lnSpc>
                        <a:spcBef>
                          <a:spcPts val="1200"/>
                        </a:spcBef>
                        <a:spcAft>
                          <a:spcPts val="0"/>
                        </a:spcAft>
                        <a:buFont typeface="Courier New" panose="02070309020205020404" pitchFamily="49" charset="0"/>
                        <a:buChar char="o"/>
                      </a:pPr>
                      <a:r>
                        <a:rPr lang="en-US" sz="2200" b="0" dirty="0">
                          <a:solidFill>
                            <a:schemeClr val="tx1"/>
                          </a:solidFill>
                          <a:effectLst/>
                        </a:rPr>
                        <a:t>During a walkthrough scheduled in response to </a:t>
                      </a:r>
                      <a:r>
                        <a:rPr lang="en-US" sz="2200" b="0" dirty="0" smtClean="0">
                          <a:solidFill>
                            <a:schemeClr val="tx1"/>
                          </a:solidFill>
                          <a:effectLst/>
                        </a:rPr>
                        <a:t>a general </a:t>
                      </a:r>
                      <a:r>
                        <a:rPr lang="en-US" sz="2200" b="0" dirty="0">
                          <a:solidFill>
                            <a:schemeClr val="tx1"/>
                          </a:solidFill>
                          <a:effectLst/>
                        </a:rPr>
                        <a:t>complaint</a:t>
                      </a:r>
                    </a:p>
                    <a:p>
                      <a:pPr marL="342900" marR="0" lvl="0" indent="-342900">
                        <a:lnSpc>
                          <a:spcPct val="107000"/>
                        </a:lnSpc>
                        <a:spcBef>
                          <a:spcPts val="1200"/>
                        </a:spcBef>
                        <a:spcAft>
                          <a:spcPts val="0"/>
                        </a:spcAft>
                        <a:buFont typeface="Courier New" panose="02070309020205020404" pitchFamily="49" charset="0"/>
                        <a:buChar char="o"/>
                      </a:pPr>
                      <a:r>
                        <a:rPr lang="en-US" sz="2200" b="0" dirty="0">
                          <a:solidFill>
                            <a:schemeClr val="tx1"/>
                          </a:solidFill>
                          <a:effectLst/>
                        </a:rPr>
                        <a:t>When documenting a specific problem or incident</a:t>
                      </a:r>
                      <a:endParaRPr lang="en-US" sz="2200" b="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oFill/>
                  </a:tcPr>
                </a:tc>
              </a:tr>
            </a:tbl>
          </a:graphicData>
        </a:graphic>
      </p:graphicFrame>
      <p:sp>
        <p:nvSpPr>
          <p:cNvPr id="4" name="Rectangle 1"/>
          <p:cNvSpPr>
            <a:spLocks noChangeArrowheads="1"/>
          </p:cNvSpPr>
          <p:nvPr/>
        </p:nvSpPr>
        <p:spPr bwMode="auto">
          <a:xfrm>
            <a:off x="-1487845" y="20356"/>
            <a:ext cx="1211969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2000"/>
          </a:p>
        </p:txBody>
      </p:sp>
      <p:cxnSp>
        <p:nvCxnSpPr>
          <p:cNvPr id="8" name="Straight Connector 7"/>
          <p:cNvCxnSpPr/>
          <p:nvPr/>
        </p:nvCxnSpPr>
        <p:spPr bwMode="auto">
          <a:xfrm flipH="1">
            <a:off x="4572000" y="1967345"/>
            <a:ext cx="13855" cy="3283528"/>
          </a:xfrm>
          <a:prstGeom prst="line">
            <a:avLst/>
          </a:prstGeom>
          <a:ln>
            <a:headEnd type="none" w="med" len="med"/>
            <a:tailEnd type="none" w="med" len="med"/>
          </a:ln>
          <a:effectLst>
            <a:outerShdw rotWithShape="0">
              <a:srgbClr val="000000">
                <a:alpha val="38000"/>
              </a:srgbClr>
            </a:outerShdw>
          </a:effectLst>
        </p:spPr>
        <p:style>
          <a:lnRef idx="2">
            <a:schemeClr val="dk1"/>
          </a:lnRef>
          <a:fillRef idx="0">
            <a:schemeClr val="dk1"/>
          </a:fillRef>
          <a:effectRef idx="1">
            <a:schemeClr val="dk1"/>
          </a:effectRef>
          <a:fontRef idx="minor">
            <a:schemeClr val="tx1"/>
          </a:fontRef>
        </p:style>
      </p:cxnSp>
      <p:pic>
        <p:nvPicPr>
          <p:cNvPr id="6" name="Picture 5"/>
          <p:cNvPicPr>
            <a:picLocks noChangeAspect="1"/>
          </p:cNvPicPr>
          <p:nvPr/>
        </p:nvPicPr>
        <p:blipFill>
          <a:blip r:embed="rId3"/>
          <a:stretch>
            <a:fillRect/>
          </a:stretch>
        </p:blipFill>
        <p:spPr>
          <a:xfrm>
            <a:off x="352147" y="5804161"/>
            <a:ext cx="972106" cy="1002804"/>
          </a:xfrm>
          <a:prstGeom prst="rect">
            <a:avLst/>
          </a:prstGeom>
        </p:spPr>
      </p:pic>
    </p:spTree>
    <p:extLst>
      <p:ext uri="{BB962C8B-B14F-4D97-AF65-F5344CB8AC3E}">
        <p14:creationId xmlns:p14="http://schemas.microsoft.com/office/powerpoint/2010/main" val="42823415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a:prstGeom prst="rect">
            <a:avLst/>
          </a:prstGeom>
        </p:spPr>
        <p:txBody>
          <a:bodyPr/>
          <a:lstStyle/>
          <a:p>
            <a:r>
              <a:rPr lang="en-US" sz="2800" b="1" dirty="0">
                <a:solidFill>
                  <a:srgbClr val="0F6CB4"/>
                </a:solidFill>
              </a:rPr>
              <a:t>What Makes the Mobile App Such a Great Tool?</a:t>
            </a:r>
          </a:p>
        </p:txBody>
      </p:sp>
      <p:sp>
        <p:nvSpPr>
          <p:cNvPr id="5" name="Content Placeholder 4"/>
          <p:cNvSpPr>
            <a:spLocks noGrp="1"/>
          </p:cNvSpPr>
          <p:nvPr>
            <p:ph idx="4294967295"/>
          </p:nvPr>
        </p:nvSpPr>
        <p:spPr>
          <a:xfrm>
            <a:off x="3200400" y="1786861"/>
            <a:ext cx="5694362" cy="3638550"/>
          </a:xfrm>
        </p:spPr>
        <p:txBody>
          <a:bodyPr>
            <a:noAutofit/>
          </a:bodyPr>
          <a:lstStyle/>
          <a:p>
            <a:pPr lvl="0">
              <a:lnSpc>
                <a:spcPct val="150000"/>
              </a:lnSpc>
            </a:pPr>
            <a:r>
              <a:rPr lang="en-US" sz="2200" dirty="0"/>
              <a:t>Everything you need is in one place.</a:t>
            </a:r>
          </a:p>
          <a:p>
            <a:pPr lvl="0"/>
            <a:r>
              <a:rPr lang="en-US" sz="2200" dirty="0"/>
              <a:t>Checklists help you remember to look at everything that’s important</a:t>
            </a:r>
            <a:r>
              <a:rPr lang="en-US" sz="2200" dirty="0" smtClean="0"/>
              <a:t>.</a:t>
            </a:r>
            <a:endParaRPr lang="en-US" sz="700" dirty="0" smtClean="0"/>
          </a:p>
          <a:p>
            <a:pPr marL="0" lvl="0" indent="0">
              <a:buNone/>
            </a:pPr>
            <a:r>
              <a:rPr lang="en-US" sz="700" dirty="0" smtClean="0">
                <a:solidFill>
                  <a:schemeClr val="bg1"/>
                </a:solidFill>
              </a:rPr>
              <a:t>x</a:t>
            </a:r>
            <a:endParaRPr lang="en-US" sz="2200" dirty="0" smtClean="0">
              <a:solidFill>
                <a:schemeClr val="bg1"/>
              </a:solidFill>
            </a:endParaRPr>
          </a:p>
          <a:p>
            <a:pPr lvl="0"/>
            <a:r>
              <a:rPr lang="en-US" sz="2200" dirty="0" smtClean="0"/>
              <a:t>It’s </a:t>
            </a:r>
            <a:r>
              <a:rPr lang="en-US" sz="2200" dirty="0"/>
              <a:t>easy to take notes and store pictures.</a:t>
            </a:r>
          </a:p>
          <a:p>
            <a:pPr lvl="0">
              <a:lnSpc>
                <a:spcPct val="150000"/>
              </a:lnSpc>
            </a:pPr>
            <a:r>
              <a:rPr lang="en-US" sz="2200" dirty="0" smtClean="0"/>
              <a:t>You can file a report right away.</a:t>
            </a:r>
          </a:p>
          <a:p>
            <a:pPr lvl="0"/>
            <a:r>
              <a:rPr lang="en-US" sz="2200" dirty="0" smtClean="0"/>
              <a:t>Additional resources are available at the touch of a finger.</a:t>
            </a:r>
            <a:br>
              <a:rPr lang="en-US" sz="2200" dirty="0" smtClean="0"/>
            </a:br>
            <a:endParaRPr lang="en-US" sz="2200" dirty="0"/>
          </a:p>
        </p:txBody>
      </p:sp>
      <p:pic>
        <p:nvPicPr>
          <p:cNvPr id="4" name="Picture 3"/>
          <p:cNvPicPr>
            <a:picLocks noChangeAspect="1"/>
          </p:cNvPicPr>
          <p:nvPr/>
        </p:nvPicPr>
        <p:blipFill>
          <a:blip r:embed="rId3"/>
          <a:stretch>
            <a:fillRect/>
          </a:stretch>
        </p:blipFill>
        <p:spPr>
          <a:xfrm>
            <a:off x="599734" y="1593935"/>
            <a:ext cx="2062556" cy="3657600"/>
          </a:xfrm>
          <a:prstGeom prst="rect">
            <a:avLst/>
          </a:prstGeom>
          <a:effectLst>
            <a:outerShdw blurRad="63500" sx="102000" sy="102000" algn="ctr" rotWithShape="0">
              <a:prstClr val="black">
                <a:alpha val="40000"/>
              </a:prstClr>
            </a:outerShdw>
            <a:softEdge rad="0"/>
          </a:effectLst>
        </p:spPr>
      </p:pic>
      <p:pic>
        <p:nvPicPr>
          <p:cNvPr id="6" name="Picture 5"/>
          <p:cNvPicPr>
            <a:picLocks noChangeAspect="1"/>
          </p:cNvPicPr>
          <p:nvPr/>
        </p:nvPicPr>
        <p:blipFill>
          <a:blip r:embed="rId4"/>
          <a:stretch>
            <a:fillRect/>
          </a:stretch>
        </p:blipFill>
        <p:spPr>
          <a:xfrm>
            <a:off x="352147" y="5804161"/>
            <a:ext cx="972106" cy="1002804"/>
          </a:xfrm>
          <a:prstGeom prst="rect">
            <a:avLst/>
          </a:prstGeom>
        </p:spPr>
      </p:pic>
    </p:spTree>
    <p:extLst>
      <p:ext uri="{BB962C8B-B14F-4D97-AF65-F5344CB8AC3E}">
        <p14:creationId xmlns:p14="http://schemas.microsoft.com/office/powerpoint/2010/main" val="95343295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a:prstGeom prst="rect">
            <a:avLst/>
          </a:prstGeom>
        </p:spPr>
        <p:txBody>
          <a:bodyPr/>
          <a:lstStyle/>
          <a:p>
            <a:r>
              <a:rPr lang="en-US" sz="2800" b="1" dirty="0">
                <a:solidFill>
                  <a:srgbClr val="0F6CB4"/>
                </a:solidFill>
              </a:rPr>
              <a:t>Access the </a:t>
            </a:r>
            <a:r>
              <a:rPr lang="en-US" sz="2800" b="1" i="1" dirty="0">
                <a:solidFill>
                  <a:srgbClr val="0F6CB4"/>
                </a:solidFill>
              </a:rPr>
              <a:t>IAQ Tools for Schools </a:t>
            </a:r>
            <a:r>
              <a:rPr lang="en-US" sz="2800" b="1" dirty="0">
                <a:solidFill>
                  <a:srgbClr val="0F6CB4"/>
                </a:solidFill>
              </a:rPr>
              <a:t>Action Kit </a:t>
            </a:r>
          </a:p>
        </p:txBody>
      </p:sp>
      <p:sp>
        <p:nvSpPr>
          <p:cNvPr id="5" name="Content Placeholder 4"/>
          <p:cNvSpPr>
            <a:spLocks noGrp="1"/>
          </p:cNvSpPr>
          <p:nvPr>
            <p:ph idx="4294967295"/>
          </p:nvPr>
        </p:nvSpPr>
        <p:spPr>
          <a:xfrm>
            <a:off x="2656303" y="2020189"/>
            <a:ext cx="5289550" cy="3931814"/>
          </a:xfrm>
        </p:spPr>
        <p:txBody>
          <a:bodyPr>
            <a:noAutofit/>
          </a:bodyPr>
          <a:lstStyle/>
          <a:p>
            <a:pPr marL="0" indent="0">
              <a:buNone/>
            </a:pPr>
            <a:r>
              <a:rPr lang="en-US" sz="2200" dirty="0"/>
              <a:t>The Action Kit shows schools how to improve indoor air problems at little or </a:t>
            </a:r>
            <a:r>
              <a:rPr lang="en-US" sz="2200" dirty="0" smtClean="0"/>
              <a:t/>
            </a:r>
            <a:br>
              <a:rPr lang="en-US" sz="2200" dirty="0" smtClean="0"/>
            </a:br>
            <a:r>
              <a:rPr lang="en-US" sz="2200" dirty="0" smtClean="0"/>
              <a:t>no </a:t>
            </a:r>
            <a:r>
              <a:rPr lang="en-US" sz="2200" dirty="0"/>
              <a:t>cost. It includes</a:t>
            </a:r>
            <a:r>
              <a:rPr lang="en-US" sz="2200" dirty="0" smtClean="0"/>
              <a:t>—</a:t>
            </a:r>
          </a:p>
          <a:p>
            <a:pPr marL="0" indent="0">
              <a:buNone/>
            </a:pPr>
            <a:endParaRPr lang="en-US" sz="1400" dirty="0"/>
          </a:p>
          <a:p>
            <a:pPr lvl="0">
              <a:lnSpc>
                <a:spcPct val="150000"/>
              </a:lnSpc>
              <a:buFont typeface="Wingdings" panose="05000000000000000000" pitchFamily="2" charset="2"/>
              <a:buChar char="ü"/>
            </a:pPr>
            <a:r>
              <a:rPr lang="en-US" sz="2200" dirty="0"/>
              <a:t>Best practices</a:t>
            </a:r>
          </a:p>
          <a:p>
            <a:pPr lvl="0">
              <a:lnSpc>
                <a:spcPct val="150000"/>
              </a:lnSpc>
              <a:buFont typeface="Wingdings" panose="05000000000000000000" pitchFamily="2" charset="2"/>
              <a:buChar char="ü"/>
            </a:pPr>
            <a:r>
              <a:rPr lang="en-US" sz="2200" dirty="0"/>
              <a:t>Industry guidelines  </a:t>
            </a:r>
          </a:p>
          <a:p>
            <a:pPr lvl="0">
              <a:lnSpc>
                <a:spcPct val="150000"/>
              </a:lnSpc>
              <a:buFont typeface="Wingdings" panose="05000000000000000000" pitchFamily="2" charset="2"/>
              <a:buChar char="ü"/>
            </a:pPr>
            <a:r>
              <a:rPr lang="en-US" sz="2200" dirty="0" smtClean="0"/>
              <a:t>Sample policies</a:t>
            </a:r>
          </a:p>
          <a:p>
            <a:pPr lvl="0">
              <a:lnSpc>
                <a:spcPct val="150000"/>
              </a:lnSpc>
              <a:buFont typeface="Wingdings" panose="05000000000000000000" pitchFamily="2" charset="2"/>
              <a:buChar char="ü"/>
            </a:pPr>
            <a:r>
              <a:rPr lang="en-US" sz="2200" dirty="0"/>
              <a:t>A sample IAQ </a:t>
            </a:r>
            <a:r>
              <a:rPr lang="en-US" sz="2200" dirty="0" smtClean="0"/>
              <a:t>management plan</a:t>
            </a:r>
          </a:p>
        </p:txBody>
      </p:sp>
      <p:pic>
        <p:nvPicPr>
          <p:cNvPr id="3" name="Picture 2"/>
          <p:cNvPicPr>
            <a:picLocks noChangeAspect="1"/>
          </p:cNvPicPr>
          <p:nvPr/>
        </p:nvPicPr>
        <p:blipFill>
          <a:blip r:embed="rId3"/>
          <a:stretch>
            <a:fillRect/>
          </a:stretch>
        </p:blipFill>
        <p:spPr>
          <a:xfrm>
            <a:off x="416549" y="1599053"/>
            <a:ext cx="2142857" cy="3809524"/>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7003450" y="1186547"/>
            <a:ext cx="1741932" cy="685800"/>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5"/>
          <a:stretch>
            <a:fillRect/>
          </a:stretch>
        </p:blipFill>
        <p:spPr>
          <a:xfrm>
            <a:off x="7255101" y="2899445"/>
            <a:ext cx="1800226" cy="3200400"/>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6"/>
          <a:stretch>
            <a:fillRect/>
          </a:stretch>
        </p:blipFill>
        <p:spPr>
          <a:xfrm>
            <a:off x="3571303" y="1417638"/>
            <a:ext cx="2574324" cy="4572000"/>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7"/>
          <a:stretch>
            <a:fillRect/>
          </a:stretch>
        </p:blipFill>
        <p:spPr>
          <a:xfrm>
            <a:off x="352147" y="5804161"/>
            <a:ext cx="972106" cy="1002804"/>
          </a:xfrm>
          <a:prstGeom prst="rect">
            <a:avLst/>
          </a:prstGeom>
        </p:spPr>
      </p:pic>
    </p:spTree>
    <p:extLst>
      <p:ext uri="{BB962C8B-B14F-4D97-AF65-F5344CB8AC3E}">
        <p14:creationId xmlns:p14="http://schemas.microsoft.com/office/powerpoint/2010/main" val="4165089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a:prstGeom prst="rect">
            <a:avLst/>
          </a:prstGeom>
        </p:spPr>
        <p:txBody>
          <a:bodyPr/>
          <a:lstStyle/>
          <a:p>
            <a:r>
              <a:rPr lang="en-US" sz="2800" b="1" dirty="0">
                <a:solidFill>
                  <a:srgbClr val="0F6CB4"/>
                </a:solidFill>
              </a:rPr>
              <a:t>11 Walkthrough</a:t>
            </a:r>
            <a:r>
              <a:rPr lang="en-US" sz="2800" b="1" dirty="0" smtClean="0">
                <a:solidFill>
                  <a:schemeClr val="tx1"/>
                </a:solidFill>
              </a:rPr>
              <a:t> </a:t>
            </a:r>
            <a:r>
              <a:rPr lang="en-US" sz="2800" b="1" dirty="0" smtClean="0">
                <a:solidFill>
                  <a:srgbClr val="0F6CB4"/>
                </a:solidFill>
              </a:rPr>
              <a:t>Checklists to Streamline </a:t>
            </a:r>
            <a:r>
              <a:rPr lang="en-US" sz="2800" b="1" dirty="0">
                <a:solidFill>
                  <a:srgbClr val="0F6CB4"/>
                </a:solidFill>
              </a:rPr>
              <a:t>Your Work </a:t>
            </a:r>
          </a:p>
        </p:txBody>
      </p:sp>
      <p:sp>
        <p:nvSpPr>
          <p:cNvPr id="5" name="Content Placeholder 4"/>
          <p:cNvSpPr>
            <a:spLocks noGrp="1"/>
          </p:cNvSpPr>
          <p:nvPr>
            <p:ph idx="4294967295"/>
          </p:nvPr>
        </p:nvSpPr>
        <p:spPr>
          <a:xfrm>
            <a:off x="3550095" y="2560638"/>
            <a:ext cx="5126037" cy="3121025"/>
          </a:xfrm>
        </p:spPr>
        <p:txBody>
          <a:bodyPr>
            <a:noAutofit/>
          </a:bodyPr>
          <a:lstStyle/>
          <a:p>
            <a:pPr marL="0" indent="0">
              <a:buNone/>
            </a:pPr>
            <a:endParaRPr lang="en-US" sz="2200" dirty="0" smtClean="0">
              <a:solidFill>
                <a:schemeClr val="bg1"/>
              </a:solidFill>
            </a:endParaRPr>
          </a:p>
          <a:p>
            <a:pPr marL="398463" indent="0">
              <a:buNone/>
            </a:pPr>
            <a:r>
              <a:rPr lang="en-US" sz="2200" dirty="0" smtClean="0"/>
              <a:t>The app’s 11 checklists, organized by work area or staff responsibility, can help ensure that all aspects of the school’s IAQ are monitored on a regular basis.</a:t>
            </a:r>
            <a:endParaRPr lang="en-US" sz="2200" dirty="0"/>
          </a:p>
        </p:txBody>
      </p:sp>
      <p:pic>
        <p:nvPicPr>
          <p:cNvPr id="3" name="Picture 2"/>
          <p:cNvPicPr>
            <a:picLocks noChangeAspect="1"/>
          </p:cNvPicPr>
          <p:nvPr/>
        </p:nvPicPr>
        <p:blipFill>
          <a:blip r:embed="rId3"/>
          <a:stretch>
            <a:fillRect/>
          </a:stretch>
        </p:blipFill>
        <p:spPr>
          <a:xfrm>
            <a:off x="6934200" y="1417638"/>
            <a:ext cx="1741932" cy="685800"/>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stretch>
            <a:fillRect/>
          </a:stretch>
        </p:blipFill>
        <p:spPr>
          <a:xfrm>
            <a:off x="685800" y="1455738"/>
            <a:ext cx="2510028" cy="411480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a:stretch>
            <a:fillRect/>
          </a:stretch>
        </p:blipFill>
        <p:spPr>
          <a:xfrm>
            <a:off x="352147" y="5804161"/>
            <a:ext cx="972106" cy="1002804"/>
          </a:xfrm>
          <a:prstGeom prst="rect">
            <a:avLst/>
          </a:prstGeom>
        </p:spPr>
      </p:pic>
    </p:spTree>
    <p:extLst>
      <p:ext uri="{BB962C8B-B14F-4D97-AF65-F5344CB8AC3E}">
        <p14:creationId xmlns:p14="http://schemas.microsoft.com/office/powerpoint/2010/main" val="51984838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a:prstGeom prst="rect">
            <a:avLst/>
          </a:prstGeom>
        </p:spPr>
        <p:txBody>
          <a:bodyPr/>
          <a:lstStyle/>
          <a:p>
            <a:r>
              <a:rPr lang="en-US" sz="2800" b="1" dirty="0">
                <a:solidFill>
                  <a:srgbClr val="0F6CB4"/>
                </a:solidFill>
              </a:rPr>
              <a:t>Get into Action on Asthma</a:t>
            </a:r>
            <a:endParaRPr lang="en-US" sz="2800" b="1" dirty="0">
              <a:solidFill>
                <a:srgbClr val="0F6CB4"/>
              </a:solidFill>
            </a:endParaRPr>
          </a:p>
        </p:txBody>
      </p:sp>
      <p:sp>
        <p:nvSpPr>
          <p:cNvPr id="5" name="Content Placeholder 4"/>
          <p:cNvSpPr>
            <a:spLocks noGrp="1"/>
          </p:cNvSpPr>
          <p:nvPr>
            <p:ph idx="4294967295"/>
          </p:nvPr>
        </p:nvSpPr>
        <p:spPr>
          <a:xfrm>
            <a:off x="1112838" y="1524000"/>
            <a:ext cx="6918325" cy="3829050"/>
          </a:xfrm>
        </p:spPr>
        <p:txBody>
          <a:bodyPr>
            <a:noAutofit/>
          </a:bodyPr>
          <a:lstStyle/>
          <a:p>
            <a:pPr marL="457200" lvl="0" indent="-457200">
              <a:lnSpc>
                <a:spcPct val="150000"/>
              </a:lnSpc>
              <a:buFont typeface="+mj-lt"/>
              <a:buAutoNum type="arabicPeriod"/>
            </a:pPr>
            <a:r>
              <a:rPr lang="en-US" sz="2200" dirty="0"/>
              <a:t>Choose your checklist.</a:t>
            </a:r>
          </a:p>
          <a:p>
            <a:pPr marL="457200" lvl="0" indent="-457200">
              <a:lnSpc>
                <a:spcPct val="150000"/>
              </a:lnSpc>
              <a:buFont typeface="+mj-lt"/>
              <a:buAutoNum type="arabicPeriod"/>
            </a:pPr>
            <a:r>
              <a:rPr lang="en-US" sz="2200" dirty="0"/>
              <a:t>Conduct your inspection.</a:t>
            </a:r>
          </a:p>
          <a:p>
            <a:pPr marL="457200" lvl="0" indent="-457200">
              <a:lnSpc>
                <a:spcPct val="150000"/>
              </a:lnSpc>
              <a:buFont typeface="+mj-lt"/>
              <a:buAutoNum type="arabicPeriod"/>
            </a:pPr>
            <a:r>
              <a:rPr lang="en-US" sz="2200" dirty="0"/>
              <a:t>Make notes and take pictures.  </a:t>
            </a:r>
          </a:p>
          <a:p>
            <a:pPr marL="457200" lvl="0" indent="-457200">
              <a:lnSpc>
                <a:spcPct val="150000"/>
              </a:lnSpc>
              <a:buFont typeface="+mj-lt"/>
              <a:buAutoNum type="arabicPeriod"/>
            </a:pPr>
            <a:r>
              <a:rPr lang="en-US" sz="2200" dirty="0"/>
              <a:t>Submit your report.</a:t>
            </a:r>
          </a:p>
          <a:p>
            <a:pPr marL="457200" lvl="0" indent="-457200">
              <a:lnSpc>
                <a:spcPct val="150000"/>
              </a:lnSpc>
              <a:buFont typeface="+mj-lt"/>
              <a:buAutoNum type="arabicPeriod"/>
            </a:pPr>
            <a:r>
              <a:rPr lang="en-US" sz="2200" dirty="0"/>
              <a:t>Communicate your findings and set your </a:t>
            </a:r>
            <a:r>
              <a:rPr lang="en-US" sz="2200" dirty="0" smtClean="0"/>
              <a:t>priorities. </a:t>
            </a:r>
            <a:endParaRPr lang="en-US" sz="2200" dirty="0"/>
          </a:p>
          <a:p>
            <a:pPr marL="457200" lvl="0" indent="-457200">
              <a:lnSpc>
                <a:spcPct val="150000"/>
              </a:lnSpc>
              <a:buFont typeface="+mj-lt"/>
              <a:buAutoNum type="arabicPeriod"/>
            </a:pPr>
            <a:r>
              <a:rPr lang="en-US" sz="2200" dirty="0"/>
              <a:t>Take any </a:t>
            </a:r>
            <a:r>
              <a:rPr lang="en-US" sz="2200" dirty="0" smtClean="0"/>
              <a:t>action </a:t>
            </a:r>
            <a:r>
              <a:rPr lang="en-US" sz="2200" dirty="0"/>
              <a:t>necessary </a:t>
            </a:r>
            <a:r>
              <a:rPr lang="en-US" sz="2200" dirty="0" smtClean="0"/>
              <a:t>to </a:t>
            </a:r>
            <a:r>
              <a:rPr lang="en-US" sz="2200" dirty="0"/>
              <a:t>ensure healthy IAQ</a:t>
            </a:r>
            <a:r>
              <a:rPr lang="en-US" sz="2200" dirty="0" smtClean="0"/>
              <a:t>.</a:t>
            </a:r>
            <a:endParaRPr lang="en-US" sz="2200" b="1" dirty="0"/>
          </a:p>
          <a:p>
            <a:pPr>
              <a:buFont typeface="Wingdings" panose="05000000000000000000" pitchFamily="2" charset="2"/>
              <a:buChar char="ü"/>
            </a:pPr>
            <a:endParaRPr lang="en-US" sz="2200" dirty="0"/>
          </a:p>
        </p:txBody>
      </p:sp>
      <p:pic>
        <p:nvPicPr>
          <p:cNvPr id="6" name="Picture 5"/>
          <p:cNvPicPr>
            <a:picLocks noChangeAspect="1"/>
          </p:cNvPicPr>
          <p:nvPr/>
        </p:nvPicPr>
        <p:blipFill>
          <a:blip r:embed="rId3"/>
          <a:stretch>
            <a:fillRect/>
          </a:stretch>
        </p:blipFill>
        <p:spPr>
          <a:xfrm>
            <a:off x="352147" y="5804161"/>
            <a:ext cx="972106" cy="1002804"/>
          </a:xfrm>
          <a:prstGeom prst="rect">
            <a:avLst/>
          </a:prstGeom>
        </p:spPr>
      </p:pic>
    </p:spTree>
    <p:extLst>
      <p:ext uri="{BB962C8B-B14F-4D97-AF65-F5344CB8AC3E}">
        <p14:creationId xmlns:p14="http://schemas.microsoft.com/office/powerpoint/2010/main" val="273394689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 y="1312307"/>
            <a:ext cx="8610600" cy="4555093"/>
          </a:xfrm>
          <a:prstGeom prst="rect">
            <a:avLst/>
          </a:prstGeom>
          <a:noFill/>
        </p:spPr>
        <p:txBody>
          <a:bodyPr wrap="square" rtlCol="0">
            <a:spAutoFit/>
          </a:bodyPr>
          <a:lstStyle/>
          <a:p>
            <a:pPr marL="285750" lvl="0" indent="-285750">
              <a:spcAft>
                <a:spcPts val="1200"/>
              </a:spcAft>
              <a:buFont typeface="Arial" panose="020B0604020202020204" pitchFamily="34" charset="0"/>
              <a:buChar char="•"/>
            </a:pPr>
            <a:r>
              <a:rPr lang="en-US" sz="2000" dirty="0" smtClean="0"/>
              <a:t>Developing and delivering IAQ training for staff with an emphasis on health outcomes</a:t>
            </a:r>
          </a:p>
          <a:p>
            <a:pPr marL="285750" lvl="0" indent="-285750">
              <a:spcAft>
                <a:spcPts val="1200"/>
              </a:spcAft>
              <a:buFont typeface="Arial" panose="020B0604020202020204" pitchFamily="34" charset="0"/>
              <a:buChar char="•"/>
            </a:pPr>
            <a:r>
              <a:rPr lang="en-US" sz="2000" dirty="0" smtClean="0"/>
              <a:t>Educating occupants on adopting good IAQ practices and behaviors and on the connection to asthma</a:t>
            </a:r>
          </a:p>
          <a:p>
            <a:pPr marL="285750" lvl="0" indent="-285750">
              <a:spcAft>
                <a:spcPts val="1200"/>
              </a:spcAft>
              <a:buFont typeface="Arial" panose="020B0604020202020204" pitchFamily="34" charset="0"/>
              <a:buChar char="•"/>
            </a:pPr>
            <a:r>
              <a:rPr lang="en-US" sz="2000" dirty="0" smtClean="0"/>
              <a:t>Institutionalizing IAQ and health into the core mission of the school district</a:t>
            </a:r>
          </a:p>
          <a:p>
            <a:pPr marL="285750" lvl="0" indent="-285750">
              <a:spcAft>
                <a:spcPts val="1200"/>
              </a:spcAft>
              <a:buFont typeface="Arial" panose="020B0604020202020204" pitchFamily="34" charset="0"/>
              <a:buChar char="•"/>
            </a:pPr>
            <a:r>
              <a:rPr lang="en-US" sz="2000" dirty="0" smtClean="0"/>
              <a:t>Communication techniques to deal with sensitive issues like pets in the classroom </a:t>
            </a:r>
          </a:p>
          <a:p>
            <a:pPr marL="285750" lvl="0" indent="-285750">
              <a:spcAft>
                <a:spcPts val="1200"/>
              </a:spcAft>
              <a:buFont typeface="Arial" panose="020B0604020202020204" pitchFamily="34" charset="0"/>
              <a:buChar char="•"/>
            </a:pPr>
            <a:r>
              <a:rPr lang="en-US" sz="2000" dirty="0" smtClean="0"/>
              <a:t>Training and education to incorporate health issues like asthma and allergies into walkthrough assessments</a:t>
            </a:r>
            <a:endParaRPr lang="en-US" sz="2000" dirty="0"/>
          </a:p>
          <a:p>
            <a:pPr marL="285750" lvl="0" indent="-285750">
              <a:spcAft>
                <a:spcPts val="1200"/>
              </a:spcAft>
              <a:buFont typeface="Arial" panose="020B0604020202020204" pitchFamily="34" charset="0"/>
              <a:buChar char="•"/>
            </a:pPr>
            <a:r>
              <a:rPr lang="en-US" sz="2000" dirty="0" smtClean="0"/>
              <a:t>Using the </a:t>
            </a:r>
            <a:r>
              <a:rPr lang="en-US" sz="2000" i="1" dirty="0" smtClean="0"/>
              <a:t>IAQ Tools for Schools </a:t>
            </a:r>
            <a:r>
              <a:rPr lang="en-US" sz="2000" dirty="0" smtClean="0"/>
              <a:t>Action Kit and Mobile App to help coordinate your training and education efforts</a:t>
            </a:r>
            <a:endParaRPr lang="en-US" sz="2000" b="1" dirty="0"/>
          </a:p>
        </p:txBody>
      </p:sp>
      <p:sp>
        <p:nvSpPr>
          <p:cNvPr id="7" name="Title 1"/>
          <p:cNvSpPr>
            <a:spLocks noGrp="1"/>
          </p:cNvSpPr>
          <p:nvPr>
            <p:ph type="title" idx="4294967295"/>
          </p:nvPr>
        </p:nvSpPr>
        <p:spPr>
          <a:xfrm>
            <a:off x="0" y="274638"/>
            <a:ext cx="9144000" cy="1143000"/>
          </a:xfrm>
          <a:prstGeom prst="rect">
            <a:avLst/>
          </a:prstGeom>
        </p:spPr>
        <p:txBody>
          <a:bodyPr anchor="ctr"/>
          <a:lstStyle/>
          <a:p>
            <a:r>
              <a:rPr lang="en-US" sz="2800" b="1" dirty="0" smtClean="0">
                <a:solidFill>
                  <a:srgbClr val="0F6CB4"/>
                </a:solidFill>
              </a:rPr>
              <a:t>IAQ Training to Reduce Asthma Triggers</a:t>
            </a:r>
            <a:endParaRPr lang="en-US" sz="2800" b="1" dirty="0">
              <a:solidFill>
                <a:srgbClr val="0F6CB4"/>
              </a:solidFill>
            </a:endParaRPr>
          </a:p>
        </p:txBody>
      </p:sp>
    </p:spTree>
    <p:extLst>
      <p:ext uri="{BB962C8B-B14F-4D97-AF65-F5344CB8AC3E}">
        <p14:creationId xmlns:p14="http://schemas.microsoft.com/office/powerpoint/2010/main" val="1662799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0" y="2068153"/>
            <a:ext cx="9143999" cy="139694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b="1" kern="0" dirty="0">
                <a:solidFill>
                  <a:srgbClr val="0070C0"/>
                </a:solidFill>
              </a:rPr>
              <a:t>David Blake</a:t>
            </a:r>
          </a:p>
          <a:p>
            <a:pPr marL="0" indent="0" algn="ctr">
              <a:buNone/>
            </a:pPr>
            <a:r>
              <a:rPr lang="en-US" kern="0" dirty="0">
                <a:solidFill>
                  <a:srgbClr val="0070C0"/>
                </a:solidFill>
              </a:rPr>
              <a:t>Indoor Air Quality Specialist</a:t>
            </a:r>
          </a:p>
        </p:txBody>
      </p:sp>
      <p:pic>
        <p:nvPicPr>
          <p:cNvPr id="7" name="Picture 6"/>
          <p:cNvPicPr>
            <a:picLocks noChangeAspect="1"/>
          </p:cNvPicPr>
          <p:nvPr/>
        </p:nvPicPr>
        <p:blipFill>
          <a:blip r:embed="rId3"/>
          <a:stretch>
            <a:fillRect/>
          </a:stretch>
        </p:blipFill>
        <p:spPr>
          <a:xfrm>
            <a:off x="0" y="5705475"/>
            <a:ext cx="9144000" cy="1152525"/>
          </a:xfrm>
          <a:prstGeom prst="rect">
            <a:avLst/>
          </a:prstGeom>
        </p:spPr>
      </p:pic>
      <p:sp>
        <p:nvSpPr>
          <p:cNvPr id="8" name="Title 1"/>
          <p:cNvSpPr>
            <a:spLocks noGrp="1"/>
          </p:cNvSpPr>
          <p:nvPr>
            <p:ph type="ctrTitle"/>
          </p:nvPr>
        </p:nvSpPr>
        <p:spPr>
          <a:xfrm>
            <a:off x="697832" y="3803034"/>
            <a:ext cx="7772400" cy="1470025"/>
          </a:xfrm>
        </p:spPr>
        <p:txBody>
          <a:bodyPr/>
          <a:lstStyle/>
          <a:p>
            <a:r>
              <a:rPr lang="en-US" sz="3200" kern="1200" dirty="0">
                <a:solidFill>
                  <a:schemeClr val="bg1">
                    <a:lumMod val="50000"/>
                  </a:schemeClr>
                </a:solidFill>
                <a:latin typeface="Arial" charset="0"/>
                <a:ea typeface="+mn-ea"/>
                <a:cs typeface="Arial" charset="0"/>
              </a:rPr>
              <a:t>Northwest Clean Air Agency</a:t>
            </a:r>
          </a:p>
        </p:txBody>
      </p:sp>
    </p:spTree>
    <p:extLst>
      <p:ext uri="{BB962C8B-B14F-4D97-AF65-F5344CB8AC3E}">
        <p14:creationId xmlns:p14="http://schemas.microsoft.com/office/powerpoint/2010/main" val="137589630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0" y="762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solidFill>
                  <a:srgbClr val="0F6CB4"/>
                </a:solidFill>
              </a:rPr>
              <a:t>Featured IAQ </a:t>
            </a:r>
            <a:r>
              <a:rPr lang="en-US" sz="3600" b="1" kern="0" dirty="0" smtClean="0">
                <a:solidFill>
                  <a:srgbClr val="0F6CB4"/>
                </a:solidFill>
              </a:rPr>
              <a:t>Experts</a:t>
            </a:r>
            <a:endParaRPr lang="en-US" sz="3600" b="1" kern="0" dirty="0">
              <a:solidFill>
                <a:srgbClr val="0F6CB4"/>
              </a:solidFill>
            </a:endParaRPr>
          </a:p>
        </p:txBody>
      </p:sp>
      <p:sp>
        <p:nvSpPr>
          <p:cNvPr id="3" name="Content Placeholder 2"/>
          <p:cNvSpPr txBox="1">
            <a:spLocks/>
          </p:cNvSpPr>
          <p:nvPr/>
        </p:nvSpPr>
        <p:spPr bwMode="auto">
          <a:xfrm>
            <a:off x="0" y="1198944"/>
            <a:ext cx="9144000" cy="50665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marL="0" indent="0" algn="ctr">
              <a:buFontTx/>
              <a:buNone/>
            </a:pPr>
            <a:r>
              <a:rPr lang="en-US" sz="2400" b="1" kern="0" dirty="0" smtClean="0"/>
              <a:t>Tracy Washington Enger</a:t>
            </a:r>
            <a:endParaRPr lang="en-US" sz="2400" b="1" kern="0" dirty="0"/>
          </a:p>
          <a:p>
            <a:pPr marL="0" indent="0" algn="ctr">
              <a:buFontTx/>
              <a:buNone/>
            </a:pPr>
            <a:r>
              <a:rPr lang="en-US" sz="2400" kern="0" dirty="0" smtClean="0">
                <a:solidFill>
                  <a:schemeClr val="bg1">
                    <a:lumMod val="50000"/>
                  </a:schemeClr>
                </a:solidFill>
              </a:rPr>
              <a:t>Facilitator</a:t>
            </a:r>
            <a:endParaRPr lang="en-US" sz="2400" kern="0" dirty="0">
              <a:solidFill>
                <a:schemeClr val="bg1">
                  <a:lumMod val="50000"/>
                </a:schemeClr>
              </a:solidFill>
            </a:endParaRPr>
          </a:p>
          <a:p>
            <a:pPr marL="0" indent="0" algn="ctr">
              <a:buFontTx/>
              <a:buNone/>
            </a:pPr>
            <a:r>
              <a:rPr lang="en-US" sz="2400" i="1" kern="0" dirty="0" smtClean="0">
                <a:solidFill>
                  <a:schemeClr val="bg1">
                    <a:lumMod val="50000"/>
                  </a:schemeClr>
                </a:solidFill>
              </a:rPr>
              <a:t>U.S. Environmental Protection Agency</a:t>
            </a:r>
            <a:endParaRPr lang="en-US" sz="2400" i="1" kern="0" dirty="0">
              <a:solidFill>
                <a:schemeClr val="bg1">
                  <a:lumMod val="50000"/>
                </a:schemeClr>
              </a:solidFill>
            </a:endParaRPr>
          </a:p>
          <a:p>
            <a:pPr marL="0" indent="0" algn="ctr">
              <a:buFontTx/>
              <a:buNone/>
            </a:pPr>
            <a:r>
              <a:rPr lang="en-US" sz="2400" i="1" kern="0" dirty="0" smtClean="0">
                <a:solidFill>
                  <a:schemeClr val="bg1">
                    <a:lumMod val="50000"/>
                  </a:schemeClr>
                </a:solidFill>
              </a:rPr>
              <a:t>Indoor Environments Division</a:t>
            </a:r>
            <a:endParaRPr lang="en-US" sz="2400" i="1" kern="0" dirty="0">
              <a:solidFill>
                <a:schemeClr val="bg1">
                  <a:lumMod val="50000"/>
                </a:schemeClr>
              </a:solidFill>
            </a:endParaRPr>
          </a:p>
          <a:p>
            <a:pPr marL="0" indent="0" algn="ctr">
              <a:buFontTx/>
              <a:buNone/>
            </a:pPr>
            <a:endParaRPr lang="en-US" sz="2400" i="1" kern="0" dirty="0" smtClean="0"/>
          </a:p>
          <a:p>
            <a:pPr marL="0" indent="0" algn="ctr">
              <a:buFontTx/>
              <a:buNone/>
            </a:pPr>
            <a:r>
              <a:rPr lang="en-US" sz="2400" b="1" kern="0" dirty="0" smtClean="0"/>
              <a:t>David Blake</a:t>
            </a:r>
          </a:p>
          <a:p>
            <a:pPr marL="0" indent="0" algn="ctr">
              <a:buFontTx/>
              <a:buNone/>
            </a:pPr>
            <a:r>
              <a:rPr lang="en-US" sz="2400" kern="0" dirty="0">
                <a:solidFill>
                  <a:schemeClr val="bg1">
                    <a:lumMod val="50000"/>
                  </a:schemeClr>
                </a:solidFill>
              </a:rPr>
              <a:t>Indoor Air Quality </a:t>
            </a:r>
            <a:r>
              <a:rPr lang="en-US" sz="2400" kern="0" dirty="0" smtClean="0">
                <a:solidFill>
                  <a:schemeClr val="bg1">
                    <a:lumMod val="50000"/>
                  </a:schemeClr>
                </a:solidFill>
              </a:rPr>
              <a:t>Specialist</a:t>
            </a:r>
          </a:p>
          <a:p>
            <a:pPr marL="0" indent="0" algn="ctr">
              <a:buFontTx/>
              <a:buNone/>
            </a:pPr>
            <a:r>
              <a:rPr lang="en-US" sz="2400" i="1" kern="0" dirty="0">
                <a:solidFill>
                  <a:schemeClr val="bg1">
                    <a:lumMod val="50000"/>
                  </a:schemeClr>
                </a:solidFill>
              </a:rPr>
              <a:t>Northwest Clean Air </a:t>
            </a:r>
            <a:r>
              <a:rPr lang="en-US" sz="2400" i="1" kern="0" dirty="0" smtClean="0">
                <a:solidFill>
                  <a:schemeClr val="bg1">
                    <a:lumMod val="50000"/>
                  </a:schemeClr>
                </a:solidFill>
              </a:rPr>
              <a:t>Agency</a:t>
            </a:r>
          </a:p>
          <a:p>
            <a:pPr marL="0" indent="0" algn="ctr">
              <a:buFontTx/>
              <a:buNone/>
            </a:pPr>
            <a:endParaRPr lang="en-US" sz="2400" b="1" kern="0" dirty="0" smtClean="0"/>
          </a:p>
          <a:p>
            <a:pPr marL="0" indent="0" algn="ctr">
              <a:buFontTx/>
              <a:buNone/>
            </a:pPr>
            <a:r>
              <a:rPr lang="en-US" sz="2400" b="1" kern="0" dirty="0" smtClean="0"/>
              <a:t>Francine Locke</a:t>
            </a:r>
          </a:p>
          <a:p>
            <a:pPr marL="0" indent="0" algn="ctr">
              <a:buFontTx/>
              <a:buNone/>
            </a:pPr>
            <a:r>
              <a:rPr lang="en-US" sz="2400" kern="0" dirty="0" smtClean="0">
                <a:solidFill>
                  <a:schemeClr val="bg1">
                    <a:lumMod val="50000"/>
                  </a:schemeClr>
                </a:solidFill>
              </a:rPr>
              <a:t>Director, Office </a:t>
            </a:r>
            <a:r>
              <a:rPr lang="en-US" sz="2400" kern="0" dirty="0">
                <a:solidFill>
                  <a:schemeClr val="bg1">
                    <a:lumMod val="50000"/>
                  </a:schemeClr>
                </a:solidFill>
              </a:rPr>
              <a:t>of Environmental </a:t>
            </a:r>
            <a:r>
              <a:rPr lang="en-US" sz="2400" kern="0" dirty="0" smtClean="0">
                <a:solidFill>
                  <a:schemeClr val="bg1">
                    <a:lumMod val="50000"/>
                  </a:schemeClr>
                </a:solidFill>
              </a:rPr>
              <a:t>Management </a:t>
            </a:r>
            <a:r>
              <a:rPr lang="en-US" sz="2400" kern="0" dirty="0">
                <a:solidFill>
                  <a:schemeClr val="bg1">
                    <a:lumMod val="50000"/>
                  </a:schemeClr>
                </a:solidFill>
              </a:rPr>
              <a:t>and </a:t>
            </a:r>
            <a:r>
              <a:rPr lang="en-US" sz="2400" kern="0" dirty="0" smtClean="0">
                <a:solidFill>
                  <a:schemeClr val="bg1">
                    <a:lumMod val="50000"/>
                  </a:schemeClr>
                </a:solidFill>
              </a:rPr>
              <a:t>Services</a:t>
            </a:r>
          </a:p>
          <a:p>
            <a:pPr marL="0" indent="0" algn="ctr">
              <a:buFontTx/>
              <a:buNone/>
            </a:pPr>
            <a:r>
              <a:rPr lang="en-US" sz="2400" i="1" kern="0" dirty="0">
                <a:solidFill>
                  <a:schemeClr val="bg1">
                    <a:lumMod val="50000"/>
                  </a:schemeClr>
                </a:solidFill>
              </a:rPr>
              <a:t>The School District of Philadelphia</a:t>
            </a:r>
            <a:endParaRPr lang="en-US" sz="2400" b="1" kern="0" dirty="0" smtClean="0"/>
          </a:p>
          <a:p>
            <a:pPr marL="0" indent="0" algn="ctr">
              <a:buFontTx/>
              <a:buNone/>
            </a:pPr>
            <a:endParaRPr lang="en-US" sz="2400" i="1" kern="0" dirty="0" smtClean="0">
              <a:solidFill>
                <a:schemeClr val="bg1">
                  <a:lumMod val="50000"/>
                </a:schemeClr>
              </a:solidFill>
            </a:endParaRPr>
          </a:p>
          <a:p>
            <a:pPr marL="0" indent="0" algn="ctr">
              <a:buFontTx/>
              <a:buNone/>
            </a:pPr>
            <a:endParaRPr lang="en-US" sz="2400" i="1" kern="0" dirty="0"/>
          </a:p>
        </p:txBody>
      </p:sp>
    </p:spTree>
    <p:extLst>
      <p:ext uri="{BB962C8B-B14F-4D97-AF65-F5344CB8AC3E}">
        <p14:creationId xmlns:p14="http://schemas.microsoft.com/office/powerpoint/2010/main" val="22953803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58674"/>
            <a:ext cx="6954304" cy="5334000"/>
          </a:xfrm>
          <a:prstGeom prst="rect">
            <a:avLst/>
          </a:prstGeom>
        </p:spPr>
      </p:pic>
      <p:sp>
        <p:nvSpPr>
          <p:cNvPr id="3" name="Rectangle 3"/>
          <p:cNvSpPr>
            <a:spLocks noChangeArrowheads="1"/>
          </p:cNvSpPr>
          <p:nvPr/>
        </p:nvSpPr>
        <p:spPr bwMode="auto">
          <a:xfrm>
            <a:off x="0" y="762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pPr>
            <a:r>
              <a:rPr lang="en-US" b="1" dirty="0" smtClean="0">
                <a:solidFill>
                  <a:srgbClr val="0F6CB4"/>
                </a:solidFill>
              </a:rPr>
              <a:t>KEY DRIVER: </a:t>
            </a:r>
            <a:br>
              <a:rPr lang="en-US" b="1" dirty="0" smtClean="0">
                <a:solidFill>
                  <a:srgbClr val="0F6CB4"/>
                </a:solidFill>
              </a:rPr>
            </a:br>
            <a:r>
              <a:rPr lang="en-US" b="1" dirty="0" smtClean="0">
                <a:solidFill>
                  <a:srgbClr val="000000"/>
                </a:solidFill>
              </a:rPr>
              <a:t>Communicate With Everyone, All the Time</a:t>
            </a:r>
            <a:endParaRPr lang="en-US" sz="2800" dirty="0" smtClean="0">
              <a:solidFill>
                <a:srgbClr val="00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5876" y="1069521"/>
            <a:ext cx="1971675" cy="26289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6114" y="3861480"/>
            <a:ext cx="3251200" cy="24384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19" y="76200"/>
            <a:ext cx="1325562" cy="1325562"/>
          </a:xfrm>
          <a:prstGeom prst="rect">
            <a:avLst/>
          </a:prstGeom>
        </p:spPr>
      </p:pic>
      <p:sp>
        <p:nvSpPr>
          <p:cNvPr id="2" name="TextBox 1"/>
          <p:cNvSpPr txBox="1"/>
          <p:nvPr/>
        </p:nvSpPr>
        <p:spPr>
          <a:xfrm>
            <a:off x="304800" y="4343400"/>
            <a:ext cx="4419600" cy="769441"/>
          </a:xfrm>
          <a:prstGeom prst="rect">
            <a:avLst/>
          </a:prstGeom>
          <a:noFill/>
        </p:spPr>
        <p:txBody>
          <a:bodyPr wrap="square" rtlCol="0">
            <a:spAutoFit/>
          </a:bodyPr>
          <a:lstStyle/>
          <a:p>
            <a:r>
              <a:rPr lang="en-US" sz="4400" i="1" dirty="0" smtClean="0"/>
              <a:t>“Discussions”</a:t>
            </a:r>
            <a:endParaRPr lang="en-US" sz="4400" i="1" dirty="0"/>
          </a:p>
        </p:txBody>
      </p:sp>
    </p:spTree>
    <p:extLst>
      <p:ext uri="{BB962C8B-B14F-4D97-AF65-F5344CB8AC3E}">
        <p14:creationId xmlns:p14="http://schemas.microsoft.com/office/powerpoint/2010/main" val="2657080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609600"/>
            <a:ext cx="6601070" cy="4953000"/>
          </a:xfrm>
          <a:prstGeom prst="rect">
            <a:avLst/>
          </a:prstGeom>
        </p:spPr>
      </p:pic>
      <p:sp>
        <p:nvSpPr>
          <p:cNvPr id="3" name="Rectangle 3"/>
          <p:cNvSpPr>
            <a:spLocks noChangeArrowheads="1"/>
          </p:cNvSpPr>
          <p:nvPr/>
        </p:nvSpPr>
        <p:spPr bwMode="auto">
          <a:xfrm>
            <a:off x="0" y="762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pPr>
            <a:r>
              <a:rPr lang="en-US" b="1" dirty="0" smtClean="0">
                <a:solidFill>
                  <a:srgbClr val="0F6CB4"/>
                </a:solidFill>
              </a:rPr>
              <a:t>KEY DRIVER: </a:t>
            </a:r>
            <a:r>
              <a:rPr lang="en-US" b="1" dirty="0" smtClean="0">
                <a:solidFill>
                  <a:srgbClr val="000000"/>
                </a:solidFill>
              </a:rPr>
              <a:t/>
            </a:r>
            <a:br>
              <a:rPr lang="en-US" b="1" dirty="0" smtClean="0">
                <a:solidFill>
                  <a:srgbClr val="000000"/>
                </a:solidFill>
              </a:rPr>
            </a:br>
            <a:r>
              <a:rPr lang="en-US" b="1" dirty="0" smtClean="0">
                <a:solidFill>
                  <a:srgbClr val="000000"/>
                </a:solidFill>
              </a:rPr>
              <a:t>Assess Your Environments Continuously</a:t>
            </a:r>
            <a:endParaRPr lang="en-US" sz="2800" dirty="0" smtClean="0">
              <a:solidFill>
                <a:srgbClr val="00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372717"/>
            <a:ext cx="2778177" cy="372362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86" y="97972"/>
            <a:ext cx="1349828" cy="1349828"/>
          </a:xfrm>
          <a:prstGeom prst="rect">
            <a:avLst/>
          </a:prstGeom>
        </p:spPr>
      </p:pic>
      <p:sp>
        <p:nvSpPr>
          <p:cNvPr id="6" name="Rectangle 5"/>
          <p:cNvSpPr/>
          <p:nvPr/>
        </p:nvSpPr>
        <p:spPr>
          <a:xfrm>
            <a:off x="533400" y="4495800"/>
            <a:ext cx="4051493" cy="769441"/>
          </a:xfrm>
          <a:prstGeom prst="rect">
            <a:avLst/>
          </a:prstGeom>
        </p:spPr>
        <p:txBody>
          <a:bodyPr wrap="square">
            <a:spAutoFit/>
          </a:bodyPr>
          <a:lstStyle/>
          <a:p>
            <a:r>
              <a:rPr lang="en-US" sz="4400" i="1" dirty="0" smtClean="0"/>
              <a:t>“Observations”</a:t>
            </a:r>
            <a:endParaRPr lang="en-US" sz="4400" dirty="0"/>
          </a:p>
        </p:txBody>
      </p:sp>
    </p:spTree>
    <p:extLst>
      <p:ext uri="{BB962C8B-B14F-4D97-AF65-F5344CB8AC3E}">
        <p14:creationId xmlns:p14="http://schemas.microsoft.com/office/powerpoint/2010/main" val="838162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0547"/>
          <a:stretch/>
        </p:blipFill>
        <p:spPr>
          <a:xfrm>
            <a:off x="533400" y="700637"/>
            <a:ext cx="6703571" cy="4499402"/>
          </a:xfrm>
          <a:prstGeom prst="rect">
            <a:avLst/>
          </a:prstGeom>
        </p:spPr>
      </p:pic>
      <p:sp>
        <p:nvSpPr>
          <p:cNvPr id="3" name="Rectangle 3"/>
          <p:cNvSpPr>
            <a:spLocks noChangeArrowheads="1"/>
          </p:cNvSpPr>
          <p:nvPr/>
        </p:nvSpPr>
        <p:spPr bwMode="auto">
          <a:xfrm>
            <a:off x="0" y="762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pPr>
            <a:r>
              <a:rPr lang="en-US" b="1" dirty="0" smtClean="0">
                <a:solidFill>
                  <a:srgbClr val="0F6CB4"/>
                </a:solidFill>
              </a:rPr>
              <a:t>KEY DRIVER: </a:t>
            </a:r>
            <a:r>
              <a:rPr lang="en-US" b="1" dirty="0" smtClean="0">
                <a:solidFill>
                  <a:srgbClr val="000000"/>
                </a:solidFill>
              </a:rPr>
              <a:t/>
            </a:r>
            <a:br>
              <a:rPr lang="en-US" b="1" dirty="0" smtClean="0">
                <a:solidFill>
                  <a:srgbClr val="000000"/>
                </a:solidFill>
              </a:rPr>
            </a:br>
            <a:r>
              <a:rPr lang="en-US" b="1" dirty="0" smtClean="0">
                <a:solidFill>
                  <a:srgbClr val="000000"/>
                </a:solidFill>
                <a:cs typeface="Arial" panose="020B0604020202020204" pitchFamily="34" charset="0"/>
              </a:rPr>
              <a:t> Evaluate Your Results </a:t>
            </a:r>
            <a:br>
              <a:rPr lang="en-US" b="1" dirty="0" smtClean="0">
                <a:solidFill>
                  <a:srgbClr val="000000"/>
                </a:solidFill>
                <a:cs typeface="Arial" panose="020B0604020202020204" pitchFamily="34" charset="0"/>
              </a:rPr>
            </a:br>
            <a:r>
              <a:rPr lang="en-US" b="1" dirty="0" smtClean="0">
                <a:solidFill>
                  <a:srgbClr val="000000"/>
                </a:solidFill>
                <a:cs typeface="Arial" panose="020B0604020202020204" pitchFamily="34" charset="0"/>
              </a:rPr>
              <a:t>for Continuous Improvement</a:t>
            </a:r>
            <a:endParaRPr lang="en-US" sz="2800" dirty="0" smtClean="0">
              <a:solidFill>
                <a:srgbClr val="0000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276529"/>
            <a:ext cx="3547872" cy="251481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876988"/>
            <a:ext cx="3547872" cy="2523812"/>
          </a:xfrm>
          <a:prstGeom prst="rect">
            <a:avLst/>
          </a:prstGeom>
        </p:spPr>
      </p:pic>
      <p:sp>
        <p:nvSpPr>
          <p:cNvPr id="7" name="TextBox 6"/>
          <p:cNvSpPr txBox="1"/>
          <p:nvPr/>
        </p:nvSpPr>
        <p:spPr>
          <a:xfrm>
            <a:off x="1219200" y="5937106"/>
            <a:ext cx="3535488" cy="369332"/>
          </a:xfrm>
          <a:prstGeom prst="rect">
            <a:avLst/>
          </a:prstGeom>
          <a:noFill/>
        </p:spPr>
        <p:txBody>
          <a:bodyPr wrap="square" rtlCol="0">
            <a:spAutoFit/>
          </a:bodyPr>
          <a:lstStyle/>
          <a:p>
            <a:pPr lvl="0">
              <a:defRPr/>
            </a:pPr>
            <a:r>
              <a:rPr lang="en-US" sz="900" dirty="0"/>
              <a:t>Photo c</a:t>
            </a:r>
            <a:r>
              <a:rPr lang="en-US" sz="900" dirty="0" smtClean="0"/>
              <a:t>redits</a:t>
            </a:r>
            <a:r>
              <a:rPr lang="en-US" sz="900" dirty="0"/>
              <a:t>: Dave Blake and Rich </a:t>
            </a:r>
            <a:r>
              <a:rPr lang="en-US" sz="900" dirty="0" err="1"/>
              <a:t>Prill’s</a:t>
            </a:r>
            <a:r>
              <a:rPr lang="en-US" sz="900" dirty="0"/>
              <a:t> </a:t>
            </a:r>
            <a:r>
              <a:rPr lang="en-US" sz="900" dirty="0" smtClean="0"/>
              <a:t>images from </a:t>
            </a:r>
            <a:r>
              <a:rPr lang="en-US" sz="900" dirty="0"/>
              <a:t>the </a:t>
            </a:r>
            <a:r>
              <a:rPr lang="en-US" sz="900" dirty="0" smtClean="0"/>
              <a:t/>
            </a:r>
            <a:br>
              <a:rPr lang="en-US" sz="900" dirty="0" smtClean="0"/>
            </a:br>
            <a:r>
              <a:rPr lang="en-US" sz="900" dirty="0" smtClean="0"/>
              <a:t>2013 Virtual School Walkthrough Webinar</a:t>
            </a:r>
            <a:endParaRPr lang="en-US" sz="900"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76200"/>
            <a:ext cx="1295400" cy="1295400"/>
          </a:xfrm>
          <a:prstGeom prst="rect">
            <a:avLst/>
          </a:prstGeom>
        </p:spPr>
      </p:pic>
      <p:sp>
        <p:nvSpPr>
          <p:cNvPr id="5" name="Rectangle 4"/>
          <p:cNvSpPr/>
          <p:nvPr/>
        </p:nvSpPr>
        <p:spPr>
          <a:xfrm>
            <a:off x="65449" y="4606952"/>
            <a:ext cx="4506551" cy="769441"/>
          </a:xfrm>
          <a:prstGeom prst="rect">
            <a:avLst/>
          </a:prstGeom>
        </p:spPr>
        <p:txBody>
          <a:bodyPr wrap="square">
            <a:spAutoFit/>
          </a:bodyPr>
          <a:lstStyle/>
          <a:p>
            <a:r>
              <a:rPr lang="en-US" sz="4400" i="1" dirty="0" smtClean="0"/>
              <a:t>“Measurements”</a:t>
            </a:r>
            <a:endParaRPr lang="en-US" sz="4400" dirty="0"/>
          </a:p>
        </p:txBody>
      </p:sp>
    </p:spTree>
    <p:extLst>
      <p:ext uri="{BB962C8B-B14F-4D97-AF65-F5344CB8AC3E}">
        <p14:creationId xmlns:p14="http://schemas.microsoft.com/office/powerpoint/2010/main" val="3368149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12032" y="1676400"/>
            <a:ext cx="9143999" cy="139694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b="1" kern="0" dirty="0">
                <a:solidFill>
                  <a:srgbClr val="0070C0"/>
                </a:solidFill>
              </a:rPr>
              <a:t>Francine Locke</a:t>
            </a:r>
          </a:p>
          <a:p>
            <a:pPr marL="0" indent="0" algn="ctr">
              <a:buNone/>
            </a:pPr>
            <a:r>
              <a:rPr lang="en-US" kern="0" dirty="0">
                <a:solidFill>
                  <a:srgbClr val="0070C0"/>
                </a:solidFill>
              </a:rPr>
              <a:t>Director, </a:t>
            </a:r>
            <a:r>
              <a:rPr lang="en-US" kern="0" dirty="0" smtClean="0">
                <a:solidFill>
                  <a:srgbClr val="0070C0"/>
                </a:solidFill>
              </a:rPr>
              <a:t/>
            </a:r>
            <a:br>
              <a:rPr lang="en-US" kern="0" dirty="0" smtClean="0">
                <a:solidFill>
                  <a:srgbClr val="0070C0"/>
                </a:solidFill>
              </a:rPr>
            </a:br>
            <a:r>
              <a:rPr lang="en-US" kern="0" dirty="0" smtClean="0">
                <a:solidFill>
                  <a:srgbClr val="0070C0"/>
                </a:solidFill>
              </a:rPr>
              <a:t>Office </a:t>
            </a:r>
            <a:r>
              <a:rPr lang="en-US" kern="0" dirty="0">
                <a:solidFill>
                  <a:srgbClr val="0070C0"/>
                </a:solidFill>
              </a:rPr>
              <a:t>of Environmental Management </a:t>
            </a:r>
            <a:r>
              <a:rPr lang="en-US" kern="0" dirty="0" smtClean="0">
                <a:solidFill>
                  <a:srgbClr val="0070C0"/>
                </a:solidFill>
              </a:rPr>
              <a:t>and Services</a:t>
            </a:r>
            <a:endParaRPr lang="en-US" kern="0" dirty="0">
              <a:solidFill>
                <a:srgbClr val="0070C0"/>
              </a:solidFill>
            </a:endParaRPr>
          </a:p>
        </p:txBody>
      </p:sp>
      <p:pic>
        <p:nvPicPr>
          <p:cNvPr id="7" name="Picture 6"/>
          <p:cNvPicPr>
            <a:picLocks noChangeAspect="1"/>
          </p:cNvPicPr>
          <p:nvPr/>
        </p:nvPicPr>
        <p:blipFill>
          <a:blip r:embed="rId3"/>
          <a:stretch>
            <a:fillRect/>
          </a:stretch>
        </p:blipFill>
        <p:spPr>
          <a:xfrm>
            <a:off x="0" y="5705475"/>
            <a:ext cx="9144000" cy="1152525"/>
          </a:xfrm>
          <a:prstGeom prst="rect">
            <a:avLst/>
          </a:prstGeom>
        </p:spPr>
      </p:pic>
      <p:sp>
        <p:nvSpPr>
          <p:cNvPr id="8" name="Title 1"/>
          <p:cNvSpPr>
            <a:spLocks noGrp="1"/>
          </p:cNvSpPr>
          <p:nvPr>
            <p:ph type="ctrTitle"/>
          </p:nvPr>
        </p:nvSpPr>
        <p:spPr>
          <a:xfrm>
            <a:off x="697832" y="3803034"/>
            <a:ext cx="7772400" cy="1470025"/>
          </a:xfrm>
        </p:spPr>
        <p:txBody>
          <a:bodyPr/>
          <a:lstStyle/>
          <a:p>
            <a:r>
              <a:rPr lang="en-US" sz="3200" kern="1200" dirty="0">
                <a:solidFill>
                  <a:schemeClr val="bg1">
                    <a:lumMod val="50000"/>
                  </a:schemeClr>
                </a:solidFill>
                <a:latin typeface="Arial" charset="0"/>
                <a:ea typeface="+mn-ea"/>
                <a:cs typeface="Arial" charset="0"/>
              </a:rPr>
              <a:t>The School District of Philadelphia</a:t>
            </a:r>
          </a:p>
        </p:txBody>
      </p:sp>
    </p:spTree>
    <p:extLst>
      <p:ext uri="{BB962C8B-B14F-4D97-AF65-F5344CB8AC3E}">
        <p14:creationId xmlns:p14="http://schemas.microsoft.com/office/powerpoint/2010/main" val="206949661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990600"/>
            <a:ext cx="7772400" cy="1470025"/>
          </a:xfrm>
        </p:spPr>
        <p:txBody>
          <a:bodyPr rtlCol="0">
            <a:normAutofit fontScale="90000"/>
          </a:bodyPr>
          <a:lstStyle/>
          <a:p>
            <a:pPr fontAlgn="auto">
              <a:spcAft>
                <a:spcPts val="0"/>
              </a:spcAft>
              <a:defRPr/>
            </a:pPr>
            <a:r>
              <a:rPr lang="en-US" dirty="0" smtClean="0"/>
              <a:t>The School District of Philadelphia</a:t>
            </a:r>
            <a:br>
              <a:rPr lang="en-US" dirty="0" smtClean="0"/>
            </a:br>
            <a:r>
              <a:rPr lang="en-US" dirty="0" smtClean="0"/>
              <a:t>Case Study of IAQ Training to Address Asthma </a:t>
            </a:r>
          </a:p>
        </p:txBody>
      </p:sp>
      <p:sp>
        <p:nvSpPr>
          <p:cNvPr id="3" name="Subtitle 2"/>
          <p:cNvSpPr>
            <a:spLocks noGrp="1"/>
          </p:cNvSpPr>
          <p:nvPr>
            <p:ph type="subTitle" idx="1"/>
          </p:nvPr>
        </p:nvSpPr>
        <p:spPr>
          <a:xfrm>
            <a:off x="1066800" y="4495800"/>
            <a:ext cx="3352800" cy="1752600"/>
          </a:xfrm>
        </p:spPr>
        <p:txBody>
          <a:bodyPr rtlCol="0">
            <a:normAutofit/>
          </a:bodyPr>
          <a:lstStyle/>
          <a:p>
            <a:pPr algn="l" fontAlgn="auto">
              <a:spcAft>
                <a:spcPts val="0"/>
              </a:spcAft>
              <a:defRPr/>
            </a:pPr>
            <a:r>
              <a:rPr lang="en-US" sz="1600" b="1" dirty="0" smtClean="0"/>
              <a:t>Presented by:</a:t>
            </a:r>
          </a:p>
          <a:p>
            <a:pPr algn="l" fontAlgn="auto">
              <a:spcAft>
                <a:spcPts val="0"/>
              </a:spcAft>
              <a:defRPr/>
            </a:pPr>
            <a:r>
              <a:rPr lang="en-US" sz="1600" dirty="0" smtClean="0"/>
              <a:t>Francine Locke, M.S.</a:t>
            </a:r>
          </a:p>
          <a:p>
            <a:pPr algn="l" fontAlgn="auto">
              <a:spcAft>
                <a:spcPts val="0"/>
              </a:spcAft>
              <a:defRPr/>
            </a:pPr>
            <a:r>
              <a:rPr lang="en-US" sz="1600" dirty="0" smtClean="0"/>
              <a:t>Environmental Director</a:t>
            </a:r>
          </a:p>
          <a:p>
            <a:pPr algn="l" fontAlgn="auto">
              <a:spcAft>
                <a:spcPts val="0"/>
              </a:spcAft>
              <a:defRPr/>
            </a:pPr>
            <a:r>
              <a:rPr lang="en-US" sz="1600" dirty="0" smtClean="0"/>
              <a:t>The School District of Philadelphia</a:t>
            </a:r>
          </a:p>
        </p:txBody>
      </p:sp>
      <p:pic>
        <p:nvPicPr>
          <p:cNvPr id="2052" name="Picture 2" descr="PNG 35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962400"/>
            <a:ext cx="33337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4"/>
          <p:cNvSpPr txBox="1">
            <a:spLocks noChangeArrowheads="1"/>
          </p:cNvSpPr>
          <p:nvPr/>
        </p:nvSpPr>
        <p:spPr bwMode="auto">
          <a:xfrm>
            <a:off x="3810000" y="38100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solidFill>
                  <a:srgbClr val="000000"/>
                </a:solidFill>
              </a:rPr>
              <a:t>June 9, 2016</a:t>
            </a:r>
          </a:p>
        </p:txBody>
      </p:sp>
    </p:spTree>
    <p:extLst>
      <p:ext uri="{BB962C8B-B14F-4D97-AF65-F5344CB8AC3E}">
        <p14:creationId xmlns:p14="http://schemas.microsoft.com/office/powerpoint/2010/main" val="175248223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rtlCol="0">
            <a:normAutofit/>
          </a:bodyPr>
          <a:lstStyle/>
          <a:p>
            <a:pPr fontAlgn="auto">
              <a:spcAft>
                <a:spcPts val="1800"/>
              </a:spcAft>
              <a:defRPr/>
            </a:pPr>
            <a:r>
              <a:rPr lang="en-US" sz="3600" b="1" dirty="0" smtClean="0">
                <a:solidFill>
                  <a:srgbClr val="0F6CB4"/>
                </a:solidFill>
              </a:rPr>
              <a:t>About Us</a:t>
            </a:r>
            <a:endParaRPr lang="en-US" dirty="0" smtClean="0">
              <a:solidFill>
                <a:srgbClr val="0F6CB4"/>
              </a:solidFill>
            </a:endParaRPr>
          </a:p>
        </p:txBody>
      </p:sp>
      <p:sp>
        <p:nvSpPr>
          <p:cNvPr id="3075" name="Content Placeholder 2"/>
          <p:cNvSpPr>
            <a:spLocks noGrp="1"/>
          </p:cNvSpPr>
          <p:nvPr>
            <p:ph idx="1"/>
          </p:nvPr>
        </p:nvSpPr>
        <p:spPr>
          <a:xfrm>
            <a:off x="558800" y="2514600"/>
            <a:ext cx="3937000" cy="2895600"/>
          </a:xfrm>
        </p:spPr>
        <p:txBody>
          <a:bodyPr/>
          <a:lstStyle/>
          <a:p>
            <a:r>
              <a:rPr lang="en-US" altLang="en-US" sz="2000" dirty="0" smtClean="0">
                <a:latin typeface="Arial" panose="020B0604020202020204" pitchFamily="34" charset="0"/>
                <a:cs typeface="Arial" panose="020B0604020202020204" pitchFamily="34" charset="0"/>
              </a:rPr>
              <a:t>Large, urban school district</a:t>
            </a:r>
          </a:p>
          <a:p>
            <a:r>
              <a:rPr lang="en-US" altLang="en-US" sz="2000" dirty="0" smtClean="0">
                <a:latin typeface="Arial" panose="020B0604020202020204" pitchFamily="34" charset="0"/>
                <a:cs typeface="Arial" panose="020B0604020202020204" pitchFamily="34" charset="0"/>
              </a:rPr>
              <a:t>134,538 students enrolled</a:t>
            </a:r>
          </a:p>
          <a:p>
            <a:r>
              <a:rPr lang="en-US" altLang="en-US" sz="2000" dirty="0" smtClean="0">
                <a:latin typeface="Arial" panose="020B0604020202020204" pitchFamily="34" charset="0"/>
                <a:cs typeface="Arial" panose="020B0604020202020204" pitchFamily="34" charset="0"/>
              </a:rPr>
              <a:t>16,680 employees</a:t>
            </a:r>
          </a:p>
          <a:p>
            <a:r>
              <a:rPr lang="en-US" altLang="en-US" sz="2000" dirty="0" smtClean="0">
                <a:latin typeface="Arial" panose="020B0604020202020204" pitchFamily="34" charset="0"/>
                <a:cs typeface="Arial" panose="020B0604020202020204" pitchFamily="34" charset="0"/>
              </a:rPr>
              <a:t>218 schools and more than 300 buildings</a:t>
            </a:r>
          </a:p>
          <a:p>
            <a:r>
              <a:rPr lang="en-US" altLang="en-US" sz="2000" dirty="0" smtClean="0">
                <a:latin typeface="Arial" panose="020B0604020202020204" pitchFamily="34" charset="0"/>
                <a:cs typeface="Arial" panose="020B0604020202020204" pitchFamily="34" charset="0"/>
              </a:rPr>
              <a:t>23 million square feet of buildings</a:t>
            </a:r>
          </a:p>
        </p:txBody>
      </p:sp>
      <p:sp>
        <p:nvSpPr>
          <p:cNvPr id="5" name="Content Placeholder 2"/>
          <p:cNvSpPr txBox="1">
            <a:spLocks/>
          </p:cNvSpPr>
          <p:nvPr/>
        </p:nvSpPr>
        <p:spPr bwMode="auto">
          <a:xfrm>
            <a:off x="4572000" y="2514600"/>
            <a:ext cx="4191000" cy="2895600"/>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000" kern="0" dirty="0">
                <a:solidFill>
                  <a:srgbClr val="000000"/>
                </a:solidFill>
                <a:latin typeface="Arial" panose="020B0604020202020204" pitchFamily="34" charset="0"/>
                <a:cs typeface="Arial" panose="020B0604020202020204" pitchFamily="34" charset="0"/>
              </a:rPr>
              <a:t>51% of our </a:t>
            </a:r>
            <a:r>
              <a:rPr lang="en-US" sz="2000" kern="0" dirty="0" smtClean="0">
                <a:solidFill>
                  <a:srgbClr val="000000"/>
                </a:solidFill>
                <a:latin typeface="Arial" panose="020B0604020202020204" pitchFamily="34" charset="0"/>
                <a:cs typeface="Arial" panose="020B0604020202020204" pitchFamily="34" charset="0"/>
              </a:rPr>
              <a:t>students </a:t>
            </a:r>
            <a:r>
              <a:rPr lang="en-US" sz="2000" kern="0" dirty="0">
                <a:solidFill>
                  <a:srgbClr val="000000"/>
                </a:solidFill>
                <a:latin typeface="Arial" panose="020B0604020202020204" pitchFamily="34" charset="0"/>
                <a:cs typeface="Arial" panose="020B0604020202020204" pitchFamily="34" charset="0"/>
              </a:rPr>
              <a:t>are African-American</a:t>
            </a:r>
          </a:p>
          <a:p>
            <a:pPr marL="342900" indent="-342900" eaLnBrk="0" hangingPunct="0">
              <a:spcBef>
                <a:spcPct val="20000"/>
              </a:spcBef>
              <a:buFontTx/>
              <a:buChar char="•"/>
              <a:defRPr/>
            </a:pPr>
            <a:r>
              <a:rPr lang="en-US" sz="2000" kern="0" dirty="0">
                <a:solidFill>
                  <a:srgbClr val="000000"/>
                </a:solidFill>
                <a:latin typeface="Arial" panose="020B0604020202020204" pitchFamily="34" charset="0"/>
                <a:cs typeface="Arial" panose="020B0604020202020204" pitchFamily="34" charset="0"/>
              </a:rPr>
              <a:t>19.5% of </a:t>
            </a:r>
            <a:r>
              <a:rPr lang="en-US" sz="2000" kern="0" dirty="0" smtClean="0">
                <a:solidFill>
                  <a:srgbClr val="000000"/>
                </a:solidFill>
                <a:latin typeface="Arial" panose="020B0604020202020204" pitchFamily="34" charset="0"/>
                <a:cs typeface="Arial" panose="020B0604020202020204" pitchFamily="34" charset="0"/>
              </a:rPr>
              <a:t>our students </a:t>
            </a:r>
            <a:r>
              <a:rPr lang="en-US" sz="2000" kern="0" dirty="0">
                <a:solidFill>
                  <a:srgbClr val="000000"/>
                </a:solidFill>
                <a:latin typeface="Arial" panose="020B0604020202020204" pitchFamily="34" charset="0"/>
                <a:cs typeface="Arial" panose="020B0604020202020204" pitchFamily="34" charset="0"/>
              </a:rPr>
              <a:t>are Latino/Hispanic</a:t>
            </a:r>
          </a:p>
          <a:p>
            <a:pPr marL="342900" indent="-342900" eaLnBrk="0" hangingPunct="0">
              <a:spcBef>
                <a:spcPct val="20000"/>
              </a:spcBef>
              <a:buFontTx/>
              <a:buChar char="•"/>
              <a:defRPr/>
            </a:pPr>
            <a:r>
              <a:rPr lang="en-US" sz="2000" kern="0" dirty="0">
                <a:solidFill>
                  <a:srgbClr val="000000"/>
                </a:solidFill>
                <a:latin typeface="Arial" panose="020B0604020202020204" pitchFamily="34" charset="0"/>
                <a:cs typeface="Arial" panose="020B0604020202020204" pitchFamily="34" charset="0"/>
              </a:rPr>
              <a:t>13.4% of our </a:t>
            </a:r>
            <a:r>
              <a:rPr lang="en-US" sz="2000" kern="0" dirty="0" smtClean="0">
                <a:solidFill>
                  <a:srgbClr val="000000"/>
                </a:solidFill>
                <a:latin typeface="Arial" panose="020B0604020202020204" pitchFamily="34" charset="0"/>
                <a:cs typeface="Arial" panose="020B0604020202020204" pitchFamily="34" charset="0"/>
              </a:rPr>
              <a:t>students </a:t>
            </a:r>
            <a:r>
              <a:rPr lang="en-US" sz="2000" kern="0" dirty="0">
                <a:solidFill>
                  <a:srgbClr val="000000"/>
                </a:solidFill>
                <a:latin typeface="Arial" panose="020B0604020202020204" pitchFamily="34" charset="0"/>
                <a:cs typeface="Arial" panose="020B0604020202020204" pitchFamily="34" charset="0"/>
              </a:rPr>
              <a:t>are White</a:t>
            </a:r>
          </a:p>
          <a:p>
            <a:pPr marL="342900" indent="-342900" eaLnBrk="0" hangingPunct="0">
              <a:spcBef>
                <a:spcPct val="20000"/>
              </a:spcBef>
              <a:buFontTx/>
              <a:buChar char="•"/>
              <a:defRPr/>
            </a:pPr>
            <a:r>
              <a:rPr lang="en-US" sz="2000" kern="0" dirty="0">
                <a:solidFill>
                  <a:srgbClr val="000000"/>
                </a:solidFill>
                <a:latin typeface="Arial" panose="020B0604020202020204" pitchFamily="34" charset="0"/>
                <a:cs typeface="Arial" panose="020B0604020202020204" pitchFamily="34" charset="0"/>
              </a:rPr>
              <a:t>8% of our </a:t>
            </a:r>
            <a:r>
              <a:rPr lang="en-US" sz="2000" kern="0" dirty="0" smtClean="0">
                <a:solidFill>
                  <a:srgbClr val="000000"/>
                </a:solidFill>
                <a:latin typeface="Arial" panose="020B0604020202020204" pitchFamily="34" charset="0"/>
                <a:cs typeface="Arial" panose="020B0604020202020204" pitchFamily="34" charset="0"/>
              </a:rPr>
              <a:t>students </a:t>
            </a:r>
            <a:r>
              <a:rPr lang="en-US" sz="2000" kern="0" dirty="0">
                <a:solidFill>
                  <a:srgbClr val="000000"/>
                </a:solidFill>
                <a:latin typeface="Arial" panose="020B0604020202020204" pitchFamily="34" charset="0"/>
                <a:cs typeface="Arial" panose="020B0604020202020204" pitchFamily="34" charset="0"/>
              </a:rPr>
              <a:t>are Asian</a:t>
            </a:r>
          </a:p>
          <a:p>
            <a:pPr marL="342900" indent="-342900" eaLnBrk="0" hangingPunct="0">
              <a:spcBef>
                <a:spcPct val="20000"/>
              </a:spcBef>
              <a:buFontTx/>
              <a:buChar char="•"/>
              <a:defRPr/>
            </a:pPr>
            <a:endParaRPr lang="en-US" sz="2000" kern="0" dirty="0">
              <a:solidFill>
                <a:srgbClr val="000000"/>
              </a:solidFill>
              <a:latin typeface="Arial" panose="020B0604020202020204" pitchFamily="34" charset="0"/>
              <a:cs typeface="Arial" panose="020B0604020202020204" pitchFamily="34" charset="0"/>
            </a:endParaRPr>
          </a:p>
        </p:txBody>
      </p:sp>
      <p:sp>
        <p:nvSpPr>
          <p:cNvPr id="3077" name="Rectangle 5"/>
          <p:cNvSpPr>
            <a:spLocks noChangeArrowheads="1"/>
          </p:cNvSpPr>
          <p:nvPr/>
        </p:nvSpPr>
        <p:spPr bwMode="auto">
          <a:xfrm>
            <a:off x="6172200" y="5562600"/>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200" dirty="0">
                <a:solidFill>
                  <a:srgbClr val="000000"/>
                </a:solidFill>
                <a:latin typeface="+mn-lt"/>
              </a:rPr>
              <a:t>Data updated by the School District of Philadelphia as of December 2015. </a:t>
            </a:r>
          </a:p>
          <a:p>
            <a:r>
              <a:rPr lang="en-US" altLang="en-US" sz="1200" dirty="0" smtClean="0">
                <a:solidFill>
                  <a:srgbClr val="000000"/>
                </a:solidFill>
                <a:latin typeface="+mn-lt"/>
                <a:hlinkClick r:id="rId3"/>
              </a:rPr>
              <a:t>www.philasd.org</a:t>
            </a:r>
            <a:endParaRPr lang="en-US" altLang="en-US" sz="1200" dirty="0">
              <a:solidFill>
                <a:srgbClr val="000000"/>
              </a:solidFill>
              <a:latin typeface="+mn-lt"/>
            </a:endParaRPr>
          </a:p>
        </p:txBody>
      </p:sp>
      <p:sp>
        <p:nvSpPr>
          <p:cNvPr id="6" name="Rectangle 3"/>
          <p:cNvSpPr>
            <a:spLocks noChangeArrowheads="1"/>
          </p:cNvSpPr>
          <p:nvPr/>
        </p:nvSpPr>
        <p:spPr bwMode="auto">
          <a:xfrm>
            <a:off x="0" y="16002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lvl="1" algn="ctr"/>
            <a:r>
              <a:rPr lang="en-US" altLang="en-US" sz="3200" b="1" dirty="0" smtClean="0">
                <a:solidFill>
                  <a:srgbClr val="000000"/>
                </a:solidFill>
                <a:latin typeface="+mj-lt"/>
              </a:rPr>
              <a:t>The School District of Philadelphia</a:t>
            </a:r>
            <a:endParaRPr lang="en-US" altLang="en-US" sz="3200" b="1" dirty="0">
              <a:solidFill>
                <a:srgbClr val="000000"/>
              </a:solidFill>
              <a:latin typeface="+mj-lt"/>
            </a:endParaRPr>
          </a:p>
        </p:txBody>
      </p:sp>
    </p:spTree>
    <p:extLst>
      <p:ext uri="{BB962C8B-B14F-4D97-AF65-F5344CB8AC3E}">
        <p14:creationId xmlns:p14="http://schemas.microsoft.com/office/powerpoint/2010/main" val="118594928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533400"/>
            <a:ext cx="8229600" cy="1143000"/>
          </a:xfrm>
        </p:spPr>
        <p:txBody>
          <a:bodyPr/>
          <a:lstStyle/>
          <a:p>
            <a:r>
              <a:rPr lang="en-US" altLang="en-US" sz="3600" b="1" dirty="0" smtClean="0">
                <a:solidFill>
                  <a:srgbClr val="0F6CB4"/>
                </a:solidFill>
              </a:rPr>
              <a:t>Health Disparities in PA</a:t>
            </a:r>
            <a:br>
              <a:rPr lang="en-US" altLang="en-US" sz="3600" b="1" dirty="0" smtClean="0">
                <a:solidFill>
                  <a:srgbClr val="0F6CB4"/>
                </a:solidFill>
              </a:rPr>
            </a:br>
            <a:r>
              <a:rPr lang="en-US" altLang="en-US" sz="3600" b="1" dirty="0" smtClean="0">
                <a:solidFill>
                  <a:srgbClr val="0F6CB4"/>
                </a:solidFill>
              </a:rPr>
              <a:t>Children With Asthma</a:t>
            </a:r>
          </a:p>
        </p:txBody>
      </p:sp>
      <p:sp>
        <p:nvSpPr>
          <p:cNvPr id="4099" name="Content Placeholder 2"/>
          <p:cNvSpPr>
            <a:spLocks noGrp="1"/>
          </p:cNvSpPr>
          <p:nvPr>
            <p:ph idx="1"/>
          </p:nvPr>
        </p:nvSpPr>
        <p:spPr>
          <a:xfrm>
            <a:off x="457200" y="2286000"/>
            <a:ext cx="8229600" cy="2514600"/>
          </a:xfrm>
        </p:spPr>
        <p:txBody>
          <a:bodyPr/>
          <a:lstStyle/>
          <a:p>
            <a:pPr>
              <a:spcBef>
                <a:spcPts val="0"/>
              </a:spcBef>
              <a:spcAft>
                <a:spcPts val="1200"/>
              </a:spcAft>
            </a:pPr>
            <a:r>
              <a:rPr lang="en-US" altLang="en-US" sz="2000" dirty="0" smtClean="0"/>
              <a:t>29.9% of African-American children in Pennsylvania have asthma.</a:t>
            </a:r>
          </a:p>
          <a:p>
            <a:pPr>
              <a:spcBef>
                <a:spcPts val="0"/>
              </a:spcBef>
              <a:spcAft>
                <a:spcPts val="1200"/>
              </a:spcAft>
            </a:pPr>
            <a:r>
              <a:rPr lang="en-US" altLang="en-US" sz="2000" dirty="0" smtClean="0"/>
              <a:t>19.5% of Latino/Hispanic children in Pennsylvania have asthma.</a:t>
            </a:r>
          </a:p>
          <a:p>
            <a:pPr>
              <a:spcBef>
                <a:spcPts val="0"/>
              </a:spcBef>
              <a:spcAft>
                <a:spcPts val="1200"/>
              </a:spcAft>
            </a:pPr>
            <a:r>
              <a:rPr lang="en-US" altLang="en-US" sz="2000" dirty="0" smtClean="0"/>
              <a:t>11.2% of White children in Pennsylvania have asthma.</a:t>
            </a:r>
          </a:p>
          <a:p>
            <a:pPr>
              <a:spcBef>
                <a:spcPts val="0"/>
              </a:spcBef>
              <a:spcAft>
                <a:spcPts val="1200"/>
              </a:spcAft>
            </a:pPr>
            <a:r>
              <a:rPr lang="en-US" altLang="en-US" sz="2000" dirty="0" smtClean="0"/>
              <a:t>Disparities in asthma deaths were observed, with African-Americans having higher death rates (3 to 4 times greater) than Whites and females having higher death rates than males.  </a:t>
            </a:r>
          </a:p>
        </p:txBody>
      </p:sp>
      <p:sp>
        <p:nvSpPr>
          <p:cNvPr id="4100" name="TextBox 3"/>
          <p:cNvSpPr txBox="1">
            <a:spLocks noChangeArrowheads="1"/>
          </p:cNvSpPr>
          <p:nvPr/>
        </p:nvSpPr>
        <p:spPr bwMode="auto">
          <a:xfrm>
            <a:off x="4470400" y="5562600"/>
            <a:ext cx="464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200" dirty="0">
                <a:solidFill>
                  <a:srgbClr val="000000"/>
                </a:solidFill>
                <a:latin typeface="+mn-lt"/>
              </a:rPr>
              <a:t>Source: Behavioral Risk Factor Surveillance System (BRFSS) Prevalence Data.  </a:t>
            </a:r>
            <a:r>
              <a:rPr lang="en-US" altLang="en-US" sz="1200" dirty="0">
                <a:solidFill>
                  <a:srgbClr val="000000"/>
                </a:solidFill>
                <a:latin typeface="+mn-lt"/>
                <a:hlinkClick r:id="rId3"/>
              </a:rPr>
              <a:t>http://www.cdc.gov/asthma/brfss</a:t>
            </a:r>
            <a:endParaRPr lang="en-US" altLang="en-US" sz="1200" dirty="0">
              <a:solidFill>
                <a:srgbClr val="000000"/>
              </a:solidFill>
              <a:latin typeface="+mn-lt"/>
            </a:endParaRPr>
          </a:p>
          <a:p>
            <a:r>
              <a:rPr lang="en-US" altLang="en-US" sz="1200" dirty="0">
                <a:solidFill>
                  <a:srgbClr val="000000"/>
                </a:solidFill>
                <a:latin typeface="+mn-lt"/>
              </a:rPr>
              <a:t>Asthma Prevalence PA.  August 2015.  </a:t>
            </a:r>
            <a:r>
              <a:rPr lang="en-US" altLang="en-US" sz="1200" dirty="0">
                <a:solidFill>
                  <a:srgbClr val="000000"/>
                </a:solidFill>
                <a:latin typeface="+mn-lt"/>
                <a:hlinkClick r:id="rId4"/>
              </a:rPr>
              <a:t>www.Health.PA.gov</a:t>
            </a:r>
            <a:endParaRPr lang="en-US" altLang="en-US" sz="1200" dirty="0">
              <a:solidFill>
                <a:srgbClr val="000000"/>
              </a:solidFill>
              <a:latin typeface="+mn-lt"/>
            </a:endParaRPr>
          </a:p>
          <a:p>
            <a:endParaRPr lang="en-US" altLang="en-US" sz="1200" dirty="0">
              <a:solidFill>
                <a:srgbClr val="000000"/>
              </a:solidFill>
              <a:latin typeface="+mn-lt"/>
            </a:endParaRPr>
          </a:p>
        </p:txBody>
      </p:sp>
    </p:spTree>
    <p:extLst>
      <p:ext uri="{BB962C8B-B14F-4D97-AF65-F5344CB8AC3E}">
        <p14:creationId xmlns:p14="http://schemas.microsoft.com/office/powerpoint/2010/main" val="235148150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p:txBody>
          <a:bodyPr/>
          <a:lstStyle/>
          <a:p>
            <a:pPr>
              <a:spcBef>
                <a:spcPts val="0"/>
              </a:spcBef>
              <a:spcAft>
                <a:spcPts val="1200"/>
              </a:spcAft>
            </a:pPr>
            <a:r>
              <a:rPr lang="en-US" altLang="en-US" sz="2800" dirty="0" smtClean="0"/>
              <a:t>28% of children missed one or more days of school due to asthma.</a:t>
            </a:r>
          </a:p>
          <a:p>
            <a:pPr>
              <a:spcBef>
                <a:spcPts val="0"/>
              </a:spcBef>
              <a:spcAft>
                <a:spcPts val="1200"/>
              </a:spcAft>
            </a:pPr>
            <a:r>
              <a:rPr lang="en-US" altLang="en-US" sz="2800" dirty="0" smtClean="0"/>
              <a:t>24% of adults missed one or more days of work due to asthma.</a:t>
            </a:r>
          </a:p>
        </p:txBody>
      </p:sp>
      <p:sp>
        <p:nvSpPr>
          <p:cNvPr id="5124" name="TextBox 3"/>
          <p:cNvSpPr txBox="1">
            <a:spLocks noChangeArrowheads="1"/>
          </p:cNvSpPr>
          <p:nvPr/>
        </p:nvSpPr>
        <p:spPr bwMode="auto">
          <a:xfrm>
            <a:off x="5283200" y="5410200"/>
            <a:ext cx="355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200" dirty="0">
                <a:solidFill>
                  <a:srgbClr val="000000"/>
                </a:solidFill>
                <a:latin typeface="+mn-lt"/>
              </a:rPr>
              <a:t>Chronic disease calculator, version 2, Retrieved at </a:t>
            </a:r>
            <a:r>
              <a:rPr lang="en-US" altLang="en-US" sz="1200" dirty="0">
                <a:solidFill>
                  <a:srgbClr val="000000"/>
                </a:solidFill>
                <a:latin typeface="+mn-lt"/>
                <a:hlinkClick r:id="rId2"/>
              </a:rPr>
              <a:t>http://www.cdc.gov/chronicdisease/calculator</a:t>
            </a:r>
            <a:endParaRPr lang="en-US" altLang="en-US" sz="1200" dirty="0">
              <a:solidFill>
                <a:srgbClr val="000000"/>
              </a:solidFill>
              <a:latin typeface="+mn-lt"/>
            </a:endParaRPr>
          </a:p>
          <a:p>
            <a:r>
              <a:rPr lang="en-US" altLang="en-US" sz="1200" dirty="0">
                <a:solidFill>
                  <a:srgbClr val="000000"/>
                </a:solidFill>
                <a:latin typeface="+mn-lt"/>
              </a:rPr>
              <a:t>Pennsylvania Behavioral Risk Factor Surveillance Systems</a:t>
            </a:r>
          </a:p>
        </p:txBody>
      </p:sp>
      <p:sp>
        <p:nvSpPr>
          <p:cNvPr id="5" name="Title 1"/>
          <p:cNvSpPr txBox="1">
            <a:spLocks/>
          </p:cNvSpPr>
          <p:nvPr/>
        </p:nvSpPr>
        <p:spPr>
          <a:xfrm>
            <a:off x="533400" y="609600"/>
            <a:ext cx="8229600" cy="1143000"/>
          </a:xfrm>
          <a:prstGeom prst="rect">
            <a:avLst/>
          </a:prstGeom>
        </p:spPr>
        <p:txBody>
          <a:bodyPr rtlCol="0">
            <a:normAutofit/>
          </a:bodyPr>
          <a:lstStyle>
            <a:lvl1pPr algn="ctr" rtl="0" eaLnBrk="0" fontAlgn="base" hangingPunct="0">
              <a:spcBef>
                <a:spcPct val="0"/>
              </a:spcBef>
              <a:spcAft>
                <a:spcPct val="0"/>
              </a:spcAft>
              <a:defRPr sz="38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fontAlgn="auto">
              <a:spcAft>
                <a:spcPts val="1800"/>
              </a:spcAft>
              <a:defRPr/>
            </a:pPr>
            <a:r>
              <a:rPr lang="en-US" sz="3600" b="1" kern="0" dirty="0" smtClean="0">
                <a:solidFill>
                  <a:srgbClr val="0F6CB4"/>
                </a:solidFill>
              </a:rPr>
              <a:t>Absenteeism and Asthma in PA</a:t>
            </a:r>
            <a:endParaRPr lang="en-US" kern="0" dirty="0" smtClean="0">
              <a:solidFill>
                <a:srgbClr val="0F6CB4"/>
              </a:solidFill>
            </a:endParaRPr>
          </a:p>
        </p:txBody>
      </p:sp>
    </p:spTree>
    <p:extLst>
      <p:ext uri="{BB962C8B-B14F-4D97-AF65-F5344CB8AC3E}">
        <p14:creationId xmlns:p14="http://schemas.microsoft.com/office/powerpoint/2010/main" val="1029103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457200"/>
            <a:ext cx="9144000" cy="1143000"/>
          </a:xfrm>
        </p:spPr>
        <p:txBody>
          <a:bodyPr/>
          <a:lstStyle/>
          <a:p>
            <a:r>
              <a:rPr lang="en-US" altLang="en-US" sz="3600" b="1" dirty="0" smtClean="0">
                <a:solidFill>
                  <a:srgbClr val="0F6CB4"/>
                </a:solidFill>
              </a:rPr>
              <a:t>School District of Philadelphia’s</a:t>
            </a:r>
            <a:br>
              <a:rPr lang="en-US" altLang="en-US" sz="3600" b="1" dirty="0" smtClean="0">
                <a:solidFill>
                  <a:srgbClr val="0F6CB4"/>
                </a:solidFill>
              </a:rPr>
            </a:br>
            <a:r>
              <a:rPr lang="en-US" altLang="en-US" sz="3600" b="1" dirty="0" smtClean="0">
                <a:solidFill>
                  <a:srgbClr val="0F6CB4"/>
                </a:solidFill>
              </a:rPr>
              <a:t>Asthma Program </a:t>
            </a:r>
          </a:p>
        </p:txBody>
      </p:sp>
      <p:sp>
        <p:nvSpPr>
          <p:cNvPr id="6147" name="Rectangle 3"/>
          <p:cNvSpPr>
            <a:spLocks noChangeArrowheads="1"/>
          </p:cNvSpPr>
          <p:nvPr/>
        </p:nvSpPr>
        <p:spPr bwMode="auto">
          <a:xfrm>
            <a:off x="1104900" y="1981200"/>
            <a:ext cx="69342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lvl="1" algn="ctr"/>
            <a:r>
              <a:rPr lang="en-US" altLang="en-US" sz="3200" b="1" dirty="0">
                <a:solidFill>
                  <a:srgbClr val="000000"/>
                </a:solidFill>
                <a:latin typeface="+mn-lt"/>
              </a:rPr>
              <a:t>Objective</a:t>
            </a:r>
          </a:p>
          <a:p>
            <a:pPr lvl="1"/>
            <a:endParaRPr lang="en-US" altLang="en-US" sz="500" dirty="0">
              <a:solidFill>
                <a:srgbClr val="000000"/>
              </a:solidFill>
              <a:latin typeface="+mn-lt"/>
            </a:endParaRPr>
          </a:p>
          <a:p>
            <a:pPr lvl="1">
              <a:spcAft>
                <a:spcPts val="1200"/>
              </a:spcAft>
            </a:pPr>
            <a:r>
              <a:rPr lang="en-US" altLang="en-US" sz="2000" dirty="0">
                <a:solidFill>
                  <a:srgbClr val="000000"/>
                </a:solidFill>
                <a:latin typeface="+mn-lt"/>
              </a:rPr>
              <a:t>Identify, assess, control and prevent asthma in schools.</a:t>
            </a:r>
          </a:p>
        </p:txBody>
      </p:sp>
      <p:sp>
        <p:nvSpPr>
          <p:cNvPr id="6148" name="Rectangle 4"/>
          <p:cNvSpPr>
            <a:spLocks noChangeArrowheads="1"/>
          </p:cNvSpPr>
          <p:nvPr/>
        </p:nvSpPr>
        <p:spPr bwMode="auto">
          <a:xfrm>
            <a:off x="1295400" y="3352800"/>
            <a:ext cx="65532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200" b="1" dirty="0" smtClean="0">
                <a:solidFill>
                  <a:srgbClr val="000000"/>
                </a:solidFill>
                <a:latin typeface="+mn-lt"/>
              </a:rPr>
              <a:t>Two-Pronged </a:t>
            </a:r>
            <a:r>
              <a:rPr lang="en-US" altLang="en-US" sz="3200" b="1" dirty="0">
                <a:solidFill>
                  <a:srgbClr val="000000"/>
                </a:solidFill>
                <a:latin typeface="+mn-lt"/>
              </a:rPr>
              <a:t>Approach</a:t>
            </a:r>
          </a:p>
          <a:p>
            <a:endParaRPr lang="en-US" altLang="en-US" sz="800" b="1" dirty="0">
              <a:solidFill>
                <a:srgbClr val="000000"/>
              </a:solidFill>
              <a:latin typeface="+mn-lt"/>
            </a:endParaRPr>
          </a:p>
          <a:p>
            <a:pPr>
              <a:spcAft>
                <a:spcPts val="1200"/>
              </a:spcAft>
              <a:buFont typeface="Calibri" panose="020F0502020204030204" pitchFamily="34" charset="0"/>
              <a:buAutoNum type="arabicPeriod"/>
            </a:pPr>
            <a:r>
              <a:rPr lang="en-US" altLang="en-US" sz="2000" b="1" dirty="0">
                <a:solidFill>
                  <a:srgbClr val="000000"/>
                </a:solidFill>
                <a:latin typeface="+mn-lt"/>
              </a:rPr>
              <a:t>Environmental </a:t>
            </a:r>
            <a:r>
              <a:rPr lang="en-US" altLang="en-US" sz="2000" b="1" dirty="0" smtClean="0">
                <a:solidFill>
                  <a:srgbClr val="000000"/>
                </a:solidFill>
                <a:latin typeface="+mn-lt"/>
              </a:rPr>
              <a:t>Management:</a:t>
            </a:r>
            <a:r>
              <a:rPr lang="en-US" altLang="en-US" sz="2000" dirty="0" smtClean="0">
                <a:solidFill>
                  <a:srgbClr val="000000"/>
                </a:solidFill>
                <a:latin typeface="+mn-lt"/>
              </a:rPr>
              <a:t> </a:t>
            </a:r>
            <a:r>
              <a:rPr lang="en-US" altLang="en-US" sz="2000" dirty="0">
                <a:solidFill>
                  <a:srgbClr val="000000"/>
                </a:solidFill>
                <a:latin typeface="+mn-lt"/>
              </a:rPr>
              <a:t>Conduct </a:t>
            </a:r>
            <a:r>
              <a:rPr lang="en-US" altLang="en-US" sz="2000" dirty="0" smtClean="0">
                <a:solidFill>
                  <a:srgbClr val="000000"/>
                </a:solidFill>
                <a:latin typeface="+mn-lt"/>
              </a:rPr>
              <a:t>inspections to identify and remove/prevent environmental factors that trigger asthma.</a:t>
            </a:r>
            <a:endParaRPr lang="en-US" altLang="en-US" sz="2000" dirty="0">
              <a:solidFill>
                <a:srgbClr val="000000"/>
              </a:solidFill>
              <a:latin typeface="+mn-lt"/>
            </a:endParaRPr>
          </a:p>
          <a:p>
            <a:pPr>
              <a:spcAft>
                <a:spcPts val="1200"/>
              </a:spcAft>
              <a:buFont typeface="Calibri" panose="020F0502020204030204" pitchFamily="34" charset="0"/>
              <a:buAutoNum type="arabicPeriod"/>
            </a:pPr>
            <a:r>
              <a:rPr lang="en-US" altLang="en-US" sz="2000" b="1" dirty="0">
                <a:solidFill>
                  <a:srgbClr val="000000"/>
                </a:solidFill>
                <a:latin typeface="+mn-lt"/>
              </a:rPr>
              <a:t>Clinical </a:t>
            </a:r>
            <a:r>
              <a:rPr lang="en-US" altLang="en-US" sz="2000" b="1" dirty="0" smtClean="0">
                <a:solidFill>
                  <a:srgbClr val="000000"/>
                </a:solidFill>
                <a:latin typeface="+mn-lt"/>
              </a:rPr>
              <a:t>Management:</a:t>
            </a:r>
            <a:r>
              <a:rPr lang="en-US" altLang="en-US" sz="2000" dirty="0" smtClean="0">
                <a:solidFill>
                  <a:srgbClr val="000000"/>
                </a:solidFill>
                <a:latin typeface="+mn-lt"/>
              </a:rPr>
              <a:t> </a:t>
            </a:r>
            <a:r>
              <a:rPr lang="en-US" altLang="en-US" sz="2000" dirty="0">
                <a:solidFill>
                  <a:srgbClr val="000000"/>
                </a:solidFill>
                <a:latin typeface="+mn-lt"/>
              </a:rPr>
              <a:t>Provide </a:t>
            </a:r>
            <a:r>
              <a:rPr lang="en-US" altLang="en-US" sz="2000" dirty="0" smtClean="0">
                <a:solidFill>
                  <a:srgbClr val="000000"/>
                </a:solidFill>
                <a:latin typeface="+mn-lt"/>
              </a:rPr>
              <a:t>medication or emergency medical care to students with asthma.</a:t>
            </a:r>
            <a:endParaRPr lang="en-US" altLang="en-US" sz="2000" dirty="0">
              <a:solidFill>
                <a:srgbClr val="000000"/>
              </a:solidFill>
              <a:latin typeface="+mn-lt"/>
            </a:endParaRPr>
          </a:p>
        </p:txBody>
      </p:sp>
    </p:spTree>
    <p:extLst>
      <p:ext uri="{BB962C8B-B14F-4D97-AF65-F5344CB8AC3E}">
        <p14:creationId xmlns:p14="http://schemas.microsoft.com/office/powerpoint/2010/main" val="38687988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838200" y="1981200"/>
            <a:ext cx="7467600" cy="3505200"/>
          </a:xfrm>
        </p:spPr>
        <p:txBody>
          <a:bodyPr/>
          <a:lstStyle/>
          <a:p>
            <a:pPr marL="514350" indent="-514350" algn="ctr">
              <a:spcBef>
                <a:spcPts val="0"/>
              </a:spcBef>
              <a:spcAft>
                <a:spcPts val="1200"/>
              </a:spcAft>
              <a:buFont typeface="Arial" panose="020B0604020202020204" pitchFamily="34" charset="0"/>
              <a:buNone/>
            </a:pPr>
            <a:r>
              <a:rPr lang="en-US" altLang="en-US" b="1" dirty="0" smtClean="0">
                <a:latin typeface="+mj-lt"/>
              </a:rPr>
              <a:t>Goals</a:t>
            </a:r>
          </a:p>
          <a:p>
            <a:pPr marL="514350" indent="-514350">
              <a:spcBef>
                <a:spcPts val="0"/>
              </a:spcBef>
              <a:spcAft>
                <a:spcPts val="1200"/>
              </a:spcAft>
              <a:buFont typeface="Calibri" panose="020F0502020204030204" pitchFamily="34" charset="0"/>
              <a:buAutoNum type="arabicPeriod"/>
            </a:pPr>
            <a:r>
              <a:rPr lang="en-US" altLang="en-US" sz="2000" dirty="0" smtClean="0">
                <a:latin typeface="+mj-lt"/>
              </a:rPr>
              <a:t>Provide a procedure for District staff to manage asthma in schools.</a:t>
            </a:r>
          </a:p>
          <a:p>
            <a:pPr marL="514350" indent="-514350">
              <a:spcBef>
                <a:spcPts val="0"/>
              </a:spcBef>
              <a:spcAft>
                <a:spcPts val="1200"/>
              </a:spcAft>
              <a:buFont typeface="Calibri" panose="020F0502020204030204" pitchFamily="34" charset="0"/>
              <a:buAutoNum type="arabicPeriod"/>
            </a:pPr>
            <a:r>
              <a:rPr lang="en-US" altLang="en-US" sz="2000" dirty="0" smtClean="0">
                <a:latin typeface="+mj-lt"/>
              </a:rPr>
              <a:t>Provide staff, students and parents with training to identify asthma signs and symptoms, as well as steps to take in response to same.</a:t>
            </a:r>
          </a:p>
          <a:p>
            <a:pPr marL="514350" indent="-514350">
              <a:spcBef>
                <a:spcPts val="0"/>
              </a:spcBef>
              <a:spcAft>
                <a:spcPts val="1200"/>
              </a:spcAft>
              <a:buFont typeface="Calibri" panose="020F0502020204030204" pitchFamily="34" charset="0"/>
              <a:buAutoNum type="arabicPeriod"/>
            </a:pPr>
            <a:r>
              <a:rPr lang="en-US" altLang="en-US" sz="2000" dirty="0" smtClean="0">
                <a:latin typeface="+mj-lt"/>
              </a:rPr>
              <a:t>Provide classroom and facility staff, students and parents with training to prevent, identify and correct environmental asthma triggers in schools.</a:t>
            </a:r>
          </a:p>
        </p:txBody>
      </p:sp>
      <p:sp>
        <p:nvSpPr>
          <p:cNvPr id="5" name="Title 1"/>
          <p:cNvSpPr>
            <a:spLocks noGrp="1"/>
          </p:cNvSpPr>
          <p:nvPr>
            <p:ph type="title"/>
          </p:nvPr>
        </p:nvSpPr>
        <p:spPr>
          <a:xfrm>
            <a:off x="0" y="457200"/>
            <a:ext cx="9144000" cy="1143000"/>
          </a:xfrm>
        </p:spPr>
        <p:txBody>
          <a:bodyPr/>
          <a:lstStyle/>
          <a:p>
            <a:r>
              <a:rPr lang="en-US" altLang="en-US" sz="3600" b="1" dirty="0" smtClean="0">
                <a:solidFill>
                  <a:srgbClr val="0F6CB4"/>
                </a:solidFill>
              </a:rPr>
              <a:t>School District of Philadelphia’s</a:t>
            </a:r>
            <a:br>
              <a:rPr lang="en-US" altLang="en-US" sz="3600" b="1" dirty="0" smtClean="0">
                <a:solidFill>
                  <a:srgbClr val="0F6CB4"/>
                </a:solidFill>
              </a:rPr>
            </a:br>
            <a:r>
              <a:rPr lang="en-US" altLang="en-US" sz="3600" b="1" dirty="0" smtClean="0">
                <a:solidFill>
                  <a:srgbClr val="0F6CB4"/>
                </a:solidFill>
              </a:rPr>
              <a:t>Asthma Program </a:t>
            </a:r>
          </a:p>
        </p:txBody>
      </p:sp>
    </p:spTree>
    <p:extLst>
      <p:ext uri="{BB962C8B-B14F-4D97-AF65-F5344CB8AC3E}">
        <p14:creationId xmlns:p14="http://schemas.microsoft.com/office/powerpoint/2010/main" val="29995794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6019800"/>
            <a:ext cx="7924800" cy="338554"/>
          </a:xfrm>
          <a:prstGeom prst="rect">
            <a:avLst/>
          </a:prstGeom>
          <a:noFill/>
        </p:spPr>
        <p:txBody>
          <a:bodyPr wrap="square" rtlCol="0">
            <a:spAutoFit/>
          </a:bodyPr>
          <a:lstStyle/>
          <a:p>
            <a:pPr marL="0" lvl="1" indent="0">
              <a:buNone/>
            </a:pPr>
            <a:r>
              <a:rPr lang="en-US" sz="1600" dirty="0" smtClean="0">
                <a:hlinkClick r:id="rId3"/>
              </a:rPr>
              <a:t>www.epa.gov/iaq-schools/iaq-knowledge-action-professional-training-webinar-series</a:t>
            </a:r>
            <a:r>
              <a:rPr lang="en-US" sz="1600" dirty="0" smtClean="0"/>
              <a:t>  </a:t>
            </a:r>
            <a:endParaRPr lang="en-US" sz="1600"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666" t="11640" r="6666" b="11640"/>
          <a:stretch/>
        </p:blipFill>
        <p:spPr>
          <a:xfrm>
            <a:off x="1464469" y="0"/>
            <a:ext cx="6215063" cy="2748971"/>
          </a:xfrm>
          <a:prstGeom prst="rect">
            <a:avLst/>
          </a:prstGeom>
        </p:spPr>
      </p:pic>
      <p:sp>
        <p:nvSpPr>
          <p:cNvPr id="3" name="Content Placeholder 2"/>
          <p:cNvSpPr>
            <a:spLocks noGrp="1"/>
          </p:cNvSpPr>
          <p:nvPr>
            <p:ph idx="4294967295"/>
          </p:nvPr>
        </p:nvSpPr>
        <p:spPr>
          <a:xfrm>
            <a:off x="152400" y="2743200"/>
            <a:ext cx="8839200" cy="1066800"/>
          </a:xfrm>
        </p:spPr>
        <p:txBody>
          <a:bodyPr/>
          <a:lstStyle/>
          <a:p>
            <a:pPr marL="0" lvl="0" indent="0">
              <a:buNone/>
            </a:pPr>
            <a:r>
              <a:rPr lang="en-US" sz="2000" dirty="0" smtClean="0"/>
              <a:t>Four </a:t>
            </a:r>
            <a:r>
              <a:rPr lang="en-US" sz="2000" dirty="0"/>
              <a:t>t</a:t>
            </a:r>
            <a:r>
              <a:rPr lang="en-US" sz="2000" dirty="0" smtClean="0"/>
              <a:t>echnical </a:t>
            </a:r>
            <a:r>
              <a:rPr lang="en-US" sz="2000" dirty="0"/>
              <a:t>Web-based </a:t>
            </a:r>
            <a:r>
              <a:rPr lang="en-US" sz="2000" dirty="0" smtClean="0"/>
              <a:t>trainings </a:t>
            </a:r>
            <a:r>
              <a:rPr lang="en-US" sz="2000" dirty="0"/>
              <a:t>designed </a:t>
            </a:r>
            <a:r>
              <a:rPr lang="en-US" sz="2000" dirty="0" smtClean="0"/>
              <a:t>to deepen the IAQ knowledge base of school stakeholders and prepare them to take immediate action to create healthy and productive indoor environments in schools:</a:t>
            </a:r>
            <a:endParaRPr lang="en-US" sz="2000" dirty="0"/>
          </a:p>
          <a:p>
            <a:pPr marL="0" lvl="0" indent="0">
              <a:buNone/>
            </a:pPr>
            <a:endParaRPr lang="en-US" sz="1000" dirty="0" smtClean="0"/>
          </a:p>
          <a:p>
            <a:pPr marL="0" lvl="1" indent="0">
              <a:buNone/>
            </a:pPr>
            <a:r>
              <a:rPr lang="en-US" sz="1900" dirty="0" smtClean="0"/>
              <a:t> </a:t>
            </a:r>
            <a:endParaRPr lang="en-US" sz="1900" dirty="0"/>
          </a:p>
          <a:p>
            <a:pPr lvl="1">
              <a:buNone/>
            </a:pPr>
            <a:endParaRPr lang="en-US" sz="2000" dirty="0" smtClean="0"/>
          </a:p>
        </p:txBody>
      </p:sp>
      <p:sp>
        <p:nvSpPr>
          <p:cNvPr id="6" name="TextBox 5"/>
          <p:cNvSpPr txBox="1"/>
          <p:nvPr/>
        </p:nvSpPr>
        <p:spPr>
          <a:xfrm>
            <a:off x="381000" y="3937590"/>
            <a:ext cx="8458200" cy="1869743"/>
          </a:xfrm>
          <a:prstGeom prst="rect">
            <a:avLst/>
          </a:prstGeom>
          <a:noFill/>
        </p:spPr>
        <p:txBody>
          <a:bodyPr wrap="square" rtlCol="0">
            <a:spAutoFit/>
          </a:bodyPr>
          <a:lstStyle/>
          <a:p>
            <a:pPr marL="635000" lvl="2" indent="-342900">
              <a:spcBef>
                <a:spcPts val="300"/>
              </a:spcBef>
              <a:buFont typeface="+mj-lt"/>
              <a:buAutoNum type="arabicPeriod"/>
            </a:pPr>
            <a:r>
              <a:rPr lang="en-US" dirty="0"/>
              <a:t>Healthy Schools, Healthy Students: Taking Action to Improve IAQ in Your School District</a:t>
            </a:r>
          </a:p>
          <a:p>
            <a:pPr marL="635000" lvl="2" indent="-342900">
              <a:spcBef>
                <a:spcPts val="300"/>
              </a:spcBef>
              <a:buFont typeface="+mj-lt"/>
              <a:buAutoNum type="arabicPeriod"/>
            </a:pPr>
            <a:r>
              <a:rPr lang="en-US" dirty="0"/>
              <a:t>Training Staff to Create Healthy Indoor Environments and Reduce Asthma </a:t>
            </a:r>
          </a:p>
          <a:p>
            <a:pPr marL="635000" lvl="2" indent="-342900">
              <a:spcBef>
                <a:spcPts val="300"/>
              </a:spcBef>
              <a:buFont typeface="+mj-lt"/>
              <a:buAutoNum type="arabicPeriod"/>
            </a:pPr>
            <a:r>
              <a:rPr lang="en-US" dirty="0"/>
              <a:t>How to Secure Funding to Address and Prevent Mold and Moisture Issues </a:t>
            </a:r>
          </a:p>
          <a:p>
            <a:pPr marL="635000" lvl="2" indent="-342900">
              <a:spcBef>
                <a:spcPts val="300"/>
              </a:spcBef>
              <a:buFont typeface="+mj-lt"/>
              <a:buAutoNum type="arabicPeriod"/>
            </a:pPr>
            <a:r>
              <a:rPr lang="en-US" dirty="0"/>
              <a:t>Gaining Buy-in to Provide Optimal Ventilation to Improve Academic Performance </a:t>
            </a:r>
          </a:p>
        </p:txBody>
      </p:sp>
    </p:spTree>
    <p:extLst>
      <p:ext uri="{BB962C8B-B14F-4D97-AF65-F5344CB8AC3E}">
        <p14:creationId xmlns:p14="http://schemas.microsoft.com/office/powerpoint/2010/main" val="2650667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57200"/>
            <a:ext cx="8229600" cy="1143000"/>
          </a:xfrm>
        </p:spPr>
        <p:txBody>
          <a:bodyPr/>
          <a:lstStyle/>
          <a:p>
            <a:r>
              <a:rPr lang="en-US" altLang="en-US" sz="3600" b="1" dirty="0" smtClean="0">
                <a:solidFill>
                  <a:srgbClr val="0F6CB4"/>
                </a:solidFill>
              </a:rPr>
              <a:t>Asthma Program Development Committee Monthly Meetings</a:t>
            </a:r>
          </a:p>
        </p:txBody>
      </p:sp>
      <p:sp>
        <p:nvSpPr>
          <p:cNvPr id="8195" name="Content Placeholder 2"/>
          <p:cNvSpPr>
            <a:spLocks noGrp="1"/>
          </p:cNvSpPr>
          <p:nvPr>
            <p:ph idx="1"/>
          </p:nvPr>
        </p:nvSpPr>
        <p:spPr>
          <a:xfrm>
            <a:off x="609600" y="2209800"/>
            <a:ext cx="3810000" cy="3276600"/>
          </a:xfrm>
        </p:spPr>
        <p:txBody>
          <a:bodyPr/>
          <a:lstStyle/>
          <a:p>
            <a:r>
              <a:rPr lang="en-US" altLang="en-US" sz="2000" dirty="0" smtClean="0"/>
              <a:t>American Lung Association</a:t>
            </a:r>
          </a:p>
          <a:p>
            <a:r>
              <a:rPr lang="en-US" altLang="en-US" sz="2000" dirty="0" smtClean="0"/>
              <a:t>Children’s Hospital of Philadelphia, Community Asthma Prevention Program</a:t>
            </a:r>
          </a:p>
          <a:p>
            <a:r>
              <a:rPr lang="en-US" altLang="en-US" sz="2000" dirty="0" smtClean="0"/>
              <a:t>St. Christopher’s Hospital for Children</a:t>
            </a:r>
          </a:p>
          <a:p>
            <a:r>
              <a:rPr lang="en-US" altLang="en-US" sz="2000" dirty="0" smtClean="0"/>
              <a:t>Healthy Schools Network</a:t>
            </a:r>
          </a:p>
          <a:p>
            <a:r>
              <a:rPr lang="en-US" altLang="en-US" sz="2000" dirty="0" smtClean="0"/>
              <a:t>PA Department of Health</a:t>
            </a:r>
          </a:p>
        </p:txBody>
      </p:sp>
      <p:sp>
        <p:nvSpPr>
          <p:cNvPr id="8196" name="Content Placeholder 2"/>
          <p:cNvSpPr txBox="1">
            <a:spLocks/>
          </p:cNvSpPr>
          <p:nvPr/>
        </p:nvSpPr>
        <p:spPr bwMode="auto">
          <a:xfrm>
            <a:off x="4572000" y="2209800"/>
            <a:ext cx="3886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buFont typeface="Arial" panose="020B0604020202020204" pitchFamily="34" charset="0"/>
              <a:buChar char="•"/>
            </a:pPr>
            <a:r>
              <a:rPr lang="en-US" altLang="en-US" sz="2000" dirty="0">
                <a:solidFill>
                  <a:srgbClr val="000000"/>
                </a:solidFill>
                <a:latin typeface="+mn-lt"/>
                <a:cs typeface="Arial" panose="020B0604020202020204" pitchFamily="34" charset="0"/>
              </a:rPr>
              <a:t>Penn State </a:t>
            </a:r>
            <a:r>
              <a:rPr lang="en-US" altLang="en-US" sz="2000" dirty="0" smtClean="0">
                <a:solidFill>
                  <a:srgbClr val="000000"/>
                </a:solidFill>
                <a:latin typeface="+mn-lt"/>
                <a:cs typeface="Arial" panose="020B0604020202020204" pitchFamily="34" charset="0"/>
              </a:rPr>
              <a:t>IPM—School </a:t>
            </a:r>
            <a:r>
              <a:rPr lang="en-US" altLang="en-US" sz="2000" dirty="0">
                <a:solidFill>
                  <a:srgbClr val="000000"/>
                </a:solidFill>
                <a:latin typeface="+mn-lt"/>
                <a:cs typeface="Arial" panose="020B0604020202020204" pitchFamily="34" charset="0"/>
              </a:rPr>
              <a:t>and Community IPM Partnership</a:t>
            </a:r>
          </a:p>
          <a:p>
            <a:pPr>
              <a:spcBef>
                <a:spcPct val="20000"/>
              </a:spcBef>
              <a:buFont typeface="Arial" panose="020B0604020202020204" pitchFamily="34" charset="0"/>
              <a:buChar char="•"/>
            </a:pPr>
            <a:r>
              <a:rPr lang="en-US" altLang="en-US" sz="2000" dirty="0" smtClean="0">
                <a:solidFill>
                  <a:srgbClr val="000000"/>
                </a:solidFill>
                <a:latin typeface="+mn-lt"/>
                <a:cs typeface="Arial" panose="020B0604020202020204" pitchFamily="34" charset="0"/>
              </a:rPr>
              <a:t>U.S. </a:t>
            </a:r>
            <a:r>
              <a:rPr lang="en-US" altLang="en-US" sz="2000" dirty="0">
                <a:solidFill>
                  <a:srgbClr val="000000"/>
                </a:solidFill>
                <a:latin typeface="+mn-lt"/>
                <a:cs typeface="Arial" panose="020B0604020202020204" pitchFamily="34" charset="0"/>
              </a:rPr>
              <a:t>EPA</a:t>
            </a:r>
          </a:p>
          <a:p>
            <a:pPr>
              <a:spcBef>
                <a:spcPct val="20000"/>
              </a:spcBef>
              <a:buFont typeface="Arial" panose="020B0604020202020204" pitchFamily="34" charset="0"/>
              <a:buChar char="•"/>
            </a:pPr>
            <a:r>
              <a:rPr lang="en-US" altLang="en-US" sz="2000" dirty="0">
                <a:solidFill>
                  <a:srgbClr val="000000"/>
                </a:solidFill>
                <a:latin typeface="+mn-lt"/>
                <a:cs typeface="Arial" panose="020B0604020202020204" pitchFamily="34" charset="0"/>
              </a:rPr>
              <a:t>School District Staff from Student Health Services (School Nurses), </a:t>
            </a:r>
            <a:r>
              <a:rPr lang="en-US" altLang="en-US" sz="2000" dirty="0" smtClean="0">
                <a:solidFill>
                  <a:srgbClr val="000000"/>
                </a:solidFill>
                <a:latin typeface="+mn-lt"/>
                <a:cs typeface="Arial" panose="020B0604020202020204" pitchFamily="34" charset="0"/>
              </a:rPr>
              <a:t>Environmental Services, Facilities</a:t>
            </a:r>
            <a:endParaRPr lang="en-US" altLang="en-US" sz="2000" dirty="0">
              <a:solidFill>
                <a:srgbClr val="000000"/>
              </a:solidFill>
              <a:latin typeface="+mn-lt"/>
              <a:cs typeface="Arial" panose="020B0604020202020204" pitchFamily="34" charset="0"/>
            </a:endParaRPr>
          </a:p>
        </p:txBody>
      </p:sp>
    </p:spTree>
    <p:extLst>
      <p:ext uri="{BB962C8B-B14F-4D97-AF65-F5344CB8AC3E}">
        <p14:creationId xmlns:p14="http://schemas.microsoft.com/office/powerpoint/2010/main" val="27698800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6200"/>
            <a:ext cx="8229600" cy="1143000"/>
          </a:xfrm>
        </p:spPr>
        <p:txBody>
          <a:bodyPr/>
          <a:lstStyle/>
          <a:p>
            <a:r>
              <a:rPr lang="en-US" altLang="en-US" sz="3600" b="1" dirty="0" smtClean="0">
                <a:solidFill>
                  <a:srgbClr val="0F6CB4"/>
                </a:solidFill>
              </a:rPr>
              <a:t>Partnerships</a:t>
            </a:r>
            <a:r>
              <a:rPr lang="en-US" altLang="en-US" sz="4000" dirty="0" smtClean="0"/>
              <a:t> </a:t>
            </a:r>
          </a:p>
        </p:txBody>
      </p:sp>
      <p:sp>
        <p:nvSpPr>
          <p:cNvPr id="9219" name="Content Placeholder 2"/>
          <p:cNvSpPr>
            <a:spLocks noGrp="1"/>
          </p:cNvSpPr>
          <p:nvPr>
            <p:ph idx="1"/>
          </p:nvPr>
        </p:nvSpPr>
        <p:spPr>
          <a:xfrm>
            <a:off x="228600" y="914400"/>
            <a:ext cx="8763000" cy="5181600"/>
          </a:xfrm>
        </p:spPr>
        <p:txBody>
          <a:bodyPr/>
          <a:lstStyle/>
          <a:p>
            <a:pPr marL="228600" indent="-228600">
              <a:spcBef>
                <a:spcPts val="0"/>
              </a:spcBef>
              <a:spcAft>
                <a:spcPts val="800"/>
              </a:spcAft>
            </a:pPr>
            <a:r>
              <a:rPr lang="en-US" altLang="en-US" sz="1400" b="1" dirty="0" smtClean="0"/>
              <a:t>PA Asthma Partnership Member</a:t>
            </a:r>
            <a:r>
              <a:rPr lang="en-US" altLang="en-US" sz="1400" dirty="0" smtClean="0"/>
              <a:t>—A diverse, multidisciplinary partnership of agencies, organizations and individuals in the Commonwealth concerned with asthma; committed to sharing mutual expertise and resources in addressing and reducing the burden of asthma in Pennsylvania. </a:t>
            </a:r>
            <a:r>
              <a:rPr lang="en-US" altLang="en-US" sz="1400" dirty="0" smtClean="0">
                <a:hlinkClick r:id="rId2"/>
              </a:rPr>
              <a:t>http://www.paasthma.org</a:t>
            </a:r>
            <a:endParaRPr lang="en-US" altLang="en-US" sz="1400" dirty="0" smtClean="0"/>
          </a:p>
          <a:p>
            <a:pPr marL="228600" indent="-228600">
              <a:spcBef>
                <a:spcPts val="0"/>
              </a:spcBef>
              <a:spcAft>
                <a:spcPts val="800"/>
              </a:spcAft>
            </a:pPr>
            <a:r>
              <a:rPr lang="en-US" altLang="en-US" sz="1400" b="1" dirty="0" smtClean="0"/>
              <a:t>Asthma 101</a:t>
            </a:r>
            <a:r>
              <a:rPr lang="en-US" altLang="en-US" sz="1400" dirty="0" smtClean="0"/>
              <a:t> [</a:t>
            </a:r>
            <a:r>
              <a:rPr lang="en-US" altLang="en-US" sz="1400" dirty="0" smtClean="0">
                <a:hlinkClick r:id="rId3"/>
              </a:rPr>
              <a:t>www.lungusa.org</a:t>
            </a:r>
            <a:r>
              <a:rPr lang="en-US" altLang="en-US" sz="1400" dirty="0" smtClean="0"/>
              <a:t>]</a:t>
            </a:r>
            <a:r>
              <a:rPr lang="en-US" altLang="en-US" sz="1400" b="1" dirty="0" smtClean="0"/>
              <a:t>, American Lung Association</a:t>
            </a:r>
            <a:r>
              <a:rPr lang="en-US" altLang="en-US" sz="1400" dirty="0" smtClean="0"/>
              <a:t>—A program that provides the public with the “basics” of asthma; tailored for our School District’s teachers with 2 hours of Act 48 Credits Professional Development.</a:t>
            </a:r>
            <a:endParaRPr lang="en-US" altLang="en-US" sz="900" dirty="0"/>
          </a:p>
          <a:p>
            <a:pPr marL="228600" indent="-228600">
              <a:spcBef>
                <a:spcPts val="0"/>
              </a:spcBef>
              <a:spcAft>
                <a:spcPts val="800"/>
              </a:spcAft>
            </a:pPr>
            <a:r>
              <a:rPr lang="en-US" altLang="en-US" sz="1400" b="1" dirty="0" smtClean="0"/>
              <a:t>Open Airways for Schools</a:t>
            </a:r>
            <a:r>
              <a:rPr lang="en-US" altLang="en-US" sz="1400" dirty="0" smtClean="0"/>
              <a:t> </a:t>
            </a:r>
            <a:r>
              <a:rPr lang="en-US" altLang="en-US" sz="1400" dirty="0"/>
              <a:t>[</a:t>
            </a:r>
            <a:r>
              <a:rPr lang="en-US" altLang="en-US" sz="1400" dirty="0">
                <a:hlinkClick r:id="rId3"/>
              </a:rPr>
              <a:t>www.lungusa.org</a:t>
            </a:r>
            <a:r>
              <a:rPr lang="en-US" altLang="en-US" sz="1400" dirty="0"/>
              <a:t>]</a:t>
            </a:r>
            <a:r>
              <a:rPr lang="en-US" altLang="en-US" sz="1400" b="1" dirty="0"/>
              <a:t>, American </a:t>
            </a:r>
            <a:r>
              <a:rPr lang="en-US" altLang="en-US" sz="1400" b="1" dirty="0" smtClean="0"/>
              <a:t>Lung Association</a:t>
            </a:r>
            <a:r>
              <a:rPr lang="en-US" altLang="en-US" sz="1400" dirty="0" smtClean="0"/>
              <a:t>—An education program that empowers children (ages 8–11) to manage their asthma; tailored for our School District’s parent coordinators in Philadelphia.</a:t>
            </a:r>
          </a:p>
          <a:p>
            <a:pPr marL="228600" indent="-228600">
              <a:spcBef>
                <a:spcPts val="0"/>
              </a:spcBef>
              <a:spcAft>
                <a:spcPts val="800"/>
              </a:spcAft>
            </a:pPr>
            <a:r>
              <a:rPr lang="en-US" altLang="en-US" sz="1400" b="1" dirty="0" smtClean="0"/>
              <a:t>Child Asthma Prevention Program</a:t>
            </a:r>
            <a:r>
              <a:rPr lang="en-US" altLang="en-US" sz="1400" dirty="0" smtClean="0"/>
              <a:t> [</a:t>
            </a:r>
            <a:r>
              <a:rPr lang="en-US" altLang="en-US" sz="1400" dirty="0" smtClean="0">
                <a:hlinkClick r:id="rId4"/>
              </a:rPr>
              <a:t>www.chop.edu/capp</a:t>
            </a:r>
            <a:r>
              <a:rPr lang="en-US" altLang="en-US" sz="1400" dirty="0" smtClean="0"/>
              <a:t>]</a:t>
            </a:r>
            <a:r>
              <a:rPr lang="en-US" altLang="en-US" sz="1400" b="1" dirty="0" smtClean="0"/>
              <a:t>, Children’s Hospital of Philadelphia</a:t>
            </a:r>
            <a:r>
              <a:rPr lang="en-US" altLang="en-US" sz="1400" dirty="0" smtClean="0"/>
              <a:t>—A program that has worked in many Philadelphia communities to offer free asthma education, home visits and training to school personnel and primary care providers.</a:t>
            </a:r>
          </a:p>
          <a:p>
            <a:pPr marL="228600" indent="-228600">
              <a:spcBef>
                <a:spcPts val="0"/>
              </a:spcBef>
              <a:spcAft>
                <a:spcPts val="800"/>
              </a:spcAft>
              <a:buFont typeface="Arial" panose="020B0604020202020204" pitchFamily="34" charset="0"/>
              <a:buChar char="•"/>
            </a:pPr>
            <a:r>
              <a:rPr lang="en-US" altLang="en-US" sz="1400" b="1" dirty="0" smtClean="0">
                <a:solidFill>
                  <a:srgbClr val="000000"/>
                </a:solidFill>
                <a:latin typeface="Arial" panose="020B0604020202020204" pitchFamily="34" charset="0"/>
                <a:cs typeface="Arial" panose="020B0604020202020204" pitchFamily="34" charset="0"/>
              </a:rPr>
              <a:t>Integrated </a:t>
            </a:r>
            <a:r>
              <a:rPr lang="en-US" altLang="en-US" sz="1400" b="1" dirty="0">
                <a:solidFill>
                  <a:srgbClr val="000000"/>
                </a:solidFill>
                <a:latin typeface="Arial" panose="020B0604020202020204" pitchFamily="34" charset="0"/>
                <a:cs typeface="Arial" panose="020B0604020202020204" pitchFamily="34" charset="0"/>
              </a:rPr>
              <a:t>Pest Management</a:t>
            </a:r>
            <a:r>
              <a:rPr lang="en-US" altLang="en-US" sz="1400" dirty="0">
                <a:solidFill>
                  <a:srgbClr val="000000"/>
                </a:solidFill>
                <a:latin typeface="Arial" panose="020B0604020202020204" pitchFamily="34" charset="0"/>
                <a:cs typeface="Arial" panose="020B0604020202020204" pitchFamily="34" charset="0"/>
              </a:rPr>
              <a:t> [</a:t>
            </a:r>
            <a:r>
              <a:rPr lang="en-US" altLang="en-US" sz="1400" dirty="0">
                <a:solidFill>
                  <a:srgbClr val="000000"/>
                </a:solidFill>
                <a:latin typeface="Arial" panose="020B0604020202020204" pitchFamily="34" charset="0"/>
                <a:cs typeface="Arial" panose="020B0604020202020204" pitchFamily="34" charset="0"/>
                <a:hlinkClick r:id="rId5"/>
              </a:rPr>
              <a:t>www.paipm.cas.psu.edu</a:t>
            </a:r>
            <a:r>
              <a:rPr lang="en-US" altLang="en-US" sz="1400" dirty="0" smtClean="0">
                <a:solidFill>
                  <a:srgbClr val="000000"/>
                </a:solidFill>
                <a:latin typeface="Arial" panose="020B0604020202020204" pitchFamily="34" charset="0"/>
                <a:cs typeface="Arial" panose="020B0604020202020204" pitchFamily="34" charset="0"/>
              </a:rPr>
              <a:t>], </a:t>
            </a:r>
            <a:r>
              <a:rPr lang="en-US" altLang="en-US" sz="1400" b="1" dirty="0" smtClean="0">
                <a:solidFill>
                  <a:srgbClr val="000000"/>
                </a:solidFill>
                <a:latin typeface="Arial" panose="020B0604020202020204" pitchFamily="34" charset="0"/>
                <a:cs typeface="Arial" panose="020B0604020202020204" pitchFamily="34" charset="0"/>
              </a:rPr>
              <a:t>Pennsylvania </a:t>
            </a:r>
            <a:r>
              <a:rPr lang="en-US" altLang="en-US" sz="1400" b="1" dirty="0">
                <a:solidFill>
                  <a:srgbClr val="000000"/>
                </a:solidFill>
                <a:latin typeface="Arial" panose="020B0604020202020204" pitchFamily="34" charset="0"/>
                <a:cs typeface="Arial" panose="020B0604020202020204" pitchFamily="34" charset="0"/>
              </a:rPr>
              <a:t>Integrated Pest </a:t>
            </a:r>
            <a:r>
              <a:rPr lang="en-US" altLang="en-US" sz="1400" b="1" dirty="0" smtClean="0">
                <a:solidFill>
                  <a:srgbClr val="000000"/>
                </a:solidFill>
                <a:latin typeface="Arial" panose="020B0604020202020204" pitchFamily="34" charset="0"/>
                <a:cs typeface="Arial" panose="020B0604020202020204" pitchFamily="34" charset="0"/>
              </a:rPr>
              <a:t>Management</a:t>
            </a:r>
            <a:r>
              <a:rPr lang="en-US" altLang="en-US" sz="1400" dirty="0" smtClean="0">
                <a:solidFill>
                  <a:srgbClr val="000000"/>
                </a:solidFill>
                <a:latin typeface="Arial" panose="020B0604020202020204" pitchFamily="34" charset="0"/>
                <a:cs typeface="Arial" panose="020B0604020202020204" pitchFamily="34" charset="0"/>
              </a:rPr>
              <a:t>—A partnership comprising </a:t>
            </a:r>
            <a:r>
              <a:rPr lang="en-US" altLang="en-US" sz="1400" dirty="0">
                <a:solidFill>
                  <a:srgbClr val="000000"/>
                </a:solidFill>
                <a:latin typeface="Arial" panose="020B0604020202020204" pitchFamily="34" charset="0"/>
                <a:cs typeface="Arial" panose="020B0604020202020204" pitchFamily="34" charset="0"/>
              </a:rPr>
              <a:t>public/private/nonprofit </a:t>
            </a:r>
            <a:r>
              <a:rPr lang="en-US" altLang="en-US" sz="1400" dirty="0" smtClean="0">
                <a:solidFill>
                  <a:srgbClr val="000000"/>
                </a:solidFill>
                <a:latin typeface="Arial" panose="020B0604020202020204" pitchFamily="34" charset="0"/>
                <a:cs typeface="Arial" panose="020B0604020202020204" pitchFamily="34" charset="0"/>
              </a:rPr>
              <a:t>organizations to </a:t>
            </a:r>
            <a:r>
              <a:rPr lang="en-US" altLang="en-US" sz="1400" dirty="0">
                <a:solidFill>
                  <a:srgbClr val="000000"/>
                </a:solidFill>
                <a:latin typeface="Arial" panose="020B0604020202020204" pitchFamily="34" charset="0"/>
                <a:cs typeface="Arial" panose="020B0604020202020204" pitchFamily="34" charset="0"/>
              </a:rPr>
              <a:t>reduce health risks associated with pests and pesticides and to make indoor and outdoor environments (public buildings and private residences) safer through the widespread adoption of IPM methods.</a:t>
            </a:r>
          </a:p>
          <a:p>
            <a:pPr marL="228600" indent="-228600">
              <a:spcBef>
                <a:spcPts val="0"/>
              </a:spcBef>
              <a:spcAft>
                <a:spcPts val="800"/>
              </a:spcAft>
              <a:buFont typeface="Arial" panose="020B0604020202020204" pitchFamily="34" charset="0"/>
              <a:buChar char="•"/>
            </a:pPr>
            <a:r>
              <a:rPr lang="en-US" altLang="en-US" sz="1400" b="1" dirty="0" smtClean="0">
                <a:solidFill>
                  <a:srgbClr val="000000"/>
                </a:solidFill>
                <a:latin typeface="Arial" panose="020B0604020202020204" pitchFamily="34" charset="0"/>
                <a:cs typeface="Arial" panose="020B0604020202020204" pitchFamily="34" charset="0"/>
              </a:rPr>
              <a:t>Healthy </a:t>
            </a:r>
            <a:r>
              <a:rPr lang="en-US" altLang="en-US" sz="1400" b="1" dirty="0">
                <a:solidFill>
                  <a:srgbClr val="000000"/>
                </a:solidFill>
                <a:latin typeface="Arial" panose="020B0604020202020204" pitchFamily="34" charset="0"/>
                <a:cs typeface="Arial" panose="020B0604020202020204" pitchFamily="34" charset="0"/>
              </a:rPr>
              <a:t>Homes Healthy </a:t>
            </a:r>
            <a:r>
              <a:rPr lang="en-US" altLang="en-US" sz="1400" b="1" dirty="0" smtClean="0">
                <a:solidFill>
                  <a:srgbClr val="000000"/>
                </a:solidFill>
                <a:latin typeface="Arial" panose="020B0604020202020204" pitchFamily="34" charset="0"/>
                <a:cs typeface="Arial" panose="020B0604020202020204" pitchFamily="34" charset="0"/>
              </a:rPr>
              <a:t>Kids, Philadelphia </a:t>
            </a:r>
            <a:r>
              <a:rPr lang="en-US" altLang="en-US" sz="1400" b="1" dirty="0">
                <a:solidFill>
                  <a:srgbClr val="000000"/>
                </a:solidFill>
                <a:latin typeface="Arial" panose="020B0604020202020204" pitchFamily="34" charset="0"/>
                <a:cs typeface="Arial" panose="020B0604020202020204" pitchFamily="34" charset="0"/>
              </a:rPr>
              <a:t>Department of Public Health and St. Christopher’s Hospital for </a:t>
            </a:r>
            <a:r>
              <a:rPr lang="en-US" altLang="en-US" sz="1400" dirty="0" smtClean="0">
                <a:solidFill>
                  <a:srgbClr val="000000"/>
                </a:solidFill>
                <a:latin typeface="Arial" panose="020B0604020202020204" pitchFamily="34" charset="0"/>
                <a:cs typeface="Arial" panose="020B0604020202020204" pitchFamily="34" charset="0"/>
              </a:rPr>
              <a:t>Children—A program for </a:t>
            </a:r>
            <a:r>
              <a:rPr lang="en-US" altLang="en-US" sz="1400" dirty="0">
                <a:solidFill>
                  <a:srgbClr val="000000"/>
                </a:solidFill>
                <a:latin typeface="Arial" panose="020B0604020202020204" pitchFamily="34" charset="0"/>
                <a:cs typeface="Arial" panose="020B0604020202020204" pitchFamily="34" charset="0"/>
              </a:rPr>
              <a:t>families of children hospitalized </a:t>
            </a:r>
            <a:r>
              <a:rPr lang="en-US" altLang="en-US" sz="1400" dirty="0" smtClean="0">
                <a:solidFill>
                  <a:srgbClr val="000000"/>
                </a:solidFill>
                <a:latin typeface="Arial" panose="020B0604020202020204" pitchFamily="34" charset="0"/>
                <a:cs typeface="Arial" panose="020B0604020202020204" pitchFamily="34" charset="0"/>
              </a:rPr>
              <a:t>for asthma at </a:t>
            </a:r>
            <a:r>
              <a:rPr lang="en-US" altLang="en-US" sz="1400" dirty="0">
                <a:solidFill>
                  <a:srgbClr val="000000"/>
                </a:solidFill>
                <a:latin typeface="Arial" panose="020B0604020202020204" pitchFamily="34" charset="0"/>
                <a:cs typeface="Arial" panose="020B0604020202020204" pitchFamily="34" charset="0"/>
              </a:rPr>
              <a:t>St. </a:t>
            </a:r>
            <a:r>
              <a:rPr lang="en-US" altLang="en-US" sz="1400" dirty="0" smtClean="0">
                <a:solidFill>
                  <a:srgbClr val="000000"/>
                </a:solidFill>
                <a:latin typeface="Arial" panose="020B0604020202020204" pitchFamily="34" charset="0"/>
                <a:cs typeface="Arial" panose="020B0604020202020204" pitchFamily="34" charset="0"/>
              </a:rPr>
              <a:t>Christopher’s. </a:t>
            </a:r>
            <a:r>
              <a:rPr lang="en-US" altLang="en-US" sz="1400" dirty="0">
                <a:solidFill>
                  <a:srgbClr val="000000"/>
                </a:solidFill>
                <a:latin typeface="Arial" panose="020B0604020202020204" pitchFamily="34" charset="0"/>
                <a:cs typeface="Arial" panose="020B0604020202020204" pitchFamily="34" charset="0"/>
              </a:rPr>
              <a:t>Offers education, assessment and repairs of asthma triggers in the home, coordinates </a:t>
            </a:r>
            <a:r>
              <a:rPr lang="en-US" altLang="en-US" sz="1400" dirty="0" smtClean="0">
                <a:solidFill>
                  <a:srgbClr val="000000"/>
                </a:solidFill>
                <a:latin typeface="Arial" panose="020B0604020202020204" pitchFamily="34" charset="0"/>
                <a:cs typeface="Arial" panose="020B0604020202020204" pitchFamily="34" charset="0"/>
              </a:rPr>
              <a:t>followup </a:t>
            </a:r>
            <a:r>
              <a:rPr lang="en-US" altLang="en-US" sz="1400" dirty="0">
                <a:solidFill>
                  <a:srgbClr val="000000"/>
                </a:solidFill>
                <a:latin typeface="Arial" panose="020B0604020202020204" pitchFamily="34" charset="0"/>
                <a:cs typeface="Arial" panose="020B0604020202020204" pitchFamily="34" charset="0"/>
              </a:rPr>
              <a:t>with medical care </a:t>
            </a:r>
            <a:r>
              <a:rPr lang="en-US" altLang="en-US" sz="1400" dirty="0" smtClean="0">
                <a:solidFill>
                  <a:srgbClr val="000000"/>
                </a:solidFill>
                <a:latin typeface="Arial" panose="020B0604020202020204" pitchFamily="34" charset="0"/>
                <a:cs typeface="Arial" panose="020B0604020202020204" pitchFamily="34" charset="0"/>
              </a:rPr>
              <a:t>providers, </a:t>
            </a:r>
            <a:r>
              <a:rPr lang="en-US" altLang="en-US" sz="1400" dirty="0">
                <a:solidFill>
                  <a:srgbClr val="000000"/>
                </a:solidFill>
                <a:latin typeface="Arial" panose="020B0604020202020204" pitchFamily="34" charset="0"/>
                <a:cs typeface="Arial" panose="020B0604020202020204" pitchFamily="34" charset="0"/>
              </a:rPr>
              <a:t>and provides energy-efficiency audits and weatherization</a:t>
            </a:r>
            <a:r>
              <a:rPr lang="en-US" altLang="en-US" sz="1400" dirty="0" smtClean="0">
                <a:solidFill>
                  <a:srgbClr val="000000"/>
                </a:solidFill>
                <a:latin typeface="Arial" panose="020B0604020202020204" pitchFamily="34" charset="0"/>
                <a:cs typeface="Arial" panose="020B0604020202020204" pitchFamily="34" charset="0"/>
              </a:rPr>
              <a:t>.</a:t>
            </a:r>
            <a:endParaRPr lang="en-US" altLang="en-US" sz="1200" dirty="0" smtClean="0"/>
          </a:p>
        </p:txBody>
      </p:sp>
    </p:spTree>
    <p:extLst>
      <p:ext uri="{BB962C8B-B14F-4D97-AF65-F5344CB8AC3E}">
        <p14:creationId xmlns:p14="http://schemas.microsoft.com/office/powerpoint/2010/main" val="21563599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795" y="1353065"/>
            <a:ext cx="4572000" cy="4525963"/>
          </a:xfrm>
        </p:spPr>
        <p:txBody>
          <a:bodyPr rtlCol="0">
            <a:normAutofit/>
          </a:bodyPr>
          <a:lstStyle/>
          <a:p>
            <a:pPr fontAlgn="auto">
              <a:spcAft>
                <a:spcPts val="0"/>
              </a:spcAft>
              <a:defRPr/>
            </a:pPr>
            <a:r>
              <a:rPr lang="en-US" sz="2800" dirty="0" smtClean="0"/>
              <a:t>Written plan with roles and responsibilities</a:t>
            </a:r>
          </a:p>
          <a:p>
            <a:pPr fontAlgn="auto">
              <a:spcAft>
                <a:spcPts val="0"/>
              </a:spcAft>
              <a:defRPr/>
            </a:pPr>
            <a:r>
              <a:rPr lang="en-US" sz="2800" dirty="0" smtClean="0"/>
              <a:t>Posters that explain symptoms and triggers and what to do</a:t>
            </a:r>
          </a:p>
          <a:p>
            <a:pPr fontAlgn="auto">
              <a:spcAft>
                <a:spcPts val="0"/>
              </a:spcAft>
              <a:defRPr/>
            </a:pPr>
            <a:r>
              <a:rPr lang="en-US" sz="2800" dirty="0" smtClean="0"/>
              <a:t>Parent coordinators—Open Airways Training</a:t>
            </a:r>
          </a:p>
          <a:p>
            <a:pPr fontAlgn="auto">
              <a:spcAft>
                <a:spcPts val="0"/>
              </a:spcAft>
              <a:defRPr/>
            </a:pPr>
            <a:r>
              <a:rPr lang="en-US" sz="2800" dirty="0" smtClean="0"/>
              <a:t>Mentoring school districts</a:t>
            </a:r>
          </a:p>
        </p:txBody>
      </p:sp>
      <p:pic>
        <p:nvPicPr>
          <p:cNvPr id="10244" name="Content Placeholder 3" descr="ASTHMAPOSTER11x1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371600"/>
            <a:ext cx="3802063"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57200" y="152400"/>
            <a:ext cx="8229600" cy="1143000"/>
          </a:xfrm>
        </p:spPr>
        <p:txBody>
          <a:bodyPr/>
          <a:lstStyle/>
          <a:p>
            <a:r>
              <a:rPr lang="en-US" altLang="en-US" sz="3600" b="1" dirty="0" smtClean="0">
                <a:solidFill>
                  <a:srgbClr val="0F6CB4"/>
                </a:solidFill>
              </a:rPr>
              <a:t>Outreach and Training</a:t>
            </a:r>
            <a:endParaRPr lang="en-US" altLang="en-US" sz="4000" dirty="0" smtClean="0"/>
          </a:p>
        </p:txBody>
      </p:sp>
    </p:spTree>
    <p:extLst>
      <p:ext uri="{BB962C8B-B14F-4D97-AF65-F5344CB8AC3E}">
        <p14:creationId xmlns:p14="http://schemas.microsoft.com/office/powerpoint/2010/main" val="10912402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39987" y="846138"/>
            <a:ext cx="4264025" cy="5516563"/>
          </a:xfrm>
          <a:noFill/>
        </p:spPr>
      </p:pic>
      <p:sp>
        <p:nvSpPr>
          <p:cNvPr id="5" name="Title 1"/>
          <p:cNvSpPr>
            <a:spLocks noGrp="1"/>
          </p:cNvSpPr>
          <p:nvPr>
            <p:ph type="title"/>
          </p:nvPr>
        </p:nvSpPr>
        <p:spPr>
          <a:xfrm>
            <a:off x="457200" y="152400"/>
            <a:ext cx="8229600" cy="1143000"/>
          </a:xfrm>
        </p:spPr>
        <p:txBody>
          <a:bodyPr/>
          <a:lstStyle/>
          <a:p>
            <a:r>
              <a:rPr lang="en-US" altLang="en-US" sz="3600" b="1" dirty="0" smtClean="0">
                <a:solidFill>
                  <a:srgbClr val="0F6CB4"/>
                </a:solidFill>
              </a:rPr>
              <a:t>Fact Sheets and Handouts</a:t>
            </a:r>
            <a:endParaRPr lang="en-US" altLang="en-US" sz="4000" dirty="0" smtClean="0"/>
          </a:p>
        </p:txBody>
      </p:sp>
    </p:spTree>
    <p:extLst>
      <p:ext uri="{BB962C8B-B14F-4D97-AF65-F5344CB8AC3E}">
        <p14:creationId xmlns:p14="http://schemas.microsoft.com/office/powerpoint/2010/main" val="1936829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546100"/>
            <a:ext cx="8229600" cy="1143000"/>
          </a:xfrm>
        </p:spPr>
        <p:txBody>
          <a:bodyPr/>
          <a:lstStyle/>
          <a:p>
            <a:r>
              <a:rPr lang="en-US" altLang="en-US" sz="3600" b="1" dirty="0" smtClean="0">
                <a:solidFill>
                  <a:srgbClr val="0F6CB4"/>
                </a:solidFill>
              </a:rPr>
              <a:t>Parent University</a:t>
            </a:r>
          </a:p>
        </p:txBody>
      </p:sp>
      <p:pic>
        <p:nvPicPr>
          <p:cNvPr id="1229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70416" y="1643449"/>
            <a:ext cx="3500438" cy="4525963"/>
          </a:xfrm>
          <a:noFill/>
        </p:spPr>
      </p:pic>
      <p:pic>
        <p:nvPicPr>
          <p:cNvPr id="122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76400"/>
            <a:ext cx="350520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2655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solidFill>
                <a:srgbClr val="000000"/>
              </a:solidFill>
            </a:endParaRPr>
          </a:p>
        </p:txBody>
      </p:sp>
      <p:sp>
        <p:nvSpPr>
          <p:cNvPr id="13315" name="Rectangle 3"/>
          <p:cNvSpPr>
            <a:spLocks noChangeArrowheads="1"/>
          </p:cNvSpPr>
          <p:nvPr/>
        </p:nvSpPr>
        <p:spPr bwMode="auto">
          <a:xfrm>
            <a:off x="1143000" y="1828800"/>
            <a:ext cx="7086600" cy="3786188"/>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200" b="1" dirty="0">
                <a:solidFill>
                  <a:srgbClr val="0000FF"/>
                </a:solidFill>
                <a:latin typeface="Arial" panose="020B0604020202020204" pitchFamily="34" charset="0"/>
                <a:ea typeface="Times New Roman" panose="02020603050405020304" pitchFamily="18" charset="0"/>
              </a:rPr>
              <a:t> </a:t>
            </a:r>
            <a:r>
              <a:rPr lang="en-US" altLang="en-US" sz="1200" b="1" dirty="0">
                <a:solidFill>
                  <a:srgbClr val="000000"/>
                </a:solidFill>
                <a:latin typeface="Arial" panose="020B0604020202020204" pitchFamily="34" charset="0"/>
                <a:ea typeface="Times New Roman" panose="02020603050405020304" pitchFamily="18" charset="0"/>
              </a:rPr>
              <a:t>“Asthma 101” Training for Teachers</a:t>
            </a:r>
            <a:endParaRPr lang="en-US" altLang="en-US" sz="1200" dirty="0">
              <a:solidFill>
                <a:srgbClr val="000000"/>
              </a:solidFill>
              <a:latin typeface="Arial" panose="020B0604020202020204" pitchFamily="34" charset="0"/>
              <a:ea typeface="Times New Roman" panose="02020603050405020304" pitchFamily="18" charset="0"/>
            </a:endParaRPr>
          </a:p>
          <a:p>
            <a:pPr eaLnBrk="0" hangingPunct="0"/>
            <a:r>
              <a:rPr lang="en-US" altLang="en-US" sz="1200" b="1" dirty="0">
                <a:solidFill>
                  <a:srgbClr val="008000"/>
                </a:solidFill>
                <a:latin typeface="Arial" panose="020B0604020202020204" pitchFamily="34" charset="0"/>
                <a:ea typeface="Times New Roman" panose="02020603050405020304" pitchFamily="18" charset="0"/>
              </a:rPr>
              <a:t>Sponsored by the Pennsylvania Asthma Partnership</a:t>
            </a:r>
            <a:endParaRPr lang="en-US" altLang="en-US" sz="1200" dirty="0">
              <a:solidFill>
                <a:srgbClr val="000000"/>
              </a:solidFill>
              <a:latin typeface="Arial" panose="020B0604020202020204" pitchFamily="34" charset="0"/>
              <a:ea typeface="Times New Roman" panose="02020603050405020304" pitchFamily="18" charset="0"/>
            </a:endParaRPr>
          </a:p>
          <a:p>
            <a:pPr eaLnBrk="0" hangingPunct="0"/>
            <a:r>
              <a:rPr lang="en-US" altLang="en-US" sz="1200" b="1" dirty="0">
                <a:solidFill>
                  <a:srgbClr val="008000"/>
                </a:solidFill>
                <a:latin typeface="Arial" panose="020B0604020202020204" pitchFamily="34" charset="0"/>
                <a:ea typeface="Times New Roman" panose="02020603050405020304" pitchFamily="18" charset="0"/>
              </a:rPr>
              <a:t>http://www.paasthma.org/asthma101/</a:t>
            </a:r>
            <a:endParaRPr lang="en-US" altLang="en-US" sz="1200" dirty="0">
              <a:solidFill>
                <a:srgbClr val="000000"/>
              </a:solidFill>
              <a:latin typeface="Arial" panose="020B0604020202020204" pitchFamily="34" charset="0"/>
              <a:ea typeface="Times New Roman" panose="02020603050405020304" pitchFamily="18" charset="0"/>
            </a:endParaRPr>
          </a:p>
          <a:p>
            <a:pPr eaLnBrk="0" hangingPunct="0"/>
            <a:r>
              <a:rPr lang="en-US" altLang="en-US" sz="1200" b="1" dirty="0">
                <a:solidFill>
                  <a:srgbClr val="000000"/>
                </a:solidFill>
                <a:latin typeface="Arial" panose="020B0604020202020204" pitchFamily="34" charset="0"/>
                <a:ea typeface="Times New Roman" panose="02020603050405020304" pitchFamily="18" charset="0"/>
              </a:rPr>
              <a:t>2-hours of Act 48 Credits</a:t>
            </a:r>
            <a:endParaRPr lang="en-US" altLang="en-US" sz="1200" dirty="0">
              <a:solidFill>
                <a:srgbClr val="000000"/>
              </a:solidFill>
              <a:latin typeface="Arial" panose="020B0604020202020204" pitchFamily="34" charset="0"/>
              <a:ea typeface="Times New Roman" panose="02020603050405020304" pitchFamily="18" charset="0"/>
            </a:endParaRPr>
          </a:p>
          <a:p>
            <a:pPr eaLnBrk="0" hangingPunct="0"/>
            <a:r>
              <a:rPr lang="en-US" altLang="en-US" sz="1200" b="1" dirty="0">
                <a:solidFill>
                  <a:srgbClr val="000000"/>
                </a:solidFill>
                <a:latin typeface="Arial" panose="020B0604020202020204" pitchFamily="34" charset="0"/>
                <a:ea typeface="Times New Roman" panose="02020603050405020304" pitchFamily="18" charset="0"/>
              </a:rPr>
              <a:t>ATTENTION ALL TEACHERS</a:t>
            </a:r>
            <a:endParaRPr lang="en-US" altLang="en-US" sz="1200" dirty="0">
              <a:solidFill>
                <a:srgbClr val="000000"/>
              </a:solidFill>
              <a:latin typeface="Arial" panose="020B0604020202020204" pitchFamily="34" charset="0"/>
              <a:ea typeface="Times New Roman" panose="02020603050405020304" pitchFamily="18" charset="0"/>
            </a:endParaRPr>
          </a:p>
          <a:p>
            <a:pPr eaLnBrk="0" hangingPunct="0"/>
            <a:r>
              <a:rPr lang="en-US" altLang="en-US" sz="1200" b="1" dirty="0">
                <a:solidFill>
                  <a:srgbClr val="000000"/>
                </a:solidFill>
                <a:latin typeface="Arial" panose="020B0604020202020204" pitchFamily="34" charset="0"/>
                <a:ea typeface="Times New Roman" panose="02020603050405020304" pitchFamily="18" charset="0"/>
              </a:rPr>
              <a:t>You can make a difference in the life of a child with asthma in your classroom.</a:t>
            </a:r>
            <a:endParaRPr lang="en-US" altLang="en-US" sz="1200" dirty="0">
              <a:solidFill>
                <a:srgbClr val="000000"/>
              </a:solidFill>
              <a:latin typeface="Arial" panose="020B0604020202020204" pitchFamily="34" charset="0"/>
              <a:ea typeface="Times New Roman" panose="02020603050405020304" pitchFamily="18" charset="0"/>
            </a:endParaRPr>
          </a:p>
          <a:p>
            <a:pPr eaLnBrk="0" hangingPunct="0"/>
            <a:r>
              <a:rPr lang="en-US" altLang="en-US" sz="1200" b="1" dirty="0">
                <a:solidFill>
                  <a:srgbClr val="000000"/>
                </a:solidFill>
                <a:latin typeface="Arial" panose="020B0604020202020204" pitchFamily="34" charset="0"/>
                <a:ea typeface="Times New Roman" panose="02020603050405020304" pitchFamily="18" charset="0"/>
              </a:rPr>
              <a:t>Children with asthma are at a higher risk of chronic absenteeism, more visits to the nurse’s office for emergency inhaler medicine and have difficulty concentrating due to respiratory problems – all of which impact academic performance.  With this web-based training, learn about the effective management of asthma in the classroom by viewing and listening to “Asthma 101.”</a:t>
            </a:r>
            <a:endParaRPr lang="en-US" altLang="en-US" sz="1200" dirty="0">
              <a:solidFill>
                <a:srgbClr val="000000"/>
              </a:solidFill>
              <a:latin typeface="Arial" panose="020B0604020202020204" pitchFamily="34" charset="0"/>
              <a:ea typeface="Times New Roman" panose="02020603050405020304" pitchFamily="18" charset="0"/>
            </a:endParaRPr>
          </a:p>
          <a:p>
            <a:pPr eaLnBrk="0" hangingPunct="0"/>
            <a:r>
              <a:rPr lang="en-US" altLang="en-US" sz="1200" dirty="0">
                <a:solidFill>
                  <a:srgbClr val="000000"/>
                </a:solidFill>
                <a:latin typeface="Arial" panose="020B0604020202020204" pitchFamily="34" charset="0"/>
                <a:ea typeface="Times New Roman" panose="02020603050405020304" pitchFamily="18" charset="0"/>
              </a:rPr>
              <a:t>In order for you to receive your 2 hours of ACT 48 or ACT 58 credits you are required to sign in with your name, email and PPID. Your PPID is the 7 digit number issued to you by The Department of Education. You will need to enter you name, social security number and Date of Birth.</a:t>
            </a:r>
          </a:p>
          <a:p>
            <a:pPr eaLnBrk="0" hangingPunct="0"/>
            <a:r>
              <a:rPr lang="en-US" altLang="en-US" sz="1200" dirty="0">
                <a:solidFill>
                  <a:srgbClr val="000000"/>
                </a:solidFill>
                <a:latin typeface="Arial" panose="020B0604020202020204" pitchFamily="34" charset="0"/>
                <a:ea typeface="Times New Roman" panose="02020603050405020304" pitchFamily="18" charset="0"/>
              </a:rPr>
              <a:t>Additionally you are required to take both a pre and posttest; this is not graded but is used for internal purposes to see how much knowledge is gained from the program. After the posttest is completed you will be able to print out a Certificate of Completion, after the certificate is printed you may add your name.</a:t>
            </a:r>
          </a:p>
          <a:p>
            <a:pPr eaLnBrk="0" hangingPunct="0"/>
            <a:r>
              <a:rPr lang="en-US" altLang="en-US" sz="1200" dirty="0">
                <a:solidFill>
                  <a:srgbClr val="000000"/>
                </a:solidFill>
                <a:latin typeface="Arial" panose="020B0604020202020204" pitchFamily="34" charset="0"/>
                <a:ea typeface="Times New Roman" panose="02020603050405020304" pitchFamily="18" charset="0"/>
              </a:rPr>
              <a:t>If you have any questions, please contact Francine Locke, School District of Philadelphia, Environmental Director, </a:t>
            </a:r>
            <a:r>
              <a:rPr lang="en-US" altLang="en-US" sz="1200" dirty="0">
                <a:solidFill>
                  <a:srgbClr val="000000"/>
                </a:solidFill>
                <a:latin typeface="Arial" panose="020B0604020202020204" pitchFamily="34" charset="0"/>
                <a:ea typeface="Times New Roman" panose="02020603050405020304" pitchFamily="18" charset="0"/>
                <a:hlinkClick r:id="rId2"/>
              </a:rPr>
              <a:t>flocke@philasd.org</a:t>
            </a:r>
            <a:r>
              <a:rPr lang="en-US" altLang="en-US" sz="1200" dirty="0">
                <a:solidFill>
                  <a:srgbClr val="000000"/>
                </a:solidFill>
                <a:latin typeface="Arial" panose="020B0604020202020204" pitchFamily="34" charset="0"/>
                <a:ea typeface="Times New Roman" panose="02020603050405020304" pitchFamily="18" charset="0"/>
              </a:rPr>
              <a:t>, 215-400-5213.</a:t>
            </a:r>
            <a:endParaRPr lang="en-US" altLang="en-US" dirty="0">
              <a:solidFill>
                <a:srgbClr val="000000"/>
              </a:solidFill>
              <a:latin typeface="Arial" panose="020B0604020202020204" pitchFamily="34" charset="0"/>
              <a:ea typeface="Times New Roman" panose="02020603050405020304" pitchFamily="18" charset="0"/>
            </a:endParaRPr>
          </a:p>
        </p:txBody>
      </p:sp>
      <p:sp>
        <p:nvSpPr>
          <p:cNvPr id="13316" name="Title 1"/>
          <p:cNvSpPr>
            <a:spLocks noGrp="1"/>
          </p:cNvSpPr>
          <p:nvPr>
            <p:ph type="title"/>
          </p:nvPr>
        </p:nvSpPr>
        <p:spPr>
          <a:xfrm>
            <a:off x="571500" y="438665"/>
            <a:ext cx="8229600" cy="1143000"/>
          </a:xfrm>
        </p:spPr>
        <p:txBody>
          <a:bodyPr/>
          <a:lstStyle/>
          <a:p>
            <a:pPr>
              <a:spcBef>
                <a:spcPts val="1200"/>
              </a:spcBef>
            </a:pPr>
            <a:r>
              <a:rPr lang="en-US" altLang="en-US" sz="2400" b="1" dirty="0">
                <a:solidFill>
                  <a:srgbClr val="0F6CB4"/>
                </a:solidFill>
              </a:rPr>
              <a:t>Teacher </a:t>
            </a:r>
            <a:r>
              <a:rPr lang="en-US" altLang="en-US" sz="2400" b="1" dirty="0" smtClean="0">
                <a:solidFill>
                  <a:srgbClr val="0F6CB4"/>
                </a:solidFill>
              </a:rPr>
              <a:t>Training: Continuing </a:t>
            </a:r>
            <a:r>
              <a:rPr lang="en-US" altLang="en-US" sz="2400" b="1" dirty="0">
                <a:solidFill>
                  <a:srgbClr val="0F6CB4"/>
                </a:solidFill>
              </a:rPr>
              <a:t>Education Credits </a:t>
            </a:r>
            <a:r>
              <a:rPr lang="en-US" altLang="en-US" sz="2400" b="1" dirty="0" smtClean="0">
                <a:solidFill>
                  <a:srgbClr val="0F6CB4"/>
                </a:solidFill>
              </a:rPr>
              <a:t>and/or Teaching </a:t>
            </a:r>
            <a:r>
              <a:rPr lang="en-US" altLang="en-US" sz="2400" b="1" dirty="0">
                <a:solidFill>
                  <a:srgbClr val="0F6CB4"/>
                </a:solidFill>
              </a:rPr>
              <a:t>License Certification </a:t>
            </a:r>
            <a:r>
              <a:rPr lang="en-US" altLang="en-US" sz="2400" b="1" dirty="0" smtClean="0">
                <a:solidFill>
                  <a:srgbClr val="0F6CB4"/>
                </a:solidFill>
              </a:rPr>
              <a:t>Credits</a:t>
            </a:r>
            <a:r>
              <a:rPr lang="en-US" altLang="en-US" b="1" dirty="0" smtClean="0">
                <a:solidFill>
                  <a:srgbClr val="0F6CB4"/>
                </a:solidFill>
              </a:rPr>
              <a:t/>
            </a:r>
            <a:br>
              <a:rPr lang="en-US" altLang="en-US" b="1" dirty="0" smtClean="0">
                <a:solidFill>
                  <a:srgbClr val="0F6CB4"/>
                </a:solidFill>
              </a:rPr>
            </a:br>
            <a:r>
              <a:rPr lang="en-US" altLang="en-US" sz="2000" dirty="0" smtClean="0"/>
              <a:t>Act 48 Hours in PA – Asthma 101</a:t>
            </a:r>
          </a:p>
        </p:txBody>
      </p:sp>
    </p:spTree>
    <p:extLst>
      <p:ext uri="{BB962C8B-B14F-4D97-AF65-F5344CB8AC3E}">
        <p14:creationId xmlns:p14="http://schemas.microsoft.com/office/powerpoint/2010/main" val="3946006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5427662" cy="4525963"/>
          </a:xfrm>
        </p:spPr>
        <p:txBody>
          <a:bodyPr rtlCol="0">
            <a:noAutofit/>
          </a:bodyPr>
          <a:lstStyle/>
          <a:p>
            <a:pPr fontAlgn="auto">
              <a:lnSpc>
                <a:spcPct val="120000"/>
              </a:lnSpc>
              <a:spcBef>
                <a:spcPts val="0"/>
              </a:spcBef>
              <a:spcAft>
                <a:spcPts val="400"/>
              </a:spcAft>
              <a:defRPr/>
            </a:pPr>
            <a:r>
              <a:rPr lang="en-US" sz="1600" dirty="0" smtClean="0"/>
              <a:t>Identify students with asthma by reviewing medical records and emergency information.</a:t>
            </a:r>
          </a:p>
          <a:p>
            <a:pPr fontAlgn="auto">
              <a:lnSpc>
                <a:spcPct val="120000"/>
              </a:lnSpc>
              <a:spcBef>
                <a:spcPts val="0"/>
              </a:spcBef>
              <a:spcAft>
                <a:spcPts val="400"/>
              </a:spcAft>
              <a:defRPr/>
            </a:pPr>
            <a:r>
              <a:rPr lang="en-US" sz="1600" dirty="0" smtClean="0"/>
              <a:t>Review triggers with students, as well as how to use their medication.</a:t>
            </a:r>
          </a:p>
          <a:p>
            <a:pPr fontAlgn="auto">
              <a:lnSpc>
                <a:spcPct val="120000"/>
              </a:lnSpc>
              <a:spcBef>
                <a:spcPts val="0"/>
              </a:spcBef>
              <a:spcAft>
                <a:spcPts val="400"/>
              </a:spcAft>
              <a:defRPr/>
            </a:pPr>
            <a:r>
              <a:rPr lang="en-US" sz="1600" dirty="0" smtClean="0"/>
              <a:t>Talk to teachers about needs of students with asthma.</a:t>
            </a:r>
          </a:p>
          <a:p>
            <a:pPr fontAlgn="auto">
              <a:lnSpc>
                <a:spcPct val="120000"/>
              </a:lnSpc>
              <a:spcBef>
                <a:spcPts val="0"/>
              </a:spcBef>
              <a:spcAft>
                <a:spcPts val="400"/>
              </a:spcAft>
              <a:defRPr/>
            </a:pPr>
            <a:r>
              <a:rPr lang="en-US" sz="1600" dirty="0" smtClean="0"/>
              <a:t>Maintain an </a:t>
            </a:r>
            <a:r>
              <a:rPr lang="en-US" sz="1600" b="1" dirty="0" smtClean="0"/>
              <a:t>asthma action plan </a:t>
            </a:r>
            <a:r>
              <a:rPr lang="en-US" sz="1600" dirty="0" smtClean="0"/>
              <a:t>for every student with asthma.</a:t>
            </a:r>
          </a:p>
          <a:p>
            <a:pPr fontAlgn="auto">
              <a:lnSpc>
                <a:spcPct val="120000"/>
              </a:lnSpc>
              <a:spcBef>
                <a:spcPts val="0"/>
              </a:spcBef>
              <a:spcAft>
                <a:spcPts val="400"/>
              </a:spcAft>
              <a:defRPr/>
            </a:pPr>
            <a:r>
              <a:rPr lang="en-US" sz="1600" dirty="0" smtClean="0"/>
              <a:t>Ensure an emergency back-up plan is in place for times a nurse is not immediately available.</a:t>
            </a:r>
          </a:p>
          <a:p>
            <a:pPr fontAlgn="auto">
              <a:lnSpc>
                <a:spcPct val="120000"/>
              </a:lnSpc>
              <a:spcBef>
                <a:spcPts val="0"/>
              </a:spcBef>
              <a:spcAft>
                <a:spcPts val="400"/>
              </a:spcAft>
              <a:defRPr/>
            </a:pPr>
            <a:r>
              <a:rPr lang="en-US" sz="1600" dirty="0" smtClean="0"/>
              <a:t>Communicate with parents and health care providers about acute episodes at school.</a:t>
            </a:r>
          </a:p>
          <a:p>
            <a:pPr fontAlgn="auto">
              <a:lnSpc>
                <a:spcPct val="120000"/>
              </a:lnSpc>
              <a:spcBef>
                <a:spcPts val="0"/>
              </a:spcBef>
              <a:spcAft>
                <a:spcPts val="400"/>
              </a:spcAft>
              <a:defRPr/>
            </a:pPr>
            <a:r>
              <a:rPr lang="en-US" sz="1600" dirty="0" smtClean="0"/>
              <a:t>Link parents with provider resources.</a:t>
            </a:r>
          </a:p>
          <a:p>
            <a:pPr fontAlgn="auto">
              <a:lnSpc>
                <a:spcPct val="120000"/>
              </a:lnSpc>
              <a:spcBef>
                <a:spcPts val="0"/>
              </a:spcBef>
              <a:spcAft>
                <a:spcPts val="400"/>
              </a:spcAft>
              <a:defRPr/>
            </a:pPr>
            <a:r>
              <a:rPr lang="en-US" sz="1600" dirty="0" smtClean="0"/>
              <a:t>Report asthma triggers to the principal or building engineer for remediation.</a:t>
            </a:r>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2" y="1371600"/>
            <a:ext cx="338613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304800"/>
            <a:ext cx="8229600" cy="1143000"/>
          </a:xfrm>
        </p:spPr>
        <p:txBody>
          <a:bodyPr/>
          <a:lstStyle/>
          <a:p>
            <a:r>
              <a:rPr lang="en-US" altLang="en-US" sz="3600" b="1" dirty="0" smtClean="0">
                <a:solidFill>
                  <a:srgbClr val="0F6CB4"/>
                </a:solidFill>
              </a:rPr>
              <a:t>School Nurse’s Role</a:t>
            </a:r>
          </a:p>
        </p:txBody>
      </p:sp>
    </p:spTree>
    <p:extLst>
      <p:ext uri="{BB962C8B-B14F-4D97-AF65-F5344CB8AC3E}">
        <p14:creationId xmlns:p14="http://schemas.microsoft.com/office/powerpoint/2010/main" val="29937212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4"/>
          <p:cNvSpPr txBox="1">
            <a:spLocks noChangeArrowheads="1"/>
          </p:cNvSpPr>
          <p:nvPr/>
        </p:nvSpPr>
        <p:spPr bwMode="auto">
          <a:xfrm>
            <a:off x="457200" y="1747659"/>
            <a:ext cx="82296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400" dirty="0">
                <a:solidFill>
                  <a:srgbClr val="000000"/>
                </a:solidFill>
                <a:latin typeface="+mn-lt"/>
              </a:rPr>
              <a:t>Identify a</a:t>
            </a:r>
            <a:r>
              <a:rPr lang="en-US" altLang="en-US" sz="2400" dirty="0" smtClean="0">
                <a:solidFill>
                  <a:srgbClr val="000000"/>
                </a:solidFill>
                <a:latin typeface="+mn-lt"/>
              </a:rPr>
              <a:t>sthma </a:t>
            </a:r>
            <a:r>
              <a:rPr lang="en-US" altLang="en-US" sz="2400" dirty="0">
                <a:solidFill>
                  <a:srgbClr val="000000"/>
                </a:solidFill>
                <a:latin typeface="+mn-lt"/>
              </a:rPr>
              <a:t>t</a:t>
            </a:r>
            <a:r>
              <a:rPr lang="en-US" altLang="en-US" sz="2400" dirty="0" smtClean="0">
                <a:solidFill>
                  <a:srgbClr val="000000"/>
                </a:solidFill>
                <a:latin typeface="+mn-lt"/>
              </a:rPr>
              <a:t>riggers </a:t>
            </a:r>
            <a:r>
              <a:rPr lang="en-US" altLang="en-US" sz="2400" dirty="0">
                <a:solidFill>
                  <a:srgbClr val="000000"/>
                </a:solidFill>
                <a:latin typeface="+mn-lt"/>
              </a:rPr>
              <a:t>in </a:t>
            </a:r>
            <a:r>
              <a:rPr lang="en-US" altLang="en-US" sz="2400" dirty="0" smtClean="0">
                <a:solidFill>
                  <a:srgbClr val="000000"/>
                </a:solidFill>
                <a:latin typeface="+mn-lt"/>
              </a:rPr>
              <a:t>schools </a:t>
            </a:r>
            <a:r>
              <a:rPr lang="en-US" altLang="en-US" sz="2400" dirty="0">
                <a:solidFill>
                  <a:srgbClr val="000000"/>
                </a:solidFill>
                <a:latin typeface="+mn-lt"/>
              </a:rPr>
              <a:t>and </a:t>
            </a:r>
            <a:r>
              <a:rPr lang="en-US" altLang="en-US" sz="2400" dirty="0" smtClean="0">
                <a:solidFill>
                  <a:srgbClr val="000000"/>
                </a:solidFill>
                <a:latin typeface="+mn-lt"/>
              </a:rPr>
              <a:t>remove them—</a:t>
            </a:r>
            <a:endParaRPr lang="en-US" altLang="en-US" sz="2000" dirty="0">
              <a:solidFill>
                <a:srgbClr val="000000"/>
              </a:solidFill>
              <a:latin typeface="+mn-lt"/>
            </a:endParaRPr>
          </a:p>
          <a:p>
            <a:pPr>
              <a:buFont typeface="Arial" panose="020B0604020202020204" pitchFamily="34" charset="0"/>
              <a:buChar char="•"/>
            </a:pPr>
            <a:endParaRPr lang="en-US" altLang="en-US" dirty="0">
              <a:solidFill>
                <a:srgbClr val="000000"/>
              </a:solidFill>
              <a:latin typeface="+mn-lt"/>
            </a:endParaRPr>
          </a:p>
          <a:p>
            <a:pPr marL="342900" indent="-342900">
              <a:spcAft>
                <a:spcPts val="1200"/>
              </a:spcAft>
              <a:buFont typeface="+mj-lt"/>
              <a:buAutoNum type="arabicPeriod"/>
              <a:defRPr/>
            </a:pPr>
            <a:r>
              <a:rPr lang="en-US" sz="2000" b="1" dirty="0" smtClean="0">
                <a:latin typeface="+mn-lt"/>
                <a:cs typeface="Arial" charset="0"/>
              </a:rPr>
              <a:t>Conduct indoor environmental quality </a:t>
            </a:r>
            <a:r>
              <a:rPr lang="en-US" sz="2000" b="1" dirty="0">
                <a:latin typeface="+mn-lt"/>
                <a:cs typeface="Arial" charset="0"/>
              </a:rPr>
              <a:t>(IEQ) </a:t>
            </a:r>
            <a:r>
              <a:rPr lang="en-US" sz="2000" b="1" dirty="0" smtClean="0">
                <a:latin typeface="+mn-lt"/>
                <a:cs typeface="Arial" charset="0"/>
              </a:rPr>
              <a:t>inspections</a:t>
            </a:r>
            <a:endParaRPr lang="en-US" sz="2000" b="1" dirty="0">
              <a:latin typeface="+mn-lt"/>
              <a:cs typeface="Arial" charset="0"/>
            </a:endParaRPr>
          </a:p>
          <a:p>
            <a:pPr marL="741363" lvl="1" indent="-284163">
              <a:buFont typeface="Courier New" pitchFamily="49" charset="0"/>
              <a:buChar char="o"/>
              <a:defRPr/>
            </a:pPr>
            <a:r>
              <a:rPr lang="en-US" sz="2000" dirty="0" smtClean="0">
                <a:latin typeface="+mn-lt"/>
                <a:cs typeface="Arial" charset="0"/>
              </a:rPr>
              <a:t>2 times </a:t>
            </a:r>
            <a:r>
              <a:rPr lang="en-US" sz="2000" dirty="0">
                <a:latin typeface="+mn-lt"/>
                <a:cs typeface="Arial" charset="0"/>
              </a:rPr>
              <a:t>per </a:t>
            </a:r>
            <a:r>
              <a:rPr lang="en-US" sz="2000" dirty="0" smtClean="0">
                <a:latin typeface="+mn-lt"/>
                <a:cs typeface="Arial" charset="0"/>
              </a:rPr>
              <a:t>year, </a:t>
            </a:r>
            <a:r>
              <a:rPr lang="en-US" sz="2000" dirty="0">
                <a:latin typeface="+mn-lt"/>
                <a:cs typeface="Arial" charset="0"/>
              </a:rPr>
              <a:t>in tandem with regulatory compliance </a:t>
            </a:r>
            <a:r>
              <a:rPr lang="en-US" sz="2000" dirty="0" smtClean="0">
                <a:latin typeface="+mn-lt"/>
                <a:cs typeface="Arial" charset="0"/>
              </a:rPr>
              <a:t>inspections</a:t>
            </a:r>
            <a:endParaRPr lang="en-US" sz="2000" dirty="0">
              <a:latin typeface="+mn-lt"/>
              <a:cs typeface="Arial" charset="0"/>
            </a:endParaRPr>
          </a:p>
          <a:p>
            <a:pPr lvl="1">
              <a:buFont typeface="Courier New" pitchFamily="49" charset="0"/>
              <a:buChar char="o"/>
              <a:defRPr/>
            </a:pPr>
            <a:r>
              <a:rPr lang="en-US" sz="2000" dirty="0">
                <a:latin typeface="+mn-lt"/>
                <a:cs typeface="Arial" charset="0"/>
              </a:rPr>
              <a:t>  Comprehensive or </a:t>
            </a:r>
            <a:r>
              <a:rPr lang="en-US" sz="2000" dirty="0" smtClean="0">
                <a:latin typeface="+mn-lt"/>
                <a:cs typeface="Arial" charset="0"/>
              </a:rPr>
              <a:t>focused proactive inspections</a:t>
            </a:r>
            <a:endParaRPr lang="en-US" sz="2000" dirty="0">
              <a:latin typeface="+mn-lt"/>
              <a:cs typeface="Arial" charset="0"/>
            </a:endParaRPr>
          </a:p>
          <a:p>
            <a:pPr lvl="1">
              <a:buFont typeface="Arial" charset="0"/>
              <a:buChar char="•"/>
              <a:defRPr/>
            </a:pPr>
            <a:endParaRPr lang="en-US" sz="2000" dirty="0">
              <a:latin typeface="+mn-lt"/>
              <a:cs typeface="Arial" charset="0"/>
            </a:endParaRPr>
          </a:p>
          <a:p>
            <a:pPr marL="342900" indent="-342900">
              <a:buFont typeface="+mj-lt"/>
              <a:buAutoNum type="arabicPeriod"/>
              <a:defRPr/>
            </a:pPr>
            <a:r>
              <a:rPr lang="en-US" sz="2000" b="1" dirty="0">
                <a:latin typeface="+mn-lt"/>
                <a:cs typeface="Arial" charset="0"/>
              </a:rPr>
              <a:t>Conduct Dashboard Committee </a:t>
            </a:r>
            <a:r>
              <a:rPr lang="en-US" sz="2000" b="1" dirty="0" smtClean="0">
                <a:latin typeface="+mn-lt"/>
                <a:cs typeface="Arial" charset="0"/>
              </a:rPr>
              <a:t>meetings to review findings and track remediation to completion through work order system</a:t>
            </a:r>
            <a:endParaRPr lang="en-US" sz="2000" b="1" dirty="0">
              <a:latin typeface="+mn-lt"/>
              <a:cs typeface="Arial" charset="0"/>
            </a:endParaRPr>
          </a:p>
          <a:p>
            <a:pPr marL="342900" indent="-342900">
              <a:defRPr/>
            </a:pPr>
            <a:endParaRPr lang="en-US" sz="2000" b="1" i="1" dirty="0">
              <a:latin typeface="+mn-lt"/>
              <a:cs typeface="Arial" charset="0"/>
            </a:endParaRPr>
          </a:p>
        </p:txBody>
      </p:sp>
      <p:sp>
        <p:nvSpPr>
          <p:cNvPr id="4" name="Title 1"/>
          <p:cNvSpPr txBox="1">
            <a:spLocks/>
          </p:cNvSpPr>
          <p:nvPr/>
        </p:nvSpPr>
        <p:spPr>
          <a:xfrm>
            <a:off x="457200" y="546100"/>
            <a:ext cx="8229600" cy="1143000"/>
          </a:xfrm>
          <a:prstGeom prst="rect">
            <a:avLst/>
          </a:prstGeom>
        </p:spPr>
        <p:txBody>
          <a:bodyPr/>
          <a:lstStyle>
            <a:lvl1pPr algn="ctr" rtl="0" eaLnBrk="0" fontAlgn="base" hangingPunct="0">
              <a:spcBef>
                <a:spcPct val="0"/>
              </a:spcBef>
              <a:spcAft>
                <a:spcPct val="0"/>
              </a:spcAft>
              <a:defRPr sz="38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3600" b="1" kern="0" dirty="0" smtClean="0">
                <a:solidFill>
                  <a:srgbClr val="0F6CB4"/>
                </a:solidFill>
              </a:rPr>
              <a:t>Environmental Office’s Role</a:t>
            </a:r>
          </a:p>
        </p:txBody>
      </p:sp>
    </p:spTree>
    <p:extLst>
      <p:ext uri="{BB962C8B-B14F-4D97-AF65-F5344CB8AC3E}">
        <p14:creationId xmlns:p14="http://schemas.microsoft.com/office/powerpoint/2010/main" val="17780553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525963"/>
          </a:xfrm>
        </p:spPr>
        <p:txBody>
          <a:bodyPr/>
          <a:lstStyle/>
          <a:p>
            <a:pPr eaLnBrk="1" hangingPunct="1">
              <a:buFont typeface="Arial" panose="020B0604020202020204" pitchFamily="34" charset="0"/>
              <a:buNone/>
            </a:pPr>
            <a:r>
              <a:rPr lang="en-US" altLang="en-US" sz="2400" dirty="0" smtClean="0"/>
              <a:t>Identify and target the schools with—</a:t>
            </a:r>
            <a:endParaRPr lang="en-US" altLang="en-US" sz="1000" dirty="0" smtClean="0"/>
          </a:p>
          <a:p>
            <a:pPr eaLnBrk="1" hangingPunct="1">
              <a:buFont typeface="Arial" panose="020B0604020202020204" pitchFamily="34" charset="0"/>
              <a:buNone/>
            </a:pPr>
            <a:endParaRPr lang="en-US" altLang="en-US" sz="1000" dirty="0"/>
          </a:p>
          <a:p>
            <a:pPr eaLnBrk="1" hangingPunct="1">
              <a:spcBef>
                <a:spcPts val="0"/>
              </a:spcBef>
              <a:spcAft>
                <a:spcPts val="1200"/>
              </a:spcAft>
            </a:pPr>
            <a:r>
              <a:rPr lang="en-US" altLang="en-US" sz="2400" b="1" dirty="0" smtClean="0"/>
              <a:t>Highest asthma prevalence</a:t>
            </a:r>
            <a:r>
              <a:rPr lang="en-US" altLang="en-US" sz="2400" dirty="0" smtClean="0"/>
              <a:t>—number </a:t>
            </a:r>
            <a:r>
              <a:rPr lang="en-US" altLang="en-US" sz="2400" dirty="0"/>
              <a:t>of students diagnosed with asthma compared to total school population; and </a:t>
            </a:r>
          </a:p>
          <a:p>
            <a:pPr eaLnBrk="1" hangingPunct="1">
              <a:spcBef>
                <a:spcPts val="0"/>
              </a:spcBef>
              <a:spcAft>
                <a:spcPts val="1200"/>
              </a:spcAft>
            </a:pPr>
            <a:r>
              <a:rPr lang="en-US" altLang="en-US" sz="2400" b="1" dirty="0"/>
              <a:t>Most </a:t>
            </a:r>
            <a:r>
              <a:rPr lang="en-US" altLang="en-US" sz="2400" b="1" dirty="0" smtClean="0"/>
              <a:t>frequent student use of emergency asthma medication,</a:t>
            </a:r>
            <a:r>
              <a:rPr lang="en-US" altLang="en-US" sz="2400" dirty="0" smtClean="0"/>
              <a:t> not </a:t>
            </a:r>
            <a:r>
              <a:rPr lang="en-US" altLang="en-US" sz="2400" dirty="0"/>
              <a:t>including maintenance meds or prior to activities.</a:t>
            </a:r>
          </a:p>
          <a:p>
            <a:endParaRPr lang="en-US" dirty="0"/>
          </a:p>
        </p:txBody>
      </p:sp>
      <p:sp>
        <p:nvSpPr>
          <p:cNvPr id="4" name="Title 1"/>
          <p:cNvSpPr txBox="1">
            <a:spLocks/>
          </p:cNvSpPr>
          <p:nvPr/>
        </p:nvSpPr>
        <p:spPr>
          <a:xfrm>
            <a:off x="0" y="546100"/>
            <a:ext cx="9144000" cy="1143000"/>
          </a:xfrm>
          <a:prstGeom prst="rect">
            <a:avLst/>
          </a:prstGeom>
        </p:spPr>
        <p:txBody>
          <a:bodyPr/>
          <a:lstStyle>
            <a:lvl1pPr algn="ctr" rtl="0" eaLnBrk="0" fontAlgn="base" hangingPunct="0">
              <a:spcBef>
                <a:spcPct val="0"/>
              </a:spcBef>
              <a:spcAft>
                <a:spcPct val="0"/>
              </a:spcAft>
              <a:defRPr sz="38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3600" b="1" kern="0" dirty="0" smtClean="0">
                <a:solidFill>
                  <a:srgbClr val="0F6CB4"/>
                </a:solidFill>
              </a:rPr>
              <a:t>Prioritizing Schools to be Assessed</a:t>
            </a:r>
          </a:p>
        </p:txBody>
      </p:sp>
    </p:spTree>
    <p:extLst>
      <p:ext uri="{BB962C8B-B14F-4D97-AF65-F5344CB8AC3E}">
        <p14:creationId xmlns:p14="http://schemas.microsoft.com/office/powerpoint/2010/main" val="18533899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536448" y="1493837"/>
            <a:ext cx="4151376"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fontAlgn="auto" hangingPunct="1">
              <a:spcBef>
                <a:spcPts val="0"/>
              </a:spcBef>
              <a:spcAft>
                <a:spcPts val="600"/>
              </a:spcAft>
              <a:defRPr/>
            </a:pPr>
            <a:r>
              <a:rPr lang="en-US" sz="2000" kern="0" dirty="0" smtClean="0"/>
              <a:t>Assessments are conducted by the IEQ Manager and sometimes with guests from universities, nonprofits, etc.</a:t>
            </a:r>
          </a:p>
          <a:p>
            <a:pPr eaLnBrk="1" fontAlgn="auto" hangingPunct="1">
              <a:spcBef>
                <a:spcPts val="0"/>
              </a:spcBef>
              <a:spcAft>
                <a:spcPts val="600"/>
              </a:spcAft>
              <a:defRPr/>
            </a:pPr>
            <a:r>
              <a:rPr lang="en-US" sz="2000" kern="0" dirty="0" smtClean="0"/>
              <a:t>The prioritization of schools assessed is based on the District’s 2014–2015 asthma data. </a:t>
            </a:r>
          </a:p>
          <a:p>
            <a:pPr eaLnBrk="1" fontAlgn="auto" hangingPunct="1">
              <a:spcBef>
                <a:spcPts val="0"/>
              </a:spcBef>
              <a:spcAft>
                <a:spcPts val="600"/>
              </a:spcAft>
              <a:defRPr/>
            </a:pPr>
            <a:r>
              <a:rPr lang="en-US" sz="2000" kern="0" dirty="0" smtClean="0"/>
              <a:t>A score is assigned based upon the percentage of students with asthma compared to the percentage of emergency inhaler doses given.</a:t>
            </a:r>
          </a:p>
        </p:txBody>
      </p:sp>
      <p:sp>
        <p:nvSpPr>
          <p:cNvPr id="6" name="Content Placeholder 2"/>
          <p:cNvSpPr txBox="1">
            <a:spLocks/>
          </p:cNvSpPr>
          <p:nvPr/>
        </p:nvSpPr>
        <p:spPr bwMode="auto">
          <a:xfrm>
            <a:off x="4687824" y="1499933"/>
            <a:ext cx="3810000" cy="4525963"/>
          </a:xfrm>
          <a:prstGeom prst="rect">
            <a:avLst/>
          </a:prstGeom>
          <a:noFill/>
          <a:ln w="9525">
            <a:noFill/>
            <a:miter lim="800000"/>
            <a:headEnd/>
            <a:tailEnd/>
          </a:ln>
        </p:spPr>
        <p:txBody>
          <a:bodyPr>
            <a:normAutofit/>
          </a:bodyPr>
          <a:lstStyle/>
          <a:p>
            <a:pPr marL="342900" indent="-342900" fontAlgn="auto">
              <a:spcAft>
                <a:spcPts val="600"/>
              </a:spcAft>
              <a:buFont typeface="Arial" pitchFamily="34" charset="0"/>
              <a:buChar char="•"/>
              <a:defRPr/>
            </a:pPr>
            <a:r>
              <a:rPr lang="en-US" sz="2000" dirty="0" smtClean="0">
                <a:latin typeface="+mn-lt"/>
                <a:cs typeface="+mn-cs"/>
              </a:rPr>
              <a:t>The school is notified </a:t>
            </a:r>
            <a:r>
              <a:rPr lang="en-US" sz="2000" dirty="0">
                <a:latin typeface="+mn-lt"/>
                <a:cs typeface="+mn-cs"/>
              </a:rPr>
              <a:t>of the </a:t>
            </a:r>
            <a:r>
              <a:rPr lang="en-US" sz="2000" dirty="0" smtClean="0">
                <a:latin typeface="+mn-lt"/>
                <a:cs typeface="+mn-cs"/>
              </a:rPr>
              <a:t>assessment in </a:t>
            </a:r>
            <a:r>
              <a:rPr lang="en-US" sz="2000" dirty="0">
                <a:latin typeface="+mn-lt"/>
                <a:cs typeface="+mn-cs"/>
              </a:rPr>
              <a:t>advance of the visit. </a:t>
            </a:r>
            <a:endParaRPr lang="en-US" sz="2000" dirty="0" smtClean="0">
              <a:latin typeface="+mn-lt"/>
              <a:cs typeface="+mn-cs"/>
            </a:endParaRPr>
          </a:p>
          <a:p>
            <a:pPr marL="342900" indent="-342900" fontAlgn="auto">
              <a:spcAft>
                <a:spcPts val="600"/>
              </a:spcAft>
              <a:buFont typeface="Arial" pitchFamily="34" charset="0"/>
              <a:buChar char="•"/>
              <a:defRPr/>
            </a:pPr>
            <a:r>
              <a:rPr lang="en-US" sz="2000" dirty="0" smtClean="0">
                <a:latin typeface="+mn-lt"/>
                <a:cs typeface="+mn-cs"/>
              </a:rPr>
              <a:t>The </a:t>
            </a:r>
            <a:r>
              <a:rPr lang="en-US" sz="2000" dirty="0">
                <a:latin typeface="+mn-lt"/>
                <a:cs typeface="+mn-cs"/>
              </a:rPr>
              <a:t>assessment begins with a </a:t>
            </a:r>
            <a:r>
              <a:rPr lang="en-US" sz="2000" dirty="0" smtClean="0">
                <a:latin typeface="+mn-lt"/>
                <a:cs typeface="+mn-cs"/>
              </a:rPr>
              <a:t>20- to 30-minute </a:t>
            </a:r>
            <a:r>
              <a:rPr lang="en-US" sz="2000" b="1" dirty="0">
                <a:latin typeface="+mn-lt"/>
                <a:cs typeface="+mn-cs"/>
              </a:rPr>
              <a:t>opening meeting</a:t>
            </a:r>
            <a:r>
              <a:rPr lang="en-US" sz="2000" dirty="0">
                <a:latin typeface="+mn-lt"/>
                <a:cs typeface="+mn-cs"/>
              </a:rPr>
              <a:t> </a:t>
            </a:r>
            <a:r>
              <a:rPr lang="en-US" sz="2000" dirty="0" smtClean="0">
                <a:latin typeface="+mn-lt"/>
                <a:cs typeface="+mn-cs"/>
              </a:rPr>
              <a:t>with the— </a:t>
            </a:r>
          </a:p>
          <a:p>
            <a:pPr marL="800100" lvl="1" indent="-342900" fontAlgn="auto">
              <a:spcAft>
                <a:spcPts val="600"/>
              </a:spcAft>
              <a:buFont typeface="Wingdings" pitchFamily="2" charset="2"/>
              <a:buChar char="q"/>
              <a:defRPr/>
            </a:pPr>
            <a:r>
              <a:rPr lang="en-US" sz="2000" dirty="0" smtClean="0">
                <a:latin typeface="+mn-lt"/>
                <a:cs typeface="+mn-cs"/>
              </a:rPr>
              <a:t>School </a:t>
            </a:r>
            <a:r>
              <a:rPr lang="en-US" sz="2000" dirty="0">
                <a:latin typeface="+mn-lt"/>
                <a:cs typeface="+mn-cs"/>
              </a:rPr>
              <a:t>Principal</a:t>
            </a:r>
          </a:p>
          <a:p>
            <a:pPr marL="800100" lvl="1" indent="-342900" fontAlgn="auto">
              <a:spcAft>
                <a:spcPts val="600"/>
              </a:spcAft>
              <a:buFont typeface="Wingdings" pitchFamily="2" charset="2"/>
              <a:buChar char="q"/>
              <a:defRPr/>
            </a:pPr>
            <a:r>
              <a:rPr lang="en-US" sz="2000" dirty="0">
                <a:latin typeface="+mn-lt"/>
                <a:cs typeface="+mn-cs"/>
              </a:rPr>
              <a:t>School Nurse</a:t>
            </a:r>
          </a:p>
          <a:p>
            <a:pPr marL="800100" lvl="1" indent="-342900" fontAlgn="auto">
              <a:spcAft>
                <a:spcPts val="600"/>
              </a:spcAft>
              <a:buFont typeface="Wingdings" pitchFamily="2" charset="2"/>
              <a:buChar char="q"/>
              <a:defRPr/>
            </a:pPr>
            <a:r>
              <a:rPr lang="en-US" sz="2000" dirty="0">
                <a:latin typeface="+mn-lt"/>
                <a:cs typeface="+mn-cs"/>
              </a:rPr>
              <a:t>Custodial Assistant </a:t>
            </a:r>
          </a:p>
          <a:p>
            <a:pPr marL="800100" lvl="1" indent="-342900" fontAlgn="auto">
              <a:spcAft>
                <a:spcPts val="600"/>
              </a:spcAft>
              <a:buFont typeface="Wingdings" pitchFamily="2" charset="2"/>
              <a:buChar char="q"/>
              <a:defRPr/>
            </a:pPr>
            <a:r>
              <a:rPr lang="en-US" sz="2000" dirty="0">
                <a:latin typeface="+mn-lt"/>
                <a:cs typeface="+mn-cs"/>
              </a:rPr>
              <a:t>Building Engineer</a:t>
            </a:r>
            <a:endParaRPr lang="en-US" sz="2200" dirty="0">
              <a:latin typeface="+mn-lt"/>
              <a:cs typeface="+mn-cs"/>
            </a:endParaRPr>
          </a:p>
        </p:txBody>
      </p:sp>
      <p:sp>
        <p:nvSpPr>
          <p:cNvPr id="7" name="Title 1"/>
          <p:cNvSpPr txBox="1">
            <a:spLocks/>
          </p:cNvSpPr>
          <p:nvPr/>
        </p:nvSpPr>
        <p:spPr>
          <a:xfrm>
            <a:off x="0" y="546100"/>
            <a:ext cx="9144000" cy="1143000"/>
          </a:xfrm>
          <a:prstGeom prst="rect">
            <a:avLst/>
          </a:prstGeom>
        </p:spPr>
        <p:txBody>
          <a:bodyPr/>
          <a:lstStyle>
            <a:lvl1pPr algn="ctr" rtl="0" eaLnBrk="0" fontAlgn="base" hangingPunct="0">
              <a:spcBef>
                <a:spcPct val="0"/>
              </a:spcBef>
              <a:spcAft>
                <a:spcPct val="0"/>
              </a:spcAft>
              <a:defRPr sz="38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3600" b="1" kern="0" dirty="0" smtClean="0">
                <a:solidFill>
                  <a:srgbClr val="0F6CB4"/>
                </a:solidFill>
              </a:rPr>
              <a:t>Asthma Environmental Assessments</a:t>
            </a:r>
          </a:p>
        </p:txBody>
      </p:sp>
    </p:spTree>
    <p:extLst>
      <p:ext uri="{BB962C8B-B14F-4D97-AF65-F5344CB8AC3E}">
        <p14:creationId xmlns:p14="http://schemas.microsoft.com/office/powerpoint/2010/main" val="3364130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a:prstGeom prst="rect">
            <a:avLst/>
          </a:prstGeom>
        </p:spPr>
        <p:txBody>
          <a:bodyPr/>
          <a:lstStyle/>
          <a:p>
            <a:r>
              <a:rPr lang="en-US" sz="4000" b="1" dirty="0" smtClean="0">
                <a:solidFill>
                  <a:srgbClr val="0F6CB4"/>
                </a:solidFill>
              </a:rPr>
              <a:t>Download the App Today</a:t>
            </a:r>
            <a:endParaRPr lang="en-US" sz="4000" b="1" dirty="0">
              <a:solidFill>
                <a:srgbClr val="0F6CB4"/>
              </a:solidFill>
            </a:endParaRPr>
          </a:p>
        </p:txBody>
      </p:sp>
      <p:sp>
        <p:nvSpPr>
          <p:cNvPr id="5" name="Content Placeholder 4"/>
          <p:cNvSpPr>
            <a:spLocks noGrp="1"/>
          </p:cNvSpPr>
          <p:nvPr>
            <p:ph idx="4294967295"/>
          </p:nvPr>
        </p:nvSpPr>
        <p:spPr>
          <a:xfrm>
            <a:off x="1295400" y="1443038"/>
            <a:ext cx="6553200" cy="2382838"/>
          </a:xfrm>
        </p:spPr>
        <p:txBody>
          <a:bodyPr>
            <a:noAutofit/>
          </a:bodyPr>
          <a:lstStyle/>
          <a:p>
            <a:pPr lvl="0">
              <a:lnSpc>
                <a:spcPct val="150000"/>
              </a:lnSpc>
              <a:buFont typeface="Wingdings" panose="05000000000000000000" pitchFamily="2" charset="2"/>
              <a:buChar char="ü"/>
            </a:pPr>
            <a:r>
              <a:rPr lang="en-US" sz="2200" dirty="0"/>
              <a:t>Android: Google Play</a:t>
            </a:r>
          </a:p>
          <a:p>
            <a:pPr lvl="0">
              <a:lnSpc>
                <a:spcPct val="150000"/>
              </a:lnSpc>
              <a:buFont typeface="Wingdings" panose="05000000000000000000" pitchFamily="2" charset="2"/>
              <a:buChar char="ü"/>
            </a:pPr>
            <a:r>
              <a:rPr lang="en-US" sz="2200" dirty="0"/>
              <a:t>Apple: iTunes</a:t>
            </a:r>
          </a:p>
          <a:p>
            <a:pPr lvl="0">
              <a:lnSpc>
                <a:spcPct val="150000"/>
              </a:lnSpc>
              <a:buFont typeface="Wingdings" panose="05000000000000000000" pitchFamily="2" charset="2"/>
              <a:buChar char="ü"/>
            </a:pPr>
            <a:r>
              <a:rPr lang="en-US" sz="2200" dirty="0">
                <a:hlinkClick r:id="rId3" action="ppaction://hlinkfile"/>
              </a:rPr>
              <a:t>developer.epa.gov/school-</a:t>
            </a:r>
            <a:r>
              <a:rPr lang="en-US" sz="2200" dirty="0" err="1">
                <a:hlinkClick r:id="rId3" action="ppaction://hlinkfile"/>
              </a:rPr>
              <a:t>iaq</a:t>
            </a:r>
            <a:r>
              <a:rPr lang="en-US" sz="2200" dirty="0">
                <a:hlinkClick r:id="rId3" action="ppaction://hlinkfile"/>
              </a:rPr>
              <a:t>-assessment-tool</a:t>
            </a:r>
            <a:endParaRPr lang="en-US" sz="2200" dirty="0"/>
          </a:p>
          <a:p>
            <a:pPr marL="0" indent="0">
              <a:buNone/>
            </a:pPr>
            <a:endParaRPr lang="en-US" sz="16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009" y="3505200"/>
            <a:ext cx="3121982" cy="259793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53663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828800"/>
            <a:ext cx="4343400" cy="3962400"/>
          </a:xfrm>
        </p:spPr>
        <p:txBody>
          <a:bodyPr rtlCol="0">
            <a:noAutofit/>
          </a:bodyPr>
          <a:lstStyle/>
          <a:p>
            <a:pPr eaLnBrk="1" fontAlgn="auto" hangingPunct="1">
              <a:spcBef>
                <a:spcPts val="0"/>
              </a:spcBef>
              <a:spcAft>
                <a:spcPts val="600"/>
              </a:spcAft>
              <a:defRPr/>
            </a:pPr>
            <a:r>
              <a:rPr lang="en-US" sz="1800" dirty="0" smtClean="0"/>
              <a:t>Are there any classrooms or areas within the building where students are frequently suffering from asthma attacks?</a:t>
            </a:r>
          </a:p>
          <a:p>
            <a:pPr eaLnBrk="1" fontAlgn="auto" hangingPunct="1">
              <a:spcBef>
                <a:spcPts val="0"/>
              </a:spcBef>
              <a:spcAft>
                <a:spcPts val="600"/>
              </a:spcAft>
              <a:defRPr/>
            </a:pPr>
            <a:r>
              <a:rPr lang="en-US" sz="1800" dirty="0" smtClean="0"/>
              <a:t>Are there building cleanliness issues or areas that may require more attention?</a:t>
            </a:r>
          </a:p>
          <a:p>
            <a:pPr eaLnBrk="1" fontAlgn="auto" hangingPunct="1">
              <a:spcBef>
                <a:spcPts val="0"/>
              </a:spcBef>
              <a:spcAft>
                <a:spcPts val="600"/>
              </a:spcAft>
              <a:defRPr/>
            </a:pPr>
            <a:r>
              <a:rPr lang="en-US" sz="1800" dirty="0" smtClean="0"/>
              <a:t>Are there processes for pest control, sighting, and reporting, and are there exterior door sweeps?</a:t>
            </a:r>
          </a:p>
          <a:p>
            <a:pPr eaLnBrk="1" fontAlgn="auto" hangingPunct="1">
              <a:spcBef>
                <a:spcPts val="0"/>
              </a:spcBef>
              <a:spcAft>
                <a:spcPts val="600"/>
              </a:spcAft>
              <a:defRPr/>
            </a:pPr>
            <a:r>
              <a:rPr lang="en-US" sz="1800" dirty="0" smtClean="0"/>
              <a:t>Any heating, ventilation, and air conditioning systems (HVAC) concerns?</a:t>
            </a:r>
          </a:p>
          <a:p>
            <a:pPr eaLnBrk="1" fontAlgn="auto" hangingPunct="1">
              <a:spcBef>
                <a:spcPts val="0"/>
              </a:spcBef>
              <a:spcAft>
                <a:spcPts val="600"/>
              </a:spcAft>
              <a:defRPr/>
            </a:pPr>
            <a:endParaRPr lang="en-US" sz="1800" dirty="0" smtClean="0"/>
          </a:p>
        </p:txBody>
      </p:sp>
      <p:sp>
        <p:nvSpPr>
          <p:cNvPr id="6" name="Content Placeholder 2"/>
          <p:cNvSpPr txBox="1">
            <a:spLocks/>
          </p:cNvSpPr>
          <p:nvPr/>
        </p:nvSpPr>
        <p:spPr bwMode="auto">
          <a:xfrm>
            <a:off x="4800600" y="1828800"/>
            <a:ext cx="3962400" cy="3962400"/>
          </a:xfrm>
          <a:prstGeom prst="rect">
            <a:avLst/>
          </a:prstGeom>
          <a:noFill/>
          <a:ln w="9525">
            <a:noFill/>
            <a:miter lim="800000"/>
            <a:headEnd/>
            <a:tailEnd/>
          </a:ln>
        </p:spPr>
        <p:txBody>
          <a:bodyPr>
            <a:noAutofit/>
          </a:bodyPr>
          <a:lstStyle/>
          <a:p>
            <a:pPr marL="342900" indent="-342900" fontAlgn="auto">
              <a:spcAft>
                <a:spcPts val="600"/>
              </a:spcAft>
              <a:buFont typeface="Arial" pitchFamily="34" charset="0"/>
              <a:buChar char="•"/>
              <a:defRPr/>
            </a:pPr>
            <a:r>
              <a:rPr lang="en-US" dirty="0">
                <a:latin typeface="+mn-lt"/>
                <a:cs typeface="+mn-cs"/>
              </a:rPr>
              <a:t>Is there moisture intrusion associated with the building envelope, pipe leaks, </a:t>
            </a:r>
            <a:r>
              <a:rPr lang="en-US" dirty="0" smtClean="0">
                <a:latin typeface="+mn-lt"/>
                <a:cs typeface="+mn-cs"/>
              </a:rPr>
              <a:t>or condensation</a:t>
            </a:r>
            <a:r>
              <a:rPr lang="en-US" dirty="0">
                <a:latin typeface="+mn-lt"/>
                <a:cs typeface="+mn-cs"/>
              </a:rPr>
              <a:t>?</a:t>
            </a:r>
          </a:p>
          <a:p>
            <a:pPr marL="342900" indent="-342900" fontAlgn="auto">
              <a:spcAft>
                <a:spcPts val="600"/>
              </a:spcAft>
              <a:buFont typeface="Arial" pitchFamily="34" charset="0"/>
              <a:buChar char="•"/>
              <a:defRPr/>
            </a:pPr>
            <a:r>
              <a:rPr lang="en-US" dirty="0">
                <a:latin typeface="+mn-lt"/>
                <a:cs typeface="+mn-cs"/>
              </a:rPr>
              <a:t>Any other environmental building concerns?</a:t>
            </a:r>
          </a:p>
          <a:p>
            <a:pPr marL="342900" indent="-342900" fontAlgn="auto">
              <a:spcAft>
                <a:spcPts val="600"/>
              </a:spcAft>
              <a:buFont typeface="Arial" pitchFamily="34" charset="0"/>
              <a:buChar char="•"/>
              <a:defRPr/>
            </a:pPr>
            <a:r>
              <a:rPr lang="en-US" dirty="0">
                <a:latin typeface="+mn-lt"/>
                <a:cs typeface="+mn-cs"/>
              </a:rPr>
              <a:t>Review and distribution of the School District’s Asthma Information Package and the Environmental Protection Agency’s (EPA) </a:t>
            </a:r>
            <a:r>
              <a:rPr lang="en-US" i="1" dirty="0">
                <a:latin typeface="+mn-lt"/>
                <a:cs typeface="+mn-cs"/>
              </a:rPr>
              <a:t>Indoor Air Quality Tools for Schools </a:t>
            </a:r>
            <a:r>
              <a:rPr lang="en-US" dirty="0">
                <a:latin typeface="+mn-lt"/>
                <a:cs typeface="+mn-cs"/>
              </a:rPr>
              <a:t>Action </a:t>
            </a:r>
            <a:r>
              <a:rPr lang="en-US" dirty="0" smtClean="0">
                <a:latin typeface="+mn-lt"/>
                <a:cs typeface="+mn-cs"/>
              </a:rPr>
              <a:t>Kit</a:t>
            </a:r>
            <a:endParaRPr lang="en-US" dirty="0">
              <a:latin typeface="+mn-lt"/>
              <a:cs typeface="+mn-cs"/>
            </a:endParaRPr>
          </a:p>
          <a:p>
            <a:pPr marL="342900" indent="-342900" fontAlgn="auto">
              <a:spcAft>
                <a:spcPts val="600"/>
              </a:spcAft>
              <a:buFont typeface="Arial" pitchFamily="34" charset="0"/>
              <a:buChar char="•"/>
              <a:defRPr/>
            </a:pPr>
            <a:endParaRPr lang="en-US" dirty="0">
              <a:latin typeface="+mn-lt"/>
              <a:cs typeface="+mn-cs"/>
            </a:endParaRPr>
          </a:p>
        </p:txBody>
      </p:sp>
      <p:sp>
        <p:nvSpPr>
          <p:cNvPr id="7" name="Title 1"/>
          <p:cNvSpPr txBox="1">
            <a:spLocks/>
          </p:cNvSpPr>
          <p:nvPr/>
        </p:nvSpPr>
        <p:spPr>
          <a:xfrm>
            <a:off x="457200" y="304800"/>
            <a:ext cx="8229600" cy="1143000"/>
          </a:xfrm>
          <a:prstGeom prst="rect">
            <a:avLst/>
          </a:prstGeom>
        </p:spPr>
        <p:txBody>
          <a:bodyPr/>
          <a:lstStyle>
            <a:lvl1pPr algn="ctr" rtl="0" eaLnBrk="0" fontAlgn="base" hangingPunct="0">
              <a:spcBef>
                <a:spcPct val="0"/>
              </a:spcBef>
              <a:spcAft>
                <a:spcPct val="0"/>
              </a:spcAft>
              <a:defRPr sz="38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3600" b="1" kern="0" dirty="0" smtClean="0">
                <a:solidFill>
                  <a:srgbClr val="0F6CB4"/>
                </a:solidFill>
              </a:rPr>
              <a:t>Questions/Issues Discussed at the Opening Meeting</a:t>
            </a:r>
          </a:p>
        </p:txBody>
      </p:sp>
    </p:spTree>
    <p:extLst>
      <p:ext uri="{BB962C8B-B14F-4D97-AF65-F5344CB8AC3E}">
        <p14:creationId xmlns:p14="http://schemas.microsoft.com/office/powerpoint/2010/main" val="32998761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z="3600" b="1" dirty="0" smtClean="0">
                <a:solidFill>
                  <a:srgbClr val="0F6CB4"/>
                </a:solidFill>
              </a:rPr>
              <a:t>Process to Completion</a:t>
            </a:r>
          </a:p>
        </p:txBody>
      </p:sp>
      <p:sp>
        <p:nvSpPr>
          <p:cNvPr id="5" name="Content Placeholder 2"/>
          <p:cNvSpPr>
            <a:spLocks noGrp="1"/>
          </p:cNvSpPr>
          <p:nvPr>
            <p:ph idx="1"/>
          </p:nvPr>
        </p:nvSpPr>
        <p:spPr>
          <a:xfrm>
            <a:off x="457200" y="1600200"/>
            <a:ext cx="4191000" cy="3657600"/>
          </a:xfrm>
        </p:spPr>
        <p:txBody>
          <a:bodyPr/>
          <a:lstStyle/>
          <a:p>
            <a:pPr eaLnBrk="1" hangingPunct="1"/>
            <a:r>
              <a:rPr lang="en-US" altLang="en-US" sz="2400" dirty="0" smtClean="0"/>
              <a:t>Upon completion of the Assessment, an </a:t>
            </a:r>
            <a:r>
              <a:rPr lang="en-US" altLang="en-US" sz="2400" b="1" dirty="0" smtClean="0"/>
              <a:t>IEQ</a:t>
            </a:r>
            <a:r>
              <a:rPr lang="en-US" altLang="en-US" sz="2400" dirty="0" smtClean="0"/>
              <a:t> </a:t>
            </a:r>
            <a:r>
              <a:rPr lang="en-US" altLang="en-US" sz="2400" b="1" dirty="0" smtClean="0"/>
              <a:t>Dashboard Report</a:t>
            </a:r>
            <a:r>
              <a:rPr lang="en-US" altLang="en-US" sz="2400" dirty="0" smtClean="0"/>
              <a:t> summarizing the findings, corrective action recommendations, and responsible party is prepared along with a summary letter. </a:t>
            </a:r>
          </a:p>
        </p:txBody>
      </p:sp>
      <p:sp>
        <p:nvSpPr>
          <p:cNvPr id="6" name="Content Placeholder 2"/>
          <p:cNvSpPr txBox="1">
            <a:spLocks/>
          </p:cNvSpPr>
          <p:nvPr/>
        </p:nvSpPr>
        <p:spPr bwMode="auto">
          <a:xfrm>
            <a:off x="4876800" y="1600200"/>
            <a:ext cx="3810000" cy="2971800"/>
          </a:xfrm>
          <a:prstGeom prst="rect">
            <a:avLst/>
          </a:prstGeom>
          <a:noFill/>
          <a:ln w="9525">
            <a:noFill/>
            <a:miter lim="800000"/>
            <a:headEnd/>
            <a:tailEnd/>
          </a:ln>
        </p:spPr>
        <p:txBody>
          <a:bodyPr>
            <a:normAutofit/>
          </a:bodyPr>
          <a:lstStyle/>
          <a:p>
            <a:pPr marL="342900" indent="-342900" fontAlgn="auto">
              <a:spcBef>
                <a:spcPct val="20000"/>
              </a:spcBef>
              <a:spcAft>
                <a:spcPts val="0"/>
              </a:spcAft>
              <a:buFont typeface="Arial" pitchFamily="34" charset="0"/>
              <a:buChar char="•"/>
              <a:defRPr/>
            </a:pPr>
            <a:r>
              <a:rPr lang="en-US" sz="2400" dirty="0">
                <a:latin typeface="+mn-lt"/>
                <a:cs typeface="+mn-cs"/>
              </a:rPr>
              <a:t>Corrective actions are incorporated into the District’s IEQ Program and entered into the Operations Divisions’ work order system for implementation.</a:t>
            </a:r>
          </a:p>
        </p:txBody>
      </p:sp>
    </p:spTree>
    <p:extLst>
      <p:ext uri="{BB962C8B-B14F-4D97-AF65-F5344CB8AC3E}">
        <p14:creationId xmlns:p14="http://schemas.microsoft.com/office/powerpoint/2010/main" val="26491379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z="3600" b="1" dirty="0" smtClean="0">
                <a:solidFill>
                  <a:srgbClr val="0F6CB4"/>
                </a:solidFill>
              </a:rPr>
              <a:t>Cluttered Kindergarten Classroom</a:t>
            </a:r>
          </a:p>
        </p:txBody>
      </p:sp>
      <p:pic>
        <p:nvPicPr>
          <p:cNvPr id="2048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371600"/>
            <a:ext cx="6035675" cy="4525963"/>
          </a:xfrm>
          <a:noFill/>
        </p:spPr>
      </p:pic>
    </p:spTree>
    <p:extLst>
      <p:ext uri="{BB962C8B-B14F-4D97-AF65-F5344CB8AC3E}">
        <p14:creationId xmlns:p14="http://schemas.microsoft.com/office/powerpoint/2010/main" val="26703527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sz="3600" b="1" dirty="0" smtClean="0">
                <a:solidFill>
                  <a:srgbClr val="0F6CB4"/>
                </a:solidFill>
              </a:rPr>
              <a:t>School-Based IEQ Team</a:t>
            </a:r>
          </a:p>
        </p:txBody>
      </p:sp>
      <p:pic>
        <p:nvPicPr>
          <p:cNvPr id="21507" name="Content Placeholder 3" descr="IMG_1007.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371600"/>
            <a:ext cx="6035675" cy="4525963"/>
          </a:xfrm>
        </p:spPr>
      </p:pic>
      <p:sp>
        <p:nvSpPr>
          <p:cNvPr id="4" name="Rectangle 3"/>
          <p:cNvSpPr/>
          <p:nvPr/>
        </p:nvSpPr>
        <p:spPr>
          <a:xfrm>
            <a:off x="5410200" y="1371600"/>
            <a:ext cx="220980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21509" name="TextBox 4"/>
          <p:cNvSpPr txBox="1">
            <a:spLocks noChangeArrowheads="1"/>
          </p:cNvSpPr>
          <p:nvPr/>
        </p:nvSpPr>
        <p:spPr bwMode="auto">
          <a:xfrm>
            <a:off x="5520531" y="1676400"/>
            <a:ext cx="198913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dirty="0"/>
              <a:t>The </a:t>
            </a:r>
            <a:r>
              <a:rPr lang="en-US" altLang="en-US" sz="1600" b="1" dirty="0" smtClean="0"/>
              <a:t>Team:</a:t>
            </a:r>
            <a:endParaRPr lang="en-US" altLang="en-US" sz="1600" b="1" dirty="0"/>
          </a:p>
          <a:p>
            <a:pPr eaLnBrk="1" hangingPunct="1"/>
            <a:endParaRPr lang="en-US" altLang="en-US" sz="1600" dirty="0"/>
          </a:p>
          <a:p>
            <a:pPr eaLnBrk="1" hangingPunct="1">
              <a:buFont typeface="Arial" panose="020B0604020202020204" pitchFamily="34" charset="0"/>
              <a:buChar char="•"/>
            </a:pPr>
            <a:r>
              <a:rPr lang="en-US" altLang="en-US" sz="1600" dirty="0" smtClean="0"/>
              <a:t> Principal</a:t>
            </a:r>
            <a:endParaRPr lang="en-US" altLang="en-US" sz="1600" dirty="0"/>
          </a:p>
          <a:p>
            <a:pPr eaLnBrk="1" hangingPunct="1">
              <a:buFont typeface="Arial" panose="020B0604020202020204" pitchFamily="34" charset="0"/>
              <a:buChar char="•"/>
            </a:pPr>
            <a:r>
              <a:rPr lang="en-US" altLang="en-US" sz="1600" dirty="0" smtClean="0"/>
              <a:t> Teacher</a:t>
            </a:r>
            <a:endParaRPr lang="en-US" altLang="en-US" sz="1600" dirty="0"/>
          </a:p>
          <a:p>
            <a:pPr eaLnBrk="1" hangingPunct="1">
              <a:buFont typeface="Arial" panose="020B0604020202020204" pitchFamily="34" charset="0"/>
              <a:buChar char="•"/>
            </a:pPr>
            <a:r>
              <a:rPr lang="en-US" altLang="en-US" sz="1600" dirty="0" smtClean="0"/>
              <a:t> Building </a:t>
            </a:r>
            <a:r>
              <a:rPr lang="en-US" altLang="en-US" sz="1600" dirty="0"/>
              <a:t>Engineer</a:t>
            </a:r>
          </a:p>
          <a:p>
            <a:pPr eaLnBrk="1" hangingPunct="1">
              <a:buFont typeface="Arial" panose="020B0604020202020204" pitchFamily="34" charset="0"/>
              <a:buChar char="•"/>
            </a:pPr>
            <a:r>
              <a:rPr lang="en-US" altLang="en-US" sz="1600" dirty="0" smtClean="0"/>
              <a:t> Maintenance Staff</a:t>
            </a:r>
            <a:endParaRPr lang="en-US" altLang="en-US" sz="1600" dirty="0"/>
          </a:p>
          <a:p>
            <a:pPr marL="119063" indent="-119063" eaLnBrk="1" hangingPunct="1">
              <a:buFont typeface="Arial" panose="020B0604020202020204" pitchFamily="34" charset="0"/>
              <a:buChar char="•"/>
            </a:pPr>
            <a:r>
              <a:rPr lang="en-US" altLang="en-US" sz="1600" dirty="0" smtClean="0"/>
              <a:t>Facility Area Coordinator</a:t>
            </a:r>
            <a:endParaRPr lang="en-US" altLang="en-US" sz="1600" dirty="0"/>
          </a:p>
          <a:p>
            <a:pPr eaLnBrk="1" hangingPunct="1">
              <a:buFont typeface="Arial" panose="020B0604020202020204" pitchFamily="34" charset="0"/>
              <a:buChar char="•"/>
            </a:pPr>
            <a:r>
              <a:rPr lang="en-US" altLang="en-US" sz="1600" dirty="0" smtClean="0"/>
              <a:t> IEQ </a:t>
            </a:r>
            <a:r>
              <a:rPr lang="en-US" altLang="en-US" sz="1600" dirty="0"/>
              <a:t>Inspector</a:t>
            </a:r>
          </a:p>
        </p:txBody>
      </p:sp>
    </p:spTree>
    <p:extLst>
      <p:ext uri="{BB962C8B-B14F-4D97-AF65-F5344CB8AC3E}">
        <p14:creationId xmlns:p14="http://schemas.microsoft.com/office/powerpoint/2010/main" val="28635569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274638"/>
            <a:ext cx="9144000" cy="1143000"/>
          </a:xfrm>
        </p:spPr>
        <p:txBody>
          <a:bodyPr/>
          <a:lstStyle/>
          <a:p>
            <a:pPr eaLnBrk="1" hangingPunct="1"/>
            <a:r>
              <a:rPr lang="en-US" altLang="en-US" sz="3600" b="1" dirty="0" smtClean="0">
                <a:solidFill>
                  <a:srgbClr val="0F6CB4"/>
                </a:solidFill>
              </a:rPr>
              <a:t>Under-Sink Water Leak, Mold, Rodent and Droppings</a:t>
            </a:r>
          </a:p>
        </p:txBody>
      </p:sp>
      <p:pic>
        <p:nvPicPr>
          <p:cNvPr id="2253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val="40869425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3600" b="1" dirty="0" smtClean="0">
                <a:solidFill>
                  <a:srgbClr val="0F6CB4"/>
                </a:solidFill>
              </a:rPr>
              <a:t>Asthma Trigger (sorry)</a:t>
            </a:r>
          </a:p>
        </p:txBody>
      </p:sp>
      <p:pic>
        <p:nvPicPr>
          <p:cNvPr id="235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447800"/>
            <a:ext cx="6035675" cy="4525963"/>
          </a:xfrm>
          <a:noFill/>
        </p:spPr>
      </p:pic>
    </p:spTree>
    <p:extLst>
      <p:ext uri="{BB962C8B-B14F-4D97-AF65-F5344CB8AC3E}">
        <p14:creationId xmlns:p14="http://schemas.microsoft.com/office/powerpoint/2010/main" val="36614896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z="3600" b="1" dirty="0" smtClean="0">
                <a:solidFill>
                  <a:srgbClr val="0F6CB4"/>
                </a:solidFill>
              </a:rPr>
              <a:t>Unapproved Cleaning Chemicals</a:t>
            </a:r>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73213" y="1447800"/>
            <a:ext cx="5997575" cy="4525963"/>
          </a:xfrm>
          <a:noFill/>
        </p:spPr>
      </p:pic>
    </p:spTree>
    <p:extLst>
      <p:ext uri="{BB962C8B-B14F-4D97-AF65-F5344CB8AC3E}">
        <p14:creationId xmlns:p14="http://schemas.microsoft.com/office/powerpoint/2010/main" val="24185345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z="3600" b="1" dirty="0" smtClean="0">
                <a:solidFill>
                  <a:srgbClr val="0F6CB4"/>
                </a:solidFill>
              </a:rPr>
              <a:t>Blocked Unit Ventilator</a:t>
            </a:r>
          </a:p>
        </p:txBody>
      </p:sp>
      <p:pic>
        <p:nvPicPr>
          <p:cNvPr id="2560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447800"/>
            <a:ext cx="6035675" cy="4525963"/>
          </a:xfrm>
          <a:noFill/>
        </p:spPr>
      </p:pic>
    </p:spTree>
    <p:extLst>
      <p:ext uri="{BB962C8B-B14F-4D97-AF65-F5344CB8AC3E}">
        <p14:creationId xmlns:p14="http://schemas.microsoft.com/office/powerpoint/2010/main" val="3863796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en-US" b="1" dirty="0" smtClean="0">
                <a:solidFill>
                  <a:srgbClr val="0F6CB4"/>
                </a:solidFill>
              </a:rPr>
              <a:t>IEQ Dashboard Committee</a:t>
            </a:r>
          </a:p>
        </p:txBody>
      </p:sp>
      <p:pic>
        <p:nvPicPr>
          <p:cNvPr id="26627" name="Content Placeholder 3" descr="IMG_003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63600" y="1447800"/>
            <a:ext cx="4978400" cy="3733800"/>
          </a:xfrm>
          <a:ln w="69850">
            <a:solidFill>
              <a:schemeClr val="accent1"/>
            </a:solidFill>
            <a:miter lim="800000"/>
            <a:headEnd/>
            <a:tailEnd/>
          </a:ln>
        </p:spPr>
      </p:pic>
      <p:sp>
        <p:nvSpPr>
          <p:cNvPr id="26628" name="TextBox 3"/>
          <p:cNvSpPr txBox="1">
            <a:spLocks noChangeArrowheads="1"/>
          </p:cNvSpPr>
          <p:nvPr/>
        </p:nvSpPr>
        <p:spPr bwMode="auto">
          <a:xfrm>
            <a:off x="5880100" y="1371600"/>
            <a:ext cx="2273300" cy="3810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600" dirty="0"/>
          </a:p>
          <a:p>
            <a:pPr eaLnBrk="1" hangingPunct="1"/>
            <a:r>
              <a:rPr lang="en-US" altLang="en-US" sz="1600" b="1" dirty="0"/>
              <a:t>The </a:t>
            </a:r>
            <a:r>
              <a:rPr lang="en-US" altLang="en-US" sz="1600" b="1" dirty="0" smtClean="0"/>
              <a:t>Team:</a:t>
            </a:r>
            <a:endParaRPr lang="en-US" altLang="en-US" sz="1600" b="1" dirty="0"/>
          </a:p>
          <a:p>
            <a:pPr eaLnBrk="1" hangingPunct="1">
              <a:buFont typeface="Arial" panose="020B0604020202020204" pitchFamily="34" charset="0"/>
              <a:buChar char="•"/>
            </a:pPr>
            <a:endParaRPr lang="en-US" altLang="en-US" sz="1600" dirty="0"/>
          </a:p>
          <a:p>
            <a:pPr eaLnBrk="1" hangingPunct="1">
              <a:buFont typeface="Arial" panose="020B0604020202020204" pitchFamily="34" charset="0"/>
              <a:buChar char="•"/>
            </a:pPr>
            <a:r>
              <a:rPr lang="en-US" altLang="en-US" sz="1600" dirty="0" smtClean="0"/>
              <a:t> Maintenance Staff</a:t>
            </a:r>
            <a:endParaRPr lang="en-US" altLang="en-US" sz="1600" dirty="0"/>
          </a:p>
          <a:p>
            <a:pPr eaLnBrk="1" hangingPunct="1">
              <a:buFont typeface="Arial" panose="020B0604020202020204" pitchFamily="34" charset="0"/>
              <a:buChar char="•"/>
            </a:pPr>
            <a:r>
              <a:rPr lang="en-US" altLang="en-US" sz="1600" dirty="0" smtClean="0"/>
              <a:t> Operations Staff</a:t>
            </a:r>
            <a:endParaRPr lang="en-US" altLang="en-US" sz="1600" dirty="0"/>
          </a:p>
          <a:p>
            <a:pPr eaLnBrk="1" hangingPunct="1">
              <a:buFont typeface="Arial" panose="020B0604020202020204" pitchFamily="34" charset="0"/>
              <a:buChar char="•"/>
            </a:pPr>
            <a:r>
              <a:rPr lang="en-US" altLang="en-US" sz="1600" dirty="0" smtClean="0"/>
              <a:t> Environmental Staff</a:t>
            </a:r>
            <a:endParaRPr lang="en-US" altLang="en-US" sz="1600" dirty="0"/>
          </a:p>
          <a:p>
            <a:pPr eaLnBrk="1" hangingPunct="1">
              <a:buFont typeface="Arial" panose="020B0604020202020204" pitchFamily="34" charset="0"/>
              <a:buChar char="•"/>
            </a:pPr>
            <a:r>
              <a:rPr lang="en-US" altLang="en-US" sz="1600" dirty="0" smtClean="0"/>
              <a:t> IEQ </a:t>
            </a:r>
            <a:r>
              <a:rPr lang="en-US" altLang="en-US" sz="1600" dirty="0"/>
              <a:t>Manager</a:t>
            </a:r>
          </a:p>
          <a:p>
            <a:pPr eaLnBrk="1" hangingPunct="1"/>
            <a:endParaRPr lang="en-US" altLang="en-US" sz="1600" dirty="0"/>
          </a:p>
          <a:p>
            <a:pPr eaLnBrk="1" hangingPunct="1"/>
            <a:endParaRPr lang="en-US" altLang="en-US" sz="1600" dirty="0"/>
          </a:p>
          <a:p>
            <a:pPr eaLnBrk="1" hangingPunct="1">
              <a:buFont typeface="Arial" panose="020B0604020202020204" pitchFamily="34" charset="0"/>
              <a:buChar char="•"/>
            </a:pPr>
            <a:endParaRPr lang="en-US" altLang="en-US" sz="1600" dirty="0"/>
          </a:p>
          <a:p>
            <a:pPr eaLnBrk="1" hangingPunct="1">
              <a:buFont typeface="Arial" panose="020B0604020202020204" pitchFamily="34" charset="0"/>
              <a:buChar char="•"/>
            </a:pPr>
            <a:endParaRPr lang="en-US" altLang="en-US" sz="1600" dirty="0"/>
          </a:p>
          <a:p>
            <a:pPr eaLnBrk="1" hangingPunct="1"/>
            <a:endParaRPr lang="en-US" altLang="en-US" sz="1600" dirty="0"/>
          </a:p>
          <a:p>
            <a:pPr eaLnBrk="1" hangingPunct="1">
              <a:buFont typeface="Arial" panose="020B0604020202020204" pitchFamily="34" charset="0"/>
              <a:buChar char="•"/>
            </a:pPr>
            <a:endParaRPr lang="en-US" altLang="en-US" sz="1600" dirty="0"/>
          </a:p>
          <a:p>
            <a:pPr eaLnBrk="1" hangingPunct="1">
              <a:buFont typeface="Arial" panose="020B0604020202020204" pitchFamily="34" charset="0"/>
              <a:buChar char="•"/>
            </a:pPr>
            <a:endParaRPr lang="en-US" altLang="en-US" sz="1600" dirty="0"/>
          </a:p>
          <a:p>
            <a:pPr eaLnBrk="1" hangingPunct="1">
              <a:buFont typeface="Arial" panose="020B0604020202020204" pitchFamily="34" charset="0"/>
              <a:buChar char="•"/>
            </a:pPr>
            <a:endParaRPr lang="en-US" altLang="en-US" sz="1600" dirty="0"/>
          </a:p>
        </p:txBody>
      </p:sp>
    </p:spTree>
    <p:extLst>
      <p:ext uri="{BB962C8B-B14F-4D97-AF65-F5344CB8AC3E}">
        <p14:creationId xmlns:p14="http://schemas.microsoft.com/office/powerpoint/2010/main" val="29209975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GreenFutures Coming Soon Summ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2895600" cy="666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GreenFutures Cov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28600"/>
            <a:ext cx="5029200"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96900" y="5822950"/>
            <a:ext cx="3124200" cy="83820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6" name="Rectangle 5"/>
          <p:cNvSpPr/>
          <p:nvPr/>
        </p:nvSpPr>
        <p:spPr>
          <a:xfrm>
            <a:off x="1143000" y="6096000"/>
            <a:ext cx="2411238" cy="646331"/>
          </a:xfrm>
          <a:prstGeom prst="rect">
            <a:avLst/>
          </a:prstGeom>
        </p:spPr>
        <p:txBody>
          <a:bodyPr wrap="none">
            <a:spAutoFit/>
          </a:bodyPr>
          <a:lstStyle/>
          <a:p>
            <a:pPr>
              <a:defRPr/>
            </a:pPr>
            <a:r>
              <a:rPr lang="en-US" sz="1200" dirty="0">
                <a:latin typeface="+mn-lt"/>
                <a:cs typeface="Arial" charset="0"/>
                <a:hlinkClick r:id="rId6" tooltip="GreenFutures"/>
              </a:rPr>
              <a:t>https://greenfutures.philasd.org/</a:t>
            </a:r>
            <a:endParaRPr lang="en-US" sz="1200" dirty="0">
              <a:latin typeface="+mn-lt"/>
              <a:cs typeface="Arial" charset="0"/>
            </a:endParaRPr>
          </a:p>
          <a:p>
            <a:pPr>
              <a:defRPr/>
            </a:pPr>
            <a:r>
              <a:rPr lang="en-US" sz="1200" dirty="0">
                <a:latin typeface="+mn-lt"/>
                <a:cs typeface="Arial" charset="0"/>
              </a:rPr>
              <a:t>@</a:t>
            </a:r>
            <a:r>
              <a:rPr lang="en-US" sz="1200" dirty="0" err="1">
                <a:latin typeface="+mn-lt"/>
                <a:cs typeface="Arial" charset="0"/>
              </a:rPr>
              <a:t>sdpgreenfutures</a:t>
            </a:r>
            <a:endParaRPr lang="en-US" sz="1200" dirty="0">
              <a:latin typeface="+mn-lt"/>
              <a:cs typeface="Arial" charset="0"/>
            </a:endParaRPr>
          </a:p>
          <a:p>
            <a:pPr>
              <a:defRPr/>
            </a:pPr>
            <a:r>
              <a:rPr lang="en-US" sz="1200" dirty="0">
                <a:latin typeface="+mn-lt"/>
                <a:cs typeface="Arial" charset="0"/>
              </a:rPr>
              <a:t>Facebook.com/</a:t>
            </a:r>
            <a:r>
              <a:rPr lang="en-US" sz="1200" dirty="0" err="1">
                <a:latin typeface="+mn-lt"/>
                <a:cs typeface="Arial" charset="0"/>
              </a:rPr>
              <a:t>SDPgreenfutures</a:t>
            </a:r>
            <a:endParaRPr lang="en-US" sz="1200" dirty="0">
              <a:latin typeface="+mn-lt"/>
              <a:cs typeface="Arial" charset="0"/>
            </a:endParaRPr>
          </a:p>
        </p:txBody>
      </p:sp>
    </p:spTree>
    <p:extLst>
      <p:ext uri="{BB962C8B-B14F-4D97-AF65-F5344CB8AC3E}">
        <p14:creationId xmlns:p14="http://schemas.microsoft.com/office/powerpoint/2010/main" val="514778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85800" y="3962400"/>
            <a:ext cx="7696200" cy="3485570"/>
          </a:xfrm>
          <a:prstGeom prst="rect">
            <a:avLst/>
          </a:prstGeom>
          <a:noFill/>
        </p:spPr>
        <p:txBody>
          <a:bodyPr wrap="square" numCol="2" rtlCol="0">
            <a:spAutoFit/>
          </a:bodyPr>
          <a:lstStyle/>
          <a:p>
            <a:pPr marL="800100" lvl="1" indent="-342900">
              <a:spcBef>
                <a:spcPts val="300"/>
              </a:spcBef>
              <a:buFont typeface="+mj-lt"/>
              <a:buAutoNum type="arabicPeriod"/>
            </a:pPr>
            <a:r>
              <a:rPr lang="en-US" dirty="0"/>
              <a:t>Creating Healthy Indoor Environments in Schools</a:t>
            </a:r>
          </a:p>
          <a:p>
            <a:pPr marL="800100" lvl="1" indent="-342900">
              <a:spcBef>
                <a:spcPts val="300"/>
              </a:spcBef>
              <a:buFont typeface="+mj-lt"/>
              <a:buAutoNum type="arabicPeriod"/>
            </a:pPr>
            <a:r>
              <a:rPr lang="en-US" dirty="0"/>
              <a:t>Making the Case</a:t>
            </a:r>
          </a:p>
          <a:p>
            <a:pPr marL="800100" lvl="1" indent="-342900">
              <a:spcBef>
                <a:spcPts val="300"/>
              </a:spcBef>
              <a:buFont typeface="+mj-lt"/>
              <a:buAutoNum type="arabicPeriod"/>
            </a:pPr>
            <a:r>
              <a:rPr lang="en-US" dirty="0"/>
              <a:t>HVAC Systems</a:t>
            </a:r>
          </a:p>
          <a:p>
            <a:pPr marL="800100" lvl="1" indent="-342900">
              <a:spcBef>
                <a:spcPts val="300"/>
              </a:spcBef>
              <a:buFont typeface="+mj-lt"/>
              <a:buAutoNum type="arabicPeriod"/>
            </a:pPr>
            <a:r>
              <a:rPr lang="en-US" dirty="0"/>
              <a:t>Moisture and Mold</a:t>
            </a:r>
          </a:p>
          <a:p>
            <a:pPr marL="800100" lvl="1" indent="-342900">
              <a:spcBef>
                <a:spcPts val="300"/>
              </a:spcBef>
              <a:buFont typeface="+mj-lt"/>
              <a:buAutoNum type="arabicPeriod"/>
            </a:pPr>
            <a:r>
              <a:rPr lang="en-US" dirty="0"/>
              <a:t>Energy Efficiency and </a:t>
            </a:r>
            <a:r>
              <a:rPr lang="en-US" dirty="0" smtClean="0"/>
              <a:t>IAQ</a:t>
            </a:r>
          </a:p>
          <a:p>
            <a:pPr marL="800100" lvl="1" indent="-342900">
              <a:spcBef>
                <a:spcPts val="300"/>
              </a:spcBef>
              <a:buFont typeface="+mj-lt"/>
              <a:buAutoNum type="arabicPeriod"/>
            </a:pPr>
            <a:endParaRPr lang="en-US" dirty="0" smtClean="0"/>
          </a:p>
          <a:p>
            <a:pPr marL="800100" lvl="1" indent="-342900">
              <a:spcBef>
                <a:spcPts val="300"/>
              </a:spcBef>
              <a:buFont typeface="+mj-lt"/>
              <a:buAutoNum type="arabicPeriod"/>
            </a:pPr>
            <a:endParaRPr lang="en-US" dirty="0" smtClean="0"/>
          </a:p>
          <a:p>
            <a:pPr marL="800100" lvl="1" indent="-342900">
              <a:spcBef>
                <a:spcPts val="300"/>
              </a:spcBef>
              <a:buFont typeface="+mj-lt"/>
              <a:buAutoNum type="arabicPeriod"/>
            </a:pPr>
            <a:endParaRPr lang="en-US" dirty="0" smtClean="0"/>
          </a:p>
          <a:p>
            <a:pPr marL="800100" lvl="1" indent="-342900">
              <a:spcBef>
                <a:spcPts val="300"/>
              </a:spcBef>
              <a:buFont typeface="+mj-lt"/>
              <a:buAutoNum type="arabicPeriod"/>
            </a:pPr>
            <a:endParaRPr lang="en-US" dirty="0" smtClean="0"/>
          </a:p>
          <a:p>
            <a:pPr marL="800100" lvl="1" indent="-342900">
              <a:spcBef>
                <a:spcPts val="300"/>
              </a:spcBef>
              <a:buFont typeface="+mj-lt"/>
              <a:buAutoNum type="arabicPeriod"/>
            </a:pPr>
            <a:endParaRPr lang="en-US" dirty="0" smtClean="0"/>
          </a:p>
          <a:p>
            <a:pPr marL="800100" lvl="1" indent="-342900">
              <a:spcBef>
                <a:spcPts val="300"/>
              </a:spcBef>
              <a:buFont typeface="+mj-lt"/>
              <a:buAutoNum type="arabicPeriod"/>
            </a:pPr>
            <a:r>
              <a:rPr lang="en-US" dirty="0" smtClean="0"/>
              <a:t>Integrated </a:t>
            </a:r>
            <a:r>
              <a:rPr lang="en-US" dirty="0"/>
              <a:t>Pest Management</a:t>
            </a:r>
          </a:p>
          <a:p>
            <a:pPr marL="800100" lvl="1" indent="-342900">
              <a:spcBef>
                <a:spcPts val="300"/>
              </a:spcBef>
              <a:buFont typeface="+mj-lt"/>
              <a:buAutoNum type="arabicPeriod"/>
            </a:pPr>
            <a:r>
              <a:rPr lang="en-US" dirty="0"/>
              <a:t>Asthma Management</a:t>
            </a:r>
          </a:p>
          <a:p>
            <a:pPr marL="800100" lvl="1" indent="-342900">
              <a:spcBef>
                <a:spcPts val="300"/>
              </a:spcBef>
              <a:buFont typeface="+mj-lt"/>
              <a:buAutoNum type="arabicPeriod"/>
            </a:pPr>
            <a:r>
              <a:rPr lang="en-US" dirty="0"/>
              <a:t>Cleaning and Maintenance</a:t>
            </a:r>
          </a:p>
          <a:p>
            <a:pPr marL="800100" lvl="1" indent="-342900">
              <a:spcBef>
                <a:spcPts val="300"/>
              </a:spcBef>
              <a:buFont typeface="+mj-lt"/>
              <a:buAutoNum type="arabicPeriod"/>
            </a:pPr>
            <a:r>
              <a:rPr lang="en-US" dirty="0"/>
              <a:t>Materials Selection</a:t>
            </a:r>
          </a:p>
          <a:p>
            <a:pPr marL="800100" lvl="1" indent="-452438">
              <a:spcBef>
                <a:spcPts val="300"/>
              </a:spcBef>
              <a:buFont typeface="+mj-lt"/>
              <a:buAutoNum type="arabicPeriod"/>
            </a:pPr>
            <a:r>
              <a:rPr lang="en-US" dirty="0"/>
              <a:t>Source Control</a:t>
            </a:r>
            <a:endParaRPr lang="en-US" sz="1000" dirty="0">
              <a:solidFill>
                <a:srgbClr val="003300"/>
              </a:solidFill>
            </a:endParaRPr>
          </a:p>
        </p:txBody>
      </p:sp>
      <p:sp>
        <p:nvSpPr>
          <p:cNvPr id="10" name="TextBox 9"/>
          <p:cNvSpPr txBox="1"/>
          <p:nvPr/>
        </p:nvSpPr>
        <p:spPr>
          <a:xfrm>
            <a:off x="1219200" y="6019800"/>
            <a:ext cx="7772400" cy="338554"/>
          </a:xfrm>
          <a:prstGeom prst="rect">
            <a:avLst/>
          </a:prstGeom>
          <a:noFill/>
        </p:spPr>
        <p:txBody>
          <a:bodyPr wrap="square" rtlCol="0">
            <a:spAutoFit/>
          </a:bodyPr>
          <a:lstStyle/>
          <a:p>
            <a:pPr marL="0" lvl="1" indent="0">
              <a:buNone/>
            </a:pPr>
            <a:r>
              <a:rPr lang="en-US" sz="1600" dirty="0">
                <a:hlinkClick r:id="rId3"/>
              </a:rPr>
              <a:t>www.epa.gov/iaq-schools/indoor-air-quality-schools-master-class-webinar-series</a:t>
            </a:r>
            <a:r>
              <a:rPr lang="en-US" sz="1600" dirty="0"/>
              <a:t> </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666" t="9972" r="5000" b="9972"/>
          <a:stretch/>
        </p:blipFill>
        <p:spPr>
          <a:xfrm>
            <a:off x="1333500" y="0"/>
            <a:ext cx="6477000" cy="2932981"/>
          </a:xfrm>
          <a:prstGeom prst="rect">
            <a:avLst/>
          </a:prstGeom>
        </p:spPr>
      </p:pic>
      <p:sp>
        <p:nvSpPr>
          <p:cNvPr id="3" name="Content Placeholder 2"/>
          <p:cNvSpPr>
            <a:spLocks noGrp="1"/>
          </p:cNvSpPr>
          <p:nvPr>
            <p:ph idx="4294967295"/>
          </p:nvPr>
        </p:nvSpPr>
        <p:spPr>
          <a:xfrm>
            <a:off x="152400" y="2885768"/>
            <a:ext cx="8458200" cy="1219200"/>
          </a:xfrm>
        </p:spPr>
        <p:txBody>
          <a:bodyPr/>
          <a:lstStyle/>
          <a:p>
            <a:pPr marL="0" lvl="0" indent="0">
              <a:buNone/>
            </a:pPr>
            <a:r>
              <a:rPr lang="en-US" sz="2000" dirty="0" smtClean="0"/>
              <a:t>10 </a:t>
            </a:r>
            <a:r>
              <a:rPr lang="en-US" sz="2000" dirty="0"/>
              <a:t>t</a:t>
            </a:r>
            <a:r>
              <a:rPr lang="en-US" sz="2000" dirty="0" smtClean="0"/>
              <a:t>echnical </a:t>
            </a:r>
            <a:r>
              <a:rPr lang="en-US" sz="2000" dirty="0"/>
              <a:t>Web-based </a:t>
            </a:r>
            <a:r>
              <a:rPr lang="en-US" sz="2000" dirty="0" smtClean="0"/>
              <a:t>trainings </a:t>
            </a:r>
            <a:r>
              <a:rPr lang="en-US" sz="2000" dirty="0"/>
              <a:t>designed to build the capacity of school district staff across the </a:t>
            </a:r>
            <a:r>
              <a:rPr lang="en-US" sz="2000" dirty="0" smtClean="0"/>
              <a:t>country </a:t>
            </a:r>
            <a:r>
              <a:rPr lang="en-US" sz="2000" dirty="0"/>
              <a:t>to start, improve or sustain an IAQ management </a:t>
            </a:r>
            <a:r>
              <a:rPr lang="en-US" sz="2000" dirty="0" smtClean="0"/>
              <a:t>program:</a:t>
            </a:r>
          </a:p>
          <a:p>
            <a:pPr marL="0" lvl="0" indent="0">
              <a:buNone/>
            </a:pPr>
            <a:endParaRPr lang="en-US" sz="1000" dirty="0"/>
          </a:p>
          <a:p>
            <a:pPr lvl="1">
              <a:buNone/>
            </a:pPr>
            <a:endParaRPr lang="en-US" sz="2000" dirty="0" smtClean="0"/>
          </a:p>
        </p:txBody>
      </p:sp>
    </p:spTree>
    <p:extLst>
      <p:ext uri="{BB962C8B-B14F-4D97-AF65-F5344CB8AC3E}">
        <p14:creationId xmlns:p14="http://schemas.microsoft.com/office/powerpoint/2010/main" val="1595472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758952"/>
            <a:ext cx="8229600" cy="1143000"/>
          </a:xfrm>
        </p:spPr>
        <p:txBody>
          <a:bodyPr/>
          <a:lstStyle/>
          <a:p>
            <a:r>
              <a:rPr lang="en-US" altLang="en-US" b="1" dirty="0">
                <a:solidFill>
                  <a:srgbClr val="0F6CB4"/>
                </a:solidFill>
              </a:rPr>
              <a:t>Thank you!</a:t>
            </a:r>
          </a:p>
        </p:txBody>
      </p:sp>
      <p:sp>
        <p:nvSpPr>
          <p:cNvPr id="28675" name="Content Placeholder 2"/>
          <p:cNvSpPr>
            <a:spLocks noGrp="1"/>
          </p:cNvSpPr>
          <p:nvPr>
            <p:ph idx="1"/>
          </p:nvPr>
        </p:nvSpPr>
        <p:spPr>
          <a:xfrm>
            <a:off x="457200" y="1905000"/>
            <a:ext cx="8229600" cy="3505200"/>
          </a:xfrm>
        </p:spPr>
        <p:txBody>
          <a:bodyPr/>
          <a:lstStyle/>
          <a:p>
            <a:pPr algn="ctr">
              <a:buFont typeface="Arial" panose="020B0604020202020204" pitchFamily="34" charset="0"/>
              <a:buNone/>
            </a:pPr>
            <a:r>
              <a:rPr lang="en-US" altLang="en-US" dirty="0" smtClean="0"/>
              <a:t>Francine Locke, M.S.</a:t>
            </a:r>
          </a:p>
          <a:p>
            <a:pPr algn="ctr">
              <a:buFont typeface="Arial" panose="020B0604020202020204" pitchFamily="34" charset="0"/>
              <a:buNone/>
            </a:pPr>
            <a:r>
              <a:rPr lang="en-US" altLang="en-US" dirty="0" smtClean="0"/>
              <a:t>Environmental Director</a:t>
            </a:r>
          </a:p>
          <a:p>
            <a:pPr algn="ctr">
              <a:buFont typeface="Arial" panose="020B0604020202020204" pitchFamily="34" charset="0"/>
              <a:buNone/>
            </a:pPr>
            <a:r>
              <a:rPr lang="en-US" altLang="en-US" dirty="0" smtClean="0"/>
              <a:t>The School District of Philadelphia</a:t>
            </a:r>
          </a:p>
          <a:p>
            <a:pPr algn="ctr">
              <a:buFont typeface="Arial" panose="020B0604020202020204" pitchFamily="34" charset="0"/>
              <a:buNone/>
            </a:pPr>
            <a:r>
              <a:rPr lang="en-US" altLang="en-US" dirty="0" smtClean="0">
                <a:hlinkClick r:id="rId2"/>
              </a:rPr>
              <a:t>flocke@philasd.org</a:t>
            </a:r>
            <a:endParaRPr lang="en-US" altLang="en-US" dirty="0" smtClean="0"/>
          </a:p>
          <a:p>
            <a:pPr algn="ctr">
              <a:buFont typeface="Arial" panose="020B0604020202020204" pitchFamily="34" charset="0"/>
              <a:buNone/>
            </a:pPr>
            <a:r>
              <a:rPr lang="en-US" altLang="en-US" dirty="0" smtClean="0"/>
              <a:t>@</a:t>
            </a:r>
            <a:r>
              <a:rPr lang="en-US" altLang="en-US" dirty="0" err="1" smtClean="0"/>
              <a:t>philaschoolsenv</a:t>
            </a:r>
            <a:endParaRPr lang="en-US" altLang="en-US" dirty="0" smtClean="0"/>
          </a:p>
        </p:txBody>
      </p:sp>
    </p:spTree>
    <p:extLst>
      <p:ext uri="{BB962C8B-B14F-4D97-AF65-F5344CB8AC3E}">
        <p14:creationId xmlns:p14="http://schemas.microsoft.com/office/powerpoint/2010/main" val="33077328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609600"/>
            <a:ext cx="6499515" cy="48768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1447800"/>
            <a:ext cx="3251200" cy="24384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5504" y="4023704"/>
            <a:ext cx="3218721" cy="2148496"/>
          </a:xfrm>
          <a:prstGeom prst="rect">
            <a:avLst/>
          </a:prstGeom>
        </p:spPr>
      </p:pic>
      <p:sp>
        <p:nvSpPr>
          <p:cNvPr id="5" name="Rectangle 3"/>
          <p:cNvSpPr>
            <a:spLocks noChangeArrowheads="1"/>
          </p:cNvSpPr>
          <p:nvPr/>
        </p:nvSpPr>
        <p:spPr bwMode="auto">
          <a:xfrm>
            <a:off x="0" y="76200"/>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pPr>
            <a:r>
              <a:rPr lang="en-US" sz="3600" b="1" dirty="0" smtClean="0">
                <a:solidFill>
                  <a:srgbClr val="0F6CB4"/>
                </a:solidFill>
              </a:rPr>
              <a:t>KEY DRIVER: </a:t>
            </a:r>
            <a:r>
              <a:rPr lang="en-US" b="1" dirty="0" smtClean="0">
                <a:solidFill>
                  <a:srgbClr val="000000"/>
                </a:solidFill>
              </a:rPr>
              <a:t/>
            </a:r>
            <a:br>
              <a:rPr lang="en-US" b="1" dirty="0" smtClean="0">
                <a:solidFill>
                  <a:srgbClr val="000000"/>
                </a:solidFill>
              </a:rPr>
            </a:br>
            <a:r>
              <a:rPr lang="en-US" sz="3200" b="1" dirty="0" smtClean="0">
                <a:solidFill>
                  <a:srgbClr val="000000"/>
                </a:solidFill>
              </a:rPr>
              <a:t>Organize for Success</a:t>
            </a:r>
            <a:endParaRPr lang="en-US" sz="3200" dirty="0" smtClean="0">
              <a:solidFill>
                <a:srgbClr val="000000"/>
              </a:solidFill>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90034"/>
            <a:ext cx="1371600" cy="1371600"/>
          </a:xfrm>
          <a:prstGeom prst="rect">
            <a:avLst/>
          </a:prstGeom>
        </p:spPr>
      </p:pic>
      <p:sp>
        <p:nvSpPr>
          <p:cNvPr id="9" name="Right Arrow 8"/>
          <p:cNvSpPr/>
          <p:nvPr/>
        </p:nvSpPr>
        <p:spPr bwMode="auto">
          <a:xfrm>
            <a:off x="312516" y="2362200"/>
            <a:ext cx="749518" cy="242316"/>
          </a:xfrm>
          <a:prstGeom prst="rightArrow">
            <a:avLst/>
          </a:prstGeom>
          <a:solidFill>
            <a:srgbClr val="FF0000"/>
          </a:solidFill>
          <a:ln w="9525" cap="flat" cmpd="sng" algn="ctr">
            <a:solidFill>
              <a:srgbClr val="E563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smtClean="0">
              <a:ln>
                <a:noFill/>
              </a:ln>
              <a:solidFill>
                <a:schemeClr val="tx1"/>
              </a:solidFill>
              <a:effectLst/>
              <a:latin typeface="Arial" charset="0"/>
            </a:endParaRPr>
          </a:p>
        </p:txBody>
      </p:sp>
      <p:sp>
        <p:nvSpPr>
          <p:cNvPr id="10" name="Right Arrow 9"/>
          <p:cNvSpPr/>
          <p:nvPr/>
        </p:nvSpPr>
        <p:spPr bwMode="auto">
          <a:xfrm>
            <a:off x="312516" y="3002924"/>
            <a:ext cx="749518" cy="242316"/>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smtClean="0">
              <a:ln>
                <a:noFill/>
              </a:ln>
              <a:solidFill>
                <a:schemeClr val="tx1"/>
              </a:solidFill>
              <a:effectLst/>
              <a:latin typeface="Arial" charset="0"/>
            </a:endParaRPr>
          </a:p>
        </p:txBody>
      </p:sp>
    </p:spTree>
    <p:extLst>
      <p:ext uri="{BB962C8B-B14F-4D97-AF65-F5344CB8AC3E}">
        <p14:creationId xmlns:p14="http://schemas.microsoft.com/office/powerpoint/2010/main" val="270009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81000"/>
            <a:ext cx="7311954" cy="5486400"/>
          </a:xfrm>
          <a:prstGeom prst="rect">
            <a:avLst/>
          </a:prstGeom>
        </p:spPr>
      </p:pic>
      <p:sp>
        <p:nvSpPr>
          <p:cNvPr id="3" name="Rectangle 3"/>
          <p:cNvSpPr>
            <a:spLocks noChangeArrowheads="1"/>
          </p:cNvSpPr>
          <p:nvPr/>
        </p:nvSpPr>
        <p:spPr bwMode="auto">
          <a:xfrm>
            <a:off x="0" y="76200"/>
            <a:ext cx="9144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pPr>
            <a:r>
              <a:rPr lang="en-US" sz="3600" b="1" dirty="0" smtClean="0">
                <a:solidFill>
                  <a:srgbClr val="0F6CB4"/>
                </a:solidFill>
              </a:rPr>
              <a:t>KEY DRIVER: </a:t>
            </a:r>
            <a:r>
              <a:rPr lang="en-US" b="1" dirty="0" smtClean="0">
                <a:solidFill>
                  <a:srgbClr val="000000"/>
                </a:solidFill>
              </a:rPr>
              <a:t/>
            </a:r>
            <a:br>
              <a:rPr lang="en-US" b="1" dirty="0" smtClean="0">
                <a:solidFill>
                  <a:srgbClr val="000000"/>
                </a:solidFill>
              </a:rPr>
            </a:br>
            <a:r>
              <a:rPr lang="en-US" sz="3200" b="1" dirty="0" smtClean="0">
                <a:solidFill>
                  <a:srgbClr val="000000"/>
                </a:solidFill>
                <a:cs typeface="Arial" panose="020B0604020202020204" pitchFamily="34" charset="0"/>
              </a:rPr>
              <a:t>Act to Address Structural, </a:t>
            </a:r>
            <a:br>
              <a:rPr lang="en-US" sz="3200" b="1" dirty="0" smtClean="0">
                <a:solidFill>
                  <a:srgbClr val="000000"/>
                </a:solidFill>
                <a:cs typeface="Arial" panose="020B0604020202020204" pitchFamily="34" charset="0"/>
              </a:rPr>
            </a:br>
            <a:r>
              <a:rPr lang="en-US" sz="3200" b="1" dirty="0" smtClean="0">
                <a:solidFill>
                  <a:srgbClr val="000000"/>
                </a:solidFill>
                <a:cs typeface="Arial" panose="020B0604020202020204" pitchFamily="34" charset="0"/>
              </a:rPr>
              <a:t>Institutional and Behavioral Issues</a:t>
            </a:r>
            <a:endParaRPr lang="en-US" sz="3200" dirty="0" smtClean="0">
              <a:solidFill>
                <a:srgbClr val="00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211" y="2012216"/>
            <a:ext cx="3287211" cy="24525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600" y="4038600"/>
            <a:ext cx="3048000" cy="2286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97971"/>
            <a:ext cx="1143000" cy="1143000"/>
          </a:xfrm>
          <a:prstGeom prst="rect">
            <a:avLst/>
          </a:prstGeom>
        </p:spPr>
      </p:pic>
    </p:spTree>
    <p:extLst>
      <p:ext uri="{BB962C8B-B14F-4D97-AF65-F5344CB8AC3E}">
        <p14:creationId xmlns:p14="http://schemas.microsoft.com/office/powerpoint/2010/main" val="1254065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81000"/>
            <a:ext cx="7311954" cy="5486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97971"/>
            <a:ext cx="1143000" cy="1143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7417" y="1772695"/>
            <a:ext cx="2607383" cy="4628105"/>
          </a:xfrm>
          <a:prstGeom prst="rect">
            <a:avLst/>
          </a:prstGeom>
        </p:spPr>
      </p:pic>
      <p:sp>
        <p:nvSpPr>
          <p:cNvPr id="9" name="Right Arrow 8"/>
          <p:cNvSpPr/>
          <p:nvPr/>
        </p:nvSpPr>
        <p:spPr bwMode="auto">
          <a:xfrm>
            <a:off x="4671142" y="3713263"/>
            <a:ext cx="679704" cy="12644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smtClean="0">
              <a:ln>
                <a:noFill/>
              </a:ln>
              <a:solidFill>
                <a:schemeClr val="tx1"/>
              </a:solidFill>
              <a:effectLst/>
              <a:latin typeface="Arial" charset="0"/>
            </a:endParaRPr>
          </a:p>
        </p:txBody>
      </p:sp>
      <p:sp>
        <p:nvSpPr>
          <p:cNvPr id="10" name="Right Arrow 9"/>
          <p:cNvSpPr/>
          <p:nvPr/>
        </p:nvSpPr>
        <p:spPr bwMode="auto">
          <a:xfrm>
            <a:off x="4671142" y="4069607"/>
            <a:ext cx="679704" cy="12644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smtClean="0">
              <a:ln>
                <a:noFill/>
              </a:ln>
              <a:solidFill>
                <a:schemeClr val="tx1"/>
              </a:solidFill>
              <a:effectLst/>
              <a:latin typeface="Arial" charset="0"/>
            </a:endParaRPr>
          </a:p>
        </p:txBody>
      </p:sp>
      <p:sp>
        <p:nvSpPr>
          <p:cNvPr id="11" name="Right Arrow 10"/>
          <p:cNvSpPr/>
          <p:nvPr/>
        </p:nvSpPr>
        <p:spPr bwMode="auto">
          <a:xfrm>
            <a:off x="4671142" y="4802254"/>
            <a:ext cx="679704" cy="12644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smtClean="0">
              <a:ln>
                <a:noFill/>
              </a:ln>
              <a:solidFill>
                <a:schemeClr val="tx1"/>
              </a:solidFill>
              <a:effectLst/>
              <a:latin typeface="Arial" charset="0"/>
            </a:endParaRPr>
          </a:p>
        </p:txBody>
      </p:sp>
      <p:sp>
        <p:nvSpPr>
          <p:cNvPr id="12" name="Rectangle 3"/>
          <p:cNvSpPr>
            <a:spLocks noChangeArrowheads="1"/>
          </p:cNvSpPr>
          <p:nvPr/>
        </p:nvSpPr>
        <p:spPr bwMode="auto">
          <a:xfrm>
            <a:off x="0" y="76200"/>
            <a:ext cx="9144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pPr>
            <a:r>
              <a:rPr lang="en-US" sz="3600" b="1" dirty="0" smtClean="0">
                <a:solidFill>
                  <a:srgbClr val="0F6CB4"/>
                </a:solidFill>
              </a:rPr>
              <a:t>KEY DRIVER: </a:t>
            </a:r>
            <a:r>
              <a:rPr lang="en-US" b="1" dirty="0" smtClean="0">
                <a:solidFill>
                  <a:srgbClr val="000000"/>
                </a:solidFill>
              </a:rPr>
              <a:t/>
            </a:r>
            <a:br>
              <a:rPr lang="en-US" b="1" dirty="0" smtClean="0">
                <a:solidFill>
                  <a:srgbClr val="000000"/>
                </a:solidFill>
              </a:rPr>
            </a:br>
            <a:r>
              <a:rPr lang="en-US" sz="3200" b="1" dirty="0" smtClean="0">
                <a:solidFill>
                  <a:srgbClr val="000000"/>
                </a:solidFill>
                <a:cs typeface="Arial" panose="020B0604020202020204" pitchFamily="34" charset="0"/>
              </a:rPr>
              <a:t>Act to Address Structural, </a:t>
            </a:r>
            <a:br>
              <a:rPr lang="en-US" sz="3200" b="1" dirty="0" smtClean="0">
                <a:solidFill>
                  <a:srgbClr val="000000"/>
                </a:solidFill>
                <a:cs typeface="Arial" panose="020B0604020202020204" pitchFamily="34" charset="0"/>
              </a:rPr>
            </a:br>
            <a:r>
              <a:rPr lang="en-US" sz="3200" b="1" dirty="0" smtClean="0">
                <a:solidFill>
                  <a:srgbClr val="000000"/>
                </a:solidFill>
                <a:cs typeface="Arial" panose="020B0604020202020204" pitchFamily="34" charset="0"/>
              </a:rPr>
              <a:t>Institutional and Behavioral Issues</a:t>
            </a:r>
            <a:endParaRPr lang="en-US" sz="3200" dirty="0" smtClean="0">
              <a:solidFill>
                <a:srgbClr val="000000"/>
              </a:solidFill>
            </a:endParaRPr>
          </a:p>
        </p:txBody>
      </p:sp>
    </p:spTree>
    <p:extLst>
      <p:ext uri="{BB962C8B-B14F-4D97-AF65-F5344CB8AC3E}">
        <p14:creationId xmlns:p14="http://schemas.microsoft.com/office/powerpoint/2010/main" val="224933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30619"/>
            <a:ext cx="2910074" cy="51653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30619"/>
            <a:ext cx="2904312" cy="5155154"/>
          </a:xfrm>
          <a:prstGeom prst="rect">
            <a:avLst/>
          </a:prstGeom>
        </p:spPr>
      </p:pic>
      <p:sp>
        <p:nvSpPr>
          <p:cNvPr id="10" name="Oval 9"/>
          <p:cNvSpPr/>
          <p:nvPr/>
        </p:nvSpPr>
        <p:spPr bwMode="auto">
          <a:xfrm>
            <a:off x="3048000" y="2919444"/>
            <a:ext cx="2991464" cy="381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smtClean="0">
              <a:ln>
                <a:noFill/>
              </a:ln>
              <a:solidFill>
                <a:schemeClr val="tx1"/>
              </a:solidFill>
              <a:effectLst/>
              <a:latin typeface="Arial" charset="0"/>
            </a:endParaRPr>
          </a:p>
        </p:txBody>
      </p:sp>
      <p:sp>
        <p:nvSpPr>
          <p:cNvPr id="13" name="Rectangle 12"/>
          <p:cNvSpPr/>
          <p:nvPr/>
        </p:nvSpPr>
        <p:spPr>
          <a:xfrm>
            <a:off x="0" y="43148"/>
            <a:ext cx="9144000" cy="800219"/>
          </a:xfrm>
          <a:prstGeom prst="rect">
            <a:avLst/>
          </a:prstGeom>
        </p:spPr>
        <p:txBody>
          <a:bodyPr wrap="square">
            <a:spAutoFit/>
          </a:bodyPr>
          <a:lstStyle/>
          <a:p>
            <a:pPr algn="ctr" fontAlgn="base">
              <a:spcBef>
                <a:spcPct val="0"/>
              </a:spcBef>
              <a:spcAft>
                <a:spcPct val="0"/>
              </a:spcAft>
            </a:pPr>
            <a:r>
              <a:rPr lang="en-US" b="1" dirty="0" smtClean="0">
                <a:solidFill>
                  <a:srgbClr val="000000"/>
                </a:solidFill>
                <a:cs typeface="Arial" panose="020B0604020202020204" pitchFamily="34" charset="0"/>
              </a:rPr>
              <a:t>Act </a:t>
            </a:r>
            <a:r>
              <a:rPr lang="en-US" b="1" dirty="0">
                <a:solidFill>
                  <a:srgbClr val="000000"/>
                </a:solidFill>
                <a:cs typeface="Arial" panose="020B0604020202020204" pitchFamily="34" charset="0"/>
              </a:rPr>
              <a:t>to Address Structural, Institutional and Behavioral </a:t>
            </a:r>
            <a:r>
              <a:rPr lang="en-US" b="1" dirty="0" smtClean="0">
                <a:solidFill>
                  <a:srgbClr val="000000"/>
                </a:solidFill>
                <a:cs typeface="Arial" panose="020B0604020202020204" pitchFamily="34" charset="0"/>
              </a:rPr>
              <a:t>Issues</a:t>
            </a:r>
            <a:endParaRPr lang="en-US" sz="1600" b="1" dirty="0" smtClean="0">
              <a:solidFill>
                <a:srgbClr val="000000"/>
              </a:solidFill>
              <a:cs typeface="Arial" panose="020B0604020202020204" pitchFamily="34" charset="0"/>
            </a:endParaRPr>
          </a:p>
          <a:p>
            <a:pPr algn="ctr" fontAlgn="base">
              <a:spcBef>
                <a:spcPct val="0"/>
              </a:spcBef>
              <a:spcAft>
                <a:spcPct val="0"/>
              </a:spcAft>
            </a:pPr>
            <a:r>
              <a:rPr lang="en-US" sz="2800" b="1" dirty="0">
                <a:solidFill>
                  <a:srgbClr val="0F6CB4"/>
                </a:solidFill>
              </a:rPr>
              <a:t>Teacher’s Checklist</a:t>
            </a:r>
            <a:endParaRPr lang="en-US" sz="2400" dirty="0">
              <a:solidFill>
                <a:srgbClr val="000000"/>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75" y="930619"/>
            <a:ext cx="2870169" cy="4849009"/>
          </a:xfrm>
          <a:prstGeom prst="rect">
            <a:avLst/>
          </a:prstGeom>
        </p:spPr>
      </p:pic>
      <p:sp>
        <p:nvSpPr>
          <p:cNvPr id="9" name="Oval 8"/>
          <p:cNvSpPr/>
          <p:nvPr/>
        </p:nvSpPr>
        <p:spPr bwMode="auto">
          <a:xfrm>
            <a:off x="78074" y="2819400"/>
            <a:ext cx="2893725" cy="381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smtClean="0">
              <a:ln>
                <a:noFill/>
              </a:ln>
              <a:solidFill>
                <a:schemeClr val="tx1"/>
              </a:solidFill>
              <a:effectLst/>
              <a:latin typeface="Arial" charset="0"/>
            </a:endParaRPr>
          </a:p>
        </p:txBody>
      </p:sp>
      <p:sp>
        <p:nvSpPr>
          <p:cNvPr id="8" name="Oval 7"/>
          <p:cNvSpPr/>
          <p:nvPr/>
        </p:nvSpPr>
        <p:spPr bwMode="auto">
          <a:xfrm>
            <a:off x="6006397" y="1447800"/>
            <a:ext cx="2991464" cy="12954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smtClean="0">
              <a:ln>
                <a:noFill/>
              </a:ln>
              <a:solidFill>
                <a:schemeClr val="tx1"/>
              </a:solidFill>
              <a:effectLst/>
              <a:latin typeface="Arial" charset="0"/>
            </a:endParaRPr>
          </a:p>
        </p:txBody>
      </p:sp>
    </p:spTree>
    <p:extLst>
      <p:ext uri="{BB962C8B-B14F-4D97-AF65-F5344CB8AC3E}">
        <p14:creationId xmlns:p14="http://schemas.microsoft.com/office/powerpoint/2010/main" val="213021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75" y="942191"/>
            <a:ext cx="2870169" cy="4849009"/>
          </a:xfrm>
          <a:prstGeom prst="rect">
            <a:avLst/>
          </a:prstGeom>
        </p:spPr>
      </p:pic>
      <p:sp>
        <p:nvSpPr>
          <p:cNvPr id="12" name="Oval 11"/>
          <p:cNvSpPr/>
          <p:nvPr/>
        </p:nvSpPr>
        <p:spPr bwMode="auto">
          <a:xfrm>
            <a:off x="78074" y="3238500"/>
            <a:ext cx="2913389" cy="381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smtClean="0">
              <a:ln>
                <a:noFill/>
              </a:ln>
              <a:solidFill>
                <a:schemeClr val="tx1"/>
              </a:solidFill>
              <a:effectLst/>
              <a:latin typeface="Arial"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942191"/>
            <a:ext cx="2891521" cy="5132450"/>
          </a:xfrm>
          <a:prstGeom prst="rect">
            <a:avLst/>
          </a:prstGeom>
        </p:spPr>
      </p:pic>
      <p:sp>
        <p:nvSpPr>
          <p:cNvPr id="16" name="Oval 15"/>
          <p:cNvSpPr/>
          <p:nvPr/>
        </p:nvSpPr>
        <p:spPr bwMode="auto">
          <a:xfrm>
            <a:off x="2948244" y="2700724"/>
            <a:ext cx="2991464" cy="381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smtClean="0">
              <a:ln>
                <a:noFill/>
              </a:ln>
              <a:solidFill>
                <a:schemeClr val="tx1"/>
              </a:solidFill>
              <a:effectLst/>
              <a:latin typeface="Arial"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9805" y="942191"/>
            <a:ext cx="2890321" cy="5130320"/>
          </a:xfrm>
          <a:prstGeom prst="rect">
            <a:avLst/>
          </a:prstGeom>
        </p:spPr>
      </p:pic>
      <p:sp>
        <p:nvSpPr>
          <p:cNvPr id="17" name="Oval 16"/>
          <p:cNvSpPr/>
          <p:nvPr/>
        </p:nvSpPr>
        <p:spPr bwMode="auto">
          <a:xfrm>
            <a:off x="5798444" y="3429000"/>
            <a:ext cx="3181041" cy="115366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smtClean="0">
              <a:ln>
                <a:noFill/>
              </a:ln>
              <a:solidFill>
                <a:schemeClr val="tx1"/>
              </a:solidFill>
              <a:effectLst/>
              <a:latin typeface="Arial" charset="0"/>
            </a:endParaRPr>
          </a:p>
        </p:txBody>
      </p:sp>
      <p:sp>
        <p:nvSpPr>
          <p:cNvPr id="9" name="Rectangle 8"/>
          <p:cNvSpPr/>
          <p:nvPr/>
        </p:nvSpPr>
        <p:spPr>
          <a:xfrm>
            <a:off x="0" y="43148"/>
            <a:ext cx="9144000" cy="800219"/>
          </a:xfrm>
          <a:prstGeom prst="rect">
            <a:avLst/>
          </a:prstGeom>
        </p:spPr>
        <p:txBody>
          <a:bodyPr wrap="square">
            <a:spAutoFit/>
          </a:bodyPr>
          <a:lstStyle/>
          <a:p>
            <a:pPr algn="ctr" fontAlgn="base">
              <a:spcBef>
                <a:spcPct val="0"/>
              </a:spcBef>
              <a:spcAft>
                <a:spcPct val="0"/>
              </a:spcAft>
            </a:pPr>
            <a:r>
              <a:rPr lang="en-US" b="1" dirty="0" smtClean="0">
                <a:solidFill>
                  <a:srgbClr val="000000"/>
                </a:solidFill>
                <a:cs typeface="Arial" panose="020B0604020202020204" pitchFamily="34" charset="0"/>
              </a:rPr>
              <a:t>Act </a:t>
            </a:r>
            <a:r>
              <a:rPr lang="en-US" b="1" dirty="0">
                <a:solidFill>
                  <a:srgbClr val="000000"/>
                </a:solidFill>
                <a:cs typeface="Arial" panose="020B0604020202020204" pitchFamily="34" charset="0"/>
              </a:rPr>
              <a:t>to Address Structural, Institutional and Behavioral </a:t>
            </a:r>
            <a:r>
              <a:rPr lang="en-US" b="1" dirty="0" smtClean="0">
                <a:solidFill>
                  <a:srgbClr val="000000"/>
                </a:solidFill>
                <a:cs typeface="Arial" panose="020B0604020202020204" pitchFamily="34" charset="0"/>
              </a:rPr>
              <a:t>Issues</a:t>
            </a:r>
            <a:endParaRPr lang="en-US" sz="1600" b="1" dirty="0" smtClean="0">
              <a:solidFill>
                <a:srgbClr val="000000"/>
              </a:solidFill>
              <a:cs typeface="Arial" panose="020B0604020202020204" pitchFamily="34" charset="0"/>
            </a:endParaRPr>
          </a:p>
          <a:p>
            <a:pPr algn="ctr" fontAlgn="base">
              <a:spcBef>
                <a:spcPct val="0"/>
              </a:spcBef>
              <a:spcAft>
                <a:spcPct val="0"/>
              </a:spcAft>
            </a:pPr>
            <a:r>
              <a:rPr lang="en-US" sz="2800" b="1" dirty="0" smtClean="0">
                <a:solidFill>
                  <a:srgbClr val="0F6CB4"/>
                </a:solidFill>
              </a:rPr>
              <a:t>Health Officer/School Nurse Checklist</a:t>
            </a:r>
            <a:endParaRPr lang="en-US" sz="2400" dirty="0">
              <a:solidFill>
                <a:srgbClr val="000000"/>
              </a:solidFill>
            </a:endParaRPr>
          </a:p>
        </p:txBody>
      </p:sp>
    </p:spTree>
    <p:extLst>
      <p:ext uri="{BB962C8B-B14F-4D97-AF65-F5344CB8AC3E}">
        <p14:creationId xmlns:p14="http://schemas.microsoft.com/office/powerpoint/2010/main" val="3212019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75" y="942191"/>
            <a:ext cx="2870169" cy="4849009"/>
          </a:xfrm>
          <a:prstGeom prst="rect">
            <a:avLst/>
          </a:prstGeom>
        </p:spPr>
      </p:pic>
      <p:sp>
        <p:nvSpPr>
          <p:cNvPr id="12" name="Oval 11"/>
          <p:cNvSpPr/>
          <p:nvPr/>
        </p:nvSpPr>
        <p:spPr bwMode="auto">
          <a:xfrm>
            <a:off x="78074" y="3952878"/>
            <a:ext cx="2913389"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smtClean="0">
              <a:ln>
                <a:noFill/>
              </a:ln>
              <a:solidFill>
                <a:schemeClr val="tx1"/>
              </a:solidFill>
              <a:effectLst/>
              <a:latin typeface="Arial" charset="0"/>
            </a:endParaRPr>
          </a:p>
        </p:txBody>
      </p:sp>
      <p:sp>
        <p:nvSpPr>
          <p:cNvPr id="9" name="Right Arrow 8"/>
          <p:cNvSpPr/>
          <p:nvPr/>
        </p:nvSpPr>
        <p:spPr bwMode="auto">
          <a:xfrm>
            <a:off x="0" y="2590800"/>
            <a:ext cx="257195" cy="169341"/>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smtClean="0">
              <a:ln>
                <a:noFill/>
              </a:ln>
              <a:solidFill>
                <a:schemeClr val="tx1"/>
              </a:solidFill>
              <a:effectLst/>
              <a:latin typeface="Arial" charset="0"/>
            </a:endParaRPr>
          </a:p>
        </p:txBody>
      </p:sp>
      <p:sp>
        <p:nvSpPr>
          <p:cNvPr id="10" name="Right Arrow 9"/>
          <p:cNvSpPr/>
          <p:nvPr/>
        </p:nvSpPr>
        <p:spPr bwMode="auto">
          <a:xfrm>
            <a:off x="0" y="4509668"/>
            <a:ext cx="257195" cy="169341"/>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smtClean="0">
              <a:ln>
                <a:noFill/>
              </a:ln>
              <a:solidFill>
                <a:schemeClr val="tx1"/>
              </a:solidFill>
              <a:effectLst/>
              <a:latin typeface="Arial"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3431" y="942191"/>
            <a:ext cx="2870169" cy="509455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7002" y="942191"/>
            <a:ext cx="2870169" cy="5094550"/>
          </a:xfrm>
          <a:prstGeom prst="rect">
            <a:avLst/>
          </a:prstGeom>
        </p:spPr>
      </p:pic>
      <p:sp>
        <p:nvSpPr>
          <p:cNvPr id="17" name="Oval 16"/>
          <p:cNvSpPr/>
          <p:nvPr/>
        </p:nvSpPr>
        <p:spPr bwMode="auto">
          <a:xfrm>
            <a:off x="3043501" y="2506129"/>
            <a:ext cx="2991464"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smtClean="0">
              <a:ln>
                <a:noFill/>
              </a:ln>
              <a:solidFill>
                <a:schemeClr val="tx1"/>
              </a:solidFill>
              <a:effectLst/>
              <a:latin typeface="Arial" charset="0"/>
            </a:endParaRPr>
          </a:p>
        </p:txBody>
      </p:sp>
      <p:sp>
        <p:nvSpPr>
          <p:cNvPr id="15" name="Rectangle 14"/>
          <p:cNvSpPr/>
          <p:nvPr/>
        </p:nvSpPr>
        <p:spPr>
          <a:xfrm>
            <a:off x="0" y="43148"/>
            <a:ext cx="9144000" cy="800219"/>
          </a:xfrm>
          <a:prstGeom prst="rect">
            <a:avLst/>
          </a:prstGeom>
        </p:spPr>
        <p:txBody>
          <a:bodyPr wrap="square">
            <a:spAutoFit/>
          </a:bodyPr>
          <a:lstStyle/>
          <a:p>
            <a:pPr algn="ctr" fontAlgn="base">
              <a:spcBef>
                <a:spcPct val="0"/>
              </a:spcBef>
              <a:spcAft>
                <a:spcPct val="0"/>
              </a:spcAft>
            </a:pPr>
            <a:r>
              <a:rPr lang="en-US" b="1" dirty="0" smtClean="0">
                <a:solidFill>
                  <a:srgbClr val="000000"/>
                </a:solidFill>
                <a:cs typeface="Arial" panose="020B0604020202020204" pitchFamily="34" charset="0"/>
              </a:rPr>
              <a:t>Act </a:t>
            </a:r>
            <a:r>
              <a:rPr lang="en-US" b="1" dirty="0">
                <a:solidFill>
                  <a:srgbClr val="000000"/>
                </a:solidFill>
                <a:cs typeface="Arial" panose="020B0604020202020204" pitchFamily="34" charset="0"/>
              </a:rPr>
              <a:t>to Address Structural, Institutional and Behavioral </a:t>
            </a:r>
            <a:r>
              <a:rPr lang="en-US" b="1" dirty="0" smtClean="0">
                <a:solidFill>
                  <a:srgbClr val="000000"/>
                </a:solidFill>
                <a:cs typeface="Arial" panose="020B0604020202020204" pitchFamily="34" charset="0"/>
              </a:rPr>
              <a:t>Issues</a:t>
            </a:r>
            <a:endParaRPr lang="en-US" sz="1600" b="1" dirty="0" smtClean="0">
              <a:solidFill>
                <a:srgbClr val="000000"/>
              </a:solidFill>
              <a:cs typeface="Arial" panose="020B0604020202020204" pitchFamily="34" charset="0"/>
            </a:endParaRPr>
          </a:p>
          <a:p>
            <a:pPr algn="ctr" fontAlgn="base">
              <a:spcBef>
                <a:spcPct val="0"/>
              </a:spcBef>
              <a:spcAft>
                <a:spcPct val="0"/>
              </a:spcAft>
            </a:pPr>
            <a:r>
              <a:rPr lang="en-US" sz="2800" b="1" dirty="0" smtClean="0">
                <a:solidFill>
                  <a:srgbClr val="0F6CB4"/>
                </a:solidFill>
              </a:rPr>
              <a:t>Building &amp; Grounds Checklist</a:t>
            </a:r>
            <a:endParaRPr lang="en-US" sz="2400" dirty="0">
              <a:solidFill>
                <a:srgbClr val="000000"/>
              </a:solidFill>
            </a:endParaRPr>
          </a:p>
        </p:txBody>
      </p:sp>
    </p:spTree>
    <p:extLst>
      <p:ext uri="{BB962C8B-B14F-4D97-AF65-F5344CB8AC3E}">
        <p14:creationId xmlns:p14="http://schemas.microsoft.com/office/powerpoint/2010/main" val="2912093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10341062"/>
              </p:ext>
            </p:extLst>
          </p:nvPr>
        </p:nvGraphicFramePr>
        <p:xfrm>
          <a:off x="162187" y="83128"/>
          <a:ext cx="8893480" cy="5935683"/>
        </p:xfrm>
        <a:graphic>
          <a:graphicData uri="http://schemas.openxmlformats.org/drawingml/2006/table">
            <a:tbl>
              <a:tblPr firstRow="1" bandRow="1">
                <a:tableStyleId>{F2DE63D5-997A-4646-A377-4702673A728D}</a:tableStyleId>
              </a:tblPr>
              <a:tblGrid>
                <a:gridCol w="4112930"/>
                <a:gridCol w="4780550"/>
              </a:tblGrid>
              <a:tr h="997527">
                <a:tc gridSpan="2">
                  <a:txBody>
                    <a:bodyPr/>
                    <a:lstStyle/>
                    <a:p>
                      <a:pPr algn="ctr" rtl="0" eaLnBrk="0" fontAlgn="base" hangingPunct="0">
                        <a:spcBef>
                          <a:spcPct val="0"/>
                        </a:spcBef>
                        <a:spcAft>
                          <a:spcPct val="0"/>
                        </a:spcAft>
                      </a:pPr>
                      <a:r>
                        <a:rPr lang="en-US" sz="2800" i="0" dirty="0" smtClean="0"/>
                        <a:t>Healthy Indoor</a:t>
                      </a:r>
                      <a:r>
                        <a:rPr lang="en-US" sz="2800" i="0" baseline="0" dirty="0" smtClean="0"/>
                        <a:t> Environments </a:t>
                      </a:r>
                      <a:br>
                        <a:rPr lang="en-US" sz="2800" i="0" baseline="0" dirty="0" smtClean="0"/>
                      </a:br>
                      <a:r>
                        <a:rPr lang="en-US" sz="2800" i="0" dirty="0" smtClean="0"/>
                        <a:t>in Schools </a:t>
                      </a:r>
                      <a:r>
                        <a:rPr lang="en-US" sz="2800" dirty="0" smtClean="0"/>
                        <a:t>Resources</a:t>
                      </a:r>
                      <a:endParaRPr lang="en-US" sz="2800" b="1" dirty="0">
                        <a:solidFill>
                          <a:schemeClr val="tx2"/>
                        </a:solidFill>
                        <a:latin typeface="+mj-lt"/>
                        <a:ea typeface="+mj-ea"/>
                        <a:cs typeface="+mj-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US" dirty="0"/>
                    </a:p>
                  </a:txBody>
                  <a:tcPr/>
                </a:tc>
              </a:tr>
              <a:tr h="415636">
                <a:tc>
                  <a:txBody>
                    <a:bodyPr/>
                    <a:lstStyle/>
                    <a:p>
                      <a:r>
                        <a:rPr lang="en-US" sz="1200" b="1" dirty="0" smtClean="0"/>
                        <a:t>School IAQ Assessment Mobile App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solidFill>
                            <a:srgbClr val="0F6CB4"/>
                          </a:solidFill>
                          <a:hlinkClick r:id="rId2"/>
                        </a:rPr>
                        <a:t>www.epa.gov/iaq-schools/school-iaq-assessment-mobile-app</a:t>
                      </a:r>
                      <a:r>
                        <a:rPr lang="en-US" sz="1200" dirty="0" smtClean="0"/>
                        <a:t>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84909">
                <a:tc>
                  <a:txBody>
                    <a:bodyPr/>
                    <a:lstStyle/>
                    <a:p>
                      <a:r>
                        <a:rPr lang="en-US" sz="1200" b="1" i="1" dirty="0" smtClean="0"/>
                        <a:t>IAQ Tools for Schools </a:t>
                      </a:r>
                      <a:r>
                        <a:rPr lang="en-US" sz="1200" b="1" dirty="0" smtClean="0"/>
                        <a:t>Guidance</a:t>
                      </a:r>
                      <a:endParaRPr lang="en-US" sz="1200" b="1"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28600" indent="-228600">
                        <a:tabLst>
                          <a:tab pos="228600" algn="l"/>
                        </a:tabLst>
                        <a:defRPr/>
                      </a:pPr>
                      <a:r>
                        <a:rPr lang="en-US" altLang="en-US" sz="1200" u="sng" dirty="0" smtClean="0">
                          <a:solidFill>
                            <a:srgbClr val="0F6CB4"/>
                          </a:solidFill>
                          <a:hlinkClick r:id="rId3"/>
                        </a:rPr>
                        <a:t>www.epa.gov/iaq/schools</a:t>
                      </a:r>
                      <a:endParaRPr lang="en-US" altLang="en-US" sz="1200" u="sng" dirty="0" smtClean="0">
                        <a:solidFill>
                          <a:srgbClr val="0F6CB4"/>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7200">
                <a:tc>
                  <a:txBody>
                    <a:bodyPr/>
                    <a:lstStyle/>
                    <a:p>
                      <a:r>
                        <a:rPr lang="en-US" sz="1200" b="1" i="1" dirty="0" smtClean="0"/>
                        <a:t>IAQ Tools for Schools</a:t>
                      </a:r>
                      <a:r>
                        <a:rPr lang="en-US" sz="1200" b="1" dirty="0" smtClean="0"/>
                        <a:t> Action Kit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smtClean="0">
                          <a:hlinkClick r:id="rId4"/>
                        </a:rPr>
                        <a:t>www.epa.gov/iaq-schools/indoor-air-quality-tools-schools-action-kit</a:t>
                      </a:r>
                      <a:r>
                        <a:rPr lang="en-US" sz="1200" u="sng" dirty="0" smtClean="0"/>
                        <a:t> </a:t>
                      </a:r>
                      <a:endParaRPr lang="en-US" sz="1200" dirty="0" smtClean="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609600">
                <a:tc>
                  <a:txBody>
                    <a:bodyPr/>
                    <a:lstStyle/>
                    <a:p>
                      <a:r>
                        <a:rPr lang="en-US" sz="1200" b="1" i="1" dirty="0" smtClean="0"/>
                        <a:t>IAQ Tools for Schools </a:t>
                      </a:r>
                      <a:r>
                        <a:rPr lang="en-US" sz="1200" b="1" dirty="0" smtClean="0"/>
                        <a:t>Framework and Technical</a:t>
                      </a:r>
                      <a:r>
                        <a:rPr lang="en-US" sz="1200" b="1" baseline="0" dirty="0" smtClean="0"/>
                        <a:t> Solutions</a:t>
                      </a:r>
                      <a:endParaRPr lang="en-US" sz="1200" b="1"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u="sng" dirty="0" smtClean="0">
                          <a:hlinkClick r:id="rId5"/>
                        </a:rPr>
                        <a:t>www.epa.gov/iaq-schools/framework-effective-school-indoor-air-quality-management-key-drivers</a:t>
                      </a:r>
                      <a:r>
                        <a:rPr lang="en-US" sz="1200" u="sng" dirty="0" smtClean="0"/>
                        <a:t> </a:t>
                      </a:r>
                      <a:endParaRPr lang="en-US" sz="1200" dirty="0" smtClean="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609600">
                <a:tc>
                  <a:txBody>
                    <a:bodyPr/>
                    <a:lstStyle/>
                    <a:p>
                      <a:r>
                        <a:rPr lang="en-US" sz="1200" b="1" i="0" dirty="0" smtClean="0"/>
                        <a:t>IAQ Master Class Professional Training </a:t>
                      </a:r>
                      <a:br>
                        <a:rPr lang="en-US" sz="1200" b="1" i="0" dirty="0" smtClean="0"/>
                      </a:br>
                      <a:r>
                        <a:rPr lang="en-US" sz="1200" b="1" i="0" dirty="0" smtClean="0"/>
                        <a:t>Webinar Series</a:t>
                      </a:r>
                      <a:endParaRPr lang="en-US" sz="1200" b="0" i="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6"/>
                        </a:rPr>
                        <a:t>www.epa.gov/iaq-schools/indoor-air-quality-schools-master-class-webinar-series</a:t>
                      </a:r>
                      <a:r>
                        <a:rPr lang="en-US" sz="1200" dirty="0" smtClean="0"/>
                        <a:t>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609600">
                <a:tc>
                  <a:txBody>
                    <a:bodyPr/>
                    <a:lstStyle/>
                    <a:p>
                      <a:r>
                        <a:rPr lang="en-US" sz="1200" b="1" i="0" dirty="0" smtClean="0"/>
                        <a:t>IAQ Knowledge-to-Action Professional Training </a:t>
                      </a:r>
                      <a:br>
                        <a:rPr lang="en-US" sz="1200" b="1" i="0" dirty="0" smtClean="0"/>
                      </a:br>
                      <a:r>
                        <a:rPr lang="en-US" sz="1200" b="1" i="0" dirty="0" smtClean="0"/>
                        <a:t>Webinar Series</a:t>
                      </a:r>
                      <a:endParaRPr lang="en-US" sz="1200" b="0" i="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7"/>
                        </a:rPr>
                        <a:t>www.epa.gov/iaq-schools/iaq-knowledge-action-professional-training-webinar-series</a:t>
                      </a:r>
                      <a:r>
                        <a:rPr lang="en-US" sz="1200" dirty="0" smtClean="0"/>
                        <a:t>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685800">
                <a:tc>
                  <a:txBody>
                    <a:bodyPr/>
                    <a:lstStyle/>
                    <a:p>
                      <a:r>
                        <a:rPr lang="en-US" sz="1200" b="1" i="1" dirty="0" smtClean="0"/>
                        <a:t>IAQ Tools for Schools </a:t>
                      </a:r>
                      <a:br>
                        <a:rPr lang="en-US" sz="1200" b="1" i="1" dirty="0" smtClean="0"/>
                      </a:br>
                      <a:r>
                        <a:rPr lang="en-US" sz="1200" b="1" i="0" dirty="0" smtClean="0"/>
                        <a:t>Connector E-Newsletters and Emails</a:t>
                      </a:r>
                      <a:endParaRPr lang="en-US" sz="1200" b="0" i="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r>
                        <a:rPr lang="en-US" sz="1200" dirty="0" smtClean="0">
                          <a:hlinkClick r:id="rId8"/>
                        </a:rPr>
                        <a:t>public.govdelivery.com/accounts/USEPAIAQ/subscriber/</a:t>
                      </a:r>
                      <a:r>
                        <a:rPr lang="en-US" sz="1200" dirty="0" err="1" smtClean="0">
                          <a:hlinkClick r:id="rId8"/>
                        </a:rPr>
                        <a:t>new?category_id</a:t>
                      </a:r>
                      <a:r>
                        <a:rPr lang="en-US" sz="1200" dirty="0" smtClean="0">
                          <a:hlinkClick r:id="rId8"/>
                        </a:rPr>
                        <a:t>=USEPAIAQ_C1</a:t>
                      </a:r>
                      <a:r>
                        <a:rPr lang="en-US" sz="1200" dirty="0" smtClean="0"/>
                        <a:t>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685800">
                <a:tc>
                  <a:txBody>
                    <a:bodyPr/>
                    <a:lstStyle/>
                    <a:p>
                      <a:r>
                        <a:rPr lang="en-US" sz="1200" b="1" i="0" baseline="0" dirty="0" smtClean="0"/>
                        <a:t>Schools IAQ Connector Listserv </a:t>
                      </a:r>
                      <a:endParaRPr lang="en-US" sz="1200" b="1" i="1"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r>
                      <a:br>
                        <a:rPr lang="en-US" sz="1200" dirty="0" smtClean="0"/>
                      </a:br>
                      <a:r>
                        <a:rPr lang="en-US" sz="1200" dirty="0" smtClean="0"/>
                        <a:t>Send a blank email message to </a:t>
                      </a:r>
                      <a:r>
                        <a:rPr lang="en-US" sz="1200" dirty="0" smtClean="0">
                          <a:hlinkClick r:id="rId9"/>
                        </a:rPr>
                        <a:t>schools_iaq_connector-subscribe@lists.epa.gov</a:t>
                      </a:r>
                      <a:r>
                        <a:rPr lang="en-US" sz="1200" dirty="0" smtClean="0"/>
                        <a:t>.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80011">
                <a:tc>
                  <a:txBody>
                    <a:bodyPr/>
                    <a:lstStyle/>
                    <a:p>
                      <a:endParaRPr lang="en-US" sz="1200" b="1" i="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8462633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76199"/>
            <a:ext cx="9143999" cy="457200"/>
          </a:xfrm>
          <a:prstGeom prst="rect">
            <a:avLst/>
          </a:prstGeom>
        </p:spPr>
        <p:txBody>
          <a:bodyPr/>
          <a:lstStyle/>
          <a:p>
            <a:pPr eaLnBrk="1" hangingPunct="1"/>
            <a:r>
              <a:rPr lang="en-US" sz="3200" b="1" kern="1200" dirty="0" smtClean="0">
                <a:solidFill>
                  <a:srgbClr val="0F6CB4"/>
                </a:solidFill>
                <a:latin typeface="Arial" panose="020B0604020202020204" pitchFamily="34" charset="0"/>
                <a:ea typeface="+mn-ea"/>
                <a:cs typeface="+mn-cs"/>
              </a:rPr>
              <a:t>Other Essential </a:t>
            </a:r>
            <a:r>
              <a:rPr lang="en-US" sz="3200" b="1" kern="1200" dirty="0">
                <a:solidFill>
                  <a:srgbClr val="0F6CB4"/>
                </a:solidFill>
                <a:latin typeface="Arial" panose="020B0604020202020204" pitchFamily="34" charset="0"/>
                <a:ea typeface="+mn-ea"/>
                <a:cs typeface="+mn-cs"/>
              </a:rPr>
              <a:t>Resources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760057"/>
            <a:ext cx="1002201" cy="132290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176703"/>
            <a:ext cx="985868" cy="130923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3619597"/>
            <a:ext cx="990600" cy="129174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5878" y="5058303"/>
            <a:ext cx="949066" cy="1228513"/>
          </a:xfrm>
          <a:prstGeom prst="rect">
            <a:avLst/>
          </a:prstGeom>
        </p:spPr>
      </p:pic>
      <p:sp>
        <p:nvSpPr>
          <p:cNvPr id="5" name="TextBox 4"/>
          <p:cNvSpPr txBox="1"/>
          <p:nvPr/>
        </p:nvSpPr>
        <p:spPr>
          <a:xfrm>
            <a:off x="2562225" y="868366"/>
            <a:ext cx="6276975" cy="1169551"/>
          </a:xfrm>
          <a:prstGeom prst="rect">
            <a:avLst/>
          </a:prstGeom>
          <a:noFill/>
        </p:spPr>
        <p:txBody>
          <a:bodyPr wrap="square" rtlCol="0">
            <a:spAutoFit/>
          </a:bodyPr>
          <a:lstStyle/>
          <a:p>
            <a:r>
              <a:rPr lang="en-US" sz="1400" b="1" i="1" dirty="0"/>
              <a:t>Envisioning Excellence: Lessons </a:t>
            </a:r>
            <a:r>
              <a:rPr lang="en-US" sz="1400" b="1" i="1" dirty="0" smtClean="0"/>
              <a:t>From </a:t>
            </a:r>
            <a:r>
              <a:rPr lang="en-US" sz="1400" b="1" i="1" dirty="0"/>
              <a:t>Effective School Indoor Air Quality Programs </a:t>
            </a:r>
            <a:r>
              <a:rPr lang="en-US" sz="1400" b="1" i="1" dirty="0" smtClean="0"/>
              <a:t>— </a:t>
            </a:r>
            <a:r>
              <a:rPr lang="en-US" sz="1400" b="1" i="1" dirty="0"/>
              <a:t>A Snapshot of Profiles in IAQ </a:t>
            </a:r>
            <a:r>
              <a:rPr lang="en-US" sz="1400" b="1" i="1" dirty="0" smtClean="0"/>
              <a:t>Excellence. </a:t>
            </a:r>
            <a:endParaRPr lang="en-US" sz="1400" b="1" i="1" dirty="0"/>
          </a:p>
          <a:p>
            <a:r>
              <a:rPr lang="en-US" sz="1400" dirty="0"/>
              <a:t>This collection of IAQ profiles provides a comprehensive look into several very different school districts that have applied the Framework for Effective School IAQ Management to create effective and enduring IAQ programs</a:t>
            </a:r>
            <a:r>
              <a:rPr lang="en-US" sz="1400" dirty="0" smtClean="0"/>
              <a:t>.</a:t>
            </a:r>
            <a:endParaRPr lang="en-US" sz="1400" dirty="0"/>
          </a:p>
        </p:txBody>
      </p:sp>
      <p:sp>
        <p:nvSpPr>
          <p:cNvPr id="9" name="TextBox 8"/>
          <p:cNvSpPr txBox="1"/>
          <p:nvPr/>
        </p:nvSpPr>
        <p:spPr>
          <a:xfrm>
            <a:off x="2552700" y="2221144"/>
            <a:ext cx="6286500" cy="954107"/>
          </a:xfrm>
          <a:prstGeom prst="rect">
            <a:avLst/>
          </a:prstGeom>
          <a:noFill/>
        </p:spPr>
        <p:txBody>
          <a:bodyPr wrap="square" rtlCol="0">
            <a:spAutoFit/>
          </a:bodyPr>
          <a:lstStyle/>
          <a:p>
            <a:pPr>
              <a:defRPr/>
            </a:pPr>
            <a:r>
              <a:rPr lang="en-US" sz="1400" b="1" i="1" dirty="0"/>
              <a:t>Envisioning Excellence: IAQ Strategies in Action </a:t>
            </a:r>
            <a:r>
              <a:rPr lang="en-US" sz="1400" b="1" i="1" dirty="0" smtClean="0"/>
              <a:t>—</a:t>
            </a:r>
            <a:r>
              <a:rPr lang="en-US" sz="1400" b="1" i="1" dirty="0"/>
              <a:t> </a:t>
            </a:r>
            <a:r>
              <a:rPr lang="en-US" sz="1400" b="1" i="1" dirty="0" smtClean="0"/>
              <a:t>The </a:t>
            </a:r>
            <a:r>
              <a:rPr lang="en-US" sz="1400" b="1" i="1" dirty="0"/>
              <a:t>Framework for Effective School IAQ </a:t>
            </a:r>
            <a:r>
              <a:rPr lang="en-US" sz="1400" b="1" i="1" dirty="0" smtClean="0"/>
              <a:t>Management.</a:t>
            </a:r>
            <a:r>
              <a:rPr lang="en-US" sz="1400" i="1" dirty="0" smtClean="0"/>
              <a:t> </a:t>
            </a:r>
            <a:r>
              <a:rPr lang="en-US" sz="1400" dirty="0"/>
              <a:t>This resource details the step-by-step strategies and actions that successful school districts can take to create healthier and safer learning environments.</a:t>
            </a:r>
          </a:p>
        </p:txBody>
      </p:sp>
      <p:sp>
        <p:nvSpPr>
          <p:cNvPr id="10" name="TextBox 9"/>
          <p:cNvSpPr txBox="1"/>
          <p:nvPr/>
        </p:nvSpPr>
        <p:spPr>
          <a:xfrm>
            <a:off x="2562225" y="3358239"/>
            <a:ext cx="6353175" cy="1384995"/>
          </a:xfrm>
          <a:prstGeom prst="rect">
            <a:avLst/>
          </a:prstGeom>
          <a:noFill/>
        </p:spPr>
        <p:txBody>
          <a:bodyPr wrap="square" rtlCol="0">
            <a:spAutoFit/>
          </a:bodyPr>
          <a:lstStyle/>
          <a:p>
            <a:pPr>
              <a:defRPr/>
            </a:pPr>
            <a:r>
              <a:rPr lang="en-US" sz="1400" b="1" i="1" dirty="0"/>
              <a:t>Discover the Power of Effective Evaluation of IAQ Management — </a:t>
            </a:r>
            <a:r>
              <a:rPr lang="en-US" sz="1400" b="1" i="1" dirty="0" smtClean="0"/>
              <a:t>Key Drivers </a:t>
            </a:r>
            <a:r>
              <a:rPr lang="en-US" sz="1400" b="1" i="1" dirty="0"/>
              <a:t>in </a:t>
            </a:r>
            <a:r>
              <a:rPr lang="en-US" sz="1400" b="1" i="1" dirty="0" smtClean="0"/>
              <a:t>Action.</a:t>
            </a:r>
            <a:r>
              <a:rPr lang="en-US" sz="1400" dirty="0" smtClean="0"/>
              <a:t> </a:t>
            </a:r>
            <a:r>
              <a:rPr lang="en-US" sz="1400" dirty="0"/>
              <a:t>Schools that leverage the Evaluate Driver of </a:t>
            </a:r>
            <a:r>
              <a:rPr lang="en-US" sz="1400" dirty="0" smtClean="0"/>
              <a:t>the </a:t>
            </a:r>
            <a:r>
              <a:rPr lang="en-US" sz="1400" i="1" dirty="0" smtClean="0"/>
              <a:t>IAQ Tools for Schools</a:t>
            </a:r>
            <a:r>
              <a:rPr lang="en-US" sz="1400" dirty="0" smtClean="0"/>
              <a:t> Framework for Effective IAQ Management </a:t>
            </a:r>
            <a:r>
              <a:rPr lang="en-US" sz="1400" dirty="0"/>
              <a:t>are better </a:t>
            </a:r>
            <a:r>
              <a:rPr lang="en-US" sz="1400" dirty="0" smtClean="0"/>
              <a:t>positioned </a:t>
            </a:r>
            <a:r>
              <a:rPr lang="en-US" sz="1400" dirty="0"/>
              <a:t>to create healthier learning environments. Read examples of districts that have used evaluation to refine their </a:t>
            </a:r>
            <a:r>
              <a:rPr lang="en-US" sz="1400" dirty="0" smtClean="0"/>
              <a:t>programs </a:t>
            </a:r>
            <a:r>
              <a:rPr lang="en-US" sz="1400" dirty="0"/>
              <a:t>and showcase their </a:t>
            </a:r>
            <a:r>
              <a:rPr lang="en-US" sz="1400" dirty="0" smtClean="0"/>
              <a:t>successes </a:t>
            </a:r>
            <a:r>
              <a:rPr lang="en-US" sz="1400" dirty="0"/>
              <a:t>and learn how you can do the same.</a:t>
            </a:r>
          </a:p>
        </p:txBody>
      </p:sp>
      <p:sp>
        <p:nvSpPr>
          <p:cNvPr id="11" name="TextBox 10"/>
          <p:cNvSpPr txBox="1"/>
          <p:nvPr/>
        </p:nvSpPr>
        <p:spPr>
          <a:xfrm>
            <a:off x="2562225" y="4939605"/>
            <a:ext cx="6353175" cy="1384995"/>
          </a:xfrm>
          <a:prstGeom prst="rect">
            <a:avLst/>
          </a:prstGeom>
          <a:noFill/>
        </p:spPr>
        <p:txBody>
          <a:bodyPr wrap="square" rtlCol="0">
            <a:spAutoFit/>
          </a:bodyPr>
          <a:lstStyle/>
          <a:p>
            <a:r>
              <a:rPr lang="en-US" sz="1400" b="1" i="1" dirty="0"/>
              <a:t>Energy Savings Plus Health: Indoor Air Quality Guidelines for School Building </a:t>
            </a:r>
            <a:r>
              <a:rPr lang="en-US" sz="1400" b="1" i="1" dirty="0" smtClean="0"/>
              <a:t>Upgrades.</a:t>
            </a:r>
            <a:r>
              <a:rPr lang="en-US" sz="1400" i="1" dirty="0" smtClean="0"/>
              <a:t> </a:t>
            </a:r>
            <a:r>
              <a:rPr lang="en-US" sz="1400" dirty="0"/>
              <a:t>Schools can protect and improve IAQ during building upgrades by controlling exposure to potential contaminants, controlling moisture, and ensuring adequate ventilation. This new Guide includes an interactive Checklist Generator to help track project processes, accomplishments and upcoming tasks. </a:t>
            </a:r>
          </a:p>
        </p:txBody>
      </p:sp>
    </p:spTree>
    <p:extLst>
      <p:ext uri="{BB962C8B-B14F-4D97-AF65-F5344CB8AC3E}">
        <p14:creationId xmlns:p14="http://schemas.microsoft.com/office/powerpoint/2010/main" val="2714307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IA resource guide_text_graphic_v2.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44427" y="-1300163"/>
            <a:ext cx="6934202" cy="9534528"/>
          </a:xfrm>
          <a:prstGeom prst="rect">
            <a:avLst/>
          </a:prstGeom>
        </p:spPr>
      </p:pic>
      <p:sp>
        <p:nvSpPr>
          <p:cNvPr id="2" name="Rectangle 1"/>
          <p:cNvSpPr/>
          <p:nvPr/>
        </p:nvSpPr>
        <p:spPr>
          <a:xfrm>
            <a:off x="2743200" y="1905000"/>
            <a:ext cx="5943600" cy="2895600"/>
          </a:xfrm>
          <a:prstGeom prst="rect">
            <a:avLst/>
          </a:prstGeom>
          <a:solidFill>
            <a:srgbClr val="FFFFFF"/>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6" name="Picture 5"/>
          <p:cNvPicPr>
            <a:picLocks noChangeAspect="1"/>
          </p:cNvPicPr>
          <p:nvPr/>
        </p:nvPicPr>
        <p:blipFill>
          <a:blip r:embed="rId4" cstate="print"/>
          <a:stretch>
            <a:fillRect/>
          </a:stretch>
        </p:blipFill>
        <p:spPr>
          <a:xfrm>
            <a:off x="7848600" y="3962400"/>
            <a:ext cx="673100" cy="685800"/>
          </a:xfrm>
          <a:prstGeom prst="rect">
            <a:avLst/>
          </a:prstGeom>
        </p:spPr>
      </p:pic>
      <p:sp>
        <p:nvSpPr>
          <p:cNvPr id="7" name="Rectangle 4"/>
          <p:cNvSpPr>
            <a:spLocks noChangeArrowheads="1"/>
          </p:cNvSpPr>
          <p:nvPr/>
        </p:nvSpPr>
        <p:spPr bwMode="auto">
          <a:xfrm>
            <a:off x="2819400" y="1981835"/>
            <a:ext cx="5791200" cy="2631831"/>
          </a:xfrm>
          <a:prstGeom prst="rect">
            <a:avLst/>
          </a:prstGeom>
          <a:noFill/>
          <a:ln w="9525">
            <a:noFill/>
            <a:miter lim="800000"/>
            <a:headEnd/>
            <a:tailEnd/>
          </a:ln>
          <a:effectLst/>
        </p:spPr>
        <p:txBody>
          <a:bodyPr wrap="square" numCol="1" spcCol="182880" anchor="ctr">
            <a:spAutoFit/>
          </a:bodyPr>
          <a:lstStyle/>
          <a:p>
            <a:pPr fontAlgn="base">
              <a:spcBef>
                <a:spcPct val="0"/>
              </a:spcBef>
              <a:spcAft>
                <a:spcPct val="0"/>
              </a:spcAft>
            </a:pPr>
            <a:r>
              <a:rPr lang="en-US" sz="2400" dirty="0" smtClean="0">
                <a:solidFill>
                  <a:srgbClr val="000000"/>
                </a:solidFill>
              </a:rPr>
              <a:t>Association for Learning Environments</a:t>
            </a:r>
            <a:endParaRPr lang="en-US" sz="2400" baseline="30000" dirty="0" smtClean="0">
              <a:solidFill>
                <a:srgbClr val="000000"/>
              </a:solidFill>
            </a:endParaRPr>
          </a:p>
          <a:p>
            <a:pPr fontAlgn="base">
              <a:lnSpc>
                <a:spcPct val="140000"/>
              </a:lnSpc>
              <a:spcBef>
                <a:spcPct val="0"/>
              </a:spcBef>
              <a:spcAft>
                <a:spcPct val="0"/>
              </a:spcAft>
            </a:pPr>
            <a:r>
              <a:rPr lang="en-US" sz="2800" baseline="30000" dirty="0" smtClean="0">
                <a:solidFill>
                  <a:srgbClr val="FF0000"/>
                </a:solidFill>
              </a:rPr>
              <a:t>F-118</a:t>
            </a:r>
          </a:p>
          <a:p>
            <a:pPr fontAlgn="base">
              <a:spcBef>
                <a:spcPct val="0"/>
              </a:spcBef>
              <a:spcAft>
                <a:spcPct val="0"/>
              </a:spcAft>
            </a:pPr>
            <a:r>
              <a:rPr lang="en-US" b="1" dirty="0" smtClean="0">
                <a:solidFill>
                  <a:srgbClr val="000000"/>
                </a:solidFill>
              </a:rPr>
              <a:t>Design of </a:t>
            </a:r>
            <a:r>
              <a:rPr lang="en-US" b="1" dirty="0" err="1" smtClean="0">
                <a:solidFill>
                  <a:srgbClr val="000000"/>
                </a:solidFill>
              </a:rPr>
              <a:t>Cele</a:t>
            </a:r>
            <a:r>
              <a:rPr lang="en-US" b="1" dirty="0" smtClean="0">
                <a:solidFill>
                  <a:srgbClr val="000000"/>
                </a:solidFill>
              </a:rPr>
              <a:t> Middle School, Pflugerville ISD</a:t>
            </a:r>
          </a:p>
          <a:p>
            <a:pPr fontAlgn="base">
              <a:spcBef>
                <a:spcPct val="0"/>
              </a:spcBef>
              <a:spcAft>
                <a:spcPct val="0"/>
              </a:spcAft>
            </a:pPr>
            <a:endParaRPr lang="en-US" dirty="0" smtClean="0">
              <a:solidFill>
                <a:srgbClr val="000000"/>
              </a:solidFill>
            </a:endParaRPr>
          </a:p>
          <a:p>
            <a:pPr fontAlgn="base">
              <a:spcBef>
                <a:spcPct val="0"/>
              </a:spcBef>
              <a:spcAft>
                <a:spcPct val="0"/>
              </a:spcAft>
            </a:pPr>
            <a:r>
              <a:rPr lang="en-US" dirty="0" smtClean="0">
                <a:solidFill>
                  <a:srgbClr val="FF0000"/>
                </a:solidFill>
              </a:rPr>
              <a:t>WEB-09JUN16</a:t>
            </a:r>
            <a:endParaRPr lang="en-US" sz="2800" baseline="30000" dirty="0" smtClean="0">
              <a:solidFill>
                <a:srgbClr val="FF0000"/>
              </a:solidFill>
            </a:endParaRPr>
          </a:p>
          <a:p>
            <a:pPr fontAlgn="base">
              <a:spcBef>
                <a:spcPct val="0"/>
              </a:spcBef>
              <a:spcAft>
                <a:spcPct val="0"/>
              </a:spcAft>
            </a:pPr>
            <a:r>
              <a:rPr lang="en-US" dirty="0" smtClean="0">
                <a:solidFill>
                  <a:srgbClr val="595959"/>
                </a:solidFill>
              </a:rPr>
              <a:t>Dave Blake; Francine Locke</a:t>
            </a:r>
          </a:p>
          <a:p>
            <a:pPr fontAlgn="base">
              <a:spcBef>
                <a:spcPct val="0"/>
              </a:spcBef>
              <a:spcAft>
                <a:spcPct val="0"/>
              </a:spcAft>
            </a:pPr>
            <a:endParaRPr lang="en-US" dirty="0">
              <a:solidFill>
                <a:srgbClr val="595959"/>
              </a:solidFill>
            </a:endParaRPr>
          </a:p>
          <a:p>
            <a:pPr fontAlgn="base">
              <a:lnSpc>
                <a:spcPct val="140000"/>
              </a:lnSpc>
              <a:spcBef>
                <a:spcPct val="0"/>
              </a:spcBef>
              <a:spcAft>
                <a:spcPct val="0"/>
              </a:spcAft>
            </a:pPr>
            <a:r>
              <a:rPr lang="en-US" sz="2800" baseline="30000" dirty="0" smtClean="0">
                <a:solidFill>
                  <a:srgbClr val="FF0000"/>
                </a:solidFill>
              </a:rPr>
              <a:t>June 9, 2016</a:t>
            </a:r>
            <a:endParaRPr lang="en-US" sz="1400" baseline="30000" dirty="0">
              <a:solidFill>
                <a:srgbClr val="FF0000"/>
              </a:solidFill>
              <a:cs typeface="65 Helvetica Medium"/>
            </a:endParaRPr>
          </a:p>
        </p:txBody>
      </p:sp>
      <p:pic>
        <p:nvPicPr>
          <p:cNvPr id="9" name="Picture 8"/>
          <p:cNvPicPr>
            <a:picLocks noChangeAspect="1"/>
          </p:cNvPicPr>
          <p:nvPr/>
        </p:nvPicPr>
        <p:blipFill>
          <a:blip r:embed="rId5" cstate="print"/>
          <a:stretch>
            <a:fillRect/>
          </a:stretch>
        </p:blipFill>
        <p:spPr>
          <a:xfrm>
            <a:off x="5765800" y="1752600"/>
            <a:ext cx="2921000" cy="152400"/>
          </a:xfrm>
          <a:prstGeom prst="rect">
            <a:avLst/>
          </a:prstGeom>
        </p:spPr>
      </p:pic>
      <p:pic>
        <p:nvPicPr>
          <p:cNvPr id="11" name="Picture 10"/>
          <p:cNvPicPr>
            <a:picLocks noChangeAspect="1"/>
          </p:cNvPicPr>
          <p:nvPr/>
        </p:nvPicPr>
        <p:blipFill>
          <a:blip r:embed="rId5" cstate="print"/>
          <a:stretch>
            <a:fillRect/>
          </a:stretch>
        </p:blipFill>
        <p:spPr>
          <a:xfrm>
            <a:off x="5765800" y="4800600"/>
            <a:ext cx="2921000" cy="152400"/>
          </a:xfrm>
          <a:prstGeom prst="rect">
            <a:avLst/>
          </a:prstGeom>
        </p:spPr>
      </p:pic>
    </p:spTree>
    <p:extLst>
      <p:ext uri="{BB962C8B-B14F-4D97-AF65-F5344CB8AC3E}">
        <p14:creationId xmlns:p14="http://schemas.microsoft.com/office/powerpoint/2010/main" val="34593682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 y="1309330"/>
            <a:ext cx="8610600" cy="4862870"/>
          </a:xfrm>
          <a:prstGeom prst="rect">
            <a:avLst/>
          </a:prstGeom>
          <a:noFill/>
        </p:spPr>
        <p:txBody>
          <a:bodyPr wrap="square" rtlCol="0">
            <a:spAutoFit/>
          </a:bodyPr>
          <a:lstStyle/>
          <a:p>
            <a:r>
              <a:rPr lang="en-US" b="1" dirty="0"/>
              <a:t>Webinar participants will learn how to— </a:t>
            </a:r>
          </a:p>
          <a:p>
            <a:endParaRPr lang="en-US" dirty="0"/>
          </a:p>
          <a:p>
            <a:pPr marL="285750" lvl="0" indent="-285750">
              <a:spcAft>
                <a:spcPts val="1200"/>
              </a:spcAft>
              <a:buFont typeface="Arial" panose="020B0604020202020204" pitchFamily="34" charset="0"/>
              <a:buChar char="•"/>
            </a:pPr>
            <a:r>
              <a:rPr lang="en-US" dirty="0"/>
              <a:t>Train staff to identify, recognize and address indoor environmental asthma triggers and perform the essential actions for effective asthma management in schools</a:t>
            </a:r>
            <a:r>
              <a:rPr lang="en-US" dirty="0" smtClean="0"/>
              <a:t>.</a:t>
            </a:r>
            <a:endParaRPr lang="en-US" dirty="0"/>
          </a:p>
          <a:p>
            <a:pPr marL="285750" lvl="0" indent="-285750">
              <a:spcAft>
                <a:spcPts val="1200"/>
              </a:spcAft>
              <a:buFont typeface="Arial" panose="020B0604020202020204" pitchFamily="34" charset="0"/>
              <a:buChar char="•"/>
            </a:pPr>
            <a:r>
              <a:rPr lang="en-US" dirty="0"/>
              <a:t>Design and successfully implement a staff training system as part of a sustainable IAQ management program</a:t>
            </a:r>
            <a:r>
              <a:rPr lang="en-US" dirty="0" smtClean="0"/>
              <a:t>.</a:t>
            </a:r>
            <a:endParaRPr lang="en-US" dirty="0"/>
          </a:p>
          <a:p>
            <a:pPr marL="285750" lvl="0" indent="-285750">
              <a:spcAft>
                <a:spcPts val="1200"/>
              </a:spcAft>
              <a:buFont typeface="Arial" panose="020B0604020202020204" pitchFamily="34" charset="0"/>
              <a:buChar char="•"/>
            </a:pPr>
            <a:r>
              <a:rPr lang="en-US" dirty="0"/>
              <a:t>Effectively use </a:t>
            </a:r>
            <a:r>
              <a:rPr lang="en-US" dirty="0" smtClean="0"/>
              <a:t>the </a:t>
            </a:r>
            <a:r>
              <a:rPr lang="en-US" dirty="0" smtClean="0">
                <a:solidFill>
                  <a:srgbClr val="0F6CB4"/>
                </a:solidFill>
              </a:rPr>
              <a:t>School IAQ Assessment Mobile App</a:t>
            </a:r>
            <a:r>
              <a:rPr lang="en-US" dirty="0" smtClean="0"/>
              <a:t>—new </a:t>
            </a:r>
            <a:r>
              <a:rPr lang="en-US" dirty="0"/>
              <a:t>technology featuring the </a:t>
            </a:r>
            <a:r>
              <a:rPr lang="en-US" i="1" dirty="0" smtClean="0">
                <a:solidFill>
                  <a:srgbClr val="0F6CB4"/>
                </a:solidFill>
              </a:rPr>
              <a:t>IAQ Tools for Schools </a:t>
            </a:r>
            <a:r>
              <a:rPr lang="en-US" dirty="0" smtClean="0">
                <a:solidFill>
                  <a:srgbClr val="0F6CB4"/>
                </a:solidFill>
              </a:rPr>
              <a:t>Action Kit</a:t>
            </a:r>
            <a:r>
              <a:rPr lang="en-US" dirty="0" smtClean="0"/>
              <a:t>—as</a:t>
            </a:r>
            <a:r>
              <a:rPr lang="en-US" dirty="0" smtClean="0">
                <a:solidFill>
                  <a:srgbClr val="0F6CB4"/>
                </a:solidFill>
              </a:rPr>
              <a:t> </a:t>
            </a:r>
            <a:r>
              <a:rPr lang="en-US" dirty="0"/>
              <a:t>a teaching tool to identify and reduce asthma triggers in the school environment. </a:t>
            </a:r>
          </a:p>
          <a:p>
            <a:pPr marL="285750" lvl="0" indent="-285750">
              <a:spcAft>
                <a:spcPts val="1200"/>
              </a:spcAft>
              <a:buFont typeface="Arial" panose="020B0604020202020204" pitchFamily="34" charset="0"/>
              <a:buChar char="•"/>
            </a:pPr>
            <a:r>
              <a:rPr lang="en-US" dirty="0"/>
              <a:t>Replicate </a:t>
            </a:r>
            <a:r>
              <a:rPr lang="en-US" dirty="0" smtClean="0"/>
              <a:t>successful </a:t>
            </a:r>
            <a:r>
              <a:rPr lang="en-US" dirty="0"/>
              <a:t>strategies to reduce asthma attacks, increase attendance and improve academic performance through an effective staff training program and implementation of </a:t>
            </a:r>
            <a:r>
              <a:rPr lang="en-US" dirty="0" smtClean="0"/>
              <a:t>the </a:t>
            </a:r>
            <a:r>
              <a:rPr lang="en-US" i="1" dirty="0" smtClean="0">
                <a:solidFill>
                  <a:srgbClr val="0F6CB4"/>
                </a:solidFill>
              </a:rPr>
              <a:t>IAQ Tools for Schools </a:t>
            </a:r>
            <a:r>
              <a:rPr lang="en-US" dirty="0" smtClean="0">
                <a:solidFill>
                  <a:srgbClr val="0F6CB4"/>
                </a:solidFill>
              </a:rPr>
              <a:t>Framework</a:t>
            </a:r>
            <a:r>
              <a:rPr lang="en-US" i="1" dirty="0" smtClean="0"/>
              <a:t>.</a:t>
            </a:r>
            <a:endParaRPr lang="en-US" dirty="0"/>
          </a:p>
          <a:p>
            <a:endParaRPr lang="en-US" dirty="0"/>
          </a:p>
          <a:p>
            <a:pPr marL="285750" indent="-285750">
              <a:buFont typeface="Wingdings" panose="05000000000000000000" pitchFamily="2" charset="2"/>
              <a:buChar char="§"/>
            </a:pPr>
            <a:endParaRPr lang="en-US" dirty="0"/>
          </a:p>
        </p:txBody>
      </p:sp>
      <p:sp>
        <p:nvSpPr>
          <p:cNvPr id="4" name="Rectangle 3"/>
          <p:cNvSpPr/>
          <p:nvPr/>
        </p:nvSpPr>
        <p:spPr>
          <a:xfrm>
            <a:off x="0" y="228600"/>
            <a:ext cx="9144000" cy="707886"/>
          </a:xfrm>
          <a:prstGeom prst="rect">
            <a:avLst/>
          </a:prstGeom>
        </p:spPr>
        <p:txBody>
          <a:bodyPr wrap="square">
            <a:spAutoFit/>
          </a:bodyPr>
          <a:lstStyle/>
          <a:p>
            <a:pPr algn="ctr"/>
            <a:r>
              <a:rPr lang="en-US" sz="4000" b="1" dirty="0">
                <a:solidFill>
                  <a:srgbClr val="0070C0"/>
                </a:solidFill>
              </a:rPr>
              <a:t>Learning Objectives</a:t>
            </a:r>
            <a:endParaRPr lang="en-US" sz="4000" dirty="0"/>
          </a:p>
        </p:txBody>
      </p:sp>
    </p:spTree>
    <p:extLst>
      <p:ext uri="{BB962C8B-B14F-4D97-AF65-F5344CB8AC3E}">
        <p14:creationId xmlns:p14="http://schemas.microsoft.com/office/powerpoint/2010/main" val="10264552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533400" y="1154533"/>
            <a:ext cx="8077200" cy="4548938"/>
          </a:xfrm>
          <a:prstGeom prst="rect">
            <a:avLst/>
          </a:prstGeom>
          <a:noFill/>
          <a:ln w="9525">
            <a:noFill/>
            <a:miter lim="800000"/>
            <a:headEnd/>
            <a:tailEnd/>
          </a:ln>
          <a:effectLst/>
        </p:spPr>
        <p:txBody>
          <a:bodyPr numCol="2" spcCol="182880" anchor="ctr">
            <a:spAutoFit/>
          </a:bodyPr>
          <a:lstStyle/>
          <a:p>
            <a:pPr defTabSz="887413" fontAlgn="base">
              <a:spcBef>
                <a:spcPct val="20000"/>
              </a:spcBef>
              <a:spcAft>
                <a:spcPct val="0"/>
              </a:spcAft>
              <a:defRPr/>
            </a:pPr>
            <a:r>
              <a:rPr lang="en-US" sz="2000" dirty="0" smtClean="0">
                <a:solidFill>
                  <a:srgbClr val="000000">
                    <a:lumMod val="65000"/>
                    <a:lumOff val="35000"/>
                  </a:srgbClr>
                </a:solidFill>
                <a:cs typeface="65 Helvetica Medium"/>
              </a:rPr>
              <a:t>Credit</a:t>
            </a:r>
            <a:r>
              <a:rPr lang="en-US" sz="2000" dirty="0">
                <a:solidFill>
                  <a:srgbClr val="000000">
                    <a:lumMod val="65000"/>
                    <a:lumOff val="35000"/>
                  </a:srgbClr>
                </a:solidFill>
                <a:cs typeface="65 Helvetica Medium"/>
              </a:rPr>
              <a:t>(s) earned on completion of this </a:t>
            </a:r>
            <a:r>
              <a:rPr lang="en-US" sz="2000" dirty="0" smtClean="0">
                <a:solidFill>
                  <a:srgbClr val="000000">
                    <a:lumMod val="65000"/>
                    <a:lumOff val="35000"/>
                  </a:srgbClr>
                </a:solidFill>
                <a:cs typeface="65 Helvetica Medium"/>
              </a:rPr>
              <a:t>course </a:t>
            </a:r>
            <a:r>
              <a:rPr lang="en-US" sz="2000" dirty="0">
                <a:solidFill>
                  <a:srgbClr val="000000">
                    <a:lumMod val="65000"/>
                    <a:lumOff val="35000"/>
                  </a:srgbClr>
                </a:solidFill>
                <a:cs typeface="65 Helvetica Medium"/>
              </a:rPr>
              <a:t>will be reported to </a:t>
            </a:r>
            <a:r>
              <a:rPr lang="en-US" sz="2000" dirty="0" smtClean="0">
                <a:solidFill>
                  <a:srgbClr val="FF0000"/>
                </a:solidFill>
                <a:cs typeface="Helvetica Neue"/>
              </a:rPr>
              <a:t>AIA CES </a:t>
            </a:r>
            <a:r>
              <a:rPr lang="en-US" sz="2000" dirty="0">
                <a:solidFill>
                  <a:srgbClr val="000000">
                    <a:lumMod val="65000"/>
                    <a:lumOff val="35000"/>
                  </a:srgbClr>
                </a:solidFill>
                <a:cs typeface="65 Helvetica Medium"/>
              </a:rPr>
              <a:t>for AIA members. </a:t>
            </a:r>
            <a:r>
              <a:rPr lang="en-US" sz="2000" dirty="0" smtClean="0">
                <a:solidFill>
                  <a:srgbClr val="000000">
                    <a:lumMod val="65000"/>
                    <a:lumOff val="35000"/>
                  </a:srgbClr>
                </a:solidFill>
                <a:cs typeface="65 Helvetica Medium"/>
              </a:rPr>
              <a:t>Certificates </a:t>
            </a:r>
            <a:r>
              <a:rPr lang="en-US" sz="2000" dirty="0">
                <a:solidFill>
                  <a:srgbClr val="000000">
                    <a:lumMod val="65000"/>
                    <a:lumOff val="35000"/>
                  </a:srgbClr>
                </a:solidFill>
                <a:cs typeface="65 Helvetica Medium"/>
              </a:rPr>
              <a:t>of Completion for both AIA members and non-AIA members are available upon </a:t>
            </a:r>
            <a:r>
              <a:rPr lang="en-US" sz="2000" dirty="0" smtClean="0">
                <a:solidFill>
                  <a:srgbClr val="000000">
                    <a:lumMod val="65000"/>
                    <a:lumOff val="35000"/>
                  </a:srgbClr>
                </a:solidFill>
                <a:cs typeface="65 Helvetica Medium"/>
              </a:rPr>
              <a:t>request</a:t>
            </a:r>
            <a:r>
              <a:rPr lang="en-US" sz="2000" dirty="0">
                <a:solidFill>
                  <a:srgbClr val="000000">
                    <a:lumMod val="65000"/>
                    <a:lumOff val="35000"/>
                  </a:srgbClr>
                </a:solidFill>
                <a:cs typeface="65 Helvetica Medium"/>
              </a:rPr>
              <a:t>.</a:t>
            </a:r>
            <a:br>
              <a:rPr lang="en-US" sz="2000" dirty="0">
                <a:solidFill>
                  <a:srgbClr val="000000">
                    <a:lumMod val="65000"/>
                    <a:lumOff val="35000"/>
                  </a:srgbClr>
                </a:solidFill>
                <a:cs typeface="65 Helvetica Medium"/>
              </a:rPr>
            </a:br>
            <a:endParaRPr lang="en-US" sz="2000" dirty="0" smtClean="0">
              <a:solidFill>
                <a:srgbClr val="000000">
                  <a:lumMod val="65000"/>
                  <a:lumOff val="35000"/>
                </a:srgbClr>
              </a:solidFill>
              <a:cs typeface="65 Helvetica Medium"/>
            </a:endParaRPr>
          </a:p>
          <a:p>
            <a:pPr fontAlgn="base">
              <a:spcBef>
                <a:spcPct val="20000"/>
              </a:spcBef>
              <a:spcAft>
                <a:spcPct val="0"/>
              </a:spcAft>
              <a:defRPr/>
            </a:pPr>
            <a:endParaRPr lang="en-US" sz="2000" dirty="0">
              <a:solidFill>
                <a:srgbClr val="000000">
                  <a:lumMod val="65000"/>
                  <a:lumOff val="35000"/>
                </a:srgbClr>
              </a:solidFill>
              <a:cs typeface="65 Helvetica Medium"/>
            </a:endParaRPr>
          </a:p>
          <a:p>
            <a:pPr fontAlgn="base">
              <a:spcBef>
                <a:spcPct val="20000"/>
              </a:spcBef>
              <a:spcAft>
                <a:spcPct val="0"/>
              </a:spcAft>
              <a:defRPr/>
            </a:pPr>
            <a:endParaRPr lang="en-US" sz="2000" dirty="0" smtClean="0">
              <a:solidFill>
                <a:srgbClr val="000000">
                  <a:lumMod val="65000"/>
                  <a:lumOff val="35000"/>
                </a:srgbClr>
              </a:solidFill>
              <a:cs typeface="65 Helvetica Medium"/>
            </a:endParaRPr>
          </a:p>
          <a:p>
            <a:pPr fontAlgn="base">
              <a:spcBef>
                <a:spcPct val="20000"/>
              </a:spcBef>
              <a:spcAft>
                <a:spcPct val="0"/>
              </a:spcAft>
              <a:defRPr/>
            </a:pPr>
            <a:endParaRPr lang="en-US" sz="2000" dirty="0">
              <a:solidFill>
                <a:srgbClr val="000000">
                  <a:lumMod val="65000"/>
                  <a:lumOff val="35000"/>
                </a:srgbClr>
              </a:solidFill>
              <a:cs typeface="65 Helvetica Medium"/>
            </a:endParaRPr>
          </a:p>
          <a:p>
            <a:pPr fontAlgn="base">
              <a:spcBef>
                <a:spcPct val="20000"/>
              </a:spcBef>
              <a:spcAft>
                <a:spcPct val="0"/>
              </a:spcAft>
              <a:defRPr/>
            </a:pPr>
            <a:endParaRPr lang="en-US" sz="2000" dirty="0" smtClean="0">
              <a:solidFill>
                <a:srgbClr val="000000">
                  <a:lumMod val="65000"/>
                  <a:lumOff val="35000"/>
                </a:srgbClr>
              </a:solidFill>
              <a:cs typeface="65 Helvetica Medium"/>
            </a:endParaRPr>
          </a:p>
          <a:p>
            <a:pPr fontAlgn="base">
              <a:spcBef>
                <a:spcPct val="20000"/>
              </a:spcBef>
              <a:spcAft>
                <a:spcPct val="0"/>
              </a:spcAft>
              <a:defRPr/>
            </a:pPr>
            <a:endParaRPr lang="en-US" sz="2000" dirty="0" smtClean="0">
              <a:solidFill>
                <a:srgbClr val="000000">
                  <a:lumMod val="65000"/>
                  <a:lumOff val="35000"/>
                </a:srgbClr>
              </a:solidFill>
              <a:cs typeface="65 Helvetica Medium"/>
            </a:endParaRPr>
          </a:p>
          <a:p>
            <a:pPr fontAlgn="base">
              <a:spcBef>
                <a:spcPct val="20000"/>
              </a:spcBef>
              <a:spcAft>
                <a:spcPct val="0"/>
              </a:spcAft>
              <a:defRPr/>
            </a:pPr>
            <a:r>
              <a:rPr lang="en-US" sz="2000" dirty="0">
                <a:solidFill>
                  <a:srgbClr val="000000">
                    <a:lumMod val="65000"/>
                    <a:lumOff val="35000"/>
                  </a:srgbClr>
                </a:solidFill>
                <a:cs typeface="65 Helvetica Medium"/>
              </a:rPr>
              <a:t>This course is registered with </a:t>
            </a:r>
            <a:r>
              <a:rPr lang="en-US" sz="2000" dirty="0" smtClean="0">
                <a:solidFill>
                  <a:srgbClr val="FF0000"/>
                </a:solidFill>
                <a:cs typeface="Helvetica Neue"/>
              </a:rPr>
              <a:t>AIA CES</a:t>
            </a:r>
            <a:r>
              <a:rPr lang="en-US" sz="2000" dirty="0" smtClean="0">
                <a:solidFill>
                  <a:srgbClr val="000000">
                    <a:lumMod val="65000"/>
                    <a:lumOff val="35000"/>
                  </a:srgbClr>
                </a:solidFill>
                <a:cs typeface="65 Helvetica Medium"/>
              </a:rPr>
              <a:t> </a:t>
            </a:r>
            <a:r>
              <a:rPr lang="en-US" sz="2000" dirty="0">
                <a:solidFill>
                  <a:srgbClr val="000000">
                    <a:lumMod val="65000"/>
                    <a:lumOff val="35000"/>
                  </a:srgbClr>
                </a:solidFill>
                <a:cs typeface="65 Helvetica Medium"/>
              </a:rPr>
              <a:t>for continuing professional education. As such, it does not include content that may be deemed or construed to be an approval or endorsement by the AIA of any material of construction or any method or manner of</a:t>
            </a:r>
            <a:br>
              <a:rPr lang="en-US" sz="2000" dirty="0">
                <a:solidFill>
                  <a:srgbClr val="000000">
                    <a:lumMod val="65000"/>
                    <a:lumOff val="35000"/>
                  </a:srgbClr>
                </a:solidFill>
                <a:cs typeface="65 Helvetica Medium"/>
              </a:rPr>
            </a:br>
            <a:r>
              <a:rPr lang="en-US" sz="2000" dirty="0" smtClean="0">
                <a:solidFill>
                  <a:srgbClr val="000000">
                    <a:lumMod val="65000"/>
                    <a:lumOff val="35000"/>
                  </a:srgbClr>
                </a:solidFill>
                <a:cs typeface="65 Helvetica Medium"/>
              </a:rPr>
              <a:t>handling</a:t>
            </a:r>
            <a:r>
              <a:rPr lang="en-US" sz="2000" dirty="0">
                <a:solidFill>
                  <a:srgbClr val="000000">
                    <a:lumMod val="65000"/>
                    <a:lumOff val="35000"/>
                  </a:srgbClr>
                </a:solidFill>
                <a:cs typeface="65 Helvetica Medium"/>
              </a:rPr>
              <a:t>, using, distributing, or dealing in any material or product</a:t>
            </a:r>
            <a:r>
              <a:rPr lang="en-US" sz="2000" dirty="0" smtClean="0">
                <a:solidFill>
                  <a:srgbClr val="000000">
                    <a:lumMod val="65000"/>
                    <a:lumOff val="35000"/>
                  </a:srgbClr>
                </a:solidFill>
                <a:cs typeface="65 Helvetica Medium"/>
              </a:rPr>
              <a:t>.</a:t>
            </a:r>
          </a:p>
          <a:p>
            <a:pPr fontAlgn="base">
              <a:spcBef>
                <a:spcPct val="20000"/>
              </a:spcBef>
              <a:spcAft>
                <a:spcPct val="0"/>
              </a:spcAft>
              <a:defRPr/>
            </a:pPr>
            <a:r>
              <a:rPr lang="en-US" sz="1400" dirty="0" smtClean="0">
                <a:solidFill>
                  <a:srgbClr val="000000">
                    <a:lumMod val="65000"/>
                    <a:lumOff val="35000"/>
                  </a:srgbClr>
                </a:solidFill>
                <a:latin typeface="65 Helvetica Medium"/>
                <a:cs typeface="65 Helvetica Medium"/>
              </a:rPr>
              <a:t>_______________________________________</a:t>
            </a:r>
          </a:p>
          <a:p>
            <a:pPr fontAlgn="base">
              <a:spcBef>
                <a:spcPct val="20000"/>
              </a:spcBef>
              <a:spcAft>
                <a:spcPct val="0"/>
              </a:spcAft>
              <a:defRPr/>
            </a:pPr>
            <a:r>
              <a:rPr lang="en-US" sz="1400" dirty="0" smtClean="0">
                <a:solidFill>
                  <a:srgbClr val="000000">
                    <a:lumMod val="65000"/>
                    <a:lumOff val="35000"/>
                  </a:srgbClr>
                </a:solidFill>
                <a:cs typeface="65 Helvetica Medium"/>
              </a:rPr>
              <a:t>Questions </a:t>
            </a:r>
            <a:r>
              <a:rPr lang="en-US" sz="1400" dirty="0">
                <a:solidFill>
                  <a:srgbClr val="000000">
                    <a:lumMod val="65000"/>
                    <a:lumOff val="35000"/>
                  </a:srgbClr>
                </a:solidFill>
                <a:cs typeface="65 Helvetica Medium"/>
              </a:rPr>
              <a:t>related to specific materials, methods, and services will be addressed at the conclusion of this presentation.</a:t>
            </a:r>
            <a:br>
              <a:rPr lang="en-US" sz="1400" dirty="0">
                <a:solidFill>
                  <a:srgbClr val="000000">
                    <a:lumMod val="65000"/>
                    <a:lumOff val="35000"/>
                  </a:srgbClr>
                </a:solidFill>
                <a:cs typeface="65 Helvetica Medium"/>
              </a:rPr>
            </a:br>
            <a:endParaRPr lang="en-US" sz="1400" dirty="0">
              <a:solidFill>
                <a:srgbClr val="000000">
                  <a:lumMod val="65000"/>
                  <a:lumOff val="35000"/>
                </a:srgbClr>
              </a:solidFill>
              <a:cs typeface="65 Helvetica Medium"/>
            </a:endParaRPr>
          </a:p>
        </p:txBody>
      </p:sp>
      <p:pic>
        <p:nvPicPr>
          <p:cNvPr id="2" name="Picture 1"/>
          <p:cNvPicPr>
            <a:picLocks noChangeAspect="1"/>
          </p:cNvPicPr>
          <p:nvPr/>
        </p:nvPicPr>
        <p:blipFill>
          <a:blip r:embed="rId3" cstate="print"/>
          <a:stretch>
            <a:fillRect/>
          </a:stretch>
        </p:blipFill>
        <p:spPr>
          <a:xfrm>
            <a:off x="8318500" y="6019800"/>
            <a:ext cx="673100" cy="685800"/>
          </a:xfrm>
          <a:prstGeom prst="rect">
            <a:avLst/>
          </a:prstGeom>
        </p:spPr>
      </p:pic>
      <p:pic>
        <p:nvPicPr>
          <p:cNvPr id="3" name="Picture 2"/>
          <p:cNvPicPr>
            <a:picLocks noChangeAspect="1"/>
          </p:cNvPicPr>
          <p:nvPr/>
        </p:nvPicPr>
        <p:blipFill>
          <a:blip r:embed="rId4" cstate="print"/>
          <a:stretch>
            <a:fillRect/>
          </a:stretch>
        </p:blipFill>
        <p:spPr>
          <a:xfrm>
            <a:off x="0" y="0"/>
            <a:ext cx="9144000" cy="193524"/>
          </a:xfrm>
          <a:prstGeom prst="rect">
            <a:avLst/>
          </a:prstGeom>
        </p:spPr>
      </p:pic>
    </p:spTree>
    <p:extLst>
      <p:ext uri="{BB962C8B-B14F-4D97-AF65-F5344CB8AC3E}">
        <p14:creationId xmlns:p14="http://schemas.microsoft.com/office/powerpoint/2010/main" val="29898138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0" y="1676400"/>
            <a:ext cx="4191000" cy="738664"/>
          </a:xfrm>
          <a:prstGeom prst="rect">
            <a:avLst/>
          </a:prstGeom>
          <a:noFill/>
        </p:spPr>
        <p:txBody>
          <a:bodyPr wrap="square">
            <a:spAutoFit/>
          </a:bodyPr>
          <a:lstStyle/>
          <a:p>
            <a:pPr fontAlgn="base">
              <a:spcBef>
                <a:spcPct val="0"/>
              </a:spcBef>
              <a:spcAft>
                <a:spcPct val="0"/>
              </a:spcAft>
            </a:pPr>
            <a:endParaRPr lang="en-US" sz="1400" dirty="0">
              <a:solidFill>
                <a:srgbClr val="000000"/>
              </a:solidFill>
            </a:endParaRPr>
          </a:p>
          <a:p>
            <a:pPr fontAlgn="base">
              <a:spcBef>
                <a:spcPct val="0"/>
              </a:spcBef>
              <a:spcAft>
                <a:spcPct val="0"/>
              </a:spcAft>
            </a:pPr>
            <a:endParaRPr lang="en-US" sz="1400" dirty="0">
              <a:solidFill>
                <a:srgbClr val="000000"/>
              </a:solidFill>
            </a:endParaRPr>
          </a:p>
          <a:p>
            <a:pPr fontAlgn="base">
              <a:spcBef>
                <a:spcPct val="0"/>
              </a:spcBef>
              <a:spcAft>
                <a:spcPct val="0"/>
              </a:spcAft>
              <a:defRPr/>
            </a:pPr>
            <a:r>
              <a:rPr lang="en-US" sz="1400" dirty="0" smtClean="0">
                <a:solidFill>
                  <a:srgbClr val="595959"/>
                </a:solidFill>
                <a:ea typeface="Arial Unicode MS" pitchFamily="34" charset="-128"/>
                <a:cs typeface="65 Helvetica Medium"/>
              </a:rPr>
              <a:t> </a:t>
            </a:r>
            <a:endParaRPr lang="en-US" sz="1400" dirty="0">
              <a:solidFill>
                <a:srgbClr val="595959"/>
              </a:solidFill>
              <a:cs typeface="65 Helvetica Medium"/>
            </a:endParaRPr>
          </a:p>
        </p:txBody>
      </p:sp>
      <p:cxnSp>
        <p:nvCxnSpPr>
          <p:cNvPr id="12" name="Straight Connector 11"/>
          <p:cNvCxnSpPr/>
          <p:nvPr/>
        </p:nvCxnSpPr>
        <p:spPr>
          <a:xfrm flipH="1">
            <a:off x="457200" y="1600200"/>
            <a:ext cx="4572000" cy="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Rectangle 4"/>
          <p:cNvSpPr>
            <a:spLocks noChangeArrowheads="1"/>
          </p:cNvSpPr>
          <p:nvPr/>
        </p:nvSpPr>
        <p:spPr bwMode="auto">
          <a:xfrm>
            <a:off x="457200" y="598488"/>
            <a:ext cx="3048000" cy="861774"/>
          </a:xfrm>
          <a:prstGeom prst="rect">
            <a:avLst/>
          </a:prstGeom>
          <a:noFill/>
          <a:ln w="9525">
            <a:noFill/>
            <a:miter lim="800000"/>
            <a:headEnd/>
            <a:tailEnd/>
          </a:ln>
          <a:effectLst/>
        </p:spPr>
        <p:txBody>
          <a:bodyPr wrap="square" lIns="0" tIns="0" rIns="0" bIns="0" numCol="1" spcCol="182880" anchor="ctr">
            <a:spAutoFit/>
          </a:bodyPr>
          <a:lstStyle/>
          <a:p>
            <a:pPr fontAlgn="base">
              <a:defRPr/>
            </a:pPr>
            <a:r>
              <a:rPr lang="en-US" sz="2800" dirty="0" smtClean="0">
                <a:solidFill>
                  <a:srgbClr val="000000">
                    <a:lumMod val="65000"/>
                    <a:lumOff val="35000"/>
                  </a:srgbClr>
                </a:solidFill>
                <a:cs typeface="65 Helvetica Medium"/>
              </a:rPr>
              <a:t>Course</a:t>
            </a:r>
          </a:p>
          <a:p>
            <a:pPr fontAlgn="base">
              <a:defRPr/>
            </a:pPr>
            <a:r>
              <a:rPr lang="en-US" sz="2800" dirty="0" smtClean="0">
                <a:solidFill>
                  <a:srgbClr val="000000">
                    <a:lumMod val="65000"/>
                    <a:lumOff val="35000"/>
                  </a:srgbClr>
                </a:solidFill>
                <a:cs typeface="65 Helvetica Medium"/>
              </a:rPr>
              <a:t>Description</a:t>
            </a:r>
          </a:p>
        </p:txBody>
      </p:sp>
      <p:pic>
        <p:nvPicPr>
          <p:cNvPr id="7" name="Picture 6"/>
          <p:cNvPicPr>
            <a:picLocks noChangeAspect="1"/>
          </p:cNvPicPr>
          <p:nvPr/>
        </p:nvPicPr>
        <p:blipFill>
          <a:blip r:embed="rId3" cstate="print"/>
          <a:stretch>
            <a:fillRect/>
          </a:stretch>
        </p:blipFill>
        <p:spPr>
          <a:xfrm>
            <a:off x="8318500" y="6019800"/>
            <a:ext cx="673100" cy="685800"/>
          </a:xfrm>
          <a:prstGeom prst="rect">
            <a:avLst/>
          </a:prstGeom>
        </p:spPr>
      </p:pic>
      <p:pic>
        <p:nvPicPr>
          <p:cNvPr id="8" name="Picture 7"/>
          <p:cNvPicPr>
            <a:picLocks noChangeAspect="1"/>
          </p:cNvPicPr>
          <p:nvPr/>
        </p:nvPicPr>
        <p:blipFill>
          <a:blip r:embed="rId4" cstate="print"/>
          <a:stretch>
            <a:fillRect/>
          </a:stretch>
        </p:blipFill>
        <p:spPr>
          <a:xfrm>
            <a:off x="0" y="0"/>
            <a:ext cx="9144000" cy="193524"/>
          </a:xfrm>
          <a:prstGeom prst="rect">
            <a:avLst/>
          </a:prstGeom>
        </p:spPr>
      </p:pic>
      <p:sp>
        <p:nvSpPr>
          <p:cNvPr id="3" name="Rectangle 2"/>
          <p:cNvSpPr/>
          <p:nvPr/>
        </p:nvSpPr>
        <p:spPr>
          <a:xfrm>
            <a:off x="1600200" y="1752600"/>
            <a:ext cx="6705600" cy="4801314"/>
          </a:xfrm>
          <a:prstGeom prst="rect">
            <a:avLst/>
          </a:prstGeom>
        </p:spPr>
        <p:txBody>
          <a:bodyPr wrap="square">
            <a:spAutoFit/>
          </a:bodyPr>
          <a:lstStyle/>
          <a:p>
            <a:pPr fontAlgn="base">
              <a:spcBef>
                <a:spcPct val="0"/>
              </a:spcBef>
              <a:spcAft>
                <a:spcPct val="0"/>
              </a:spcAft>
            </a:pPr>
            <a:r>
              <a:rPr lang="en-US" dirty="0">
                <a:solidFill>
                  <a:srgbClr val="000000"/>
                </a:solidFill>
              </a:rPr>
              <a:t>Creating Green Clean and Healthy Schools requires mastering the indoor environment using a comprehensive approach. The U.S. Environmental Protection Agency’s (EPA) Indoor Environments Division (IED) new IAQ Knowledge-to-Action Professional Training Webinar Series will demonstrate how to translate the knowledge gained in the IAQ Master Class Professional Training Webinar Series into actions that improve IAQ in schools. </a:t>
            </a:r>
            <a:endParaRPr lang="en-US" dirty="0" smtClean="0">
              <a:solidFill>
                <a:srgbClr val="000000"/>
              </a:solidFill>
            </a:endParaRPr>
          </a:p>
          <a:p>
            <a:pPr fontAlgn="base">
              <a:spcBef>
                <a:spcPct val="0"/>
              </a:spcBef>
              <a:spcAft>
                <a:spcPct val="0"/>
              </a:spcAft>
            </a:pPr>
            <a:endParaRPr lang="en-US" dirty="0">
              <a:solidFill>
                <a:srgbClr val="000000"/>
              </a:solidFill>
            </a:endParaRPr>
          </a:p>
          <a:p>
            <a:pPr fontAlgn="base">
              <a:spcBef>
                <a:spcPct val="0"/>
              </a:spcBef>
              <a:spcAft>
                <a:spcPct val="0"/>
              </a:spcAft>
            </a:pPr>
            <a:r>
              <a:rPr lang="en-US" dirty="0">
                <a:solidFill>
                  <a:srgbClr val="000000"/>
                </a:solidFill>
              </a:rPr>
              <a:t>The webinar </a:t>
            </a:r>
            <a:r>
              <a:rPr lang="en-US" i="1" dirty="0">
                <a:solidFill>
                  <a:srgbClr val="000000"/>
                </a:solidFill>
              </a:rPr>
              <a:t>Know the Drill for Healthy IAQ: </a:t>
            </a:r>
            <a:r>
              <a:rPr lang="en-US" i="1" dirty="0" smtClean="0">
                <a:solidFill>
                  <a:srgbClr val="000000"/>
                </a:solidFill>
              </a:rPr>
              <a:t>Training </a:t>
            </a:r>
            <a:r>
              <a:rPr lang="en-US" i="1" dirty="0">
                <a:solidFill>
                  <a:srgbClr val="000000"/>
                </a:solidFill>
              </a:rPr>
              <a:t>Staff and Occupants to Reduce Indoor Asthma Triggers </a:t>
            </a:r>
            <a:r>
              <a:rPr lang="en-US" dirty="0">
                <a:solidFill>
                  <a:srgbClr val="000000"/>
                </a:solidFill>
              </a:rPr>
              <a:t>will </a:t>
            </a:r>
            <a:r>
              <a:rPr lang="en-US" dirty="0" smtClean="0">
                <a:solidFill>
                  <a:srgbClr val="000000"/>
                </a:solidFill>
              </a:rPr>
              <a:t>highlight </a:t>
            </a:r>
            <a:r>
              <a:rPr lang="en-US" dirty="0">
                <a:solidFill>
                  <a:srgbClr val="000000"/>
                </a:solidFill>
              </a:rPr>
              <a:t>EPA resources like the </a:t>
            </a:r>
            <a:r>
              <a:rPr lang="en-US" i="1" dirty="0">
                <a:solidFill>
                  <a:srgbClr val="000000"/>
                </a:solidFill>
              </a:rPr>
              <a:t>IAQ Tools for Schools</a:t>
            </a:r>
            <a:r>
              <a:rPr lang="en-US" dirty="0">
                <a:solidFill>
                  <a:srgbClr val="000000"/>
                </a:solidFill>
              </a:rPr>
              <a:t> Framework, the School IAQ Assessment Mobile App and the </a:t>
            </a:r>
            <a:r>
              <a:rPr lang="en-US" i="1" dirty="0">
                <a:solidFill>
                  <a:srgbClr val="000000"/>
                </a:solidFill>
              </a:rPr>
              <a:t>IAQ Tools for Schools</a:t>
            </a:r>
            <a:r>
              <a:rPr lang="en-US" dirty="0">
                <a:solidFill>
                  <a:srgbClr val="000000"/>
                </a:solidFill>
              </a:rPr>
              <a:t> Action </a:t>
            </a:r>
            <a:r>
              <a:rPr lang="en-US" dirty="0" smtClean="0">
                <a:solidFill>
                  <a:srgbClr val="000000"/>
                </a:solidFill>
              </a:rPr>
              <a:t>Kit. It also will </a:t>
            </a:r>
            <a:r>
              <a:rPr lang="en-US" dirty="0">
                <a:solidFill>
                  <a:srgbClr val="000000"/>
                </a:solidFill>
              </a:rPr>
              <a:t>teach participants how to train staff to identify, recognize and address indoor environmental asthma triggers and perform the actions essential for effectively managing asthma in schools.</a:t>
            </a:r>
          </a:p>
        </p:txBody>
      </p:sp>
    </p:spTree>
    <p:extLst>
      <p:ext uri="{BB962C8B-B14F-4D97-AF65-F5344CB8AC3E}">
        <p14:creationId xmlns:p14="http://schemas.microsoft.com/office/powerpoint/2010/main" val="15925881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stretch>
            <a:fillRect/>
          </a:stretch>
        </p:blipFill>
        <p:spPr>
          <a:xfrm>
            <a:off x="8318500" y="6019800"/>
            <a:ext cx="673100" cy="685800"/>
          </a:xfrm>
          <a:prstGeom prst="rect">
            <a:avLst/>
          </a:prstGeom>
        </p:spPr>
      </p:pic>
      <p:pic>
        <p:nvPicPr>
          <p:cNvPr id="11" name="Picture 10"/>
          <p:cNvPicPr>
            <a:picLocks noChangeAspect="1"/>
          </p:cNvPicPr>
          <p:nvPr/>
        </p:nvPicPr>
        <p:blipFill>
          <a:blip r:embed="rId4" cstate="print"/>
          <a:stretch>
            <a:fillRect/>
          </a:stretch>
        </p:blipFill>
        <p:spPr>
          <a:xfrm>
            <a:off x="0" y="0"/>
            <a:ext cx="9144000" cy="193524"/>
          </a:xfrm>
          <a:prstGeom prst="rect">
            <a:avLst/>
          </a:prstGeom>
        </p:spPr>
      </p:pic>
      <p:sp>
        <p:nvSpPr>
          <p:cNvPr id="12" name="TextBox 11"/>
          <p:cNvSpPr txBox="1"/>
          <p:nvPr/>
        </p:nvSpPr>
        <p:spPr>
          <a:xfrm>
            <a:off x="431320" y="2362200"/>
            <a:ext cx="8179280" cy="4154984"/>
          </a:xfrm>
          <a:prstGeom prst="rect">
            <a:avLst/>
          </a:prstGeom>
          <a:noFill/>
        </p:spPr>
        <p:txBody>
          <a:bodyPr wrap="square">
            <a:spAutoFit/>
          </a:bodyPr>
          <a:lstStyle/>
          <a:p>
            <a:pPr marL="457200" indent="-457200" fontAlgn="base">
              <a:spcBef>
                <a:spcPct val="0"/>
              </a:spcBef>
              <a:spcAft>
                <a:spcPct val="0"/>
              </a:spcAft>
              <a:buFont typeface="+mj-lt"/>
              <a:buAutoNum type="arabicPeriod"/>
            </a:pPr>
            <a:r>
              <a:rPr lang="en-US" dirty="0">
                <a:solidFill>
                  <a:srgbClr val="000000"/>
                </a:solidFill>
              </a:rPr>
              <a:t>Train staff to identify, recognize and address indoor environmental asthma triggers and perform the essential actions for effective asthma management in </a:t>
            </a:r>
            <a:r>
              <a:rPr lang="en-US" dirty="0" smtClean="0">
                <a:solidFill>
                  <a:srgbClr val="000000"/>
                </a:solidFill>
              </a:rPr>
              <a:t>schools.</a:t>
            </a:r>
          </a:p>
          <a:p>
            <a:pPr fontAlgn="base">
              <a:spcBef>
                <a:spcPct val="0"/>
              </a:spcBef>
              <a:spcAft>
                <a:spcPct val="0"/>
              </a:spcAft>
            </a:pPr>
            <a:endParaRPr lang="en-US" dirty="0" smtClean="0">
              <a:solidFill>
                <a:srgbClr val="000000"/>
              </a:solidFill>
            </a:endParaRPr>
          </a:p>
          <a:p>
            <a:pPr marL="457200" indent="-457200" fontAlgn="base">
              <a:spcBef>
                <a:spcPct val="0"/>
              </a:spcBef>
              <a:spcAft>
                <a:spcPct val="0"/>
              </a:spcAft>
              <a:buFont typeface="+mj-lt"/>
              <a:buAutoNum type="arabicPeriod" startAt="2"/>
            </a:pPr>
            <a:r>
              <a:rPr lang="en-US" dirty="0">
                <a:solidFill>
                  <a:srgbClr val="000000"/>
                </a:solidFill>
              </a:rPr>
              <a:t>Design and successfully implement a staff training system as part of a sustainable IAQ management </a:t>
            </a:r>
            <a:r>
              <a:rPr lang="en-US" dirty="0" smtClean="0">
                <a:solidFill>
                  <a:srgbClr val="000000"/>
                </a:solidFill>
              </a:rPr>
              <a:t>program.</a:t>
            </a:r>
          </a:p>
          <a:p>
            <a:pPr marL="457200" indent="-457200" fontAlgn="base">
              <a:spcBef>
                <a:spcPct val="0"/>
              </a:spcBef>
              <a:spcAft>
                <a:spcPct val="0"/>
              </a:spcAft>
              <a:buFont typeface="+mj-lt"/>
              <a:buAutoNum type="arabicPeriod" startAt="2"/>
            </a:pPr>
            <a:endParaRPr lang="en-US" baseline="30000" dirty="0" smtClean="0">
              <a:solidFill>
                <a:srgbClr val="000000"/>
              </a:solidFill>
            </a:endParaRPr>
          </a:p>
          <a:p>
            <a:pPr marL="457200" indent="-457200" fontAlgn="base">
              <a:spcBef>
                <a:spcPct val="0"/>
              </a:spcBef>
              <a:spcAft>
                <a:spcPct val="0"/>
              </a:spcAft>
              <a:buFont typeface="+mj-lt"/>
              <a:buAutoNum type="arabicPeriod" startAt="2"/>
            </a:pPr>
            <a:r>
              <a:rPr lang="en-US" dirty="0" smtClean="0">
                <a:solidFill>
                  <a:srgbClr val="000000"/>
                </a:solidFill>
              </a:rPr>
              <a:t>Effectively </a:t>
            </a:r>
            <a:r>
              <a:rPr lang="en-US" dirty="0">
                <a:solidFill>
                  <a:srgbClr val="000000"/>
                </a:solidFill>
              </a:rPr>
              <a:t>use the </a:t>
            </a:r>
            <a:r>
              <a:rPr lang="en-US" dirty="0">
                <a:solidFill>
                  <a:srgbClr val="0F6CB4"/>
                </a:solidFill>
              </a:rPr>
              <a:t>School IAQ Assessment Mobile App</a:t>
            </a:r>
            <a:r>
              <a:rPr lang="en-US" dirty="0"/>
              <a:t>—</a:t>
            </a:r>
            <a:r>
              <a:rPr lang="en-US" dirty="0" smtClean="0">
                <a:solidFill>
                  <a:srgbClr val="000000"/>
                </a:solidFill>
              </a:rPr>
              <a:t>new </a:t>
            </a:r>
            <a:r>
              <a:rPr lang="en-US" dirty="0">
                <a:solidFill>
                  <a:srgbClr val="000000"/>
                </a:solidFill>
              </a:rPr>
              <a:t>technology featuring </a:t>
            </a:r>
            <a:r>
              <a:rPr lang="en-US" dirty="0" smtClean="0">
                <a:solidFill>
                  <a:srgbClr val="000000"/>
                </a:solidFill>
              </a:rPr>
              <a:t>the </a:t>
            </a:r>
            <a:r>
              <a:rPr lang="en-US" i="1" dirty="0" smtClean="0">
                <a:solidFill>
                  <a:srgbClr val="0F6CB4"/>
                </a:solidFill>
              </a:rPr>
              <a:t>IAQ </a:t>
            </a:r>
            <a:r>
              <a:rPr lang="en-US" i="1" dirty="0">
                <a:solidFill>
                  <a:srgbClr val="0F6CB4"/>
                </a:solidFill>
              </a:rPr>
              <a:t>Tools for Schools </a:t>
            </a:r>
            <a:r>
              <a:rPr lang="en-US" dirty="0">
                <a:solidFill>
                  <a:srgbClr val="0F6CB4"/>
                </a:solidFill>
              </a:rPr>
              <a:t>Action </a:t>
            </a:r>
            <a:r>
              <a:rPr lang="en-US" dirty="0" smtClean="0">
                <a:solidFill>
                  <a:srgbClr val="0F6CB4"/>
                </a:solidFill>
              </a:rPr>
              <a:t>Kit</a:t>
            </a:r>
            <a:r>
              <a:rPr lang="en-US" dirty="0" smtClean="0"/>
              <a:t>—</a:t>
            </a:r>
            <a:r>
              <a:rPr lang="en-US" dirty="0" smtClean="0">
                <a:solidFill>
                  <a:srgbClr val="000000"/>
                </a:solidFill>
              </a:rPr>
              <a:t> as </a:t>
            </a:r>
            <a:r>
              <a:rPr lang="en-US" dirty="0">
                <a:solidFill>
                  <a:srgbClr val="000000"/>
                </a:solidFill>
              </a:rPr>
              <a:t>a teaching tool to identify and reduce asthma triggers in the school </a:t>
            </a:r>
            <a:r>
              <a:rPr lang="en-US" dirty="0" smtClean="0">
                <a:solidFill>
                  <a:srgbClr val="000000"/>
                </a:solidFill>
              </a:rPr>
              <a:t>environment. </a:t>
            </a:r>
          </a:p>
          <a:p>
            <a:pPr fontAlgn="base">
              <a:spcBef>
                <a:spcPct val="0"/>
              </a:spcBef>
              <a:spcAft>
                <a:spcPct val="0"/>
              </a:spcAft>
            </a:pPr>
            <a:endParaRPr lang="en-US" dirty="0">
              <a:solidFill>
                <a:srgbClr val="000000"/>
              </a:solidFill>
            </a:endParaRPr>
          </a:p>
          <a:p>
            <a:pPr marL="457200" indent="-457200" fontAlgn="base">
              <a:spcBef>
                <a:spcPct val="0"/>
              </a:spcBef>
              <a:spcAft>
                <a:spcPct val="0"/>
              </a:spcAft>
              <a:buFont typeface="+mj-lt"/>
              <a:buAutoNum type="arabicPeriod" startAt="4"/>
            </a:pPr>
            <a:r>
              <a:rPr lang="en-US" dirty="0">
                <a:solidFill>
                  <a:srgbClr val="000000"/>
                </a:solidFill>
              </a:rPr>
              <a:t>Replicate successful strategies to reduce asthma attacks, increase attendance and improve academic performance through an effective staff training program and implementation of the </a:t>
            </a:r>
            <a:r>
              <a:rPr lang="en-US" i="1" dirty="0">
                <a:solidFill>
                  <a:srgbClr val="000000"/>
                </a:solidFill>
              </a:rPr>
              <a:t>IAQ Tools for Schools</a:t>
            </a:r>
            <a:r>
              <a:rPr lang="en-US" dirty="0">
                <a:solidFill>
                  <a:srgbClr val="000000"/>
                </a:solidFill>
              </a:rPr>
              <a:t> </a:t>
            </a:r>
            <a:r>
              <a:rPr lang="en-US" dirty="0" smtClean="0">
                <a:solidFill>
                  <a:srgbClr val="000000"/>
                </a:solidFill>
              </a:rPr>
              <a:t>Framework. </a:t>
            </a:r>
          </a:p>
        </p:txBody>
      </p:sp>
      <p:sp>
        <p:nvSpPr>
          <p:cNvPr id="9" name="TextBox 8"/>
          <p:cNvSpPr txBox="1"/>
          <p:nvPr/>
        </p:nvSpPr>
        <p:spPr>
          <a:xfrm>
            <a:off x="431320" y="1752600"/>
            <a:ext cx="4978879" cy="307777"/>
          </a:xfrm>
          <a:prstGeom prst="rect">
            <a:avLst/>
          </a:prstGeom>
          <a:noFill/>
        </p:spPr>
        <p:txBody>
          <a:bodyPr wrap="square">
            <a:spAutoFit/>
          </a:bodyPr>
          <a:lstStyle/>
          <a:p>
            <a:pPr fontAlgn="base">
              <a:spcBef>
                <a:spcPct val="0"/>
              </a:spcBef>
              <a:spcAft>
                <a:spcPct val="0"/>
              </a:spcAft>
              <a:defRPr/>
            </a:pPr>
            <a:r>
              <a:rPr lang="en-US" sz="1400" dirty="0" smtClean="0">
                <a:solidFill>
                  <a:srgbClr val="595959"/>
                </a:solidFill>
                <a:ea typeface="Arial Unicode MS" pitchFamily="34" charset="-128"/>
                <a:cs typeface="65 Helvetica Medium"/>
              </a:rPr>
              <a:t>At the end of the this course, participants will be able to—</a:t>
            </a:r>
            <a:endParaRPr lang="en-US" sz="1400" dirty="0">
              <a:solidFill>
                <a:srgbClr val="595959"/>
              </a:solidFill>
              <a:cs typeface="65 Helvetica Medium"/>
            </a:endParaRPr>
          </a:p>
        </p:txBody>
      </p:sp>
      <p:cxnSp>
        <p:nvCxnSpPr>
          <p:cNvPr id="13" name="Straight Connector 12"/>
          <p:cNvCxnSpPr/>
          <p:nvPr/>
        </p:nvCxnSpPr>
        <p:spPr>
          <a:xfrm flipH="1">
            <a:off x="457200" y="1600200"/>
            <a:ext cx="4572000" cy="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Rectangle 4"/>
          <p:cNvSpPr>
            <a:spLocks noChangeArrowheads="1"/>
          </p:cNvSpPr>
          <p:nvPr/>
        </p:nvSpPr>
        <p:spPr bwMode="auto">
          <a:xfrm>
            <a:off x="457200" y="598488"/>
            <a:ext cx="3048000" cy="861774"/>
          </a:xfrm>
          <a:prstGeom prst="rect">
            <a:avLst/>
          </a:prstGeom>
          <a:noFill/>
          <a:ln w="9525">
            <a:noFill/>
            <a:miter lim="800000"/>
            <a:headEnd/>
            <a:tailEnd/>
          </a:ln>
          <a:effectLst/>
        </p:spPr>
        <p:txBody>
          <a:bodyPr wrap="square" lIns="0" tIns="0" rIns="0" bIns="0" numCol="1" spcCol="182880" anchor="ctr">
            <a:spAutoFit/>
          </a:bodyPr>
          <a:lstStyle/>
          <a:p>
            <a:pPr fontAlgn="base">
              <a:defRPr/>
            </a:pPr>
            <a:r>
              <a:rPr lang="en-US" sz="2800" dirty="0" smtClean="0">
                <a:solidFill>
                  <a:srgbClr val="000000">
                    <a:lumMod val="65000"/>
                    <a:lumOff val="35000"/>
                  </a:srgbClr>
                </a:solidFill>
                <a:cs typeface="65 Helvetica Medium"/>
              </a:rPr>
              <a:t>Learning</a:t>
            </a:r>
          </a:p>
          <a:p>
            <a:pPr fontAlgn="base">
              <a:defRPr/>
            </a:pPr>
            <a:r>
              <a:rPr lang="en-US" sz="2800" dirty="0" smtClean="0">
                <a:solidFill>
                  <a:srgbClr val="000000">
                    <a:lumMod val="65000"/>
                    <a:lumOff val="35000"/>
                  </a:srgbClr>
                </a:solidFill>
                <a:cs typeface="65 Helvetica Medium"/>
              </a:rPr>
              <a:t>Objectives</a:t>
            </a:r>
          </a:p>
        </p:txBody>
      </p:sp>
    </p:spTree>
    <p:extLst>
      <p:ext uri="{BB962C8B-B14F-4D97-AF65-F5344CB8AC3E}">
        <p14:creationId xmlns:p14="http://schemas.microsoft.com/office/powerpoint/2010/main" val="21524944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10"/>
          <p:cNvSpPr txBox="1">
            <a:spLocks noChangeArrowheads="1"/>
          </p:cNvSpPr>
          <p:nvPr/>
        </p:nvSpPr>
        <p:spPr bwMode="auto">
          <a:xfrm>
            <a:off x="1524000" y="2111514"/>
            <a:ext cx="6286500" cy="707886"/>
          </a:xfrm>
          <a:prstGeom prst="rect">
            <a:avLst/>
          </a:prstGeom>
          <a:noFill/>
          <a:ln w="9525">
            <a:noFill/>
            <a:miter lim="800000"/>
            <a:headEnd/>
            <a:tailEnd/>
          </a:ln>
        </p:spPr>
        <p:txBody>
          <a:bodyPr wrap="square">
            <a:spAutoFit/>
          </a:bodyPr>
          <a:lstStyle/>
          <a:p>
            <a:pPr algn="ctr" fontAlgn="base">
              <a:spcBef>
                <a:spcPct val="50000"/>
              </a:spcBef>
              <a:spcAft>
                <a:spcPct val="0"/>
              </a:spcAft>
              <a:defRPr/>
            </a:pPr>
            <a:r>
              <a:rPr lang="en-US" sz="2000" dirty="0">
                <a:solidFill>
                  <a:srgbClr val="000000">
                    <a:lumMod val="65000"/>
                    <a:lumOff val="35000"/>
                  </a:srgbClr>
                </a:solidFill>
                <a:cs typeface="65 Helvetica Medium"/>
              </a:rPr>
              <a:t>This concludes The American Institute of </a:t>
            </a:r>
            <a:r>
              <a:rPr lang="en-US" sz="2000" dirty="0" smtClean="0">
                <a:solidFill>
                  <a:srgbClr val="000000">
                    <a:lumMod val="65000"/>
                    <a:lumOff val="35000"/>
                  </a:srgbClr>
                </a:solidFill>
                <a:cs typeface="65 Helvetica Medium"/>
              </a:rPr>
              <a:t>Architects </a:t>
            </a:r>
            <a:r>
              <a:rPr lang="en-US" sz="2000" dirty="0">
                <a:solidFill>
                  <a:srgbClr val="000000">
                    <a:lumMod val="65000"/>
                    <a:lumOff val="35000"/>
                  </a:srgbClr>
                </a:solidFill>
                <a:cs typeface="65 Helvetica Medium"/>
              </a:rPr>
              <a:t>Continuing Education Systems </a:t>
            </a:r>
            <a:r>
              <a:rPr lang="en-US" sz="2000" dirty="0" smtClean="0">
                <a:solidFill>
                  <a:srgbClr val="000000">
                    <a:lumMod val="65000"/>
                    <a:lumOff val="35000"/>
                  </a:srgbClr>
                </a:solidFill>
                <a:cs typeface="65 Helvetica Medium"/>
              </a:rPr>
              <a:t>Course.</a:t>
            </a:r>
            <a:endParaRPr lang="en-US" sz="2000" dirty="0">
              <a:solidFill>
                <a:srgbClr val="000000">
                  <a:lumMod val="65000"/>
                  <a:lumOff val="35000"/>
                </a:srgbClr>
              </a:solidFill>
              <a:cs typeface="65 Helvetica Medium"/>
            </a:endParaRPr>
          </a:p>
        </p:txBody>
      </p:sp>
      <p:sp>
        <p:nvSpPr>
          <p:cNvPr id="5126" name="Text Box 11"/>
          <p:cNvSpPr txBox="1">
            <a:spLocks noChangeArrowheads="1"/>
          </p:cNvSpPr>
          <p:nvPr/>
        </p:nvSpPr>
        <p:spPr bwMode="auto">
          <a:xfrm>
            <a:off x="1524000" y="4267200"/>
            <a:ext cx="2819400" cy="523220"/>
          </a:xfrm>
          <a:prstGeom prst="rect">
            <a:avLst/>
          </a:prstGeom>
          <a:noFill/>
          <a:ln w="9525">
            <a:noFill/>
            <a:miter lim="800000"/>
            <a:headEnd/>
            <a:tailEnd/>
          </a:ln>
        </p:spPr>
        <p:txBody>
          <a:bodyPr>
            <a:spAutoFit/>
          </a:bodyPr>
          <a:lstStyle/>
          <a:p>
            <a:pPr algn="ctr" fontAlgn="base">
              <a:spcBef>
                <a:spcPct val="50000"/>
              </a:spcBef>
              <a:spcAft>
                <a:spcPct val="0"/>
              </a:spcAft>
              <a:defRPr/>
            </a:pPr>
            <a:r>
              <a:rPr lang="en-US" sz="1400" dirty="0" smtClean="0">
                <a:solidFill>
                  <a:srgbClr val="000000">
                    <a:lumMod val="65000"/>
                    <a:lumOff val="35000"/>
                  </a:srgbClr>
                </a:solidFill>
                <a:cs typeface="65 Helvetica Medium"/>
              </a:rPr>
              <a:t>Association for Learning Environments</a:t>
            </a:r>
            <a:endParaRPr lang="en-US" sz="1400" dirty="0">
              <a:solidFill>
                <a:srgbClr val="000000">
                  <a:lumMod val="65000"/>
                  <a:lumOff val="35000"/>
                </a:srgbClr>
              </a:solidFill>
              <a:cs typeface="65 Helvetica Medium"/>
            </a:endParaRPr>
          </a:p>
        </p:txBody>
      </p:sp>
      <p:sp>
        <p:nvSpPr>
          <p:cNvPr id="5127" name="Text Box 13"/>
          <p:cNvSpPr txBox="1">
            <a:spLocks noChangeArrowheads="1"/>
          </p:cNvSpPr>
          <p:nvPr/>
        </p:nvSpPr>
        <p:spPr bwMode="auto">
          <a:xfrm>
            <a:off x="4648200" y="4264223"/>
            <a:ext cx="2667000" cy="307777"/>
          </a:xfrm>
          <a:prstGeom prst="rect">
            <a:avLst/>
          </a:prstGeom>
          <a:noFill/>
          <a:ln w="9525">
            <a:noFill/>
            <a:miter lim="800000"/>
            <a:headEnd/>
            <a:tailEnd/>
          </a:ln>
        </p:spPr>
        <p:txBody>
          <a:bodyPr>
            <a:spAutoFit/>
          </a:bodyPr>
          <a:lstStyle/>
          <a:p>
            <a:pPr algn="ctr" fontAlgn="base">
              <a:spcBef>
                <a:spcPct val="50000"/>
              </a:spcBef>
              <a:spcAft>
                <a:spcPct val="0"/>
              </a:spcAft>
              <a:defRPr/>
            </a:pPr>
            <a:r>
              <a:rPr lang="en-US" sz="1400" dirty="0" smtClean="0">
                <a:solidFill>
                  <a:srgbClr val="595959"/>
                </a:solidFill>
                <a:cs typeface="65 Helvetica Medium"/>
              </a:rPr>
              <a:t>(480) 391-0840</a:t>
            </a:r>
            <a:endParaRPr lang="en-US" sz="1400" dirty="0">
              <a:solidFill>
                <a:srgbClr val="595959"/>
              </a:solidFill>
              <a:cs typeface="65 Helvetica Medium"/>
            </a:endParaRPr>
          </a:p>
        </p:txBody>
      </p:sp>
      <p:pic>
        <p:nvPicPr>
          <p:cNvPr id="10" name="Picture 9"/>
          <p:cNvPicPr>
            <a:picLocks noChangeAspect="1"/>
          </p:cNvPicPr>
          <p:nvPr/>
        </p:nvPicPr>
        <p:blipFill>
          <a:blip r:embed="rId3" cstate="print"/>
          <a:stretch>
            <a:fillRect/>
          </a:stretch>
        </p:blipFill>
        <p:spPr>
          <a:xfrm>
            <a:off x="8318500" y="6019800"/>
            <a:ext cx="673100" cy="685800"/>
          </a:xfrm>
          <a:prstGeom prst="rect">
            <a:avLst/>
          </a:prstGeom>
        </p:spPr>
      </p:pic>
      <p:pic>
        <p:nvPicPr>
          <p:cNvPr id="11" name="Picture 10"/>
          <p:cNvPicPr>
            <a:picLocks noChangeAspect="1"/>
          </p:cNvPicPr>
          <p:nvPr/>
        </p:nvPicPr>
        <p:blipFill>
          <a:blip r:embed="rId4" cstate="print"/>
          <a:stretch>
            <a:fillRect/>
          </a:stretch>
        </p:blipFill>
        <p:spPr>
          <a:xfrm>
            <a:off x="0" y="0"/>
            <a:ext cx="9144000" cy="193524"/>
          </a:xfrm>
          <a:prstGeom prst="rect">
            <a:avLst/>
          </a:prstGeom>
        </p:spPr>
      </p:pic>
      <p:cxnSp>
        <p:nvCxnSpPr>
          <p:cNvPr id="15" name="Straight Connector 14"/>
          <p:cNvCxnSpPr/>
          <p:nvPr/>
        </p:nvCxnSpPr>
        <p:spPr>
          <a:xfrm flipH="1">
            <a:off x="2152650" y="3048000"/>
            <a:ext cx="5029200" cy="1905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2882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idx="4294967295"/>
          </p:nvPr>
        </p:nvSpPr>
        <p:spPr>
          <a:xfrm>
            <a:off x="833437" y="445244"/>
            <a:ext cx="7594600" cy="1522413"/>
          </a:xfrm>
          <a:prstGeom prst="rect">
            <a:avLst/>
          </a:prstGeom>
        </p:spPr>
        <p:txBody>
          <a:bodyPr/>
          <a:lstStyle/>
          <a:p>
            <a:r>
              <a:rPr lang="en-US" sz="3200" b="1" dirty="0">
                <a:solidFill>
                  <a:srgbClr val="0F6CB4"/>
                </a:solidFill>
              </a:rPr>
              <a:t>Thank you for attending! </a:t>
            </a:r>
          </a:p>
        </p:txBody>
      </p:sp>
      <p:sp>
        <p:nvSpPr>
          <p:cNvPr id="5" name="Subtitle 2"/>
          <p:cNvSpPr>
            <a:spLocks noGrp="1"/>
          </p:cNvSpPr>
          <p:nvPr>
            <p:ph type="subTitle" idx="4294967295"/>
          </p:nvPr>
        </p:nvSpPr>
        <p:spPr>
          <a:xfrm>
            <a:off x="1143000" y="1967657"/>
            <a:ext cx="6975475" cy="3178175"/>
          </a:xfrm>
        </p:spPr>
        <p:txBody>
          <a:bodyPr/>
          <a:lstStyle/>
          <a:p>
            <a:pPr marL="0" indent="0">
              <a:buNone/>
            </a:pPr>
            <a:r>
              <a:rPr lang="en-US" sz="2800" dirty="0"/>
              <a:t>Your next action </a:t>
            </a:r>
            <a:r>
              <a:rPr lang="en-US" sz="2800" dirty="0" smtClean="0"/>
              <a:t>steps: </a:t>
            </a:r>
            <a:endParaRPr lang="en-US" sz="2800" dirty="0"/>
          </a:p>
          <a:p>
            <a:pPr algn="l"/>
            <a:endParaRPr lang="en-US" sz="2800" dirty="0"/>
          </a:p>
          <a:p>
            <a:pPr marL="457189" indent="-457189">
              <a:buFont typeface="Arial" panose="020B0604020202020204" pitchFamily="34" charset="0"/>
              <a:buChar char="•"/>
            </a:pPr>
            <a:r>
              <a:rPr lang="en-US" sz="2800" dirty="0"/>
              <a:t>Fill out the webinar evaluation form.</a:t>
            </a:r>
          </a:p>
          <a:p>
            <a:pPr marL="457189" indent="-457189">
              <a:buFont typeface="Arial" panose="020B0604020202020204" pitchFamily="34" charset="0"/>
              <a:buChar char="•"/>
            </a:pPr>
            <a:r>
              <a:rPr lang="en-US" sz="2800" dirty="0"/>
              <a:t>Access your personalized certificate of completion. </a:t>
            </a:r>
          </a:p>
        </p:txBody>
      </p:sp>
    </p:spTree>
    <p:extLst>
      <p:ext uri="{BB962C8B-B14F-4D97-AF65-F5344CB8AC3E}">
        <p14:creationId xmlns:p14="http://schemas.microsoft.com/office/powerpoint/2010/main" val="35145018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2362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solidFill>
                  <a:srgbClr val="0F6CB4"/>
                </a:solidFill>
              </a:rPr>
              <a:t>Question </a:t>
            </a:r>
            <a:r>
              <a:rPr lang="en-US" sz="3200" b="1" kern="0" dirty="0" smtClean="0">
                <a:solidFill>
                  <a:srgbClr val="0F6CB4"/>
                </a:solidFill>
              </a:rPr>
              <a:t>&amp; </a:t>
            </a:r>
            <a:r>
              <a:rPr lang="en-US" sz="3200" b="1" kern="0" dirty="0">
                <a:solidFill>
                  <a:srgbClr val="0F6CB4"/>
                </a:solidFill>
              </a:rPr>
              <a:t>Answer Session</a:t>
            </a:r>
          </a:p>
        </p:txBody>
      </p:sp>
    </p:spTree>
    <p:extLst>
      <p:ext uri="{BB962C8B-B14F-4D97-AF65-F5344CB8AC3E}">
        <p14:creationId xmlns:p14="http://schemas.microsoft.com/office/powerpoint/2010/main" val="3692483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295400"/>
            <a:ext cx="8686800" cy="347787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smtClean="0"/>
              <a:t>An </a:t>
            </a:r>
            <a:r>
              <a:rPr lang="en-US" dirty="0"/>
              <a:t>estimated 24 million people, including more than 6 million children, have asthma</a:t>
            </a:r>
            <a:r>
              <a:rPr lang="en-US" dirty="0" smtClean="0"/>
              <a:t>.</a:t>
            </a:r>
          </a:p>
          <a:p>
            <a:pPr marL="285750" indent="-285750">
              <a:spcAft>
                <a:spcPts val="1200"/>
              </a:spcAft>
              <a:buFont typeface="Arial" panose="020B0604020202020204" pitchFamily="34" charset="0"/>
              <a:buChar char="•"/>
            </a:pPr>
            <a:r>
              <a:rPr lang="en-US" dirty="0" smtClean="0"/>
              <a:t>Asthma </a:t>
            </a:r>
            <a:r>
              <a:rPr lang="en-US" dirty="0"/>
              <a:t>prevalence is higher among persons </a:t>
            </a:r>
            <a:r>
              <a:rPr lang="en-US" dirty="0" smtClean="0"/>
              <a:t>whose family </a:t>
            </a:r>
            <a:r>
              <a:rPr lang="en-US" dirty="0"/>
              <a:t>income </a:t>
            </a:r>
            <a:r>
              <a:rPr lang="en-US" dirty="0" smtClean="0"/>
              <a:t>is below </a:t>
            </a:r>
            <a:r>
              <a:rPr lang="en-US" dirty="0"/>
              <a:t>the poverty level</a:t>
            </a:r>
            <a:r>
              <a:rPr lang="en-US" dirty="0" smtClean="0"/>
              <a:t>.</a:t>
            </a:r>
          </a:p>
          <a:p>
            <a:pPr marL="285750" indent="-285750">
              <a:spcAft>
                <a:spcPts val="1200"/>
              </a:spcAft>
              <a:buFont typeface="Arial" panose="020B0604020202020204" pitchFamily="34" charset="0"/>
              <a:buChar char="•"/>
            </a:pPr>
            <a:r>
              <a:rPr lang="en-US" dirty="0"/>
              <a:t>The rate of asthma among Puerto Ricans is approximately 2 times higher than </a:t>
            </a:r>
            <a:r>
              <a:rPr lang="en-US" dirty="0" smtClean="0"/>
              <a:t>among non-Hispanic Whites.</a:t>
            </a:r>
          </a:p>
          <a:p>
            <a:pPr marL="285750" indent="-285750">
              <a:spcAft>
                <a:spcPts val="1200"/>
              </a:spcAft>
              <a:buFont typeface="Arial" panose="020B0604020202020204" pitchFamily="34" charset="0"/>
              <a:buChar char="•"/>
            </a:pPr>
            <a:r>
              <a:rPr lang="en-US" dirty="0"/>
              <a:t>The </a:t>
            </a:r>
            <a:r>
              <a:rPr lang="en-US" dirty="0" smtClean="0"/>
              <a:t>economic </a:t>
            </a:r>
            <a:r>
              <a:rPr lang="en-US" dirty="0"/>
              <a:t>cost of </a:t>
            </a:r>
            <a:r>
              <a:rPr lang="en-US" dirty="0" smtClean="0"/>
              <a:t>asthma, including lost </a:t>
            </a:r>
            <a:r>
              <a:rPr lang="en-US" dirty="0"/>
              <a:t>school and work </a:t>
            </a:r>
            <a:r>
              <a:rPr lang="en-US" dirty="0" smtClean="0"/>
              <a:t>days, amounts </a:t>
            </a:r>
            <a:r>
              <a:rPr lang="en-US" dirty="0"/>
              <a:t>to more than $56 billion dollars </a:t>
            </a:r>
            <a:r>
              <a:rPr lang="en-US" dirty="0" smtClean="0"/>
              <a:t>annually.</a:t>
            </a:r>
            <a:endParaRPr lang="en-US" dirty="0"/>
          </a:p>
          <a:p>
            <a:pPr marL="285750" indent="-285750">
              <a:spcAft>
                <a:spcPts val="1200"/>
              </a:spcAft>
              <a:buFont typeface="Arial" panose="020B0604020202020204" pitchFamily="34" charset="0"/>
              <a:buChar char="•"/>
            </a:pPr>
            <a:r>
              <a:rPr lang="en-US" dirty="0"/>
              <a:t>Black persons had </a:t>
            </a:r>
            <a:r>
              <a:rPr lang="en-US" dirty="0" smtClean="0"/>
              <a:t>higher rates of </a:t>
            </a:r>
            <a:r>
              <a:rPr lang="en-US" dirty="0"/>
              <a:t>emergency </a:t>
            </a:r>
            <a:r>
              <a:rPr lang="en-US" dirty="0" smtClean="0"/>
              <a:t>department, hospitalizations and deaths than whites persons.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4572000"/>
            <a:ext cx="2560080" cy="1700352"/>
          </a:xfrm>
          <a:prstGeom prst="rect">
            <a:avLst/>
          </a:prstGeom>
        </p:spPr>
      </p:pic>
      <p:sp>
        <p:nvSpPr>
          <p:cNvPr id="5" name="Rectangle 4"/>
          <p:cNvSpPr/>
          <p:nvPr/>
        </p:nvSpPr>
        <p:spPr>
          <a:xfrm>
            <a:off x="0" y="228600"/>
            <a:ext cx="9144000" cy="707886"/>
          </a:xfrm>
          <a:prstGeom prst="rect">
            <a:avLst/>
          </a:prstGeom>
        </p:spPr>
        <p:txBody>
          <a:bodyPr wrap="square">
            <a:spAutoFit/>
          </a:bodyPr>
          <a:lstStyle/>
          <a:p>
            <a:pPr algn="ctr"/>
            <a:r>
              <a:rPr lang="en-US" sz="4000" b="1" dirty="0" smtClean="0">
                <a:solidFill>
                  <a:srgbClr val="0070C0"/>
                </a:solidFill>
              </a:rPr>
              <a:t>Asthma Facts</a:t>
            </a:r>
            <a:endParaRPr lang="en-US" sz="4000" dirty="0"/>
          </a:p>
        </p:txBody>
      </p:sp>
    </p:spTree>
    <p:extLst>
      <p:ext uri="{BB962C8B-B14F-4D97-AF65-F5344CB8AC3E}">
        <p14:creationId xmlns:p14="http://schemas.microsoft.com/office/powerpoint/2010/main" val="1952568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304800" y="1295400"/>
            <a:ext cx="6172200" cy="4525962"/>
          </a:xfrm>
        </p:spPr>
        <p:txBody>
          <a:bodyPr>
            <a:noAutofit/>
          </a:bodyPr>
          <a:lstStyle/>
          <a:p>
            <a:pPr marL="347663" lvl="0" indent="-347663">
              <a:spcBef>
                <a:spcPts val="0"/>
              </a:spcBef>
              <a:spcAft>
                <a:spcPts val="1200"/>
              </a:spcAft>
              <a:buFont typeface="Arial" panose="020B0604020202020204" pitchFamily="34" charset="0"/>
              <a:buChar char="•"/>
            </a:pPr>
            <a:r>
              <a:rPr lang="en-US" sz="2000" dirty="0"/>
              <a:t>More than 10 million school days are missed each year due to asthma</a:t>
            </a:r>
            <a:r>
              <a:rPr lang="en-US" sz="2000" dirty="0" smtClean="0"/>
              <a:t>.</a:t>
            </a:r>
            <a:endParaRPr lang="en-US" sz="2000" dirty="0"/>
          </a:p>
          <a:p>
            <a:pPr marL="347663" lvl="0" indent="-347663">
              <a:spcBef>
                <a:spcPts val="0"/>
              </a:spcBef>
              <a:spcAft>
                <a:spcPts val="1200"/>
              </a:spcAft>
            </a:pPr>
            <a:r>
              <a:rPr lang="en-US" sz="2000" dirty="0" smtClean="0"/>
              <a:t>IAQ </a:t>
            </a:r>
            <a:r>
              <a:rPr lang="en-US" sz="2000" dirty="0"/>
              <a:t>affects the health, productivity, performance and comfort of students, teachers and staff. </a:t>
            </a:r>
          </a:p>
          <a:p>
            <a:pPr marL="347663" lvl="0" indent="-347663">
              <a:spcBef>
                <a:spcPts val="0"/>
              </a:spcBef>
              <a:spcAft>
                <a:spcPts val="1200"/>
              </a:spcAft>
            </a:pPr>
            <a:r>
              <a:rPr lang="en-US" sz="2000" dirty="0"/>
              <a:t>Poor IAQ in a school building can cause students and staff to suffer adverse health effects, including respiratory infections, </a:t>
            </a:r>
            <a:r>
              <a:rPr lang="en-US" sz="2000" dirty="0" smtClean="0"/>
              <a:t>asthma and </a:t>
            </a:r>
            <a:r>
              <a:rPr lang="en-US" sz="2000" dirty="0"/>
              <a:t>allergies. </a:t>
            </a:r>
          </a:p>
          <a:p>
            <a:pPr marL="347663" indent="-347663">
              <a:spcBef>
                <a:spcPts val="0"/>
              </a:spcBef>
              <a:spcAft>
                <a:spcPts val="1200"/>
              </a:spcAft>
            </a:pPr>
            <a:r>
              <a:rPr lang="en-US" sz="2000" dirty="0"/>
              <a:t>Indoor and outdoor environmental factors—including dust mites, molds, </a:t>
            </a:r>
            <a:r>
              <a:rPr lang="en-US" sz="2000" dirty="0" smtClean="0"/>
              <a:t>cockroaches, pet </a:t>
            </a:r>
            <a:r>
              <a:rPr lang="en-US" sz="2000" dirty="0"/>
              <a:t>dander, secondhand smoke, and poor air quality—can trigger asthma </a:t>
            </a:r>
            <a:r>
              <a:rPr lang="en-US" sz="2000" dirty="0" smtClean="0"/>
              <a:t>attacks.</a:t>
            </a:r>
          </a:p>
          <a:p>
            <a:pPr marL="0" indent="0">
              <a:buNone/>
            </a:pPr>
            <a:endParaRPr lang="en-US" sz="1800" dirty="0"/>
          </a:p>
          <a:p>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00" y="2590800"/>
            <a:ext cx="2247900" cy="1733550"/>
          </a:xfrm>
          <a:prstGeom prst="rect">
            <a:avLst/>
          </a:prstGeom>
        </p:spPr>
      </p:pic>
      <p:sp>
        <p:nvSpPr>
          <p:cNvPr id="6" name="Rectangle 5"/>
          <p:cNvSpPr/>
          <p:nvPr/>
        </p:nvSpPr>
        <p:spPr>
          <a:xfrm>
            <a:off x="0" y="228600"/>
            <a:ext cx="9144000" cy="707886"/>
          </a:xfrm>
          <a:prstGeom prst="rect">
            <a:avLst/>
          </a:prstGeom>
        </p:spPr>
        <p:txBody>
          <a:bodyPr wrap="square">
            <a:spAutoFit/>
          </a:bodyPr>
          <a:lstStyle/>
          <a:p>
            <a:pPr algn="ctr"/>
            <a:r>
              <a:rPr lang="en-US" sz="4000" b="1" dirty="0" smtClean="0">
                <a:solidFill>
                  <a:srgbClr val="0070C0"/>
                </a:solidFill>
              </a:rPr>
              <a:t>Asthma and IAQ in Schools</a:t>
            </a:r>
            <a:endParaRPr lang="en-US" sz="4000" dirty="0"/>
          </a:p>
        </p:txBody>
      </p:sp>
    </p:spTree>
    <p:extLst>
      <p:ext uri="{BB962C8B-B14F-4D97-AF65-F5344CB8AC3E}">
        <p14:creationId xmlns:p14="http://schemas.microsoft.com/office/powerpoint/2010/main" val="811216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FrameworkDiscovery-02-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304800" y="381000"/>
            <a:ext cx="3124200" cy="6019800"/>
          </a:xfrm>
          <a:prstGeom prst="rect">
            <a:avLst/>
          </a:prstGeom>
          <a:solidFill>
            <a:srgbClr val="C2DEF0"/>
          </a:solidFill>
          <a:ln w="76200">
            <a:solidFill>
              <a:schemeClr val="bg1"/>
            </a:solidFill>
            <a:miter lim="800000"/>
            <a:headEnd/>
            <a:tailEnd/>
          </a:ln>
          <a:effectLst>
            <a:outerShdw blurRad="127000" dist="38100" dir="2700000" algn="tl" rotWithShape="0">
              <a:srgbClr val="808080">
                <a:alpha val="20000"/>
              </a:srgbClr>
            </a:outerShdw>
          </a:effectLst>
        </p:spPr>
        <p:txBody>
          <a:bodyPr anchor="ctr"/>
          <a:lstStyle/>
          <a:p>
            <a:pPr algn="ctr">
              <a:defRPr/>
            </a:pPr>
            <a:endParaRPr lang="en-US">
              <a:solidFill>
                <a:prstClr val="white"/>
              </a:solidFill>
            </a:endParaRPr>
          </a:p>
        </p:txBody>
      </p:sp>
      <p:sp>
        <p:nvSpPr>
          <p:cNvPr id="7" name="TextBox 6"/>
          <p:cNvSpPr txBox="1"/>
          <p:nvPr/>
        </p:nvSpPr>
        <p:spPr>
          <a:xfrm>
            <a:off x="457200" y="619125"/>
            <a:ext cx="2819400" cy="2200275"/>
          </a:xfrm>
          <a:prstGeom prst="rect">
            <a:avLst/>
          </a:prstGeom>
          <a:noFill/>
        </p:spPr>
        <p:txBody>
          <a:bodyPr>
            <a:spAutoFit/>
          </a:bodyPr>
          <a:lstStyle/>
          <a:p>
            <a:pPr algn="ctr">
              <a:defRPr/>
            </a:pPr>
            <a:r>
              <a:rPr lang="en-US" sz="3200" b="1" dirty="0">
                <a:solidFill>
                  <a:prstClr val="black">
                    <a:lumMod val="75000"/>
                    <a:lumOff val="25000"/>
                  </a:prstClr>
                </a:solidFill>
                <a:latin typeface="Calibri" pitchFamily="34" charset="0"/>
                <a:cs typeface="Calibri" pitchFamily="34" charset="0"/>
              </a:rPr>
              <a:t>The</a:t>
            </a:r>
            <a:r>
              <a:rPr lang="en-US" sz="3200" b="1" i="1" dirty="0">
                <a:solidFill>
                  <a:prstClr val="black">
                    <a:lumMod val="75000"/>
                    <a:lumOff val="25000"/>
                  </a:prstClr>
                </a:solidFill>
                <a:latin typeface="Calibri" pitchFamily="34" charset="0"/>
                <a:cs typeface="Calibri" pitchFamily="34" charset="0"/>
              </a:rPr>
              <a:t> IAQ Tools for Schools </a:t>
            </a:r>
            <a:r>
              <a:rPr lang="en-US" sz="3200" b="1" dirty="0">
                <a:solidFill>
                  <a:prstClr val="black">
                    <a:lumMod val="75000"/>
                    <a:lumOff val="25000"/>
                  </a:prstClr>
                </a:solidFill>
                <a:latin typeface="Calibri" pitchFamily="34" charset="0"/>
                <a:cs typeface="Calibri" pitchFamily="34" charset="0"/>
              </a:rPr>
              <a:t>Guidance</a:t>
            </a:r>
            <a:endParaRPr lang="en-US" sz="2000" dirty="0">
              <a:solidFill>
                <a:prstClr val="black">
                  <a:lumMod val="75000"/>
                  <a:lumOff val="25000"/>
                </a:prstClr>
              </a:solidFill>
              <a:latin typeface="Calibri"/>
            </a:endParaRPr>
          </a:p>
          <a:p>
            <a:pPr marL="236538" indent="-236538">
              <a:spcAft>
                <a:spcPts val="600"/>
              </a:spcAft>
              <a:buFont typeface="Arial" pitchFamily="34" charset="0"/>
              <a:buChar char="•"/>
              <a:defRPr/>
            </a:pPr>
            <a:endParaRPr lang="en-US" dirty="0">
              <a:solidFill>
                <a:prstClr val="black">
                  <a:lumMod val="75000"/>
                  <a:lumOff val="25000"/>
                </a:prstClr>
              </a:solidFill>
              <a:latin typeface="Calibri"/>
            </a:endParaRPr>
          </a:p>
          <a:p>
            <a:pPr>
              <a:defRPr/>
            </a:pPr>
            <a:endParaRPr lang="en-US" dirty="0">
              <a:solidFill>
                <a:prstClr val="black"/>
              </a:solidFill>
              <a:latin typeface="Calibri"/>
            </a:endParaRPr>
          </a:p>
        </p:txBody>
      </p:sp>
      <p:pic>
        <p:nvPicPr>
          <p:cNvPr id="1026" name="Picture 2" descr="C:\Users\Nia.Lindsey\Desktop\actionkit.png"/>
          <p:cNvPicPr>
            <a:picLocks noChangeAspect="1" noChangeArrowheads="1"/>
          </p:cNvPicPr>
          <p:nvPr/>
        </p:nvPicPr>
        <p:blipFill>
          <a:blip r:embed="rId4"/>
          <a:srcRect/>
          <a:stretch>
            <a:fillRect/>
          </a:stretch>
        </p:blipFill>
        <p:spPr bwMode="auto">
          <a:xfrm>
            <a:off x="152400" y="3124200"/>
            <a:ext cx="3429000" cy="3429000"/>
          </a:xfrm>
          <a:prstGeom prst="rect">
            <a:avLst/>
          </a:prstGeom>
          <a:noFill/>
          <a:ln>
            <a:noFill/>
          </a:ln>
          <a:effectLst>
            <a:outerShdw blurRad="50800" dist="38100" dir="2700000" algn="tl" rotWithShape="0">
              <a:srgbClr val="808080">
                <a:alpha val="39998"/>
              </a:srgbClr>
            </a:outerShdw>
          </a:effectLst>
          <a:extLst/>
        </p:spPr>
      </p:pic>
    </p:spTree>
    <p:extLst>
      <p:ext uri="{BB962C8B-B14F-4D97-AF65-F5344CB8AC3E}">
        <p14:creationId xmlns:p14="http://schemas.microsoft.com/office/powerpoint/2010/main" val="2641474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mso-contentType ?>
<SharedContentType xmlns="Microsoft.SharePoint.Taxonomy.ContentTypeSync" SourceId="3d0ec70f-4850-419e-ba88-1a2e9ef4e89e" ContentTypeId="0x010100B80CB6684E0D2F408D230F308CBB847F0302" PreviousValue="false"/>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mso-contentType ?>
<FormTemplates xmlns="http://schemas.microsoft.com/sharepoint/v3/contenttype/forms">
  <Display>DocumentLibraryForm</Display>
  <Edit>DocumentLibraryForm</Edit>
  <New>DocumentLibraryForm</New>
</FormTemplates>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ct:contentTypeSchema xmlns:ct="http://schemas.microsoft.com/office/2006/metadata/contentType" xmlns:ma="http://schemas.microsoft.com/office/2006/metadata/properties/metaAttributes" ct:_="" ma:_="" ma:contentTypeName="Technical Document" ma:contentTypeID="0x010100B80CB6684E0D2F408D230F308CBB847F030200E715B6E330FF214B95C030E04D08231E" ma:contentTypeVersion="55" ma:contentTypeDescription="" ma:contentTypeScope="" ma:versionID="b4689f0018ca6ff16652eebd4176a524">
  <xsd:schema xmlns:xsd="http://www.w3.org/2001/XMLSchema" xmlns:xs="http://www.w3.org/2001/XMLSchema" xmlns:p="http://schemas.microsoft.com/office/2006/metadata/properties" xmlns:ns2="dc75c247-7f53-4913-864a-4160aff1c458" targetNamespace="http://schemas.microsoft.com/office/2006/metadata/properties" ma:root="true" ma:fieldsID="9451cca98bbf12c953071015db9a458a" ns2:_="">
    <xsd:import namespace="dc75c247-7f53-4913-864a-4160aff1c458"/>
    <xsd:element name="properties">
      <xsd:complexType>
        <xsd:sequence>
          <xsd:element name="documentManagement">
            <xsd:complexType>
              <xsd:all>
                <xsd:element ref="ns2:PhaseName" minOccurs="0"/>
                <xsd:element ref="ns2:ProjectName" minOccurs="0"/>
                <xsd:element ref="ns2:ProjectOwner_PrincipalInvestigator" minOccurs="0"/>
                <xsd:element ref="ns2:Managers" minOccurs="0"/>
                <xsd:element ref="ns2:Project_x0020_Period_x0020_of_x0020_Performance_x0020_Start_x0020_Date" minOccurs="0"/>
                <xsd:element ref="ns2:Project_x0020_Period_x0020_of_x0020_Performance_x0020_End_x0020_Date" minOccurs="0"/>
                <xsd:element ref="ns2:ProjectTOWAName" minOccurs="0"/>
                <xsd:element ref="ns2:ContractName" minOccurs="0"/>
                <xsd:element ref="ns2:ContractNumber" minOccurs="0"/>
                <xsd:element ref="ns2:ContractCostPointNumber" minOccurs="0"/>
                <xsd:element ref="ns2:ProjectTask" minOccurs="0"/>
                <xsd:element ref="ns2:ProgramName" minOccurs="0"/>
                <xsd:element ref="ns2:WorkLead" minOccurs="0"/>
                <xsd:element ref="ns2:RetentionExemption" minOccurs="0"/>
                <xsd:element ref="ns2:a6be725d576043378de6f214f0e78ee4" minOccurs="0"/>
                <xsd:element ref="ns2:od8879f902fd47c7bc2aee162c9e5240" minOccurs="0"/>
                <xsd:element ref="ns2:j996553e0ae54d4984db0606efb6351c" minOccurs="0"/>
                <xsd:element ref="ns2:if0a8aeaad58489cbaf27eea2233913d" minOccurs="0"/>
                <xsd:element ref="ns2:f579045f93c34d4baadb74be2d3a98b1" minOccurs="0"/>
                <xsd:element ref="ns2:m5f81a6254e44a55996bb6356c849e0c" minOccurs="0"/>
                <xsd:element ref="ns2:TaxKeywordTaxHTField" minOccurs="0"/>
                <xsd:element ref="ns2:o862737f445746b494e2139aeb29e646" minOccurs="0"/>
                <xsd:element ref="ns2:g50616bc87614647a90e999144457760" minOccurs="0"/>
                <xsd:element ref="ns2:a6d0b0f5ac9d4fa8b2e660c59fbea416" minOccurs="0"/>
                <xsd:element ref="ns2:TaxCatchAll" minOccurs="0"/>
                <xsd:element ref="ns2:TaxCatchAllLabel" minOccurs="0"/>
                <xsd:element ref="ns2:b5df6f1f3e23409d9f5e1fce19348e5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75c247-7f53-4913-864a-4160aff1c458" elementFormDefault="qualified">
    <xsd:import namespace="http://schemas.microsoft.com/office/2006/documentManagement/types"/>
    <xsd:import namespace="http://schemas.microsoft.com/office/infopath/2007/PartnerControls"/>
    <xsd:element name="PhaseName" ma:index="1" nillable="true" ma:displayName="Phase Name" ma:default="OY1" ma:internalName="PhaseName">
      <xsd:simpleType>
        <xsd:restriction base="dms:Text">
          <xsd:maxLength value="255"/>
        </xsd:restriction>
      </xsd:simpleType>
    </xsd:element>
    <xsd:element name="ProjectName" ma:index="2" nillable="true" ma:displayName="Project Name" ma:default="V-7 – Healthy School Environments Initiative Support" ma:internalName="ProjectName">
      <xsd:simpleType>
        <xsd:restriction base="dms:Text">
          <xsd:maxLength value="255"/>
        </xsd:restriction>
      </xsd:simpleType>
    </xsd:element>
    <xsd:element name="ProjectOwner_PrincipalInvestigator" ma:index="4" nillable="true" ma:displayName="Project Owner(s)/Principal Investigator(s)" ma:default="" ma:list="UserInfo" ma:SearchPeopleOnly="false" ma:SharePointGroup="0" ma:internalName="ProjectOwner_PrincipalInvestigato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nagers" ma:index="5" nillable="true" ma:displayName="Project Manager(s)" ma:default="" ma:description="Users or Groups that will be the Project Managers for this Project." ma:list="UserInfo" ma:SearchPeopleOnly="false" ma:SharePointGroup="0" ma:internalName="Manage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_x0020_Period_x0020_of_x0020_Performance_x0020_Start_x0020_Date" ma:index="6" nillable="true" ma:displayName="Project Period of Performance Start Date" ma:default="" ma:format="DateOnly" ma:internalName="Project_x0020_Period_x0020_of_x0020_Performance_x0020_Start_x0020_Date">
      <xsd:simpleType>
        <xsd:restriction base="dms:DateTime"/>
      </xsd:simpleType>
    </xsd:element>
    <xsd:element name="Project_x0020_Period_x0020_of_x0020_Performance_x0020_End_x0020_Date" ma:index="7" nillable="true" ma:displayName="Project Period of Performance End Date" ma:default="" ma:format="DateOnly" ma:internalName="Project_x0020_Period_x0020_of_x0020_Performance_x0020_End_x0020_Date">
      <xsd:simpleType>
        <xsd:restriction base="dms:DateTime"/>
      </xsd:simpleType>
    </xsd:element>
    <xsd:element name="ProjectTOWAName" ma:index="11" nillable="true" ma:displayName="Project Cost Point Name" ma:default="" ma:internalName="ProjectTOWAName">
      <xsd:simpleType>
        <xsd:restriction base="dms:Text">
          <xsd:maxLength value="255"/>
        </xsd:restriction>
      </xsd:simpleType>
    </xsd:element>
    <xsd:element name="ContractName" ma:index="12" nillable="true" ma:displayName="Contract Name" ma:default="5275" ma:internalName="ContractName">
      <xsd:simpleType>
        <xsd:restriction base="dms:Text">
          <xsd:maxLength value="255"/>
        </xsd:restriction>
      </xsd:simpleType>
    </xsd:element>
    <xsd:element name="ContractNumber" ma:index="13" nillable="true" ma:displayName="Contract Number" ma:default="" ma:internalName="ContractNumber">
      <xsd:simpleType>
        <xsd:restriction base="dms:Text">
          <xsd:maxLength value="255"/>
        </xsd:restriction>
      </xsd:simpleType>
    </xsd:element>
    <xsd:element name="ContractCostPointNumber" ma:index="14" nillable="true" ma:displayName="Contract CostPoint Number" ma:default="" ma:internalName="ContractCostPointNumber">
      <xsd:simpleType>
        <xsd:restriction base="dms:Text">
          <xsd:maxLength value="255"/>
        </xsd:restriction>
      </xsd:simpleType>
    </xsd:element>
    <xsd:element name="ProjectTask" ma:index="18" nillable="true" ma:displayName="Project Task" ma:default="Not in Use" ma:format="Dropdown" ma:indexed="true" ma:internalName="ProjectTask">
      <xsd:simpleType>
        <xsd:restriction base="dms:Choice">
          <xsd:enumeration value="Not in Use"/>
          <xsd:enumeration value="Task 1"/>
          <xsd:enumeration value="Task 2"/>
          <xsd:enumeration value="Task 3"/>
          <xsd:enumeration value="Task 4"/>
          <xsd:enumeration value="Task 5"/>
          <xsd:enumeration value="Task 6"/>
          <xsd:enumeration value="Task 7"/>
          <xsd:enumeration value="Task 8"/>
          <xsd:enumeration value="Task 9"/>
          <xsd:enumeration value="Task 10"/>
        </xsd:restriction>
      </xsd:simpleType>
    </xsd:element>
    <xsd:element name="ProgramName" ma:index="20" nillable="true" ma:displayName="Program Name" ma:default="Not in Use" ma:format="Dropdown" ma:internalName="ProgramName">
      <xsd:simpleType>
        <xsd:restriction base="dms:Choice">
          <xsd:enumeration value="Not in Use"/>
          <xsd:enumeration value="Program 1"/>
          <xsd:enumeration value="Program 2"/>
        </xsd:restriction>
      </xsd:simpleType>
    </xsd:element>
    <xsd:element name="WorkLead" ma:index="21" nillable="true" ma:displayName="Work Lead" ma:list="UserInfo" ma:SearchPeopleOnly="false" ma:SharePointGroup="0" ma:internalName="WorkLea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tentionExemption" ma:index="22" nillable="true" ma:displayName="Retention Exemption" ma:default="false" ma:description="Does this item is exempt to retention policies?" ma:format="Dropdown" ma:internalName="RetentionExemption">
      <xsd:simpleType>
        <xsd:restriction base="dms:Choice">
          <xsd:enumeration value="true"/>
          <xsd:enumeration value="false"/>
        </xsd:restriction>
      </xsd:simpleType>
    </xsd:element>
    <xsd:element name="a6be725d576043378de6f214f0e78ee4" ma:index="27" nillable="true" ma:taxonomy="true" ma:internalName="a6be725d576043378de6f214f0e78ee4" ma:taxonomyFieldName="ProjectClients" ma:displayName="Project Client(s)" ma:default="" ma:fieldId="{a6be725d-5760-4337-8de6-f214f0e78ee4}" ma:taxonomyMulti="true" ma:sspId="3d0ec70f-4850-419e-ba88-1a2e9ef4e89e" ma:termSetId="44d4987f-3adc-455a-8868-f708304dd18a" ma:anchorId="00000000-0000-0000-0000-000000000000" ma:open="false" ma:isKeyword="false">
      <xsd:complexType>
        <xsd:sequence>
          <xsd:element ref="pc:Terms" minOccurs="0" maxOccurs="1"/>
        </xsd:sequence>
      </xsd:complexType>
    </xsd:element>
    <xsd:element name="od8879f902fd47c7bc2aee162c9e5240" ma:index="28" nillable="true" ma:taxonomy="true" ma:internalName="od8879f902fd47c7bc2aee162c9e5240" ma:taxonomyFieldName="Locations" ma:displayName="Location(s)" ma:default="" ma:fieldId="{8d8879f9-02fd-47c7-bc2a-ee162c9e5240}" ma:taxonomyMulti="true" ma:sspId="3d0ec70f-4850-419e-ba88-1a2e9ef4e89e" ma:termSetId="854112e3-27c0-4f0c-944e-8c1118097f96" ma:anchorId="00000000-0000-0000-0000-000000000000" ma:open="false" ma:isKeyword="false">
      <xsd:complexType>
        <xsd:sequence>
          <xsd:element ref="pc:Terms" minOccurs="0" maxOccurs="1"/>
        </xsd:sequence>
      </xsd:complexType>
    </xsd:element>
    <xsd:element name="j996553e0ae54d4984db0606efb6351c" ma:index="29" nillable="true" ma:taxonomy="true" ma:internalName="j996553e0ae54d4984db0606efb6351c" ma:taxonomyFieldName="ProjectServiceSectors" ma:displayName="Project Service Sector(s)" ma:default="" ma:fieldId="{3996553e-0ae5-4d49-84db-0606efb6351c}" ma:taxonomyMulti="true" ma:sspId="3d0ec70f-4850-419e-ba88-1a2e9ef4e89e" ma:termSetId="cf4f7acd-60cb-4231-b591-055b3c5379d9" ma:anchorId="00000000-0000-0000-0000-000000000000" ma:open="false" ma:isKeyword="false">
      <xsd:complexType>
        <xsd:sequence>
          <xsd:element ref="pc:Terms" minOccurs="0" maxOccurs="1"/>
        </xsd:sequence>
      </xsd:complexType>
    </xsd:element>
    <xsd:element name="if0a8aeaad58489cbaf27eea2233913d" ma:index="32" nillable="true" ma:taxonomy="true" ma:internalName="if0a8aeaad58489cbaf27eea2233913d" ma:taxonomyFieldName="ProjectLocations" ma:displayName="Project Location(s)" ma:default="" ma:fieldId="{2f0a8aea-ad58-489c-baf2-7eea2233913d}" ma:taxonomyMulti="true" ma:sspId="3d0ec70f-4850-419e-ba88-1a2e9ef4e89e" ma:termSetId="854112e3-27c0-4f0c-944e-8c1118097f96" ma:anchorId="00000000-0000-0000-0000-000000000000" ma:open="false" ma:isKeyword="false">
      <xsd:complexType>
        <xsd:sequence>
          <xsd:element ref="pc:Terms" minOccurs="0" maxOccurs="1"/>
        </xsd:sequence>
      </xsd:complexType>
    </xsd:element>
    <xsd:element name="f579045f93c34d4baadb74be2d3a98b1" ma:index="34" nillable="true" ma:taxonomy="true" ma:internalName="f579045f93c34d4baadb74be2d3a98b1" ma:taxonomyFieldName="ProjectSubjectAreas" ma:displayName="Project Subject Area(s)" ma:default="" ma:fieldId="{f579045f-93c3-4d4b-aadb-74be2d3a98b1}" ma:taxonomyMulti="true" ma:sspId="3d0ec70f-4850-419e-ba88-1a2e9ef4e89e" ma:termSetId="f080a943-eb78-43ab-9400-12a16134994c" ma:anchorId="00000000-0000-0000-0000-000000000000" ma:open="false" ma:isKeyword="false">
      <xsd:complexType>
        <xsd:sequence>
          <xsd:element ref="pc:Terms" minOccurs="0" maxOccurs="1"/>
        </xsd:sequence>
      </xsd:complexType>
    </xsd:element>
    <xsd:element name="m5f81a6254e44a55996bb6356c849e0c" ma:index="35" nillable="true" ma:taxonomy="true" ma:internalName="m5f81a6254e44a55996bb6356c849e0c" ma:taxonomyFieldName="WorkType" ma:displayName="Work Type" ma:indexed="true" ma:default="" ma:fieldId="{65f81a62-54e4-4a55-996b-b6356c849e0c}" ma:sspId="3d0ec70f-4850-419e-ba88-1a2e9ef4e89e" ma:termSetId="71bc965d-f6c0-4fc0-acc6-7dbe60bc6319" ma:anchorId="00000000-0000-0000-0000-000000000000" ma:open="false" ma:isKeyword="false">
      <xsd:complexType>
        <xsd:sequence>
          <xsd:element ref="pc:Terms" minOccurs="0" maxOccurs="1"/>
        </xsd:sequence>
      </xsd:complexType>
    </xsd:element>
    <xsd:element name="TaxKeywordTaxHTField" ma:index="38" nillable="true" ma:taxonomy="true" ma:internalName="TaxKeywordTaxHTField" ma:taxonomyFieldName="TaxKeyword" ma:displayName="Enterprise Keywords" ma:fieldId="{23f27201-bee3-471e-b2e7-b64fd8b7ca38}" ma:taxonomyMulti="true" ma:sspId="3d0ec70f-4850-419e-ba88-1a2e9ef4e89e" ma:termSetId="00000000-0000-0000-0000-000000000000" ma:anchorId="00000000-0000-0000-0000-000000000000" ma:open="true" ma:isKeyword="true">
      <xsd:complexType>
        <xsd:sequence>
          <xsd:element ref="pc:Terms" minOccurs="0" maxOccurs="1"/>
        </xsd:sequence>
      </xsd:complexType>
    </xsd:element>
    <xsd:element name="o862737f445746b494e2139aeb29e646" ma:index="39" nillable="true" ma:taxonomy="true" ma:internalName="o862737f445746b494e2139aeb29e646" ma:taxonomyFieldName="ContractClients" ma:displayName="Contract Client(s)" ma:default="" ma:fieldId="{8862737f-4457-46b4-94e2-139aeb29e646}" ma:taxonomyMulti="true" ma:sspId="3d0ec70f-4850-419e-ba88-1a2e9ef4e89e" ma:termSetId="44d4987f-3adc-455a-8868-f708304dd18a" ma:anchorId="00000000-0000-0000-0000-000000000000" ma:open="false" ma:isKeyword="false">
      <xsd:complexType>
        <xsd:sequence>
          <xsd:element ref="pc:Terms" minOccurs="0" maxOccurs="1"/>
        </xsd:sequence>
      </xsd:complexType>
    </xsd:element>
    <xsd:element name="g50616bc87614647a90e999144457760" ma:index="40" nillable="true" ma:taxonomy="true" ma:internalName="g50616bc87614647a90e999144457760" ma:taxonomyFieldName="AreaOfExpertise" ma:displayName="Area of Expertise" ma:default="" ma:fieldId="{050616bc-8761-4647-a90e-999144457760}" ma:sspId="3d0ec70f-4850-419e-ba88-1a2e9ef4e89e" ma:termSetId="feb27233-c7ec-44e4-a9ed-cbe7bef49228" ma:anchorId="00000000-0000-0000-0000-000000000000" ma:open="false" ma:isKeyword="false">
      <xsd:complexType>
        <xsd:sequence>
          <xsd:element ref="pc:Terms" minOccurs="0" maxOccurs="1"/>
        </xsd:sequence>
      </xsd:complexType>
    </xsd:element>
    <xsd:element name="a6d0b0f5ac9d4fa8b2e660c59fbea416" ma:index="41" nillable="true" ma:taxonomy="true" ma:internalName="a6d0b0f5ac9d4fa8b2e660c59fbea416" ma:taxonomyFieldName="ContractDivisions" ma:displayName="Contract Division(s)" ma:default="" ma:fieldId="{a6d0b0f5-ac9d-4fa8-b2e6-60c59fbea416}" ma:taxonomyMulti="true" ma:sspId="3d0ec70f-4850-419e-ba88-1a2e9ef4e89e" ma:termSetId="6c598dca-fe5d-4256-b9f9-32eb57bf3049" ma:anchorId="00000000-0000-0000-0000-000000000000" ma:open="false" ma:isKeyword="false">
      <xsd:complexType>
        <xsd:sequence>
          <xsd:element ref="pc:Terms" minOccurs="0" maxOccurs="1"/>
        </xsd:sequence>
      </xsd:complexType>
    </xsd:element>
    <xsd:element name="TaxCatchAll" ma:index="42" nillable="true" ma:displayName="Taxonomy Catch All Column" ma:hidden="true" ma:list="{0dcd49f8-0bf8-4c4e-8576-755333c1339d}" ma:internalName="TaxCatchAll" ma:showField="CatchAllData" ma:web="4a47f594-dbd6-49ba-864a-4cc9ed3ccd42">
      <xsd:complexType>
        <xsd:complexContent>
          <xsd:extension base="dms:MultiChoiceLookup">
            <xsd:sequence>
              <xsd:element name="Value" type="dms:Lookup" maxOccurs="unbounded" minOccurs="0" nillable="true"/>
            </xsd:sequence>
          </xsd:extension>
        </xsd:complexContent>
      </xsd:complexType>
    </xsd:element>
    <xsd:element name="TaxCatchAllLabel" ma:index="43" nillable="true" ma:displayName="Taxonomy Catch All Column1" ma:hidden="true" ma:list="{0dcd49f8-0bf8-4c4e-8576-755333c1339d}" ma:internalName="TaxCatchAllLabel" ma:readOnly="true" ma:showField="CatchAllDataLabel" ma:web="4a47f594-dbd6-49ba-864a-4cc9ed3ccd42">
      <xsd:complexType>
        <xsd:complexContent>
          <xsd:extension base="dms:MultiChoiceLookup">
            <xsd:sequence>
              <xsd:element name="Value" type="dms:Lookup" maxOccurs="unbounded" minOccurs="0" nillable="true"/>
            </xsd:sequence>
          </xsd:extension>
        </xsd:complexContent>
      </xsd:complexType>
    </xsd:element>
    <xsd:element name="b5df6f1f3e23409d9f5e1fce19348e51" ma:index="45" nillable="true" ma:taxonomy="true" ma:internalName="b5df6f1f3e23409d9f5e1fce19348e51" ma:taxonomyFieldName="ServiceSectors" ma:displayName="Service Sector(s)" ma:default="" ma:fieldId="{b5df6f1f-3e23-409d-9f5e-1fce19348e51}" ma:taxonomyMulti="true" ma:sspId="3d0ec70f-4850-419e-ba88-1a2e9ef4e89e" ma:termSetId="cf4f7acd-60cb-4231-b591-055b3c5379d9"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7"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6.xml><?xml version="1.0" encoding="utf-8"?>
<EsriMapsInfo xmlns="ESRI.ArcGIS.Mapping.OfficeIntegration.PowerPointInfo">
  <Version>Version1</Version>
  <RequiresSignIn>False</RequiresSignIn>
</EsriMapsInfo>
</file>

<file path=customXml/item5.xml><?xml version="1.0" encoding="utf-8"?>
<p:properties xmlns:p="http://schemas.microsoft.com/office/2006/metadata/properties" xmlns:xsi="http://www.w3.org/2001/XMLSchema-instance" xmlns:pc="http://schemas.microsoft.com/office/infopath/2007/PartnerControls">
  <documentManagement>
    <WorkLead xmlns="dc75c247-7f53-4913-864a-4160aff1c458">
      <UserInfo>
        <DisplayName/>
        <AccountId xsi:nil="true"/>
        <AccountType/>
      </UserInfo>
    </WorkLead>
    <Managers xmlns="dc75c247-7f53-4913-864a-4160aff1c458">
      <UserInfo>
        <DisplayName/>
        <AccountId xsi:nil="true"/>
        <AccountType/>
      </UserInfo>
    </Managers>
    <Project_x0020_Period_x0020_of_x0020_Performance_x0020_Start_x0020_Date xmlns="dc75c247-7f53-4913-864a-4160aff1c458" xsi:nil="true"/>
    <RetentionExemption xmlns="dc75c247-7f53-4913-864a-4160aff1c458">false</RetentionExemption>
    <PhaseName xmlns="dc75c247-7f53-4913-864a-4160aff1c458">Phase 1</PhaseName>
    <ProjectTOWAName xmlns="dc75c247-7f53-4913-864a-4160aff1c458" xsi:nil="true"/>
    <ProjectTask xmlns="dc75c247-7f53-4913-864a-4160aff1c458">Not in Use</ProjectTask>
    <o862737f445746b494e2139aeb29e646 xmlns="dc75c247-7f53-4913-864a-4160aff1c458">
      <Terms xmlns="http://schemas.microsoft.com/office/infopath/2007/PartnerControls"/>
    </o862737f445746b494e2139aeb29e646>
    <g50616bc87614647a90e999144457760 xmlns="dc75c247-7f53-4913-864a-4160aff1c458">
      <Terms xmlns="http://schemas.microsoft.com/office/infopath/2007/PartnerControls"/>
    </g50616bc87614647a90e999144457760>
    <m5f81a6254e44a55996bb6356c849e0c xmlns="dc75c247-7f53-4913-864a-4160aff1c458">
      <Terms xmlns="http://schemas.microsoft.com/office/infopath/2007/PartnerControls"/>
    </m5f81a6254e44a55996bb6356c849e0c>
    <b5df6f1f3e23409d9f5e1fce19348e51 xmlns="dc75c247-7f53-4913-864a-4160aff1c458">
      <Terms xmlns="http://schemas.microsoft.com/office/infopath/2007/PartnerControls"/>
    </b5df6f1f3e23409d9f5e1fce19348e51>
    <TaxCatchAll xmlns="dc75c247-7f53-4913-864a-4160aff1c458">
      <Value>10</Value>
      <Value>16</Value>
    </TaxCatchAll>
    <Project_x0020_Period_x0020_of_x0020_Performance_x0020_End_x0020_Date xmlns="dc75c247-7f53-4913-864a-4160aff1c458" xsi:nil="true"/>
    <a6be725d576043378de6f214f0e78ee4 xmlns="dc75c247-7f53-4913-864a-4160aff1c458">
      <Terms xmlns="http://schemas.microsoft.com/office/infopath/2007/PartnerControls"/>
    </a6be725d576043378de6f214f0e78ee4>
    <od8879f902fd47c7bc2aee162c9e5240 xmlns="dc75c247-7f53-4913-864a-4160aff1c458">
      <Terms xmlns="http://schemas.microsoft.com/office/infopath/2007/PartnerControls"/>
    </od8879f902fd47c7bc2aee162c9e5240>
    <j996553e0ae54d4984db0606efb6351c xmlns="dc75c247-7f53-4913-864a-4160aff1c458">
      <Terms xmlns="http://schemas.microsoft.com/office/infopath/2007/PartnerControls"/>
    </j996553e0ae54d4984db0606efb6351c>
    <TaxKeywordTaxHTField xmlns="dc75c247-7f53-4913-864a-4160aff1c458">
      <Terms xmlns="http://schemas.microsoft.com/office/infopath/2007/PartnerControls">
        <TermInfo xmlns="http://schemas.microsoft.com/office/infopath/2007/PartnerControls">
          <TermName xmlns="http://schemas.microsoft.com/office/infopath/2007/PartnerControls">deliverable to prime</TermName>
          <TermId xmlns="http://schemas.microsoft.com/office/infopath/2007/PartnerControls">b6edb7fa-82c4-43a8-a923-4bc098f29c17</TermId>
        </TermInfo>
        <TermInfo xmlns="http://schemas.microsoft.com/office/infopath/2007/PartnerControls">
          <TermName xmlns="http://schemas.microsoft.com/office/infopath/2007/PartnerControls">deliverable</TermName>
          <TermId xmlns="http://schemas.microsoft.com/office/infopath/2007/PartnerControls">e7a1d2d3-c815-4143-8b07-724a5a2cd9ca</TermId>
        </TermInfo>
      </Terms>
    </TaxKeywordTaxHTField>
    <if0a8aeaad58489cbaf27eea2233913d xmlns="dc75c247-7f53-4913-864a-4160aff1c458">
      <Terms xmlns="http://schemas.microsoft.com/office/infopath/2007/PartnerControls"/>
    </if0a8aeaad58489cbaf27eea2233913d>
    <ContractName xmlns="dc75c247-7f53-4913-864a-4160aff1c458">5275</ContractName>
    <ContractNumber xmlns="dc75c247-7f53-4913-864a-4160aff1c458" xsi:nil="true"/>
    <a6d0b0f5ac9d4fa8b2e660c59fbea416 xmlns="dc75c247-7f53-4913-864a-4160aff1c458">
      <Terms xmlns="http://schemas.microsoft.com/office/infopath/2007/PartnerControls"/>
    </a6d0b0f5ac9d4fa8b2e660c59fbea416>
    <ProjectOwner_PrincipalInvestigator xmlns="dc75c247-7f53-4913-864a-4160aff1c458">
      <UserInfo>
        <DisplayName/>
        <AccountId xsi:nil="true"/>
        <AccountType/>
      </UserInfo>
    </ProjectOwner_PrincipalInvestigator>
    <ContractCostPointNumber xmlns="dc75c247-7f53-4913-864a-4160aff1c458" xsi:nil="true"/>
    <ProgramName xmlns="dc75c247-7f53-4913-864a-4160aff1c458">Not in Use</ProgramName>
    <f579045f93c34d4baadb74be2d3a98b1 xmlns="dc75c247-7f53-4913-864a-4160aff1c458">
      <Terms xmlns="http://schemas.microsoft.com/office/infopath/2007/PartnerControls"/>
    </f579045f93c34d4baadb74be2d3a98b1>
    <ProjectName xmlns="dc75c247-7f53-4913-864a-4160aff1c458">V-7 – Healthy School Environments Initiative Support</ProjectName>
  </documentManagement>
</p:properties>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D0E352E0-136C-47DB-A868-0796691B6317}">
  <ds:schemaRefs>
    <ds:schemaRef ds:uri="ESRI.ArcGIS.Mapping.OfficeIntegration.PowerPointInfo"/>
  </ds:schemaRefs>
</ds:datastoreItem>
</file>

<file path=customXml/itemProps10.xml><?xml version="1.0" encoding="utf-8"?>
<ds:datastoreItem xmlns:ds="http://schemas.openxmlformats.org/officeDocument/2006/customXml" ds:itemID="{0486041C-4C6C-4C32-816F-C72F0B024DE8}">
  <ds:schemaRefs>
    <ds:schemaRef ds:uri="ESRI.ArcGIS.Mapping.OfficeIntegration.PowerPointInfo"/>
  </ds:schemaRefs>
</ds:datastoreItem>
</file>

<file path=customXml/itemProps11.xml><?xml version="1.0" encoding="utf-8"?>
<ds:datastoreItem xmlns:ds="http://schemas.openxmlformats.org/officeDocument/2006/customXml" ds:itemID="{E0E3D332-B01C-4890-BB8B-C5889A91D828}">
  <ds:schemaRefs>
    <ds:schemaRef ds:uri="ESRI.ArcGIS.Mapping.OfficeIntegration.PowerPointInfo"/>
  </ds:schemaRefs>
</ds:datastoreItem>
</file>

<file path=customXml/itemProps12.xml><?xml version="1.0" encoding="utf-8"?>
<ds:datastoreItem xmlns:ds="http://schemas.openxmlformats.org/officeDocument/2006/customXml" ds:itemID="{CC3C4001-9A06-48DC-A09E-39BB569358A3}">
  <ds:schemaRefs>
    <ds:schemaRef ds:uri="ESRI.ArcGIS.Mapping.OfficeIntegration.PowerPointInfo"/>
  </ds:schemaRefs>
</ds:datastoreItem>
</file>

<file path=customXml/itemProps13.xml><?xml version="1.0" encoding="utf-8"?>
<ds:datastoreItem xmlns:ds="http://schemas.openxmlformats.org/officeDocument/2006/customXml" ds:itemID="{187C49F8-FAFD-4D95-AB5C-10DD9578C830}">
  <ds:schemaRefs>
    <ds:schemaRef ds:uri="Microsoft.SharePoint.Taxonomy.ContentTypeSync"/>
  </ds:schemaRefs>
</ds:datastoreItem>
</file>

<file path=customXml/itemProps14.xml><?xml version="1.0" encoding="utf-8"?>
<ds:datastoreItem xmlns:ds="http://schemas.openxmlformats.org/officeDocument/2006/customXml" ds:itemID="{ED4B9D01-BACA-4267-91E9-2D0538329281}">
  <ds:schemaRefs>
    <ds:schemaRef ds:uri="ESRI.ArcGIS.Mapping.OfficeIntegration.PowerPointInfo"/>
  </ds:schemaRefs>
</ds:datastoreItem>
</file>

<file path=customXml/itemProps15.xml><?xml version="1.0" encoding="utf-8"?>
<ds:datastoreItem xmlns:ds="http://schemas.openxmlformats.org/officeDocument/2006/customXml" ds:itemID="{2346B55C-D378-404D-B02A-7361DA500070}">
  <ds:schemaRefs>
    <ds:schemaRef ds:uri="ESRI.ArcGIS.Mapping.OfficeIntegration.PowerPointInfo"/>
  </ds:schemaRefs>
</ds:datastoreItem>
</file>

<file path=customXml/itemProps16.xml><?xml version="1.0" encoding="utf-8"?>
<ds:datastoreItem xmlns:ds="http://schemas.openxmlformats.org/officeDocument/2006/customXml" ds:itemID="{1E29B71A-8C5A-4ADC-9E16-A15565BDFB8C}">
  <ds:schemaRefs>
    <ds:schemaRef ds:uri="ESRI.ArcGIS.Mapping.OfficeIntegration.PowerPointInfo"/>
  </ds:schemaRefs>
</ds:datastoreItem>
</file>

<file path=customXml/itemProps17.xml><?xml version="1.0" encoding="utf-8"?>
<ds:datastoreItem xmlns:ds="http://schemas.openxmlformats.org/officeDocument/2006/customXml" ds:itemID="{5462C5E9-B039-48B9-9990-B5016EC9D7E4}">
  <ds:schemaRefs>
    <ds:schemaRef ds:uri="ESRI.ArcGIS.Mapping.OfficeIntegration.PowerPointInfo"/>
  </ds:schemaRefs>
</ds:datastoreItem>
</file>

<file path=customXml/itemProps18.xml><?xml version="1.0" encoding="utf-8"?>
<ds:datastoreItem xmlns:ds="http://schemas.openxmlformats.org/officeDocument/2006/customXml" ds:itemID="{3F486FD2-7AC8-4983-9A8D-C54DF4515A1E}">
  <ds:schemaRefs>
    <ds:schemaRef ds:uri="ESRI.ArcGIS.Mapping.OfficeIntegration.PowerPointInfo"/>
  </ds:schemaRefs>
</ds:datastoreItem>
</file>

<file path=customXml/itemProps19.xml><?xml version="1.0" encoding="utf-8"?>
<ds:datastoreItem xmlns:ds="http://schemas.openxmlformats.org/officeDocument/2006/customXml" ds:itemID="{9F8B4AA3-B990-455D-A378-97F920B8E21D}">
  <ds:schemaRefs>
    <ds:schemaRef ds:uri="ESRI.ArcGIS.Mapping.OfficeIntegration.PowerPointInfo"/>
  </ds:schemaRefs>
</ds:datastoreItem>
</file>

<file path=customXml/itemProps2.xml><?xml version="1.0" encoding="utf-8"?>
<ds:datastoreItem xmlns:ds="http://schemas.openxmlformats.org/officeDocument/2006/customXml" ds:itemID="{C110C527-E37D-4B40-B47A-72A784B2FB8A}">
  <ds:schemaRefs>
    <ds:schemaRef ds:uri="ESRI.ArcGIS.Mapping.OfficeIntegration.PowerPointInfo"/>
  </ds:schemaRefs>
</ds:datastoreItem>
</file>

<file path=customXml/itemProps20.xml><?xml version="1.0" encoding="utf-8"?>
<ds:datastoreItem xmlns:ds="http://schemas.openxmlformats.org/officeDocument/2006/customXml" ds:itemID="{FEABF373-47F4-4370-BE87-1CC114C4758E}">
  <ds:schemaRefs>
    <ds:schemaRef ds:uri="ESRI.ArcGIS.Mapping.OfficeIntegration.PowerPointInfo"/>
  </ds:schemaRefs>
</ds:datastoreItem>
</file>

<file path=customXml/itemProps21.xml><?xml version="1.0" encoding="utf-8"?>
<ds:datastoreItem xmlns:ds="http://schemas.openxmlformats.org/officeDocument/2006/customXml" ds:itemID="{1D795746-81CF-4276-96B5-34326DC4BAFF}">
  <ds:schemaRefs>
    <ds:schemaRef ds:uri="ESRI.ArcGIS.Mapping.OfficeIntegration.PowerPointInfo"/>
  </ds:schemaRefs>
</ds:datastoreItem>
</file>

<file path=customXml/itemProps22.xml><?xml version="1.0" encoding="utf-8"?>
<ds:datastoreItem xmlns:ds="http://schemas.openxmlformats.org/officeDocument/2006/customXml" ds:itemID="{D6EED680-470B-4972-836D-39CE283235BA}">
  <ds:schemaRefs>
    <ds:schemaRef ds:uri="ESRI.ArcGIS.Mapping.OfficeIntegration.PowerPointInfo"/>
  </ds:schemaRefs>
</ds:datastoreItem>
</file>

<file path=customXml/itemProps23.xml><?xml version="1.0" encoding="utf-8"?>
<ds:datastoreItem xmlns:ds="http://schemas.openxmlformats.org/officeDocument/2006/customXml" ds:itemID="{81E0B466-8442-45C5-93A4-C9AE62CB06DB}">
  <ds:schemaRefs>
    <ds:schemaRef ds:uri="ESRI.ArcGIS.Mapping.OfficeIntegration.PowerPointInfo"/>
  </ds:schemaRefs>
</ds:datastoreItem>
</file>

<file path=customXml/itemProps24.xml><?xml version="1.0" encoding="utf-8"?>
<ds:datastoreItem xmlns:ds="http://schemas.openxmlformats.org/officeDocument/2006/customXml" ds:itemID="{1CB43C2B-6DD0-4471-A3C1-990E371B6B3D}">
  <ds:schemaRefs>
    <ds:schemaRef ds:uri="ESRI.ArcGIS.Mapping.OfficeIntegration.PowerPointInfo"/>
  </ds:schemaRefs>
</ds:datastoreItem>
</file>

<file path=customXml/itemProps25.xml><?xml version="1.0" encoding="utf-8"?>
<ds:datastoreItem xmlns:ds="http://schemas.openxmlformats.org/officeDocument/2006/customXml" ds:itemID="{09668A99-293A-4945-985A-328B9A3EF806}">
  <ds:schemaRefs>
    <ds:schemaRef ds:uri="ESRI.ArcGIS.Mapping.OfficeIntegration.PowerPointInfo"/>
  </ds:schemaRefs>
</ds:datastoreItem>
</file>

<file path=customXml/itemProps26.xml><?xml version="1.0" encoding="utf-8"?>
<ds:datastoreItem xmlns:ds="http://schemas.openxmlformats.org/officeDocument/2006/customXml" ds:itemID="{DD04C56E-5C9A-4C0B-8A0D-B6FEEB213E15}">
  <ds:schemaRefs>
    <ds:schemaRef ds:uri="ESRI.ArcGIS.Mapping.OfficeIntegration.PowerPointInfo"/>
  </ds:schemaRefs>
</ds:datastoreItem>
</file>

<file path=customXml/itemProps27.xml><?xml version="1.0" encoding="utf-8"?>
<ds:datastoreItem xmlns:ds="http://schemas.openxmlformats.org/officeDocument/2006/customXml" ds:itemID="{FA0F4973-4DFF-4975-975F-61E1A192C472}">
  <ds:schemaRefs>
    <ds:schemaRef ds:uri="ESRI.ArcGIS.Mapping.OfficeIntegration.PowerPointInfo"/>
  </ds:schemaRefs>
</ds:datastoreItem>
</file>

<file path=customXml/itemProps28.xml><?xml version="1.0" encoding="utf-8"?>
<ds:datastoreItem xmlns:ds="http://schemas.openxmlformats.org/officeDocument/2006/customXml" ds:itemID="{E85B6711-A075-4D4F-91B3-7C62B1002B77}">
  <ds:schemaRefs>
    <ds:schemaRef ds:uri="ESRI.ArcGIS.Mapping.OfficeIntegration.PowerPointInfo"/>
  </ds:schemaRefs>
</ds:datastoreItem>
</file>

<file path=customXml/itemProps29.xml><?xml version="1.0" encoding="utf-8"?>
<ds:datastoreItem xmlns:ds="http://schemas.openxmlformats.org/officeDocument/2006/customXml" ds:itemID="{08DFA85C-67DE-4DA9-B1D5-E1DA0AF502E9}">
  <ds:schemaRefs>
    <ds:schemaRef ds:uri="ESRI.ArcGIS.Mapping.OfficeIntegration.PowerPointInfo"/>
  </ds:schemaRefs>
</ds:datastoreItem>
</file>

<file path=customXml/itemProps3.xml><?xml version="1.0" encoding="utf-8"?>
<ds:datastoreItem xmlns:ds="http://schemas.openxmlformats.org/officeDocument/2006/customXml" ds:itemID="{A96E9957-1FEE-4720-B895-E2F39DCFC3E0}">
  <ds:schemaRefs>
    <ds:schemaRef ds:uri="ESRI.ArcGIS.Mapping.OfficeIntegration.PowerPointInfo"/>
  </ds:schemaRefs>
</ds:datastoreItem>
</file>

<file path=customXml/itemProps30.xml><?xml version="1.0" encoding="utf-8"?>
<ds:datastoreItem xmlns:ds="http://schemas.openxmlformats.org/officeDocument/2006/customXml" ds:itemID="{CDED6011-37FB-462F-B275-5A659ECC238D}">
  <ds:schemaRefs>
    <ds:schemaRef ds:uri="ESRI.ArcGIS.Mapping.OfficeIntegration.PowerPointInfo"/>
  </ds:schemaRefs>
</ds:datastoreItem>
</file>

<file path=customXml/itemProps31.xml><?xml version="1.0" encoding="utf-8"?>
<ds:datastoreItem xmlns:ds="http://schemas.openxmlformats.org/officeDocument/2006/customXml" ds:itemID="{12426331-9505-4B34-B4CC-EF144F7CBF44}">
  <ds:schemaRefs>
    <ds:schemaRef ds:uri="ESRI.ArcGIS.Mapping.OfficeIntegration.PowerPointInfo"/>
  </ds:schemaRefs>
</ds:datastoreItem>
</file>

<file path=customXml/itemProps32.xml><?xml version="1.0" encoding="utf-8"?>
<ds:datastoreItem xmlns:ds="http://schemas.openxmlformats.org/officeDocument/2006/customXml" ds:itemID="{53C36EBF-192B-4100-8A54-79A16B7E017E}">
  <ds:schemaRefs>
    <ds:schemaRef ds:uri="ESRI.ArcGIS.Mapping.OfficeIntegration.PowerPointInfo"/>
  </ds:schemaRefs>
</ds:datastoreItem>
</file>

<file path=customXml/itemProps33.xml><?xml version="1.0" encoding="utf-8"?>
<ds:datastoreItem xmlns:ds="http://schemas.openxmlformats.org/officeDocument/2006/customXml" ds:itemID="{962E4524-242E-4792-AD9C-382BC79FECA1}">
  <ds:schemaRefs>
    <ds:schemaRef ds:uri="ESRI.ArcGIS.Mapping.OfficeIntegration.PowerPointInfo"/>
  </ds:schemaRefs>
</ds:datastoreItem>
</file>

<file path=customXml/itemProps34.xml><?xml version="1.0" encoding="utf-8"?>
<ds:datastoreItem xmlns:ds="http://schemas.openxmlformats.org/officeDocument/2006/customXml" ds:itemID="{4D289886-F4B3-4F45-87FC-4281558D05ED}">
  <ds:schemaRefs>
    <ds:schemaRef ds:uri="ESRI.ArcGIS.Mapping.OfficeIntegration.PowerPointInfo"/>
  </ds:schemaRefs>
</ds:datastoreItem>
</file>

<file path=customXml/itemProps35.xml><?xml version="1.0" encoding="utf-8"?>
<ds:datastoreItem xmlns:ds="http://schemas.openxmlformats.org/officeDocument/2006/customXml" ds:itemID="{05235FB9-68E8-401B-B1DF-97964909FBF5}">
  <ds:schemaRefs>
    <ds:schemaRef ds:uri="ESRI.ArcGIS.Mapping.OfficeIntegration.PowerPointInfo"/>
  </ds:schemaRefs>
</ds:datastoreItem>
</file>

<file path=customXml/itemProps36.xml><?xml version="1.0" encoding="utf-8"?>
<ds:datastoreItem xmlns:ds="http://schemas.openxmlformats.org/officeDocument/2006/customXml" ds:itemID="{28D013C1-C5A1-484A-8877-EAD93BA0D154}">
  <ds:schemaRefs>
    <ds:schemaRef ds:uri="http://schemas.microsoft.com/sharepoint/v3/contenttype/forms"/>
  </ds:schemaRefs>
</ds:datastoreItem>
</file>

<file path=customXml/itemProps37.xml><?xml version="1.0" encoding="utf-8"?>
<ds:datastoreItem xmlns:ds="http://schemas.openxmlformats.org/officeDocument/2006/customXml" ds:itemID="{C48B7C56-230C-4FAC-BEF3-96243297749C}">
  <ds:schemaRefs>
    <ds:schemaRef ds:uri="ESRI.ArcGIS.Mapping.OfficeIntegration.PowerPointInfo"/>
  </ds:schemaRefs>
</ds:datastoreItem>
</file>

<file path=customXml/itemProps38.xml><?xml version="1.0" encoding="utf-8"?>
<ds:datastoreItem xmlns:ds="http://schemas.openxmlformats.org/officeDocument/2006/customXml" ds:itemID="{2D1EC0E4-3D87-4FCB-94B2-6CE21B4AF89E}">
  <ds:schemaRefs>
    <ds:schemaRef ds:uri="ESRI.ArcGIS.Mapping.OfficeIntegration.PowerPointInfo"/>
  </ds:schemaRefs>
</ds:datastoreItem>
</file>

<file path=customXml/itemProps39.xml><?xml version="1.0" encoding="utf-8"?>
<ds:datastoreItem xmlns:ds="http://schemas.openxmlformats.org/officeDocument/2006/customXml" ds:itemID="{5E67EF7C-5F21-4B8E-B768-27233A97D81B}">
  <ds:schemaRefs>
    <ds:schemaRef ds:uri="ESRI.ArcGIS.Mapping.OfficeIntegration.PowerPointInfo"/>
  </ds:schemaRefs>
</ds:datastoreItem>
</file>

<file path=customXml/itemProps4.xml><?xml version="1.0" encoding="utf-8"?>
<ds:datastoreItem xmlns:ds="http://schemas.openxmlformats.org/officeDocument/2006/customXml" ds:itemID="{EA49A6C2-61C5-40EA-B1F6-EF1B505F7C4A}">
  <ds:schemaRefs>
    <ds:schemaRef ds:uri="ESRI.ArcGIS.Mapping.OfficeIntegration.PowerPointInfo"/>
  </ds:schemaRefs>
</ds:datastoreItem>
</file>

<file path=customXml/itemProps40.xml><?xml version="1.0" encoding="utf-8"?>
<ds:datastoreItem xmlns:ds="http://schemas.openxmlformats.org/officeDocument/2006/customXml" ds:itemID="{A256A1D2-3FCD-4CF7-BBDF-504FC26908AB}">
  <ds:schemaRefs>
    <ds:schemaRef ds:uri="ESRI.ArcGIS.Mapping.OfficeIntegration.PowerPointInfo"/>
  </ds:schemaRefs>
</ds:datastoreItem>
</file>

<file path=customXml/itemProps41.xml><?xml version="1.0" encoding="utf-8"?>
<ds:datastoreItem xmlns:ds="http://schemas.openxmlformats.org/officeDocument/2006/customXml" ds:itemID="{16B7F724-9384-47BD-A725-0274E16E16C6}">
  <ds:schemaRefs>
    <ds:schemaRef ds:uri="ESRI.ArcGIS.Mapping.OfficeIntegration.PowerPointInfo"/>
  </ds:schemaRefs>
</ds:datastoreItem>
</file>

<file path=customXml/itemProps42.xml><?xml version="1.0" encoding="utf-8"?>
<ds:datastoreItem xmlns:ds="http://schemas.openxmlformats.org/officeDocument/2006/customXml" ds:itemID="{C5DEE4AA-D7A5-4DDC-B035-6B3F90F52224}">
  <ds:schemaRefs>
    <ds:schemaRef ds:uri="ESRI.ArcGIS.Mapping.OfficeIntegration.PowerPointInfo"/>
  </ds:schemaRefs>
</ds:datastoreItem>
</file>

<file path=customXml/itemProps43.xml><?xml version="1.0" encoding="utf-8"?>
<ds:datastoreItem xmlns:ds="http://schemas.openxmlformats.org/officeDocument/2006/customXml" ds:itemID="{CE4AB1B5-D350-4362-8B06-B44FB7CC839B}">
  <ds:schemaRefs>
    <ds:schemaRef ds:uri="ESRI.ArcGIS.Mapping.OfficeIntegration.PowerPointInfo"/>
  </ds:schemaRefs>
</ds:datastoreItem>
</file>

<file path=customXml/itemProps44.xml><?xml version="1.0" encoding="utf-8"?>
<ds:datastoreItem xmlns:ds="http://schemas.openxmlformats.org/officeDocument/2006/customXml" ds:itemID="{716F4440-874C-4DDA-99C3-4B8B67506D57}">
  <ds:schemaRefs>
    <ds:schemaRef ds:uri="ESRI.ArcGIS.Mapping.OfficeIntegration.PowerPointInfo"/>
  </ds:schemaRefs>
</ds:datastoreItem>
</file>

<file path=customXml/itemProps45.xml><?xml version="1.0" encoding="utf-8"?>
<ds:datastoreItem xmlns:ds="http://schemas.openxmlformats.org/officeDocument/2006/customXml" ds:itemID="{C05FC736-93F9-4B14-9D79-C88ABD8DA2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75c247-7f53-4913-864a-4160aff1c4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6.xml><?xml version="1.0" encoding="utf-8"?>
<ds:datastoreItem xmlns:ds="http://schemas.openxmlformats.org/officeDocument/2006/customXml" ds:itemID="{623195BD-EDF6-49F1-8AE2-A7F80AA95A99}">
  <ds:schemaRefs>
    <ds:schemaRef ds:uri="ESRI.ArcGIS.Mapping.OfficeIntegration.PowerPointInfo"/>
  </ds:schemaRefs>
</ds:datastoreItem>
</file>

<file path=customXml/itemProps5.xml><?xml version="1.0" encoding="utf-8"?>
<ds:datastoreItem xmlns:ds="http://schemas.openxmlformats.org/officeDocument/2006/customXml" ds:itemID="{14B21B11-A3AA-43DD-9F36-96FEFAA7A863}">
  <ds:schemaRefs>
    <ds:schemaRef ds:uri="http://purl.org/dc/dcmitype/"/>
    <ds:schemaRef ds:uri="http://schemas.microsoft.com/office/2006/documentManagement/types"/>
    <ds:schemaRef ds:uri="http://purl.org/dc/elements/1.1/"/>
    <ds:schemaRef ds:uri="http://schemas.openxmlformats.org/package/2006/metadata/core-properties"/>
    <ds:schemaRef ds:uri="http://www.w3.org/XML/1998/namespace"/>
    <ds:schemaRef ds:uri="http://schemas.microsoft.com/office/infopath/2007/PartnerControls"/>
    <ds:schemaRef ds:uri="http://purl.org/dc/terms/"/>
    <ds:schemaRef ds:uri="dc75c247-7f53-4913-864a-4160aff1c458"/>
    <ds:schemaRef ds:uri="http://schemas.microsoft.com/office/2006/metadata/properties"/>
  </ds:schemaRefs>
</ds:datastoreItem>
</file>

<file path=customXml/itemProps6.xml><?xml version="1.0" encoding="utf-8"?>
<ds:datastoreItem xmlns:ds="http://schemas.openxmlformats.org/officeDocument/2006/customXml" ds:itemID="{504DAD21-C83D-4179-8C0F-B86F840FA8CF}">
  <ds:schemaRefs>
    <ds:schemaRef ds:uri="ESRI.ArcGIS.Mapping.OfficeIntegration.PowerPointInfo"/>
  </ds:schemaRefs>
</ds:datastoreItem>
</file>

<file path=customXml/itemProps7.xml><?xml version="1.0" encoding="utf-8"?>
<ds:datastoreItem xmlns:ds="http://schemas.openxmlformats.org/officeDocument/2006/customXml" ds:itemID="{624EB990-CE50-43B8-92BC-62518AB9E946}">
  <ds:schemaRefs>
    <ds:schemaRef ds:uri="ESRI.ArcGIS.Mapping.OfficeIntegration.PowerPointInfo"/>
  </ds:schemaRefs>
</ds:datastoreItem>
</file>

<file path=customXml/itemProps8.xml><?xml version="1.0" encoding="utf-8"?>
<ds:datastoreItem xmlns:ds="http://schemas.openxmlformats.org/officeDocument/2006/customXml" ds:itemID="{6F4A5537-5835-41F8-A7E7-A8ABC7C8C141}">
  <ds:schemaRefs>
    <ds:schemaRef ds:uri="ESRI.ArcGIS.Mapping.OfficeIntegration.PowerPointInfo"/>
  </ds:schemaRefs>
</ds:datastoreItem>
</file>

<file path=customXml/itemProps9.xml><?xml version="1.0" encoding="utf-8"?>
<ds:datastoreItem xmlns:ds="http://schemas.openxmlformats.org/officeDocument/2006/customXml" ds:itemID="{D3ADE45C-0FB0-4F49-AD55-090D006F31DC}">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7363</TotalTime>
  <Words>4167</Words>
  <Application>Microsoft Office PowerPoint</Application>
  <PresentationFormat>On-screen Show (4:3)</PresentationFormat>
  <Paragraphs>466</Paragraphs>
  <Slides>65</Slides>
  <Notes>38</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65</vt:i4>
      </vt:variant>
    </vt:vector>
  </HeadingPairs>
  <TitlesOfParts>
    <vt:vector size="93" baseType="lpstr">
      <vt:lpstr>Arial Unicode MS</vt:lpstr>
      <vt:lpstr>MS PGothic</vt:lpstr>
      <vt:lpstr>MS PGothic</vt:lpstr>
      <vt:lpstr>65 Helvetica Medium</vt:lpstr>
      <vt:lpstr>Arial</vt:lpstr>
      <vt:lpstr>Calibri</vt:lpstr>
      <vt:lpstr>Calibri Light</vt:lpstr>
      <vt:lpstr>Courier New</vt:lpstr>
      <vt:lpstr>Helvetica Neue</vt:lpstr>
      <vt:lpstr>Symbol</vt:lpstr>
      <vt:lpstr>Times New Roman</vt:lpstr>
      <vt:lpstr>Wingdings</vt:lpstr>
      <vt:lpstr>2_Default Design</vt:lpstr>
      <vt:lpstr>Custom Design</vt:lpstr>
      <vt:lpstr>1_Custom Design</vt:lpstr>
      <vt:lpstr>3_Default Design</vt:lpstr>
      <vt:lpstr>2_Custom Design</vt:lpstr>
      <vt:lpstr>4_Default Design</vt:lpstr>
      <vt:lpstr>3_Custom Design</vt:lpstr>
      <vt:lpstr>5_Default Design</vt:lpstr>
      <vt:lpstr>6_Default Design</vt:lpstr>
      <vt:lpstr>7_Default Design</vt:lpstr>
      <vt:lpstr>8_Default Design</vt:lpstr>
      <vt:lpstr>4_Custom Design</vt:lpstr>
      <vt:lpstr>5_Custom Design</vt:lpstr>
      <vt:lpstr>6_Custom Design</vt:lpstr>
      <vt:lpstr>7_Custom Design</vt:lpstr>
      <vt:lpstr>Default Design</vt:lpstr>
      <vt:lpstr>                </vt:lpstr>
      <vt:lpstr>PowerPoint Presentation</vt:lpstr>
      <vt:lpstr>PowerPoint Presentation</vt:lpstr>
      <vt:lpstr>Download the App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App Is Designed for the People Who Need to Use It, When They Need to Use It</vt:lpstr>
      <vt:lpstr>What Makes the Mobile App Such a Great Tool?</vt:lpstr>
      <vt:lpstr>Access the IAQ Tools for Schools Action Kit </vt:lpstr>
      <vt:lpstr>11 Walkthrough Checklists to Streamline Your Work </vt:lpstr>
      <vt:lpstr>Get into Action on Asthma</vt:lpstr>
      <vt:lpstr>IAQ Training to Reduce Asthma Triggers</vt:lpstr>
      <vt:lpstr>Northwest Clean Air Agency</vt:lpstr>
      <vt:lpstr>PowerPoint Presentation</vt:lpstr>
      <vt:lpstr>PowerPoint Presentation</vt:lpstr>
      <vt:lpstr>PowerPoint Presentation</vt:lpstr>
      <vt:lpstr>The School District of Philadelphia</vt:lpstr>
      <vt:lpstr>The School District of Philadelphia Case Study of IAQ Training to Address Asthma </vt:lpstr>
      <vt:lpstr>About Us</vt:lpstr>
      <vt:lpstr>Health Disparities in PA Children With Asthma</vt:lpstr>
      <vt:lpstr>PowerPoint Presentation</vt:lpstr>
      <vt:lpstr>School District of Philadelphia’s Asthma Program </vt:lpstr>
      <vt:lpstr>School District of Philadelphia’s Asthma Program </vt:lpstr>
      <vt:lpstr>Asthma Program Development Committee Monthly Meetings</vt:lpstr>
      <vt:lpstr>Partnerships </vt:lpstr>
      <vt:lpstr>Outreach and Training</vt:lpstr>
      <vt:lpstr>Fact Sheets and Handouts</vt:lpstr>
      <vt:lpstr>Parent University</vt:lpstr>
      <vt:lpstr>Teacher Training: Continuing Education Credits and/or Teaching License Certification Credits Act 48 Hours in PA – Asthma 101</vt:lpstr>
      <vt:lpstr>School Nurse’s Role</vt:lpstr>
      <vt:lpstr>PowerPoint Presentation</vt:lpstr>
      <vt:lpstr>PowerPoint Presentation</vt:lpstr>
      <vt:lpstr>PowerPoint Presentation</vt:lpstr>
      <vt:lpstr>PowerPoint Presentation</vt:lpstr>
      <vt:lpstr>Process to Completion</vt:lpstr>
      <vt:lpstr>Cluttered Kindergarten Classroom</vt:lpstr>
      <vt:lpstr>School-Based IEQ Team</vt:lpstr>
      <vt:lpstr>Under-Sink Water Leak, Mold, Rodent and Droppings</vt:lpstr>
      <vt:lpstr>Asthma Trigger (sorry)</vt:lpstr>
      <vt:lpstr>Unapproved Cleaning Chemicals</vt:lpstr>
      <vt:lpstr>Blocked Unit Ventilator</vt:lpstr>
      <vt:lpstr>IEQ Dashboard Committee</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Essential Resources</vt:lpstr>
      <vt:lpstr>PowerPoint Presentation</vt:lpstr>
      <vt:lpstr>PowerPoint Presentation</vt:lpstr>
      <vt:lpstr>PowerPoint Presentation</vt:lpstr>
      <vt:lpstr>PowerPoint Presentation</vt:lpstr>
      <vt:lpstr>PowerPoint Presentation</vt:lpstr>
      <vt:lpstr>Thank you for attending! </vt:lpstr>
      <vt:lpstr>PowerPoint Presentation</vt:lpstr>
    </vt:vector>
  </TitlesOfParts>
  <Company>CadmusGroup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Health and Indoor Environments Leadership Development Summit (SHIELDS)  Regional Webinar Wednesday, August 8, 2012 2:30 – 4:30 p.m. EDT</dc:title>
  <dc:creator>Betty.Royster</dc:creator>
  <cp:keywords>deliverable; deliverable to prime</cp:keywords>
  <cp:lastModifiedBy>Ray Bowman</cp:lastModifiedBy>
  <cp:revision>536</cp:revision>
  <cp:lastPrinted>2016-06-08T20:02:35Z</cp:lastPrinted>
  <dcterms:created xsi:type="dcterms:W3CDTF">2012-08-01T17:16:24Z</dcterms:created>
  <dcterms:modified xsi:type="dcterms:W3CDTF">2016-06-10T19:16:42Z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0x010100B80CB6684E0D2F408D230F308CBB847F030200E715B6E330FF214B95C030E04D08231E</vt:lpwstr>
  </property>
  <property fmtid="{D5CDD505-2E9C-101B-9397-08002B2CF9AE}" pid="3" name="TaxKeyword">
    <vt:lpwstr>16;#deliverable to prime|b6edb7fa-82c4-43a8-a923-4bc098f29c17;#10;#deliverable|e7a1d2d3-c815-4143-8b07-724a5a2cd9ca</vt:lpwstr>
  </property>
  <property fmtid="{D5CDD505-2E9C-101B-9397-08002B2CF9AE}" pid="4" name="ContractDivisions">
    <vt:lpwstr/>
  </property>
  <property fmtid="{D5CDD505-2E9C-101B-9397-08002B2CF9AE}" pid="5" name="ContractClients">
    <vt:lpwstr/>
  </property>
  <property fmtid="{D5CDD505-2E9C-101B-9397-08002B2CF9AE}" pid="6" name="AreaOfExpertise">
    <vt:lpwstr/>
  </property>
  <property fmtid="{D5CDD505-2E9C-101B-9397-08002B2CF9AE}" pid="7" name="ProjectLocations">
    <vt:lpwstr/>
  </property>
  <property fmtid="{D5CDD505-2E9C-101B-9397-08002B2CF9AE}" pid="8" name="ProjectSubjectAreas">
    <vt:lpwstr/>
  </property>
  <property fmtid="{D5CDD505-2E9C-101B-9397-08002B2CF9AE}" pid="9" name="ServiceSectors">
    <vt:lpwstr/>
  </property>
  <property fmtid="{D5CDD505-2E9C-101B-9397-08002B2CF9AE}" pid="10" name="WorkType">
    <vt:lpwstr/>
  </property>
  <property fmtid="{D5CDD505-2E9C-101B-9397-08002B2CF9AE}" pid="11" name="ProjectClients">
    <vt:lpwstr/>
  </property>
  <property fmtid="{D5CDD505-2E9C-101B-9397-08002B2CF9AE}" pid="12" name="ProjectServiceSectors">
    <vt:lpwstr/>
  </property>
  <property fmtid="{D5CDD505-2E9C-101B-9397-08002B2CF9AE}" pid="13" name="Locations">
    <vt:lpwstr/>
  </property>
</Properties>
</file>