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94" r:id="rId6"/>
    <p:sldMasterId id="2147483780" r:id="rId7"/>
    <p:sldMasterId id="2147483766" r:id="rId8"/>
    <p:sldMasterId id="2147483752" r:id="rId9"/>
    <p:sldMasterId id="2147483731" r:id="rId10"/>
  </p:sldMasterIdLst>
  <p:notesMasterIdLst>
    <p:notesMasterId r:id="rId79"/>
  </p:notesMasterIdLst>
  <p:handoutMasterIdLst>
    <p:handoutMasterId r:id="rId80"/>
  </p:handoutMasterIdLst>
  <p:sldIdLst>
    <p:sldId id="682" r:id="rId11"/>
    <p:sldId id="687" r:id="rId12"/>
    <p:sldId id="657" r:id="rId13"/>
    <p:sldId id="686" r:id="rId14"/>
    <p:sldId id="850" r:id="rId15"/>
    <p:sldId id="851" r:id="rId16"/>
    <p:sldId id="766" r:id="rId17"/>
    <p:sldId id="767" r:id="rId18"/>
    <p:sldId id="768" r:id="rId19"/>
    <p:sldId id="769" r:id="rId20"/>
    <p:sldId id="770" r:id="rId21"/>
    <p:sldId id="771" r:id="rId22"/>
    <p:sldId id="773" r:id="rId23"/>
    <p:sldId id="774" r:id="rId24"/>
    <p:sldId id="760" r:id="rId25"/>
    <p:sldId id="826" r:id="rId26"/>
    <p:sldId id="827" r:id="rId27"/>
    <p:sldId id="828" r:id="rId28"/>
    <p:sldId id="829" r:id="rId29"/>
    <p:sldId id="830" r:id="rId30"/>
    <p:sldId id="831" r:id="rId31"/>
    <p:sldId id="832" r:id="rId32"/>
    <p:sldId id="833" r:id="rId33"/>
    <p:sldId id="834" r:id="rId34"/>
    <p:sldId id="835" r:id="rId35"/>
    <p:sldId id="836" r:id="rId36"/>
    <p:sldId id="837" r:id="rId37"/>
    <p:sldId id="838" r:id="rId38"/>
    <p:sldId id="839" r:id="rId39"/>
    <p:sldId id="840" r:id="rId40"/>
    <p:sldId id="841" r:id="rId41"/>
    <p:sldId id="842" r:id="rId42"/>
    <p:sldId id="843" r:id="rId43"/>
    <p:sldId id="844" r:id="rId44"/>
    <p:sldId id="845" r:id="rId45"/>
    <p:sldId id="846" r:id="rId46"/>
    <p:sldId id="847" r:id="rId47"/>
    <p:sldId id="848" r:id="rId48"/>
    <p:sldId id="849" r:id="rId49"/>
    <p:sldId id="762" r:id="rId50"/>
    <p:sldId id="800" r:id="rId51"/>
    <p:sldId id="801" r:id="rId52"/>
    <p:sldId id="802" r:id="rId53"/>
    <p:sldId id="824" r:id="rId54"/>
    <p:sldId id="804" r:id="rId55"/>
    <p:sldId id="805" r:id="rId56"/>
    <p:sldId id="825" r:id="rId57"/>
    <p:sldId id="807" r:id="rId58"/>
    <p:sldId id="808" r:id="rId59"/>
    <p:sldId id="809" r:id="rId60"/>
    <p:sldId id="810" r:id="rId61"/>
    <p:sldId id="811" r:id="rId62"/>
    <p:sldId id="812" r:id="rId63"/>
    <p:sldId id="813" r:id="rId64"/>
    <p:sldId id="814" r:id="rId65"/>
    <p:sldId id="815" r:id="rId66"/>
    <p:sldId id="816" r:id="rId67"/>
    <p:sldId id="817" r:id="rId68"/>
    <p:sldId id="818" r:id="rId69"/>
    <p:sldId id="819" r:id="rId70"/>
    <p:sldId id="820" r:id="rId71"/>
    <p:sldId id="821" r:id="rId72"/>
    <p:sldId id="822" r:id="rId73"/>
    <p:sldId id="823" r:id="rId74"/>
    <p:sldId id="764" r:id="rId75"/>
    <p:sldId id="852" r:id="rId76"/>
    <p:sldId id="763" r:id="rId77"/>
    <p:sldId id="646" r:id="rId7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617">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Ball" initials="JB" lastIdx="3" clrIdx="0"/>
  <p:cmAuthor id="7" name="Natalie Shuster" initials="NS" lastIdx="33" clrIdx="7">
    <p:extLst/>
  </p:cmAuthor>
  <p:cmAuthor id="1" name="Katie.Breidenbach" initials="KB" lastIdx="5" clrIdx="1"/>
  <p:cmAuthor id="2" name="Meghan Walker" initials="MW" lastIdx="2" clrIdx="2"/>
  <p:cmAuthor id="3" name="Mimi Shah" initials="" lastIdx="0" clrIdx="3"/>
  <p:cmAuthor id="4" name="Sarah Haack" initials="SH" lastIdx="6" clrIdx="4">
    <p:extLst/>
  </p:cmAuthor>
  <p:cmAuthor id="5" name="Allison Robinson" initials="AR" lastIdx="1" clrIdx="5">
    <p:extLst/>
  </p:cmAuthor>
  <p:cmAuthor id="6" name="Lisa Gilmore" initials="LG"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3300"/>
    <a:srgbClr val="161BF6"/>
    <a:srgbClr val="BB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72817" autoAdjust="0"/>
  </p:normalViewPr>
  <p:slideViewPr>
    <p:cSldViewPr snapToGrid="0" showGuides="1">
      <p:cViewPr varScale="1">
        <p:scale>
          <a:sx n="79" d="100"/>
          <a:sy n="79" d="100"/>
        </p:scale>
        <p:origin x="1290" y="90"/>
      </p:cViewPr>
      <p:guideLst>
        <p:guide orient="horz" pos="2617"/>
        <p:guide pos="2880"/>
      </p:guideLst>
    </p:cSldViewPr>
  </p:slideViewPr>
  <p:outlineViewPr>
    <p:cViewPr>
      <p:scale>
        <a:sx n="33" d="100"/>
        <a:sy n="33" d="100"/>
      </p:scale>
      <p:origin x="0" y="-71004"/>
    </p:cViewPr>
  </p:outlineViewPr>
  <p:notesTextViewPr>
    <p:cViewPr>
      <p:scale>
        <a:sx n="118" d="100"/>
        <a:sy n="118" d="100"/>
      </p:scale>
      <p:origin x="0" y="0"/>
    </p:cViewPr>
  </p:notesTextViewPr>
  <p:sorterViewPr>
    <p:cViewPr>
      <p:scale>
        <a:sx n="80" d="100"/>
        <a:sy n="80" d="100"/>
      </p:scale>
      <p:origin x="0" y="-3066"/>
    </p:cViewPr>
  </p:sorterViewPr>
  <p:notesViewPr>
    <p:cSldViewPr snapToGrid="0" showGuides="1">
      <p:cViewPr varScale="1">
        <p:scale>
          <a:sx n="56" d="100"/>
          <a:sy n="56" d="100"/>
        </p:scale>
        <p:origin x="285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3.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Federally qualified health center</c:v>
                </c:pt>
                <c:pt idx="1">
                  <c:v>Health plan</c:v>
                </c:pt>
                <c:pt idx="2">
                  <c:v>Community-based asthma program</c:v>
                </c:pt>
                <c:pt idx="3">
                  <c:v>Government agency</c:v>
                </c:pt>
                <c:pt idx="4">
                  <c:v>Other</c:v>
                </c:pt>
              </c:strCache>
            </c:strRef>
          </c:cat>
          <c:val>
            <c:numRef>
              <c:f>Sheet1!$B$2:$B$6</c:f>
              <c:numCache>
                <c:formatCode>0%</c:formatCode>
                <c:ptCount val="5"/>
                <c:pt idx="0">
                  <c:v>0.08</c:v>
                </c:pt>
                <c:pt idx="1">
                  <c:v>0.08</c:v>
                </c:pt>
                <c:pt idx="2">
                  <c:v>0.24</c:v>
                </c:pt>
                <c:pt idx="3">
                  <c:v>0.28000000000000003</c:v>
                </c:pt>
                <c:pt idx="4">
                  <c:v>0.33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Sheet1!$A$9:$A$12</c:f>
              <c:strCache>
                <c:ptCount val="4"/>
                <c:pt idx="0">
                  <c:v>Proven practices that have led to successful outcomes</c:v>
                </c:pt>
                <c:pt idx="1">
                  <c:v>An intervention methodology that I can follow</c:v>
                </c:pt>
                <c:pt idx="2">
                  <c:v>Patient education</c:v>
                </c:pt>
                <c:pt idx="3">
                  <c:v>New resources supporting intervention implementation</c:v>
                </c:pt>
              </c:strCache>
            </c:strRef>
          </c:cat>
          <c:val>
            <c:numRef>
              <c:f>Sheet1!$B$9:$B$12</c:f>
              <c:numCache>
                <c:formatCode>0%</c:formatCode>
                <c:ptCount val="4"/>
                <c:pt idx="0">
                  <c:v>0.38</c:v>
                </c:pt>
                <c:pt idx="1">
                  <c:v>0.05</c:v>
                </c:pt>
                <c:pt idx="2">
                  <c:v>0.24</c:v>
                </c:pt>
                <c:pt idx="3">
                  <c:v>0.24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2678571428573"/>
          <c:y val="2.843601895734597E-2"/>
          <c:w val="0.7946428571428571"/>
          <c:h val="0.74881516587677721"/>
        </c:manualLayout>
      </c:layout>
      <c:barChart>
        <c:barDir val="bar"/>
        <c:grouping val="clustered"/>
        <c:varyColors val="0"/>
        <c:ser>
          <c:idx val="0"/>
          <c:order val="0"/>
          <c:tx>
            <c:strRef>
              <c:f>Sheet1!$A$2</c:f>
              <c:strCache>
                <c:ptCount val="1"/>
              </c:strCache>
            </c:strRef>
          </c:tx>
          <c:spPr>
            <a:solidFill>
              <a:srgbClr val="99CCFF"/>
            </a:solidFill>
            <a:ln w="13195">
              <a:solidFill>
                <a:schemeClr val="tx1"/>
              </a:solidFill>
              <a:prstDash val="solid"/>
            </a:ln>
          </c:spPr>
          <c:invertIfNegative val="0"/>
          <c:cat>
            <c:strRef>
              <c:f>Sheet1!$B$1:$H$1</c:f>
              <c:strCache>
                <c:ptCount val="7"/>
                <c:pt idx="0">
                  <c:v>Roach</c:v>
                </c:pt>
                <c:pt idx="1">
                  <c:v>Dust Mite</c:v>
                </c:pt>
                <c:pt idx="2">
                  <c:v>Any Mold</c:v>
                </c:pt>
                <c:pt idx="3">
                  <c:v>Cat</c:v>
                </c:pt>
                <c:pt idx="4">
                  <c:v>Mouse</c:v>
                </c:pt>
                <c:pt idx="5">
                  <c:v>Dog</c:v>
                </c:pt>
                <c:pt idx="6">
                  <c:v>Rat</c:v>
                </c:pt>
              </c:strCache>
            </c:strRef>
          </c:cat>
          <c:val>
            <c:numRef>
              <c:f>Sheet1!$B$2:$H$2</c:f>
              <c:numCache>
                <c:formatCode>General</c:formatCode>
                <c:ptCount val="7"/>
                <c:pt idx="0">
                  <c:v>68.599999999999994</c:v>
                </c:pt>
                <c:pt idx="1">
                  <c:v>61.8</c:v>
                </c:pt>
                <c:pt idx="2">
                  <c:v>50.1</c:v>
                </c:pt>
                <c:pt idx="3">
                  <c:v>44.1</c:v>
                </c:pt>
                <c:pt idx="4">
                  <c:v>28.2</c:v>
                </c:pt>
                <c:pt idx="5">
                  <c:v>21</c:v>
                </c:pt>
                <c:pt idx="6">
                  <c:v>18.899999999999999</c:v>
                </c:pt>
              </c:numCache>
            </c:numRef>
          </c:val>
        </c:ser>
        <c:dLbls>
          <c:showLegendKey val="0"/>
          <c:showVal val="0"/>
          <c:showCatName val="0"/>
          <c:showSerName val="0"/>
          <c:showPercent val="0"/>
          <c:showBubbleSize val="0"/>
        </c:dLbls>
        <c:gapWidth val="150"/>
        <c:axId val="399443056"/>
        <c:axId val="399449216"/>
      </c:barChart>
      <c:catAx>
        <c:axId val="399443056"/>
        <c:scaling>
          <c:orientation val="maxMin"/>
        </c:scaling>
        <c:delete val="0"/>
        <c:axPos val="l"/>
        <c:numFmt formatCode="General" sourceLinked="1"/>
        <c:majorTickMark val="out"/>
        <c:minorTickMark val="none"/>
        <c:tickLblPos val="nextTo"/>
        <c:spPr>
          <a:ln w="3299">
            <a:solidFill>
              <a:schemeClr val="tx1"/>
            </a:solidFill>
            <a:prstDash val="solid"/>
          </a:ln>
        </c:spPr>
        <c:txPr>
          <a:bodyPr rot="0" vert="horz"/>
          <a:lstStyle/>
          <a:p>
            <a:pPr>
              <a:defRPr sz="1922" b="1" i="0" u="none" strike="noStrike" baseline="0">
                <a:solidFill>
                  <a:schemeClr val="tx1"/>
                </a:solidFill>
                <a:latin typeface="Arial"/>
                <a:ea typeface="Arial"/>
                <a:cs typeface="Arial"/>
              </a:defRPr>
            </a:pPr>
            <a:endParaRPr lang="en-US"/>
          </a:p>
        </c:txPr>
        <c:crossAx val="399449216"/>
        <c:crosses val="autoZero"/>
        <c:auto val="1"/>
        <c:lblAlgn val="ctr"/>
        <c:lblOffset val="100"/>
        <c:tickLblSkip val="1"/>
        <c:tickMarkSkip val="1"/>
        <c:noMultiLvlLbl val="0"/>
      </c:catAx>
      <c:valAx>
        <c:axId val="399449216"/>
        <c:scaling>
          <c:orientation val="minMax"/>
          <c:max val="100"/>
        </c:scaling>
        <c:delete val="0"/>
        <c:axPos val="b"/>
        <c:majorGridlines>
          <c:spPr>
            <a:ln w="3299">
              <a:solidFill>
                <a:schemeClr val="tx1"/>
              </a:solidFill>
              <a:prstDash val="solid"/>
            </a:ln>
          </c:spPr>
        </c:majorGridlines>
        <c:title>
          <c:tx>
            <c:rich>
              <a:bodyPr/>
              <a:lstStyle/>
              <a:p>
                <a:pPr>
                  <a:defRPr sz="1922" b="1" i="0" u="none" strike="noStrike" baseline="0">
                    <a:solidFill>
                      <a:schemeClr val="tx1"/>
                    </a:solidFill>
                    <a:latin typeface="Arial"/>
                    <a:ea typeface="Arial"/>
                    <a:cs typeface="Arial"/>
                  </a:defRPr>
                </a:pPr>
                <a:r>
                  <a:rPr lang="en-US"/>
                  <a:t>Percent </a:t>
                </a:r>
              </a:p>
            </c:rich>
          </c:tx>
          <c:layout>
            <c:manualLayout>
              <c:xMode val="edge"/>
              <c:yMode val="edge"/>
              <c:x val="0.5145089285714286"/>
              <c:y val="0.89573459715639814"/>
            </c:manualLayout>
          </c:layout>
          <c:overlay val="0"/>
          <c:spPr>
            <a:noFill/>
            <a:ln w="26391">
              <a:noFill/>
            </a:ln>
          </c:spPr>
        </c:title>
        <c:numFmt formatCode="General" sourceLinked="1"/>
        <c:majorTickMark val="out"/>
        <c:minorTickMark val="none"/>
        <c:tickLblPos val="nextTo"/>
        <c:spPr>
          <a:ln w="3299">
            <a:solidFill>
              <a:schemeClr val="tx1"/>
            </a:solidFill>
            <a:prstDash val="solid"/>
          </a:ln>
        </c:spPr>
        <c:txPr>
          <a:bodyPr rot="0" vert="horz"/>
          <a:lstStyle/>
          <a:p>
            <a:pPr>
              <a:defRPr sz="1714" b="1" i="0" u="none" strike="noStrike" baseline="0">
                <a:solidFill>
                  <a:schemeClr val="tx1"/>
                </a:solidFill>
                <a:latin typeface="Arial"/>
                <a:ea typeface="Arial"/>
                <a:cs typeface="Arial"/>
              </a:defRPr>
            </a:pPr>
            <a:endParaRPr lang="en-US"/>
          </a:p>
        </c:txPr>
        <c:crossAx val="399443056"/>
        <c:crosses val="max"/>
        <c:crossBetween val="between"/>
        <c:majorUnit val="10"/>
      </c:valAx>
      <c:spPr>
        <a:noFill/>
        <a:ln w="13195">
          <a:solidFill>
            <a:schemeClr val="tx1"/>
          </a:solidFill>
          <a:prstDash val="solid"/>
        </a:ln>
      </c:spPr>
    </c:plotArea>
    <c:plotVisOnly val="1"/>
    <c:dispBlanksAs val="gap"/>
    <c:showDLblsOverMax val="0"/>
  </c:chart>
  <c:spPr>
    <a:noFill/>
    <a:ln>
      <a:noFill/>
    </a:ln>
  </c:spPr>
  <c:txPr>
    <a:bodyPr/>
    <a:lstStyle/>
    <a:p>
      <a:pPr>
        <a:defRPr sz="187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Sheet1!$A$15:$A$19</c:f>
              <c:strCache>
                <c:ptCount val="5"/>
                <c:pt idx="0">
                  <c:v>Visit the Network to learn more about the CHAMPS intervention</c:v>
                </c:pt>
                <c:pt idx="1">
                  <c:v>Explore the MCAN Library on the Network</c:v>
                </c:pt>
                <c:pt idx="2">
                  <c:v>Download patient handout materials from the Network</c:v>
                </c:pt>
                <c:pt idx="3">
                  <c:v>View the CHAMPS e-Learning videos</c:v>
                </c:pt>
                <c:pt idx="4">
                  <c:v>Other</c:v>
                </c:pt>
              </c:strCache>
            </c:strRef>
          </c:cat>
          <c:val>
            <c:numRef>
              <c:f>Sheet1!$B$15:$B$19</c:f>
              <c:numCache>
                <c:formatCode>0%</c:formatCode>
                <c:ptCount val="5"/>
                <c:pt idx="0">
                  <c:v>0.45</c:v>
                </c:pt>
                <c:pt idx="1">
                  <c:v>0.28000000000000003</c:v>
                </c:pt>
                <c:pt idx="2">
                  <c:v>0.15</c:v>
                </c:pt>
                <c:pt idx="3">
                  <c:v>0.1</c:v>
                </c:pt>
                <c:pt idx="4">
                  <c:v>0.01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764" cy="482027"/>
          </a:xfrm>
          <a:prstGeom prst="rect">
            <a:avLst/>
          </a:prstGeom>
        </p:spPr>
        <p:txBody>
          <a:bodyPr vert="horz" lIns="95610" tIns="47805" rIns="95610" bIns="47805" rtlCol="0"/>
          <a:lstStyle>
            <a:lvl1pPr algn="l">
              <a:defRPr sz="1300"/>
            </a:lvl1pPr>
          </a:lstStyle>
          <a:p>
            <a:endParaRPr lang="en-US" dirty="0"/>
          </a:p>
        </p:txBody>
      </p:sp>
      <p:sp>
        <p:nvSpPr>
          <p:cNvPr id="3" name="Date Placeholder 2"/>
          <p:cNvSpPr>
            <a:spLocks noGrp="1"/>
          </p:cNvSpPr>
          <p:nvPr>
            <p:ph type="dt" sz="quarter" idx="1"/>
          </p:nvPr>
        </p:nvSpPr>
        <p:spPr>
          <a:xfrm>
            <a:off x="4142749" y="1"/>
            <a:ext cx="3170763" cy="482027"/>
          </a:xfrm>
          <a:prstGeom prst="rect">
            <a:avLst/>
          </a:prstGeom>
        </p:spPr>
        <p:txBody>
          <a:bodyPr vert="horz" lIns="95610" tIns="47805" rIns="95610" bIns="47805" rtlCol="0"/>
          <a:lstStyle>
            <a:lvl1pPr algn="r">
              <a:defRPr sz="1300"/>
            </a:lvl1pPr>
          </a:lstStyle>
          <a:p>
            <a:fld id="{E708E980-3D67-4A54-9B7C-34888931F057}" type="datetimeFigureOut">
              <a:rPr lang="en-US" smtClean="0"/>
              <a:pPr/>
              <a:t>12/8/2015</a:t>
            </a:fld>
            <a:endParaRPr lang="en-US" dirty="0"/>
          </a:p>
        </p:txBody>
      </p:sp>
      <p:sp>
        <p:nvSpPr>
          <p:cNvPr id="4" name="Footer Placeholder 3"/>
          <p:cNvSpPr>
            <a:spLocks noGrp="1"/>
          </p:cNvSpPr>
          <p:nvPr>
            <p:ph type="ftr" sz="quarter" idx="2"/>
          </p:nvPr>
        </p:nvSpPr>
        <p:spPr>
          <a:xfrm>
            <a:off x="1" y="9119173"/>
            <a:ext cx="3170764" cy="482027"/>
          </a:xfrm>
          <a:prstGeom prst="rect">
            <a:avLst/>
          </a:prstGeom>
        </p:spPr>
        <p:txBody>
          <a:bodyPr vert="horz" lIns="95610" tIns="47805" rIns="95610" bIns="4780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749" y="9119173"/>
            <a:ext cx="3170763" cy="482027"/>
          </a:xfrm>
          <a:prstGeom prst="rect">
            <a:avLst/>
          </a:prstGeom>
        </p:spPr>
        <p:txBody>
          <a:bodyPr vert="horz" lIns="95610" tIns="47805" rIns="95610" bIns="47805" rtlCol="0" anchor="b"/>
          <a:lstStyle>
            <a:lvl1pPr algn="r">
              <a:defRPr sz="1300"/>
            </a:lvl1pPr>
          </a:lstStyle>
          <a:p>
            <a:fld id="{DC041B3D-4715-4272-99FE-B411429E3C05}" type="slidenum">
              <a:rPr lang="en-US" smtClean="0"/>
              <a:pPr/>
              <a:t>‹#›</a:t>
            </a:fld>
            <a:endParaRPr lang="en-US" dirty="0"/>
          </a:p>
        </p:txBody>
      </p:sp>
    </p:spTree>
    <p:extLst>
      <p:ext uri="{BB962C8B-B14F-4D97-AF65-F5344CB8AC3E}">
        <p14:creationId xmlns:p14="http://schemas.microsoft.com/office/powerpoint/2010/main" val="166726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2" cy="480388"/>
          </a:xfrm>
          <a:prstGeom prst="rect">
            <a:avLst/>
          </a:prstGeom>
        </p:spPr>
        <p:txBody>
          <a:bodyPr vert="horz" lIns="97426" tIns="48713" rIns="97426" bIns="48713"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2962" y="0"/>
            <a:ext cx="3170582" cy="480388"/>
          </a:xfrm>
          <a:prstGeom prst="rect">
            <a:avLst/>
          </a:prstGeom>
        </p:spPr>
        <p:txBody>
          <a:bodyPr vert="horz" lIns="97426" tIns="48713" rIns="97426" bIns="48713" rtlCol="0"/>
          <a:lstStyle>
            <a:lvl1pPr algn="r" fontAlgn="auto">
              <a:spcBef>
                <a:spcPts val="0"/>
              </a:spcBef>
              <a:spcAft>
                <a:spcPts val="0"/>
              </a:spcAft>
              <a:defRPr sz="1300">
                <a:latin typeface="+mn-lt"/>
              </a:defRPr>
            </a:lvl1pPr>
          </a:lstStyle>
          <a:p>
            <a:pPr>
              <a:defRPr/>
            </a:pPr>
            <a:fld id="{F20C7174-67D7-4C98-8C6C-4E6497B7B40A}" type="datetimeFigureOut">
              <a:rPr lang="en-US"/>
              <a:pPr>
                <a:defRPr/>
              </a:pPr>
              <a:t>12/8/2015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426" tIns="48713" rIns="97426" bIns="48713"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7426" tIns="48713" rIns="97426" bIns="4871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173"/>
            <a:ext cx="3170582" cy="480388"/>
          </a:xfrm>
          <a:prstGeom prst="rect">
            <a:avLst/>
          </a:prstGeom>
        </p:spPr>
        <p:txBody>
          <a:bodyPr vert="horz" lIns="97426" tIns="48713" rIns="97426" bIns="48713"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2962" y="9119173"/>
            <a:ext cx="3170582" cy="480388"/>
          </a:xfrm>
          <a:prstGeom prst="rect">
            <a:avLst/>
          </a:prstGeom>
        </p:spPr>
        <p:txBody>
          <a:bodyPr vert="horz" lIns="97426" tIns="48713" rIns="97426" bIns="48713" rtlCol="0" anchor="b"/>
          <a:lstStyle>
            <a:lvl1pPr algn="r" fontAlgn="auto">
              <a:spcBef>
                <a:spcPts val="0"/>
              </a:spcBef>
              <a:spcAft>
                <a:spcPts val="0"/>
              </a:spcAft>
              <a:defRPr sz="1300">
                <a:latin typeface="+mn-lt"/>
              </a:defRPr>
            </a:lvl1pPr>
          </a:lstStyle>
          <a:p>
            <a:pPr>
              <a:defRPr/>
            </a:pPr>
            <a:fld id="{6E42447C-2F7E-403A-B30C-16AB1D0B78A9}" type="slidenum">
              <a:rPr lang="en-US"/>
              <a:pPr>
                <a:defRPr/>
              </a:pPr>
              <a:t>‹#›</a:t>
            </a:fld>
            <a:endParaRPr lang="en-US" dirty="0"/>
          </a:p>
        </p:txBody>
      </p:sp>
    </p:spTree>
    <p:extLst>
      <p:ext uri="{BB962C8B-B14F-4D97-AF65-F5344CB8AC3E}">
        <p14:creationId xmlns:p14="http://schemas.microsoft.com/office/powerpoint/2010/main" val="121710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 typeface="Arial" pitchFamily="34" charset="0"/>
              <a:buNone/>
            </a:pPr>
            <a:endParaRPr lang="en-US" i="0" baseline="0"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D0113-CC22-4DE4-A1A8-3DBA41BDE8E6}"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84708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11</a:t>
            </a:fld>
            <a:endParaRPr lang="en-US" dirty="0"/>
          </a:p>
        </p:txBody>
      </p:sp>
    </p:spTree>
    <p:extLst>
      <p:ext uri="{BB962C8B-B14F-4D97-AF65-F5344CB8AC3E}">
        <p14:creationId xmlns:p14="http://schemas.microsoft.com/office/powerpoint/2010/main" val="32242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736DEB5-A5C4-43BD-A229-928F151D39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0309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736DEB5-A5C4-43BD-A229-928F151D398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235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16240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Program Overview Intro</a:t>
            </a:r>
            <a:r>
              <a:rPr lang="en-US" baseline="0" dirty="0" smtClean="0"/>
              <a:t> Slide</a:t>
            </a:r>
            <a:br>
              <a:rPr lang="en-US" baseline="0" dirty="0" smtClean="0"/>
            </a:br>
            <a:endParaRPr lang="en-US" baseline="0" dirty="0" smtClean="0"/>
          </a:p>
          <a:p>
            <a:r>
              <a:rPr lang="en-US" sz="1200" b="1" kern="1200" dirty="0" smtClean="0">
                <a:solidFill>
                  <a:schemeClr val="tx1"/>
                </a:solidFill>
                <a:effectLst/>
                <a:latin typeface="+mn-lt"/>
                <a:ea typeface="+mn-ea"/>
                <a:cs typeface="+mn-cs"/>
              </a:rPr>
              <a:t>Herman E. Mitchell, PhD,</a:t>
            </a:r>
            <a:r>
              <a:rPr lang="en-US" sz="1200" kern="1200" dirty="0" smtClean="0">
                <a:solidFill>
                  <a:schemeClr val="tx1"/>
                </a:solidFill>
                <a:effectLst/>
                <a:latin typeface="+mn-lt"/>
                <a:ea typeface="+mn-ea"/>
                <a:cs typeface="+mn-cs"/>
              </a:rPr>
              <a:t> is an Epidemiologist/Biostatistician, Senior Research Scientist, and Vice President of Rho, Inc. in Chapel Hill, NC. He is also adjunct Professor of Biostatistics at the University of North Carolina School of Public Health. He has over 30 years of NIH multicenter coordinating experience, and for the past 25 years has been involved in clinical research related to asthma in inner-city children. </a:t>
            </a:r>
          </a:p>
          <a:p>
            <a:r>
              <a:rPr lang="en-US" sz="1200" kern="1200" dirty="0" smtClean="0">
                <a:solidFill>
                  <a:schemeClr val="tx1"/>
                </a:solidFill>
                <a:effectLst/>
                <a:latin typeface="+mn-lt"/>
                <a:ea typeface="+mn-ea"/>
                <a:cs typeface="+mn-cs"/>
              </a:rPr>
              <a:t>He was on the faculty of both departments of Epidemiology and Biostatistics at University of Pittsburgh Graduate School of Public Health, where he also served as Assistant Dean. He also served as Assistant to the Secretary of Health for the State of Pennsylvania. Following this position he became Director of Research Systems and Vice President for Research Development at New England Research Institute (NERI) in Boston.</a:t>
            </a:r>
          </a:p>
          <a:p>
            <a:r>
              <a:rPr lang="en-US" sz="1200" kern="1200" dirty="0" smtClean="0">
                <a:solidFill>
                  <a:schemeClr val="tx1"/>
                </a:solidFill>
                <a:effectLst/>
                <a:latin typeface="+mn-lt"/>
                <a:ea typeface="+mn-ea"/>
                <a:cs typeface="+mn-cs"/>
              </a:rPr>
              <a:t>Dr. Mitchell has served as PI or co-PI for more than a dozen NIH-sponsored clinical trials and epidemiologic studies. Starting in 1990, Dr. Mitchell has served as the Coordinating Center Principal Investigator for the NIH/NIAID asthma studies among children in the inner city. Dr. Mitchell was also PI of the Coordinating Center for the NIEHS multicenter study of asthma and environmental exposures among children in post-Katrina New Orleans (HEAL – Heading off Environmental Asthma in Louisiana).</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15</a:t>
            </a:fld>
            <a:endParaRPr lang="en-US" dirty="0"/>
          </a:p>
        </p:txBody>
      </p:sp>
    </p:spTree>
    <p:extLst>
      <p:ext uri="{BB962C8B-B14F-4D97-AF65-F5344CB8AC3E}">
        <p14:creationId xmlns:p14="http://schemas.microsoft.com/office/powerpoint/2010/main" val="52619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Program Overview Intro</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16</a:t>
            </a:fld>
            <a:endParaRPr lang="en-US" dirty="0"/>
          </a:p>
        </p:txBody>
      </p:sp>
    </p:spTree>
    <p:extLst>
      <p:ext uri="{BB962C8B-B14F-4D97-AF65-F5344CB8AC3E}">
        <p14:creationId xmlns:p14="http://schemas.microsoft.com/office/powerpoint/2010/main" val="117222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15A6BCC5-B5DA-4B27-806F-6F0E5C335935}" type="slidenum">
              <a:rPr lang="en-US" altLang="en-US"/>
              <a:pPr>
                <a:spcBef>
                  <a:spcPct val="0"/>
                </a:spcBef>
              </a:pPr>
              <a:t>19</a:t>
            </a:fld>
            <a:endParaRPr lang="en-US" altLang="en-US"/>
          </a:p>
        </p:txBody>
      </p:sp>
    </p:spTree>
    <p:extLst>
      <p:ext uri="{BB962C8B-B14F-4D97-AF65-F5344CB8AC3E}">
        <p14:creationId xmlns:p14="http://schemas.microsoft.com/office/powerpoint/2010/main" val="149325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4631D894-D670-4456-BCFC-FE39FFA894CB}" type="slidenum">
              <a:rPr lang="en-US" altLang="en-US"/>
              <a:pPr>
                <a:spcBef>
                  <a:spcPct val="0"/>
                </a:spcBef>
              </a:pPr>
              <a:t>21</a:t>
            </a:fld>
            <a:endParaRPr lang="en-US" altLang="en-US"/>
          </a:p>
        </p:txBody>
      </p:sp>
    </p:spTree>
    <p:extLst>
      <p:ext uri="{BB962C8B-B14F-4D97-AF65-F5344CB8AC3E}">
        <p14:creationId xmlns:p14="http://schemas.microsoft.com/office/powerpoint/2010/main" val="230454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9C813258-FC2E-4BF5-8D0F-D79FE74A9434}" type="slidenum">
              <a:rPr lang="en-US" altLang="en-US"/>
              <a:pPr>
                <a:spcBef>
                  <a:spcPct val="0"/>
                </a:spcBef>
              </a:pPr>
              <a:t>22</a:t>
            </a:fld>
            <a:endParaRPr lang="en-US" altLang="en-US"/>
          </a:p>
        </p:txBody>
      </p:sp>
    </p:spTree>
    <p:extLst>
      <p:ext uri="{BB962C8B-B14F-4D97-AF65-F5344CB8AC3E}">
        <p14:creationId xmlns:p14="http://schemas.microsoft.com/office/powerpoint/2010/main" val="53701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0060EF02-E0F9-4E12-A180-1B287464B7E7}" type="slidenum">
              <a:rPr lang="en-US" altLang="en-US"/>
              <a:pPr>
                <a:spcBef>
                  <a:spcPct val="0"/>
                </a:spcBef>
              </a:pPr>
              <a:t>23</a:t>
            </a:fld>
            <a:endParaRPr lang="en-US" altLang="en-US"/>
          </a:p>
        </p:txBody>
      </p:sp>
    </p:spTree>
    <p:extLst>
      <p:ext uri="{BB962C8B-B14F-4D97-AF65-F5344CB8AC3E}">
        <p14:creationId xmlns:p14="http://schemas.microsoft.com/office/powerpoint/2010/main" val="112434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endParaRPr lang="en-US" sz="1400" b="0" i="0" u="none"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a:t>
            </a:fld>
            <a:endParaRPr lang="en-US" dirty="0"/>
          </a:p>
        </p:txBody>
      </p:sp>
    </p:spTree>
    <p:extLst>
      <p:ext uri="{BB962C8B-B14F-4D97-AF65-F5344CB8AC3E}">
        <p14:creationId xmlns:p14="http://schemas.microsoft.com/office/powerpoint/2010/main" val="969413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0B2B74EB-6121-44F5-A136-ADC44A765F3D}" type="slidenum">
              <a:rPr lang="en-US" altLang="en-US"/>
              <a:pPr>
                <a:spcBef>
                  <a:spcPct val="0"/>
                </a:spcBef>
              </a:pPr>
              <a:t>24</a:t>
            </a:fld>
            <a:endParaRPr lang="en-US" altLang="en-US"/>
          </a:p>
        </p:txBody>
      </p:sp>
    </p:spTree>
    <p:extLst>
      <p:ext uri="{BB962C8B-B14F-4D97-AF65-F5344CB8AC3E}">
        <p14:creationId xmlns:p14="http://schemas.microsoft.com/office/powerpoint/2010/main" val="220237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5290652F-77CD-4CAC-B4C6-8320C39E5A68}" type="slidenum">
              <a:rPr lang="en-US" altLang="en-US"/>
              <a:pPr>
                <a:spcBef>
                  <a:spcPct val="0"/>
                </a:spcBef>
              </a:pPr>
              <a:t>25</a:t>
            </a:fld>
            <a:endParaRPr lang="en-US" altLang="en-US"/>
          </a:p>
        </p:txBody>
      </p:sp>
    </p:spTree>
    <p:extLst>
      <p:ext uri="{BB962C8B-B14F-4D97-AF65-F5344CB8AC3E}">
        <p14:creationId xmlns:p14="http://schemas.microsoft.com/office/powerpoint/2010/main" val="188302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EB7E4370-1F23-434D-B54B-2D9DD5E93E91}" type="slidenum">
              <a:rPr lang="en-US" altLang="en-US"/>
              <a:pPr>
                <a:spcBef>
                  <a:spcPct val="0"/>
                </a:spcBef>
              </a:pPr>
              <a:t>26</a:t>
            </a:fld>
            <a:endParaRPr lang="en-US" altLang="en-US"/>
          </a:p>
        </p:txBody>
      </p:sp>
    </p:spTree>
    <p:extLst>
      <p:ext uri="{BB962C8B-B14F-4D97-AF65-F5344CB8AC3E}">
        <p14:creationId xmlns:p14="http://schemas.microsoft.com/office/powerpoint/2010/main" val="346749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13E35497-4F09-40E7-B612-9829A1E6A401}" type="slidenum">
              <a:rPr lang="en-US" altLang="en-US"/>
              <a:pPr>
                <a:spcBef>
                  <a:spcPct val="0"/>
                </a:spcBef>
              </a:pPr>
              <a:t>27</a:t>
            </a:fld>
            <a:endParaRPr lang="en-US" altLang="en-US"/>
          </a:p>
        </p:txBody>
      </p:sp>
    </p:spTree>
    <p:extLst>
      <p:ext uri="{BB962C8B-B14F-4D97-AF65-F5344CB8AC3E}">
        <p14:creationId xmlns:p14="http://schemas.microsoft.com/office/powerpoint/2010/main" val="40759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4AB94FCA-1644-4590-B392-3AD4564ED7CE}" type="slidenum">
              <a:rPr lang="en-US" altLang="en-US"/>
              <a:pPr>
                <a:spcBef>
                  <a:spcPct val="0"/>
                </a:spcBef>
              </a:pPr>
              <a:t>28</a:t>
            </a:fld>
            <a:endParaRPr lang="en-US" altLang="en-US"/>
          </a:p>
        </p:txBody>
      </p:sp>
    </p:spTree>
    <p:extLst>
      <p:ext uri="{BB962C8B-B14F-4D97-AF65-F5344CB8AC3E}">
        <p14:creationId xmlns:p14="http://schemas.microsoft.com/office/powerpoint/2010/main" val="1299459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852F9974-FB48-4822-AD9F-6FE3C34EA6DE}" type="slidenum">
              <a:rPr lang="en-US" altLang="en-US"/>
              <a:pPr>
                <a:spcBef>
                  <a:spcPct val="0"/>
                </a:spcBef>
              </a:pPr>
              <a:t>29</a:t>
            </a:fld>
            <a:endParaRPr lang="en-US" altLang="en-US"/>
          </a:p>
        </p:txBody>
      </p:sp>
    </p:spTree>
    <p:extLst>
      <p:ext uri="{BB962C8B-B14F-4D97-AF65-F5344CB8AC3E}">
        <p14:creationId xmlns:p14="http://schemas.microsoft.com/office/powerpoint/2010/main" val="197712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spcBef>
                <a:spcPct val="30000"/>
              </a:spcBef>
              <a:defRPr sz="1300">
                <a:solidFill>
                  <a:schemeClr val="tx1"/>
                </a:solidFill>
                <a:latin typeface="Calibri" pitchFamily="34" charset="0"/>
                <a:ea typeface="MS PGothic" pitchFamily="34" charset="-128"/>
              </a:defRPr>
            </a:lvl1pPr>
            <a:lvl2pPr marL="777943" indent="-299209" defTabSz="487046">
              <a:spcBef>
                <a:spcPct val="30000"/>
              </a:spcBef>
              <a:defRPr sz="1300">
                <a:solidFill>
                  <a:schemeClr val="tx1"/>
                </a:solidFill>
                <a:latin typeface="Calibri" pitchFamily="34" charset="0"/>
                <a:ea typeface="MS PGothic" pitchFamily="34" charset="-128"/>
              </a:defRPr>
            </a:lvl2pPr>
            <a:lvl3pPr marL="1196835" indent="-239367" defTabSz="487046">
              <a:spcBef>
                <a:spcPct val="30000"/>
              </a:spcBef>
              <a:defRPr sz="1300">
                <a:solidFill>
                  <a:schemeClr val="tx1"/>
                </a:solidFill>
                <a:latin typeface="Calibri" pitchFamily="34" charset="0"/>
                <a:ea typeface="MS PGothic" pitchFamily="34" charset="-128"/>
              </a:defRPr>
            </a:lvl3pPr>
            <a:lvl4pPr marL="1675569" indent="-239367" defTabSz="487046">
              <a:spcBef>
                <a:spcPct val="30000"/>
              </a:spcBef>
              <a:defRPr sz="1300">
                <a:solidFill>
                  <a:schemeClr val="tx1"/>
                </a:solidFill>
                <a:latin typeface="Calibri" pitchFamily="34" charset="0"/>
                <a:ea typeface="MS PGothic" pitchFamily="34" charset="-128"/>
              </a:defRPr>
            </a:lvl4pPr>
            <a:lvl5pPr marL="2154304" indent="-239367" defTabSz="487046">
              <a:spcBef>
                <a:spcPct val="30000"/>
              </a:spcBef>
              <a:defRPr sz="1300">
                <a:solidFill>
                  <a:schemeClr val="tx1"/>
                </a:solidFill>
                <a:latin typeface="Calibri" pitchFamily="34" charset="0"/>
                <a:ea typeface="MS PGothic" pitchFamily="34" charset="-128"/>
              </a:defRPr>
            </a:lvl5pPr>
            <a:lvl6pPr marL="2633038"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1772"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0506"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69240" indent="-239367" defTabSz="48704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F3540368-31D7-481B-8897-AD69CAD90E1F}" type="slidenum">
              <a:rPr lang="en-US" altLang="en-US"/>
              <a:pPr>
                <a:spcBef>
                  <a:spcPct val="0"/>
                </a:spcBef>
              </a:pPr>
              <a:t>33</a:t>
            </a:fld>
            <a:endParaRPr lang="en-US" altLang="en-US"/>
          </a:p>
        </p:txBody>
      </p:sp>
    </p:spTree>
    <p:extLst>
      <p:ext uri="{BB962C8B-B14F-4D97-AF65-F5344CB8AC3E}">
        <p14:creationId xmlns:p14="http://schemas.microsoft.com/office/powerpoint/2010/main" val="15501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9604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MS PGothic" pitchFamily="34" charset="-128"/>
              </a:defRPr>
            </a:lvl1pPr>
            <a:lvl2pPr marL="777943" indent="-297547">
              <a:spcBef>
                <a:spcPct val="30000"/>
              </a:spcBef>
              <a:defRPr sz="1300">
                <a:solidFill>
                  <a:schemeClr val="tx1"/>
                </a:solidFill>
                <a:latin typeface="Calibri" pitchFamily="34" charset="0"/>
                <a:ea typeface="MS PGothic" pitchFamily="34" charset="-128"/>
              </a:defRPr>
            </a:lvl2pPr>
            <a:lvl3pPr marL="1196835" indent="-237705">
              <a:spcBef>
                <a:spcPct val="30000"/>
              </a:spcBef>
              <a:defRPr sz="1300">
                <a:solidFill>
                  <a:schemeClr val="tx1"/>
                </a:solidFill>
                <a:latin typeface="Calibri" pitchFamily="34" charset="0"/>
                <a:ea typeface="MS PGothic" pitchFamily="34" charset="-128"/>
              </a:defRPr>
            </a:lvl3pPr>
            <a:lvl4pPr marL="1677232" indent="-237705">
              <a:spcBef>
                <a:spcPct val="30000"/>
              </a:spcBef>
              <a:defRPr sz="1300">
                <a:solidFill>
                  <a:schemeClr val="tx1"/>
                </a:solidFill>
                <a:latin typeface="Calibri" pitchFamily="34" charset="0"/>
                <a:ea typeface="MS PGothic" pitchFamily="34" charset="-128"/>
              </a:defRPr>
            </a:lvl4pPr>
            <a:lvl5pPr marL="2155966" indent="-237705">
              <a:spcBef>
                <a:spcPct val="30000"/>
              </a:spcBef>
              <a:defRPr sz="1300">
                <a:solidFill>
                  <a:schemeClr val="tx1"/>
                </a:solidFill>
                <a:latin typeface="Calibri" pitchFamily="34" charset="0"/>
                <a:ea typeface="MS PGothic" pitchFamily="34" charset="-128"/>
              </a:defRPr>
            </a:lvl5pPr>
            <a:lvl6pPr marL="2634700" indent="-237705"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3435" indent="-237705"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2169" indent="-237705"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0903" indent="-237705"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57468">
              <a:spcBef>
                <a:spcPct val="0"/>
              </a:spcBef>
            </a:pPr>
            <a:fld id="{4B967407-619C-4695-AB4D-4BC84A0839FC}" type="slidenum">
              <a:rPr lang="en-US" altLang="en-US">
                <a:latin typeface="Arial" pitchFamily="34" charset="0"/>
              </a:rPr>
              <a:pPr defTabSz="957468">
                <a:spcBef>
                  <a:spcPct val="0"/>
                </a:spcBef>
              </a:pPr>
              <a:t>37</a:t>
            </a:fld>
            <a:endParaRPr lang="en-US" altLang="en-US">
              <a:latin typeface="Arial" pitchFamily="34" charset="0"/>
            </a:endParaRPr>
          </a:p>
        </p:txBody>
      </p:sp>
    </p:spTree>
    <p:extLst>
      <p:ext uri="{BB962C8B-B14F-4D97-AF65-F5344CB8AC3E}">
        <p14:creationId xmlns:p14="http://schemas.microsoft.com/office/powerpoint/2010/main" val="1822516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7046">
              <a:defRPr>
                <a:solidFill>
                  <a:schemeClr val="tx1"/>
                </a:solidFill>
                <a:latin typeface="Arial" pitchFamily="34" charset="0"/>
                <a:ea typeface="MS PGothic" pitchFamily="34" charset="-128"/>
              </a:defRPr>
            </a:lvl1pPr>
            <a:lvl2pPr marL="777943" indent="-299209" defTabSz="487046">
              <a:defRPr>
                <a:solidFill>
                  <a:schemeClr val="tx1"/>
                </a:solidFill>
                <a:latin typeface="Arial" pitchFamily="34" charset="0"/>
                <a:ea typeface="MS PGothic" pitchFamily="34" charset="-128"/>
              </a:defRPr>
            </a:lvl2pPr>
            <a:lvl3pPr marL="1196835" indent="-239367" defTabSz="487046">
              <a:defRPr>
                <a:solidFill>
                  <a:schemeClr val="tx1"/>
                </a:solidFill>
                <a:latin typeface="Arial" pitchFamily="34" charset="0"/>
                <a:ea typeface="MS PGothic" pitchFamily="34" charset="-128"/>
              </a:defRPr>
            </a:lvl3pPr>
            <a:lvl4pPr marL="1675569" indent="-239367" defTabSz="487046">
              <a:defRPr>
                <a:solidFill>
                  <a:schemeClr val="tx1"/>
                </a:solidFill>
                <a:latin typeface="Arial" pitchFamily="34" charset="0"/>
                <a:ea typeface="MS PGothic" pitchFamily="34" charset="-128"/>
              </a:defRPr>
            </a:lvl4pPr>
            <a:lvl5pPr marL="2154304" indent="-239367" defTabSz="487046">
              <a:defRPr>
                <a:solidFill>
                  <a:schemeClr val="tx1"/>
                </a:solidFill>
                <a:latin typeface="Arial" pitchFamily="34" charset="0"/>
                <a:ea typeface="MS PGothic" pitchFamily="34" charset="-128"/>
              </a:defRPr>
            </a:lvl5pPr>
            <a:lvl6pPr marL="2633038" indent="-239367" defTabSz="487046" eaLnBrk="0" fontAlgn="base" hangingPunct="0">
              <a:spcBef>
                <a:spcPct val="0"/>
              </a:spcBef>
              <a:spcAft>
                <a:spcPct val="0"/>
              </a:spcAft>
              <a:defRPr>
                <a:solidFill>
                  <a:schemeClr val="tx1"/>
                </a:solidFill>
                <a:latin typeface="Arial" pitchFamily="34" charset="0"/>
                <a:ea typeface="MS PGothic" pitchFamily="34" charset="-128"/>
              </a:defRPr>
            </a:lvl6pPr>
            <a:lvl7pPr marL="3111772" indent="-239367" defTabSz="487046" eaLnBrk="0" fontAlgn="base" hangingPunct="0">
              <a:spcBef>
                <a:spcPct val="0"/>
              </a:spcBef>
              <a:spcAft>
                <a:spcPct val="0"/>
              </a:spcAft>
              <a:defRPr>
                <a:solidFill>
                  <a:schemeClr val="tx1"/>
                </a:solidFill>
                <a:latin typeface="Arial" pitchFamily="34" charset="0"/>
                <a:ea typeface="MS PGothic" pitchFamily="34" charset="-128"/>
              </a:defRPr>
            </a:lvl7pPr>
            <a:lvl8pPr marL="3590506" indent="-239367" defTabSz="487046" eaLnBrk="0" fontAlgn="base" hangingPunct="0">
              <a:spcBef>
                <a:spcPct val="0"/>
              </a:spcBef>
              <a:spcAft>
                <a:spcPct val="0"/>
              </a:spcAft>
              <a:defRPr>
                <a:solidFill>
                  <a:schemeClr val="tx1"/>
                </a:solidFill>
                <a:latin typeface="Arial" pitchFamily="34" charset="0"/>
                <a:ea typeface="MS PGothic" pitchFamily="34" charset="-128"/>
              </a:defRPr>
            </a:lvl8pPr>
            <a:lvl9pPr marL="4069240" indent="-239367" defTabSz="487046" eaLnBrk="0" fontAlgn="base" hangingPunct="0">
              <a:spcBef>
                <a:spcPct val="0"/>
              </a:spcBef>
              <a:spcAft>
                <a:spcPct val="0"/>
              </a:spcAft>
              <a:defRPr>
                <a:solidFill>
                  <a:schemeClr val="tx1"/>
                </a:solidFill>
                <a:latin typeface="Arial" pitchFamily="34" charset="0"/>
                <a:ea typeface="MS PGothic" pitchFamily="34" charset="-128"/>
              </a:defRPr>
            </a:lvl9pPr>
          </a:lstStyle>
          <a:p>
            <a:fld id="{FFE1547B-D0F3-4999-90B8-E982B8941CD4}" type="slidenum">
              <a:rPr lang="en-US" altLang="en-US">
                <a:latin typeface="Calibri" pitchFamily="34" charset="0"/>
              </a:rPr>
              <a:pPr/>
              <a:t>38</a:t>
            </a:fld>
            <a:endParaRPr lang="en-US" altLang="en-US">
              <a:latin typeface="Calibri" pitchFamily="34" charset="0"/>
            </a:endParaRPr>
          </a:p>
        </p:txBody>
      </p:sp>
    </p:spTree>
    <p:extLst>
      <p:ext uri="{BB962C8B-B14F-4D97-AF65-F5344CB8AC3E}">
        <p14:creationId xmlns:p14="http://schemas.microsoft.com/office/powerpoint/2010/main" val="369056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defTabSz="956097">
              <a:defRPr/>
            </a:pPr>
            <a:endParaRPr lang="en-US" sz="1400" b="0" i="0" u="none" strike="noStrike" baseline="0" dirty="0" smtClean="0">
              <a:latin typeface="Calibri" panose="020F0502020204030204"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E3F639-0458-4892-8F64-2E4F9AA385C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8037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39</a:t>
            </a:fld>
            <a:endParaRPr lang="en-US" dirty="0"/>
          </a:p>
        </p:txBody>
      </p:sp>
    </p:spTree>
    <p:extLst>
      <p:ext uri="{BB962C8B-B14F-4D97-AF65-F5344CB8AC3E}">
        <p14:creationId xmlns:p14="http://schemas.microsoft.com/office/powerpoint/2010/main" val="2285993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Program Overview Intro</a:t>
            </a:r>
            <a:r>
              <a:rPr lang="en-US" baseline="0" dirty="0" smtClean="0"/>
              <a:t> Slide</a:t>
            </a:r>
          </a:p>
          <a:p>
            <a:pPr defTabSz="956097">
              <a:defRPr/>
            </a:pPr>
            <a:endParaRPr lang="en-US" baseline="0" dirty="0" smtClean="0"/>
          </a:p>
          <a:p>
            <a:pPr marL="0" marR="0" indent="0" algn="l" defTabSz="956097"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Ryan Bailey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Project Coordinator and Business Analyst at Rho. He has over 10 years of experience conducting multicenter asthma research studies, including the Inner City Asthma Consortium (ICAC) and the CHAMPS project. Mr. Bailey also coordinates Rho’s Center for Applied Data Visualization and manages Rho’s Writing and Editing Community of Expertise.</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40</a:t>
            </a:fld>
            <a:endParaRPr lang="en-US" dirty="0"/>
          </a:p>
        </p:txBody>
      </p:sp>
    </p:spTree>
    <p:extLst>
      <p:ext uri="{BB962C8B-B14F-4D97-AF65-F5344CB8AC3E}">
        <p14:creationId xmlns:p14="http://schemas.microsoft.com/office/powerpoint/2010/main" val="526191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the context</a:t>
            </a:r>
            <a:endParaRPr lang="en-US" dirty="0"/>
          </a:p>
        </p:txBody>
      </p:sp>
      <p:sp>
        <p:nvSpPr>
          <p:cNvPr id="4" name="Slide Number Placeholder 3"/>
          <p:cNvSpPr>
            <a:spLocks noGrp="1"/>
          </p:cNvSpPr>
          <p:nvPr>
            <p:ph type="sldNum" sz="quarter" idx="10"/>
          </p:nvPr>
        </p:nvSpPr>
        <p:spPr/>
        <p:txBody>
          <a:bodyPr/>
          <a:lstStyle/>
          <a:p>
            <a:fld id="{8EF312B2-A8FA-4E89-8255-FDA6FC37D9BB}" type="slidenum">
              <a:rPr lang="en-US" smtClean="0"/>
              <a:t>42</a:t>
            </a:fld>
            <a:endParaRPr lang="en-US"/>
          </a:p>
        </p:txBody>
      </p:sp>
    </p:spTree>
    <p:extLst>
      <p:ext uri="{BB962C8B-B14F-4D97-AF65-F5344CB8AC3E}">
        <p14:creationId xmlns:p14="http://schemas.microsoft.com/office/powerpoint/2010/main" val="4025980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the context</a:t>
            </a:r>
            <a:endParaRPr lang="en-US" dirty="0"/>
          </a:p>
        </p:txBody>
      </p:sp>
      <p:sp>
        <p:nvSpPr>
          <p:cNvPr id="4" name="Slide Number Placeholder 3"/>
          <p:cNvSpPr>
            <a:spLocks noGrp="1"/>
          </p:cNvSpPr>
          <p:nvPr>
            <p:ph type="sldNum" sz="quarter" idx="10"/>
          </p:nvPr>
        </p:nvSpPr>
        <p:spPr/>
        <p:txBody>
          <a:bodyPr/>
          <a:lstStyle/>
          <a:p>
            <a:fld id="{8EF312B2-A8FA-4E89-8255-FDA6FC37D9BB}" type="slidenum">
              <a:rPr lang="en-US" smtClean="0"/>
              <a:t>43</a:t>
            </a:fld>
            <a:endParaRPr lang="en-US"/>
          </a:p>
        </p:txBody>
      </p:sp>
    </p:spTree>
    <p:extLst>
      <p:ext uri="{BB962C8B-B14F-4D97-AF65-F5344CB8AC3E}">
        <p14:creationId xmlns:p14="http://schemas.microsoft.com/office/powerpoint/2010/main" val="4129974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the context</a:t>
            </a:r>
            <a:endParaRPr lang="en-US" dirty="0"/>
          </a:p>
        </p:txBody>
      </p:sp>
      <p:sp>
        <p:nvSpPr>
          <p:cNvPr id="4" name="Slide Number Placeholder 3"/>
          <p:cNvSpPr>
            <a:spLocks noGrp="1"/>
          </p:cNvSpPr>
          <p:nvPr>
            <p:ph type="sldNum" sz="quarter" idx="10"/>
          </p:nvPr>
        </p:nvSpPr>
        <p:spPr/>
        <p:txBody>
          <a:bodyPr/>
          <a:lstStyle/>
          <a:p>
            <a:fld id="{8EF312B2-A8FA-4E89-8255-FDA6FC37D9BB}" type="slidenum">
              <a:rPr lang="en-US" smtClean="0"/>
              <a:t>64</a:t>
            </a:fld>
            <a:endParaRPr lang="en-US"/>
          </a:p>
        </p:txBody>
      </p:sp>
    </p:spTree>
    <p:extLst>
      <p:ext uri="{BB962C8B-B14F-4D97-AF65-F5344CB8AC3E}">
        <p14:creationId xmlns:p14="http://schemas.microsoft.com/office/powerpoint/2010/main" val="3134796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Program Overview Intro</a:t>
            </a:r>
            <a:r>
              <a:rPr lang="en-US" baseline="0" dirty="0" smtClean="0"/>
              <a:t> Slide</a:t>
            </a:r>
          </a:p>
          <a:p>
            <a:pPr defTabSz="956097">
              <a:defRPr/>
            </a:pPr>
            <a:endParaRPr lang="en-US" baseline="0" dirty="0" smtClean="0"/>
          </a:p>
          <a:p>
            <a:r>
              <a:rPr lang="en-US" sz="1200" b="1" kern="1200" dirty="0" smtClean="0">
                <a:solidFill>
                  <a:schemeClr val="tx1"/>
                </a:solidFill>
                <a:effectLst/>
                <a:latin typeface="+mn-lt"/>
                <a:ea typeface="+mn-ea"/>
                <a:cs typeface="+mn-cs"/>
              </a:rPr>
              <a:t>Francisco Ramirez RN AE-C</a:t>
            </a:r>
          </a:p>
          <a:p>
            <a:r>
              <a:rPr lang="en-US" sz="1200" kern="1200" dirty="0" smtClean="0">
                <a:solidFill>
                  <a:schemeClr val="tx1"/>
                </a:solidFill>
                <a:effectLst/>
                <a:latin typeface="+mn-lt"/>
                <a:ea typeface="+mn-ea"/>
                <a:cs typeface="+mn-cs"/>
              </a:rPr>
              <a:t>Six years in the nursing profession primarily in ER setting with the last 3 years focused on rural asthma population on the west side of Puerto Rico. One of the Asthma counselors trained on the CHAMPS intervention. Certified Asthma Educator (AE-C) since February 2014. </a:t>
            </a:r>
          </a:p>
          <a:p>
            <a:pPr marL="0" marR="0" indent="0" algn="l" defTabSz="956097"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56097"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56097"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Dr. Andrew Arthur </a:t>
            </a:r>
            <a:r>
              <a:rPr lang="en-US" sz="1200" kern="1200" dirty="0" smtClean="0">
                <a:solidFill>
                  <a:schemeClr val="tx1"/>
                </a:solidFill>
                <a:effectLst/>
                <a:latin typeface="+mn-lt"/>
                <a:ea typeface="+mn-ea"/>
                <a:cs typeface="+mn-cs"/>
              </a:rPr>
              <a:t>is a general pediatrician and the Medical Director of Pediatrics at El Rio Community Health Center in Tucson Arizona.  Dr. Arthur obtained his MD and a PhD in epidemiology from Johns Hopkins University.   Dr.  Arthur completed his pediatric residency at the University of Arizona.  Dr. Arthur has been the closely involved with El Rio’s Asthma Program since 2001.</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65</a:t>
            </a:fld>
            <a:endParaRPr lang="en-US" dirty="0"/>
          </a:p>
        </p:txBody>
      </p:sp>
    </p:spTree>
    <p:extLst>
      <p:ext uri="{BB962C8B-B14F-4D97-AF65-F5344CB8AC3E}">
        <p14:creationId xmlns:p14="http://schemas.microsoft.com/office/powerpoint/2010/main" val="526191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now based on what you heard, I’d</a:t>
            </a:r>
            <a:r>
              <a:rPr lang="en-US" baseline="0" dirty="0" smtClean="0"/>
              <a:t> like to hear from you about what actions you will take after this webinar to further explore reimbursement for your program.</a:t>
            </a:r>
          </a:p>
          <a:p>
            <a:endParaRPr lang="en-US" baseline="0" dirty="0" smtClean="0"/>
          </a:p>
          <a:p>
            <a:r>
              <a:rPr lang="en-US" dirty="0" smtClean="0"/>
              <a:t>Polling Question #3</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66</a:t>
            </a:fld>
            <a:endParaRPr lang="en-US"/>
          </a:p>
        </p:txBody>
      </p:sp>
    </p:spTree>
    <p:extLst>
      <p:ext uri="{BB962C8B-B14F-4D97-AF65-F5344CB8AC3E}">
        <p14:creationId xmlns:p14="http://schemas.microsoft.com/office/powerpoint/2010/main" val="874192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410" algn="l"/>
            <a:r>
              <a:rPr lang="en-US" sz="1050" b="1" i="0" u="none" strike="noStrike" baseline="0" dirty="0" smtClean="0">
                <a:latin typeface="Calibri" panose="020F0502020204030204" pitchFamily="34" charset="0"/>
              </a:rPr>
              <a:t>[Sheila Brown, Moderator]</a:t>
            </a:r>
          </a:p>
          <a:p>
            <a:pPr marR="410" algn="l"/>
            <a:endParaRPr lang="en-US" sz="1050" b="0" i="0" u="none" strike="noStrike" baseline="0" dirty="0" smtClean="0">
              <a:latin typeface="Calibri" panose="020F0502020204030204" pitchFamily="34" charset="0"/>
            </a:endParaRPr>
          </a:p>
          <a:p>
            <a:pPr marR="1060" algn="l"/>
            <a:r>
              <a:rPr lang="en-US" sz="1050" b="0" i="0" u="none" strike="noStrike" baseline="0" dirty="0" smtClean="0">
                <a:latin typeface="Calibri" panose="020F0502020204030204" pitchFamily="34" charset="0"/>
              </a:rPr>
              <a:t>In addition, I want to let you know that tools and resources from the Merck Childhood Asthma Network are now available in a dedicated Resource Library on AsthmaCommunityNetwork.org.</a:t>
            </a:r>
          </a:p>
          <a:p>
            <a:pPr marR="1060" algn="l"/>
            <a:endParaRPr lang="en-US" sz="1050" b="0" i="0" u="none" strike="noStrike" baseline="0" dirty="0" smtClean="0">
              <a:latin typeface="Calibri" panose="020F0502020204030204" pitchFamily="34" charset="0"/>
            </a:endParaRPr>
          </a:p>
          <a:p>
            <a:pPr marR="1060" algn="l"/>
            <a:r>
              <a:rPr lang="en-US" sz="1050" b="0" i="0" u="none" strike="noStrike" baseline="0" dirty="0" smtClean="0">
                <a:latin typeface="Calibri" panose="020F0502020204030204" pitchFamily="34" charset="0"/>
              </a:rPr>
              <a:t>I also encourage you to view the Merck Childhood Asthma Network’s new </a:t>
            </a:r>
            <a:r>
              <a:rPr lang="en-US" sz="1050" b="0" i="1" u="none" strike="noStrike" baseline="0" dirty="0" smtClean="0">
                <a:latin typeface="Calibri" panose="020F0502020204030204" pitchFamily="34" charset="0"/>
              </a:rPr>
              <a:t>Ten-Year Impact Report </a:t>
            </a:r>
            <a:r>
              <a:rPr lang="en-US" sz="1050" b="0" i="0" u="none" strike="noStrike" baseline="0" dirty="0" smtClean="0">
                <a:latin typeface="Calibri" panose="020F0502020204030204" pitchFamily="34" charset="0"/>
              </a:rPr>
              <a:t>and to register now for the MCAN webinar on December 3, 2015 to learn more about the results of this groundbreaking investment in improving asthma case and reducing asthma disparities.</a:t>
            </a:r>
            <a:r>
              <a:rPr lang="en-US" sz="1050" b="0" i="0" u="none" strike="noStrike" baseline="30000" dirty="0" smtClean="0">
                <a:latin typeface="Calibri" panose="020F0502020204030204" pitchFamily="34" charset="0"/>
              </a:rPr>
              <a:t> </a:t>
            </a:r>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67</a:t>
            </a:fld>
            <a:endParaRPr lang="en-US" dirty="0"/>
          </a:p>
        </p:txBody>
      </p:sp>
    </p:spTree>
    <p:extLst>
      <p:ext uri="{BB962C8B-B14F-4D97-AF65-F5344CB8AC3E}">
        <p14:creationId xmlns:p14="http://schemas.microsoft.com/office/powerpoint/2010/main" val="170284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68</a:t>
            </a:fld>
            <a:endParaRPr lang="en-US" dirty="0"/>
          </a:p>
        </p:txBody>
      </p:sp>
    </p:spTree>
    <p:extLst>
      <p:ext uri="{BB962C8B-B14F-4D97-AF65-F5344CB8AC3E}">
        <p14:creationId xmlns:p14="http://schemas.microsoft.com/office/powerpoint/2010/main" val="104077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kern="1200" dirty="0" smtClean="0">
                <a:solidFill>
                  <a:schemeClr val="tx1"/>
                </a:solidFill>
                <a:effectLst/>
                <a:latin typeface="+mn-lt"/>
                <a:ea typeface="+mn-ea"/>
                <a:cs typeface="+mn-cs"/>
              </a:rPr>
              <a:t>Julie Kennedy</a:t>
            </a:r>
            <a:r>
              <a:rPr lang="en-US" sz="1400" b="1" kern="1200" baseline="0" dirty="0" smtClean="0">
                <a:solidFill>
                  <a:schemeClr val="tx1"/>
                </a:solidFill>
                <a:effectLst/>
                <a:latin typeface="+mn-lt"/>
                <a:ea typeface="+mn-ea"/>
                <a:cs typeface="+mn-cs"/>
              </a:rPr>
              <a:t> Lesch </a:t>
            </a:r>
            <a:r>
              <a:rPr lang="en-US" sz="1400" kern="1200" dirty="0" smtClean="0">
                <a:solidFill>
                  <a:schemeClr val="tx1"/>
                </a:solidFill>
                <a:effectLst/>
                <a:latin typeface="+mn-lt"/>
                <a:ea typeface="+mn-ea"/>
                <a:cs typeface="+mn-cs"/>
              </a:rPr>
              <a:t>has over 10 years of experience in nonprofit organizations and philanthropy and is the Programs Manager at the Merck Childhood Asthma Network where she plays an active leadership role in the organization, operation, management, and evaluation of all MCAN projects and initiatives to improve the quality of life for children with asthma.  </a:t>
            </a:r>
          </a:p>
          <a:p>
            <a:pPr lvl="0"/>
            <a:endParaRPr lang="en-US" sz="1300" dirty="0" smtClean="0"/>
          </a:p>
          <a:p>
            <a:r>
              <a:rPr lang="en-US" sz="1400" b="1" kern="1200" dirty="0" smtClean="0">
                <a:solidFill>
                  <a:schemeClr val="tx1"/>
                </a:solidFill>
                <a:effectLst/>
                <a:latin typeface="+mn-lt"/>
                <a:ea typeface="+mn-ea"/>
                <a:cs typeface="+mn-cs"/>
              </a:rPr>
              <a:t>Herman E. Mitchell, PhD,</a:t>
            </a:r>
            <a:r>
              <a:rPr lang="en-US" sz="1400" kern="1200" dirty="0" smtClean="0">
                <a:solidFill>
                  <a:schemeClr val="tx1"/>
                </a:solidFill>
                <a:effectLst/>
                <a:latin typeface="+mn-lt"/>
                <a:ea typeface="+mn-ea"/>
                <a:cs typeface="+mn-cs"/>
              </a:rPr>
              <a:t> is an Epidemiologist/Biostatistician, Senior Research Scientist, and Vice President of Rho, Inc. in Chapel Hill, NC. He is also adjunct Professor of Biostatistics at the University of North Carolina School of Public Health. He has over 30 years of NIH multicenter coordinating experience, and for the past 25 years has been involved in clinical research related to asthma in inner-city children. </a:t>
            </a:r>
          </a:p>
          <a:p>
            <a:r>
              <a:rPr lang="en-US" sz="1400" kern="1200" dirty="0" smtClean="0">
                <a:solidFill>
                  <a:schemeClr val="tx1"/>
                </a:solidFill>
                <a:effectLst/>
                <a:latin typeface="+mn-lt"/>
                <a:ea typeface="+mn-ea"/>
                <a:cs typeface="+mn-cs"/>
              </a:rPr>
              <a:t>He was on the faculty of both departments of Epidemiology and Biostatistics at University of Pittsburgh Graduate School of Public Health, where he also served as Assistant Dean. He also served as Assistant to the Secretary of Health for the State of Pennsylvania. Following this position he became Director of Research Systems and Vice President for Research Development at New England Research Institute (NERI) in Boston.</a:t>
            </a:r>
          </a:p>
          <a:p>
            <a:r>
              <a:rPr lang="en-US" sz="1400" kern="1200" dirty="0" smtClean="0">
                <a:solidFill>
                  <a:schemeClr val="tx1"/>
                </a:solidFill>
                <a:effectLst/>
                <a:latin typeface="+mn-lt"/>
                <a:ea typeface="+mn-ea"/>
                <a:cs typeface="+mn-cs"/>
              </a:rPr>
              <a:t>Dr. Mitchell has served as PI or co-PI for more than a dozen NIH-sponsored clinical trials and epidemiologic studies. Starting in 1990, Dr. Mitchell has served as the Coordinating Center Principal Investigator for the NIH/NIAID asthma studies among children in the inner city. Dr. Mitchell was also PI of the Coordinating Center for the NIEHS multicenter study of asthma and environmental exposures among children in post-Katrina New Orleans (HEAL – Heading off Environmental Asthma in Louisiana).</a:t>
            </a:r>
          </a:p>
          <a:p>
            <a:endParaRPr lang="en-US" sz="14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kern="1200" dirty="0" smtClean="0">
                <a:solidFill>
                  <a:schemeClr val="tx1"/>
                </a:solidFill>
                <a:effectLst/>
                <a:latin typeface="+mn-lt"/>
                <a:ea typeface="+mn-ea"/>
                <a:cs typeface="+mn-cs"/>
              </a:rPr>
              <a:t>Ryan Bailey </a:t>
            </a:r>
            <a:r>
              <a:rPr lang="en-US" sz="1400" kern="1200" dirty="0" smtClean="0">
                <a:solidFill>
                  <a:schemeClr val="tx1"/>
                </a:solidFill>
                <a:effectLst/>
                <a:latin typeface="+mn-lt"/>
                <a:ea typeface="+mn-ea"/>
                <a:cs typeface="+mn-cs"/>
              </a:rPr>
              <a:t>is a Project Coordinator and Business Analyst at Rho. He has over 10 years of experience conducting multicenter asthma research studies, including the Inner City Asthma Consortium (ICAC) and the CHAMPS project. Mr. Bailey also coordinates Rho’s Center for Applied Data Visualization and manages Rho’s Writing and Editing Community of Expertise.</a:t>
            </a:r>
          </a:p>
          <a:p>
            <a:endParaRPr lang="en-US"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Francisco Ramirez RN AE-C</a:t>
            </a:r>
          </a:p>
          <a:p>
            <a:r>
              <a:rPr lang="en-US" sz="1400" kern="1200" dirty="0" smtClean="0">
                <a:solidFill>
                  <a:schemeClr val="tx1"/>
                </a:solidFill>
                <a:effectLst/>
                <a:latin typeface="+mn-lt"/>
                <a:ea typeface="+mn-ea"/>
                <a:cs typeface="+mn-cs"/>
              </a:rPr>
              <a:t>Six years in the nursing profession primarily in ER setting with the last 3 years focused on rural asthma population on the west side of Puerto Rico. One of the Asthma counselors trained on the CHAMPS intervention. Certified Asthma Educator (AE-C) since February 2014. </a:t>
            </a:r>
          </a:p>
          <a:p>
            <a:pPr marL="0" marR="0" indent="0" algn="l" defTabSz="956097"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56097" rtl="0" eaLnBrk="0" fontAlgn="base" latinLnBrk="0" hangingPunct="0">
              <a:lnSpc>
                <a:spcPct val="100000"/>
              </a:lnSpc>
              <a:spcBef>
                <a:spcPct val="30000"/>
              </a:spcBef>
              <a:spcAft>
                <a:spcPct val="0"/>
              </a:spcAft>
              <a:buClrTx/>
              <a:buSzTx/>
              <a:buFontTx/>
              <a:buNone/>
              <a:tabLst/>
              <a:defRPr/>
            </a:pPr>
            <a:r>
              <a:rPr lang="en-US" sz="1400" b="1" kern="1200" dirty="0" smtClean="0">
                <a:solidFill>
                  <a:schemeClr val="tx1"/>
                </a:solidFill>
                <a:effectLst/>
                <a:latin typeface="+mn-lt"/>
                <a:ea typeface="+mn-ea"/>
                <a:cs typeface="+mn-cs"/>
              </a:rPr>
              <a:t>Dr. Andrew Arthur </a:t>
            </a:r>
            <a:r>
              <a:rPr lang="en-US" sz="1400" kern="1200" dirty="0" smtClean="0">
                <a:solidFill>
                  <a:schemeClr val="tx1"/>
                </a:solidFill>
                <a:effectLst/>
                <a:latin typeface="+mn-lt"/>
                <a:ea typeface="+mn-ea"/>
                <a:cs typeface="+mn-cs"/>
              </a:rPr>
              <a:t>is a general pediatrician and the Medical Director of Pediatrics at El Rio Community Health Center in Tucson Arizona.  Dr. Arthur obtained his MD and a PhD in epidemiology from Johns Hopkins University.   Dr.  Arthur completed his pediatric residency at the University of Arizona.  Dr. Arthur has been the closely involved with El Rio’s Asthma Program since 2001.</a:t>
            </a:r>
          </a:p>
          <a:p>
            <a:endParaRPr lang="en-US" sz="1400" kern="1200" dirty="0" smtClean="0">
              <a:solidFill>
                <a:schemeClr val="tx1"/>
              </a:solidFill>
              <a:effectLst/>
              <a:latin typeface="+mn-lt"/>
              <a:ea typeface="+mn-ea"/>
              <a:cs typeface="+mn-cs"/>
            </a:endParaRPr>
          </a:p>
          <a:p>
            <a:pPr lvl="0"/>
            <a:endParaRPr lang="en-US" sz="1300"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a:t>
            </a:fld>
            <a:endParaRPr lang="en-US" dirty="0"/>
          </a:p>
        </p:txBody>
      </p:sp>
    </p:spTree>
    <p:extLst>
      <p:ext uri="{BB962C8B-B14F-4D97-AF65-F5344CB8AC3E}">
        <p14:creationId xmlns:p14="http://schemas.microsoft.com/office/powerpoint/2010/main" val="197831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a:t>
            </a:r>
            <a:r>
              <a:rPr lang="en-US" baseline="0" dirty="0" smtClean="0"/>
              <a:t> into today’s presentations, I would like to take a minute to learn more about you.  To help me do that I have two quick polls:</a:t>
            </a:r>
          </a:p>
          <a:p>
            <a:endParaRPr lang="en-US" dirty="0" smtClean="0"/>
          </a:p>
          <a:p>
            <a:r>
              <a:rPr lang="en-US" dirty="0" smtClean="0"/>
              <a:t>Polling Question #1</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5</a:t>
            </a:fld>
            <a:endParaRPr lang="en-US"/>
          </a:p>
        </p:txBody>
      </p:sp>
    </p:spTree>
    <p:extLst>
      <p:ext uri="{BB962C8B-B14F-4D97-AF65-F5344CB8AC3E}">
        <p14:creationId xmlns:p14="http://schemas.microsoft.com/office/powerpoint/2010/main" val="240491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 would like to hear</a:t>
            </a:r>
            <a:r>
              <a:rPr lang="en-US" baseline="0" dirty="0" smtClean="0"/>
              <a:t> about what you are excited to learn more about today.</a:t>
            </a:r>
          </a:p>
          <a:p>
            <a:endParaRPr lang="en-US" baseline="0" dirty="0" smtClean="0"/>
          </a:p>
          <a:p>
            <a:r>
              <a:rPr lang="en-US" baseline="0" dirty="0" smtClean="0"/>
              <a:t>Terrific, I see that ……</a:t>
            </a:r>
          </a:p>
          <a:p>
            <a:endParaRPr lang="en-US" baseline="0" dirty="0" smtClean="0"/>
          </a:p>
          <a:p>
            <a:r>
              <a:rPr lang="en-US" baseline="0" dirty="0" smtClean="0"/>
              <a:t>Well you will be happy to know that our speakers will be covering all of these topics in their presentation today. And in instances where you feel that you still have questions, please visit the discussion forum in AsthmaCommunityNetwork.org and submit your question there.</a:t>
            </a:r>
          </a:p>
          <a:p>
            <a:endParaRPr lang="en-US" baseline="0" dirty="0" smtClean="0"/>
          </a:p>
          <a:p>
            <a:r>
              <a:rPr lang="en-US" baseline="0" dirty="0" smtClean="0"/>
              <a:t>So without further delay, let’s get started.</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6</a:t>
            </a:fld>
            <a:endParaRPr lang="en-US"/>
          </a:p>
        </p:txBody>
      </p:sp>
    </p:spTree>
    <p:extLst>
      <p:ext uri="{BB962C8B-B14F-4D97-AF65-F5344CB8AC3E}">
        <p14:creationId xmlns:p14="http://schemas.microsoft.com/office/powerpoint/2010/main" val="336732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Program Overview Intro</a:t>
            </a:r>
            <a:r>
              <a:rPr lang="en-US" baseline="0" dirty="0" smtClean="0"/>
              <a:t> Slide</a:t>
            </a:r>
          </a:p>
          <a:p>
            <a:pPr defTabSz="956097">
              <a:defRPr/>
            </a:pPr>
            <a:endParaRPr lang="en-US" baseline="0" dirty="0" smtClean="0"/>
          </a:p>
          <a:p>
            <a:pPr marL="0" marR="0" indent="0" algn="l" defTabSz="956097"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Julie has over 10 years of experience in nonprofit organizations and philanthropy and is the Programs Manager at the Merck Childhood Asthma Network where she plays an active leadership role in the organization, operation, management, and evaluation of all MCAN projects and initiatives to improve the quality of life for children with asthma.  </a:t>
            </a:r>
          </a:p>
          <a:p>
            <a:pPr defTabSz="956097">
              <a:defRPr/>
            </a:pP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88564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F3D0B-8ECB-4208-B52E-B71E2A6708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4811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736DEB5-A5C4-43BD-A229-928F151D398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5382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21696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16612146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3400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63740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67601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76478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635954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12/8/2015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4193719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9672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2498334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4001459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2276167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16197901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2654032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21037767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6942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094822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46643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55692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857366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25259623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12/8/2015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990811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3334224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4231836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7180527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184953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3810332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45742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917657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11209854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955684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225114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899820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3311521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32250026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12/8/2015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749632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2063361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416878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16251440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859537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2657571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extLst>
      <p:ext uri="{BB962C8B-B14F-4D97-AF65-F5344CB8AC3E}">
        <p14:creationId xmlns:p14="http://schemas.microsoft.com/office/powerpoint/2010/main" val="4098535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extLst>
      <p:ext uri="{BB962C8B-B14F-4D97-AF65-F5344CB8AC3E}">
        <p14:creationId xmlns:p14="http://schemas.microsoft.com/office/powerpoint/2010/main" val="30591406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550983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708388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extLst>
      <p:ext uri="{BB962C8B-B14F-4D97-AF65-F5344CB8AC3E}">
        <p14:creationId xmlns:p14="http://schemas.microsoft.com/office/powerpoint/2010/main" val="1262486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extLst>
      <p:ext uri="{BB962C8B-B14F-4D97-AF65-F5344CB8AC3E}">
        <p14:creationId xmlns:p14="http://schemas.microsoft.com/office/powerpoint/2010/main" val="3802936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extLst>
      <p:ext uri="{BB962C8B-B14F-4D97-AF65-F5344CB8AC3E}">
        <p14:creationId xmlns:p14="http://schemas.microsoft.com/office/powerpoint/2010/main" val="2814656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12/8/2015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extLst>
      <p:ext uri="{BB962C8B-B14F-4D97-AF65-F5344CB8AC3E}">
        <p14:creationId xmlns:p14="http://schemas.microsoft.com/office/powerpoint/2010/main" val="305428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extLst>
      <p:ext uri="{BB962C8B-B14F-4D97-AF65-F5344CB8AC3E}">
        <p14:creationId xmlns:p14="http://schemas.microsoft.com/office/powerpoint/2010/main" val="2826598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extLst>
      <p:ext uri="{BB962C8B-B14F-4D97-AF65-F5344CB8AC3E}">
        <p14:creationId xmlns:p14="http://schemas.microsoft.com/office/powerpoint/2010/main" val="158773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12/8/2015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extLst>
      <p:ext uri="{BB962C8B-B14F-4D97-AF65-F5344CB8AC3E}">
        <p14:creationId xmlns:p14="http://schemas.microsoft.com/office/powerpoint/2010/main" val="34517432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extLst>
      <p:ext uri="{BB962C8B-B14F-4D97-AF65-F5344CB8AC3E}">
        <p14:creationId xmlns:p14="http://schemas.microsoft.com/office/powerpoint/2010/main" val="2709575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extLst>
      <p:ext uri="{BB962C8B-B14F-4D97-AF65-F5344CB8AC3E}">
        <p14:creationId xmlns:p14="http://schemas.microsoft.com/office/powerpoint/2010/main" val="14115359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525" y="304800"/>
            <a:ext cx="7315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6725" y="1447800"/>
            <a:ext cx="3889375"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447800"/>
            <a:ext cx="389096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16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0525" y="304800"/>
            <a:ext cx="8008938"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229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6463"/>
          </a:xfrm>
        </p:spPr>
        <p:txBody>
          <a:bodyPr/>
          <a:lstStyle>
            <a:lvl1pPr>
              <a:defRPr baseline="0">
                <a:solidFill>
                  <a:srgbClr val="FFFFCC"/>
                </a:solidFil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F5E76F75-7D85-4998-8D73-E72196F0AF19}" type="datetime1">
              <a:rPr lang="en-US"/>
              <a:pPr>
                <a:defRPr/>
              </a:pPr>
              <a:t>12/8/2015</a:t>
            </a:fld>
            <a:endParaRPr lang="en-US"/>
          </a:p>
        </p:txBody>
      </p:sp>
      <p:sp>
        <p:nvSpPr>
          <p:cNvPr id="5" name="Rectangle 5"/>
          <p:cNvSpPr>
            <a:spLocks noGrp="1" noChangeArrowheads="1"/>
          </p:cNvSpPr>
          <p:nvPr>
            <p:ph type="ftr" sz="quarter" idx="11"/>
          </p:nvPr>
        </p:nvSpPr>
        <p:spPr>
          <a:xfrm>
            <a:off x="3048000" y="6315075"/>
            <a:ext cx="3276600" cy="4095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r>
              <a:rPr lang="en-US"/>
              <a:t>Preliminary and Confidential Not for Distribution February 27, 2010 </a:t>
            </a:r>
          </a:p>
        </p:txBody>
      </p:sp>
      <p:sp>
        <p:nvSpPr>
          <p:cNvPr id="6" name="Rectangle 6"/>
          <p:cNvSpPr>
            <a:spLocks noGrp="1" noChangeArrowheads="1"/>
          </p:cNvSpPr>
          <p:nvPr>
            <p:ph type="sldNum" sz="quarter" idx="12"/>
          </p:nvPr>
        </p:nvSpPr>
        <p:spPr/>
        <p:txBody>
          <a:bodyPr/>
          <a:lstStyle>
            <a:lvl1pPr>
              <a:defRPr/>
            </a:lvl1pPr>
          </a:lstStyle>
          <a:p>
            <a:endParaRPr lang="en-US" altLang="en-US"/>
          </a:p>
          <a:p>
            <a:fld id="{1986C748-DD89-4A0B-88EB-292A104E478A}" type="slidenum">
              <a:rPr lang="en-US" altLang="en-US"/>
              <a:pPr/>
              <a:t>‹#›</a:t>
            </a:fld>
            <a:endParaRPr lang="en-US" altLang="en-US"/>
          </a:p>
        </p:txBody>
      </p:sp>
    </p:spTree>
    <p:extLst>
      <p:ext uri="{BB962C8B-B14F-4D97-AF65-F5344CB8AC3E}">
        <p14:creationId xmlns:p14="http://schemas.microsoft.com/office/powerpoint/2010/main" val="3319247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0525" y="304800"/>
            <a:ext cx="7315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6725" y="1447800"/>
            <a:ext cx="7932738" cy="4876800"/>
          </a:xfrm>
        </p:spPr>
        <p:txBody>
          <a:bodyPr/>
          <a:lstStyle/>
          <a:p>
            <a:pPr lvl="0"/>
            <a:endParaRPr lang="en-US" noProof="0" smtClean="0"/>
          </a:p>
        </p:txBody>
      </p:sp>
    </p:spTree>
    <p:extLst>
      <p:ext uri="{BB962C8B-B14F-4D97-AF65-F5344CB8AC3E}">
        <p14:creationId xmlns:p14="http://schemas.microsoft.com/office/powerpoint/2010/main" val="241325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1447800"/>
          </a:xfrm>
        </p:spPr>
        <p:txBody>
          <a:bodyPr/>
          <a:lstStyle>
            <a:lvl1pPr marL="0" indent="0" algn="ctr">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77E9D7C-2E65-45FE-910C-8CEF97BFFD00}" type="slidenum">
              <a:rPr lang="en-US" smtClean="0"/>
              <a:pPr/>
              <a:t>‹#›</a:t>
            </a:fld>
            <a:endParaRPr lang="en-US" dirty="0"/>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5303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38984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8526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3266292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229600" cy="503238"/>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22437"/>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21329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6162"/>
            <a:ext cx="4040188"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16162"/>
            <a:ext cx="4041775"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89703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353530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40235107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685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1"/>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335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58274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00"/>
            <a:ext cx="87630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124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400" y="5105400"/>
            <a:ext cx="87630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923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8229600" cy="3810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45196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12/8/2015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4196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1"/>
            <a:ext cx="6019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8424098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1968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7998"/>
          <a:stretch/>
        </p:blipFill>
        <p:spPr>
          <a:xfrm>
            <a:off x="102028" y="781823"/>
            <a:ext cx="1190625" cy="65870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20" y="299033"/>
            <a:ext cx="1447800" cy="376428"/>
          </a:xfrm>
          <a:prstGeom prst="rect">
            <a:avLst/>
          </a:prstGeom>
        </p:spPr>
      </p:pic>
    </p:spTree>
    <p:extLst>
      <p:ext uri="{BB962C8B-B14F-4D97-AF65-F5344CB8AC3E}">
        <p14:creationId xmlns:p14="http://schemas.microsoft.com/office/powerpoint/2010/main" val="2859319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220" y="299033"/>
            <a:ext cx="1447800" cy="376428"/>
          </a:xfrm>
          <a:prstGeom prst="rect">
            <a:avLst/>
          </a:prstGeom>
        </p:spPr>
      </p:pic>
    </p:spTree>
    <p:extLst>
      <p:ext uri="{BB962C8B-B14F-4D97-AF65-F5344CB8AC3E}">
        <p14:creationId xmlns:p14="http://schemas.microsoft.com/office/powerpoint/2010/main" val="289872079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56CFF8A-3E7D-4527-BDC7-38AD0F0500B2}" type="datetimeFigureOut">
              <a:rPr lang="en-US"/>
              <a:pPr>
                <a:defRPr/>
              </a:pPr>
              <a:t>12/8/2015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254F99-D4A5-4A0D-BFC0-55D70350475B}" type="slidenum">
              <a:rPr lang="en-US" altLang="en-US"/>
              <a:pPr/>
              <a:t>‹#›</a:t>
            </a:fld>
            <a:endParaRPr lang="en-US" altLang="en-US" dirty="0"/>
          </a:p>
        </p:txBody>
      </p:sp>
    </p:spTree>
    <p:extLst>
      <p:ext uri="{BB962C8B-B14F-4D97-AF65-F5344CB8AC3E}">
        <p14:creationId xmlns:p14="http://schemas.microsoft.com/office/powerpoint/2010/main" val="288788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3.png"/><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50" r:id="rId3"/>
    <p:sldLayoutId id="214748375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15361301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23220" y="6023559"/>
            <a:ext cx="1447800" cy="376428"/>
          </a:xfrm>
          <a:prstGeom prst="rect">
            <a:avLst/>
          </a:prstGeom>
        </p:spPr>
      </p:pic>
    </p:spTree>
    <p:extLst>
      <p:ext uri="{BB962C8B-B14F-4D97-AF65-F5344CB8AC3E}">
        <p14:creationId xmlns:p14="http://schemas.microsoft.com/office/powerpoint/2010/main" val="41443729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5"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31521696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9"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43109972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808" r:id="rId14"/>
    <p:sldLayoutId id="2147483809" r:id="rId15"/>
    <p:sldLayoutId id="2147483810" r:id="rId16"/>
    <p:sldLayoutId id="2147483811" r:id="rId1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10435" t="78682" r="12398" b="7426"/>
          <a:stretch/>
        </p:blipFill>
        <p:spPr bwMode="auto">
          <a:xfrm>
            <a:off x="0" y="5541158"/>
            <a:ext cx="9144000" cy="13168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Placeholder 1"/>
          <p:cNvSpPr>
            <a:spLocks noGrp="1"/>
          </p:cNvSpPr>
          <p:nvPr>
            <p:ph type="title"/>
          </p:nvPr>
        </p:nvSpPr>
        <p:spPr>
          <a:xfrm>
            <a:off x="457200" y="1143000"/>
            <a:ext cx="8229600" cy="5032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677E9D7C-2E65-45FE-910C-8CEF97BFFD00}" type="slidenum">
              <a:rPr lang="en-US" smtClean="0"/>
              <a:pPr/>
              <a:t>‹#›</a:t>
            </a:fld>
            <a:endParaRPr lang="en-US" dirty="0"/>
          </a:p>
        </p:txBody>
      </p:sp>
      <p:pic>
        <p:nvPicPr>
          <p:cNvPr id="7" name="Picture 2"/>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1490402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7" r:id="rId13"/>
    <p:sldLayoutId id="2147483748" r:id="rId14"/>
    <p:sldLayoutId id="2147483744" r:id="rId15"/>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6.xml"/><Relationship Id="rId7" Type="http://schemas.openxmlformats.org/officeDocument/2006/relationships/image" Target="../media/image35.jpeg"/><Relationship Id="rId2" Type="http://schemas.openxmlformats.org/officeDocument/2006/relationships/slideLayout" Target="../slideLayouts/slideLayout53.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8.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8.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6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chart" Target="../charts/chart3.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1.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jpeg"/><Relationship Id="rId2" Type="http://schemas.openxmlformats.org/officeDocument/2006/relationships/slideLayout" Target="../slideLayouts/slideLayout61.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pn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7.pn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4.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image" Target="../media/image48.emf"/></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9.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0.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1.pn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2.pn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3.pn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8" Type="http://schemas.openxmlformats.org/officeDocument/2006/relationships/hyperlink" Target="http://www.asthmacommunitynetwork.org/node/16102" TargetMode="External"/><Relationship Id="rId3" Type="http://schemas.openxmlformats.org/officeDocument/2006/relationships/image" Target="../media/image7.png"/><Relationship Id="rId7" Type="http://schemas.openxmlformats.org/officeDocument/2006/relationships/hyperlink" Target="http://www.asthmacommunitynetwork.org/node/16101"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www.asthmacommunitynetwork.org/Champs" TargetMode="External"/><Relationship Id="rId5" Type="http://schemas.openxmlformats.org/officeDocument/2006/relationships/hyperlink" Target="http://www.asthmacommunitynetwork.org/MCAN" TargetMode="External"/><Relationship Id="rId4" Type="http://schemas.openxmlformats.org/officeDocument/2006/relationships/image" Target="../media/image8.png"/><Relationship Id="rId9" Type="http://schemas.openxmlformats.org/officeDocument/2006/relationships/hyperlink" Target="http://www.asthmacommunitynetwork.org/webinars"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tiff"/><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28789" y="368199"/>
            <a:ext cx="8899301" cy="1645428"/>
          </a:xfrm>
        </p:spPr>
        <p:txBody>
          <a:bodyPr/>
          <a:lstStyle/>
          <a:p>
            <a:pPr eaLnBrk="1" hangingPunct="1">
              <a:lnSpc>
                <a:spcPct val="90000"/>
              </a:lnSpc>
            </a:pPr>
            <a:r>
              <a:rPr lang="en-US" b="1" dirty="0" smtClean="0">
                <a:solidFill>
                  <a:schemeClr val="bg1"/>
                </a:solidFill>
              </a:rPr>
              <a:t>Welcome!</a:t>
            </a:r>
            <a:r>
              <a:rPr lang="en-US" sz="4000" b="1" dirty="0" smtClean="0">
                <a:solidFill>
                  <a:schemeClr val="bg1"/>
                </a:solidFill>
              </a:rPr>
              <a:t/>
            </a:r>
            <a:br>
              <a:rPr lang="en-US" sz="4000" b="1" dirty="0" smtClean="0">
                <a:solidFill>
                  <a:schemeClr val="bg1"/>
                </a:solidFill>
              </a:rPr>
            </a:br>
            <a:r>
              <a:rPr lang="en-US" sz="4000" b="1" dirty="0">
                <a:solidFill>
                  <a:schemeClr val="bg1"/>
                </a:solidFill>
              </a:rPr>
              <a:t>MCAN Resources for Successful Asthma Interventions</a:t>
            </a:r>
            <a:endParaRPr lang="en-US" sz="4000" dirty="0" smtClean="0">
              <a:solidFill>
                <a:schemeClr val="bg1"/>
              </a:solidFill>
            </a:endParaRPr>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11" name="TextBox 10"/>
          <p:cNvSpPr txBox="1"/>
          <p:nvPr/>
        </p:nvSpPr>
        <p:spPr>
          <a:xfrm>
            <a:off x="0" y="5411314"/>
            <a:ext cx="9143999" cy="1446550"/>
          </a:xfrm>
          <a:prstGeom prst="rect">
            <a:avLst/>
          </a:prstGeom>
          <a:noFill/>
        </p:spPr>
        <p:txBody>
          <a:bodyPr wrap="square" rtlCol="0">
            <a:spAutoFit/>
          </a:bodyPr>
          <a:lstStyle/>
          <a:p>
            <a:pPr algn="ctr"/>
            <a:r>
              <a:rPr lang="en-US" sz="2400" b="1" dirty="0" smtClean="0">
                <a:solidFill>
                  <a:schemeClr val="bg1"/>
                </a:solidFill>
              </a:rPr>
              <a:t>Participant </a:t>
            </a:r>
            <a:r>
              <a:rPr lang="en-US" sz="2400" b="1" dirty="0">
                <a:solidFill>
                  <a:schemeClr val="bg1"/>
                </a:solidFill>
              </a:rPr>
              <a:t>Dial-In: </a:t>
            </a:r>
            <a:r>
              <a:rPr lang="en-US" sz="2400" dirty="0" smtClean="0">
                <a:solidFill>
                  <a:schemeClr val="bg1"/>
                </a:solidFill>
              </a:rPr>
              <a:t>(</a:t>
            </a:r>
            <a:r>
              <a:rPr lang="en-US" sz="2400" dirty="0">
                <a:solidFill>
                  <a:schemeClr val="bg1"/>
                </a:solidFill>
              </a:rPr>
              <a:t>800) 374-0278</a:t>
            </a:r>
          </a:p>
          <a:p>
            <a:pPr algn="ctr">
              <a:spcAft>
                <a:spcPts val="600"/>
              </a:spcAft>
            </a:pPr>
            <a:r>
              <a:rPr lang="en-US" sz="2400" b="1" dirty="0" smtClean="0">
                <a:solidFill>
                  <a:schemeClr val="bg1"/>
                </a:solidFill>
              </a:rPr>
              <a:t>Conference ID: </a:t>
            </a:r>
            <a:r>
              <a:rPr lang="en-US" sz="2400" dirty="0" smtClean="0">
                <a:solidFill>
                  <a:schemeClr val="bg1"/>
                </a:solidFill>
              </a:rPr>
              <a:t>74828250</a:t>
            </a:r>
            <a:br>
              <a:rPr lang="en-US" sz="2400" dirty="0" smtClean="0">
                <a:solidFill>
                  <a:schemeClr val="bg1"/>
                </a:solidFill>
              </a:rPr>
            </a:br>
            <a:r>
              <a:rPr lang="en-US" sz="2000" i="1" dirty="0" smtClean="0">
                <a:solidFill>
                  <a:schemeClr val="bg1"/>
                </a:solidFill>
              </a:rPr>
              <a:t>Thursday, December 3, 2015, Webinar: 2:00 p.m.–3:00 p.m. EST</a:t>
            </a:r>
            <a:br>
              <a:rPr lang="en-US" sz="2000" i="1" dirty="0" smtClean="0">
                <a:solidFill>
                  <a:schemeClr val="bg1"/>
                </a:solidFill>
              </a:rPr>
            </a:br>
            <a:r>
              <a:rPr lang="en-US" sz="2000" i="1" dirty="0" smtClean="0">
                <a:solidFill>
                  <a:schemeClr val="bg1"/>
                </a:solidFill>
              </a:rPr>
              <a:t>Live Online Q&amp;A: 3:00 p.m.–3:30 p.m. EST on AsthmaCommunityNetwork.org</a:t>
            </a:r>
            <a:endParaRPr lang="en-US" sz="2000" i="1" dirty="0">
              <a:solidFill>
                <a:schemeClr val="bg1"/>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4317" t="6308" r="63662" b="62850"/>
          <a:stretch/>
        </p:blipFill>
        <p:spPr bwMode="auto">
          <a:xfrm>
            <a:off x="154096" y="323552"/>
            <a:ext cx="1239898" cy="556706"/>
          </a:xfrm>
          <a:prstGeom prst="rect">
            <a:avLst/>
          </a:prstGeom>
          <a:ln>
            <a:noFill/>
          </a:ln>
          <a:effectLst>
            <a:softEdge rad="127000"/>
          </a:effectLst>
          <a:extLst>
            <a:ext uri="{53640926-AAD7-44d8-BBD7-CCE9431645EC}">
              <a14:shadowObscured xmlns:a14="http://schemas.microsoft.com/office/drawing/2010/main" xmlns=""/>
            </a:ext>
          </a:extLst>
        </p:spPr>
      </p:pic>
      <p:sp>
        <p:nvSpPr>
          <p:cNvPr id="4" name="AutoShape 6" descr="Image result for blue icon in 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4" cstate="print"/>
          <a:stretch>
            <a:fillRect/>
          </a:stretch>
        </p:blipFill>
        <p:spPr>
          <a:xfrm>
            <a:off x="5100243" y="2268556"/>
            <a:ext cx="2346153" cy="3070274"/>
          </a:xfrm>
          <a:prstGeom prst="rect">
            <a:avLst/>
          </a:prstGeom>
        </p:spPr>
      </p:pic>
      <p:pic>
        <p:nvPicPr>
          <p:cNvPr id="18" name="Picture 17"/>
          <p:cNvPicPr>
            <a:picLocks noChangeAspect="1"/>
          </p:cNvPicPr>
          <p:nvPr/>
        </p:nvPicPr>
        <p:blipFill rotWithShape="1">
          <a:blip r:embed="rId5" cstate="print"/>
          <a:srcRect l="20513" r="20513" b="2223"/>
          <a:stretch/>
        </p:blipFill>
        <p:spPr bwMode="auto">
          <a:xfrm>
            <a:off x="2204672" y="2623480"/>
            <a:ext cx="2556415" cy="238296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3636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25070" t="8502" r="26731" b="15322"/>
          <a:stretch/>
        </p:blipFill>
        <p:spPr bwMode="auto">
          <a:xfrm>
            <a:off x="1440340" y="1780758"/>
            <a:ext cx="2910469" cy="367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5305" t="8584" r="27088" b="14244"/>
          <a:stretch/>
        </p:blipFill>
        <p:spPr bwMode="auto">
          <a:xfrm>
            <a:off x="4897361" y="1283825"/>
            <a:ext cx="3565373" cy="462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11305" y="209550"/>
            <a:ext cx="861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pitchFamily="34" charset="0"/>
                <a:cs typeface="Arial" pitchFamily="34" charset="0"/>
              </a:defRPr>
            </a:lvl1pPr>
            <a:lvl2pPr marL="742950" indent="-285750" eaLnBrk="0" hangingPunct="0">
              <a:buChar char="–"/>
              <a:defRPr sz="2800">
                <a:solidFill>
                  <a:schemeClr val="tx1"/>
                </a:solidFill>
                <a:latin typeface="Arial" pitchFamily="34" charset="0"/>
                <a:cs typeface="Arial" pitchFamily="34" charset="0"/>
              </a:defRPr>
            </a:lvl2pPr>
            <a:lvl3pPr marL="1143000" indent="-228600" eaLnBrk="0" hangingPunct="0">
              <a:buChar char="•"/>
              <a:defRPr sz="2400">
                <a:solidFill>
                  <a:schemeClr val="tx1"/>
                </a:solidFill>
                <a:latin typeface="Arial" pitchFamily="34" charset="0"/>
                <a:cs typeface="Arial" pitchFamily="34" charset="0"/>
              </a:defRPr>
            </a:lvl3pPr>
            <a:lvl4pPr marL="1600200" indent="-228600" eaLnBrk="0" hangingPunct="0">
              <a:buChar char="–"/>
              <a:defRPr sz="2000">
                <a:solidFill>
                  <a:schemeClr val="tx1"/>
                </a:solidFill>
                <a:latin typeface="Arial" pitchFamily="34" charset="0"/>
                <a:cs typeface="Arial" pitchFamily="34" charset="0"/>
              </a:defRPr>
            </a:lvl4pPr>
            <a:lvl5pPr marL="2057400" indent="-228600" eaLnBrk="0" hangingPunc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r>
              <a:rPr lang="en-US" altLang="en-US" sz="2800" b="1" dirty="0" smtClean="0">
                <a:solidFill>
                  <a:srgbClr val="0070C0"/>
                </a:solidFill>
                <a:latin typeface="Calibri"/>
              </a:rPr>
              <a:t>MCAN Resources Available on </a:t>
            </a:r>
          </a:p>
          <a:p>
            <a:pPr algn="ctr">
              <a:buFontTx/>
              <a:buNone/>
            </a:pPr>
            <a:r>
              <a:rPr lang="en-US" altLang="en-US" sz="2800" b="1" dirty="0" smtClean="0">
                <a:solidFill>
                  <a:srgbClr val="0070C0"/>
                </a:solidFill>
                <a:latin typeface="Calibri"/>
              </a:rPr>
              <a:t>AsthmaCommunityNetwork.org</a:t>
            </a:r>
            <a:endParaRPr lang="en-US" altLang="en-US" sz="2800" b="1" dirty="0">
              <a:solidFill>
                <a:srgbClr val="0070C0"/>
              </a:solidFill>
              <a:latin typeface="Calibri"/>
            </a:endParaRPr>
          </a:p>
        </p:txBody>
      </p:sp>
      <p:pic>
        <p:nvPicPr>
          <p:cNvPr id="9" name="Picture 8"/>
          <p:cNvPicPr>
            <a:picLocks noChangeAspect="1"/>
          </p:cNvPicPr>
          <p:nvPr/>
        </p:nvPicPr>
        <p:blipFill>
          <a:blip r:embed="rId4"/>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279549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440341" y="765629"/>
            <a:ext cx="6117066" cy="538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3451" y="4573548"/>
            <a:ext cx="1719618" cy="369332"/>
          </a:xfrm>
          <a:prstGeom prst="rect">
            <a:avLst/>
          </a:prstGeom>
          <a:noFill/>
          <a:ln>
            <a:solidFill>
              <a:srgbClr val="FF0000"/>
            </a:solidFill>
          </a:ln>
        </p:spPr>
        <p:txBody>
          <a:bodyPr wrap="square" rtlCol="0">
            <a:spAutoFit/>
          </a:bodyPr>
          <a:lstStyle/>
          <a:p>
            <a:endParaRPr lang="en-US" dirty="0">
              <a:solidFill>
                <a:prstClr val="black"/>
              </a:solidFill>
            </a:endParaRPr>
          </a:p>
        </p:txBody>
      </p:sp>
      <p:cxnSp>
        <p:nvCxnSpPr>
          <p:cNvPr id="6" name="Straight Arrow Connector 5"/>
          <p:cNvCxnSpPr/>
          <p:nvPr/>
        </p:nvCxnSpPr>
        <p:spPr>
          <a:xfrm flipV="1">
            <a:off x="4974771" y="3911858"/>
            <a:ext cx="2510519" cy="76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85290" y="3650218"/>
            <a:ext cx="1638300" cy="646331"/>
          </a:xfrm>
          <a:prstGeom prst="rect">
            <a:avLst/>
          </a:prstGeom>
          <a:noFill/>
        </p:spPr>
        <p:txBody>
          <a:bodyPr wrap="square" rtlCol="0">
            <a:spAutoFit/>
          </a:bodyPr>
          <a:lstStyle/>
          <a:p>
            <a:r>
              <a:rPr lang="en-US" dirty="0" smtClean="0">
                <a:solidFill>
                  <a:prstClr val="black"/>
                </a:solidFill>
                <a:latin typeface="Calibri"/>
              </a:rPr>
              <a:t>10-Year Impact Report</a:t>
            </a:r>
            <a:endParaRPr lang="en-US" dirty="0">
              <a:solidFill>
                <a:prstClr val="black"/>
              </a:solidFill>
              <a:latin typeface="Calibri"/>
            </a:endParaRPr>
          </a:p>
        </p:txBody>
      </p:sp>
      <p:pic>
        <p:nvPicPr>
          <p:cNvPr id="9" name="Picture 8"/>
          <p:cNvPicPr>
            <a:picLocks noChangeAspect="1"/>
          </p:cNvPicPr>
          <p:nvPr/>
        </p:nvPicPr>
        <p:blipFill>
          <a:blip r:embed="rId4"/>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472450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94690" y="738750"/>
            <a:ext cx="7754621" cy="510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335502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70C0"/>
                </a:solidFill>
              </a:rPr>
              <a:t>How we got to CHAMPS…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8506" y="1064674"/>
            <a:ext cx="5786987" cy="4818590"/>
          </a:xfrm>
          <a:prstGeom prst="rect">
            <a:avLst/>
          </a:prstGeom>
        </p:spPr>
      </p:pic>
      <p:pic>
        <p:nvPicPr>
          <p:cNvPr id="7" name="Picture 6"/>
          <p:cNvPicPr>
            <a:picLocks noChangeAspect="1"/>
          </p:cNvPicPr>
          <p:nvPr/>
        </p:nvPicPr>
        <p:blipFill>
          <a:blip r:embed="rId4"/>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41941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0446" y="410936"/>
            <a:ext cx="6690554" cy="4525963"/>
          </a:xfrm>
        </p:spPr>
      </p:pic>
      <p:sp>
        <p:nvSpPr>
          <p:cNvPr id="8" name="TextBox 7"/>
          <p:cNvSpPr txBox="1"/>
          <p:nvPr/>
        </p:nvSpPr>
        <p:spPr>
          <a:xfrm>
            <a:off x="2490107" y="4936899"/>
            <a:ext cx="5314950" cy="523220"/>
          </a:xfrm>
          <a:prstGeom prst="rect">
            <a:avLst/>
          </a:prstGeom>
          <a:noFill/>
        </p:spPr>
        <p:txBody>
          <a:bodyPr wrap="square" rtlCol="0">
            <a:spAutoFit/>
          </a:bodyPr>
          <a:lstStyle/>
          <a:p>
            <a:pPr algn="ctr" eaLnBrk="0" hangingPunct="0"/>
            <a:r>
              <a:rPr lang="en-US" sz="2800" b="1" dirty="0">
                <a:solidFill>
                  <a:srgbClr val="0070C0"/>
                </a:solidFill>
                <a:latin typeface="Calibri"/>
              </a:rPr>
              <a:t>Thank you…</a:t>
            </a:r>
          </a:p>
        </p:txBody>
      </p:sp>
      <p:pic>
        <p:nvPicPr>
          <p:cNvPr id="9" name="Picture 8"/>
          <p:cNvPicPr>
            <a:picLocks noChangeAspect="1"/>
          </p:cNvPicPr>
          <p:nvPr/>
        </p:nvPicPr>
        <p:blipFill>
          <a:blip r:embed="rId4"/>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309111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639080" y="1373011"/>
            <a:ext cx="7739743"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070C0"/>
                </a:solidFill>
                <a:latin typeface="+mj-lt"/>
                <a:ea typeface="+mj-ea"/>
                <a:cs typeface="+mj-cs"/>
              </a:rPr>
              <a:t>Rho</a:t>
            </a:r>
            <a:endParaRPr lang="en-US" altLang="en-US" sz="3600" b="1" dirty="0">
              <a:solidFill>
                <a:srgbClr val="0070C0"/>
              </a:solidFill>
              <a:latin typeface="+mj-lt"/>
              <a:ea typeface="+mj-ea"/>
              <a:cs typeface="+mj-cs"/>
            </a:endParaRPr>
          </a:p>
          <a:p>
            <a:pPr algn="ctr" eaLnBrk="1" hangingPunct="1">
              <a:spcBef>
                <a:spcPts val="1200"/>
              </a:spcBef>
              <a:buFontTx/>
              <a:buNone/>
            </a:pPr>
            <a:r>
              <a:rPr lang="en-US" altLang="en-US" dirty="0" smtClean="0"/>
              <a:t>Dr. Herman Mitchell</a:t>
            </a:r>
          </a:p>
          <a:p>
            <a:pPr algn="ctr" eaLnBrk="1" hangingPunct="1">
              <a:spcBef>
                <a:spcPct val="0"/>
              </a:spcBef>
              <a:buFontTx/>
              <a:buNone/>
            </a:pPr>
            <a:r>
              <a:rPr lang="en-US" sz="2800" dirty="0"/>
              <a:t>Vice President of Federal </a:t>
            </a:r>
            <a:r>
              <a:rPr lang="en-US" sz="2800" dirty="0" smtClean="0"/>
              <a:t>Operations </a:t>
            </a:r>
            <a:endParaRPr lang="en-US" altLang="en-US" sz="2800" dirty="0" smtClean="0"/>
          </a:p>
        </p:txBody>
      </p:sp>
      <p:pic>
        <p:nvPicPr>
          <p:cNvPr id="4"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3856347" y="3725329"/>
            <a:ext cx="1305208" cy="1633749"/>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15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639080" y="1373011"/>
            <a:ext cx="7739743"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070C0"/>
                </a:solidFill>
                <a:latin typeface="+mj-lt"/>
                <a:ea typeface="+mj-ea"/>
                <a:cs typeface="+mj-cs"/>
              </a:rPr>
              <a:t>The Evidence Base for the CHAMPS Intervention</a:t>
            </a:r>
          </a:p>
          <a:p>
            <a:pPr algn="ctr" eaLnBrk="1" hangingPunct="1">
              <a:spcBef>
                <a:spcPct val="0"/>
              </a:spcBef>
              <a:buFontTx/>
              <a:buNone/>
            </a:pPr>
            <a:endParaRPr lang="en-US" altLang="en-US" sz="3600" b="1" dirty="0">
              <a:solidFill>
                <a:srgbClr val="0070C0"/>
              </a:solidFill>
              <a:latin typeface="+mj-lt"/>
              <a:ea typeface="+mj-ea"/>
              <a:cs typeface="+mj-cs"/>
            </a:endParaRPr>
          </a:p>
          <a:p>
            <a:pPr algn="ctr">
              <a:buNone/>
            </a:pPr>
            <a:r>
              <a:rPr lang="en-US" dirty="0"/>
              <a:t>Herman Mitchell, </a:t>
            </a:r>
            <a:r>
              <a:rPr lang="en-US" dirty="0" smtClean="0"/>
              <a:t>Ph.D.</a:t>
            </a:r>
          </a:p>
          <a:p>
            <a:pPr algn="ctr">
              <a:buNone/>
            </a:pPr>
            <a:endParaRPr lang="en-US" dirty="0"/>
          </a:p>
          <a:p>
            <a:pPr algn="ctr">
              <a:buNone/>
            </a:pPr>
            <a:r>
              <a:rPr lang="en-US" sz="2400" dirty="0"/>
              <a:t>Vice President </a:t>
            </a:r>
            <a:r>
              <a:rPr lang="en-US" sz="2400" dirty="0" smtClean="0"/>
              <a:t>and </a:t>
            </a:r>
            <a:r>
              <a:rPr lang="en-US" sz="2400" dirty="0"/>
              <a:t>Senior Research </a:t>
            </a:r>
            <a:r>
              <a:rPr lang="en-US" sz="2400" dirty="0" smtClean="0"/>
              <a:t>Scientist</a:t>
            </a:r>
            <a:endParaRPr lang="en-US" sz="2400" dirty="0"/>
          </a:p>
          <a:p>
            <a:pPr algn="ctr">
              <a:buNone/>
            </a:pPr>
            <a:r>
              <a:rPr lang="en-US" sz="2400" dirty="0"/>
              <a:t>Rho Federal Systems Division   </a:t>
            </a:r>
          </a:p>
          <a:p>
            <a:pPr algn="ctr">
              <a:buNone/>
            </a:pPr>
            <a:r>
              <a:rPr lang="en-US" sz="2400" dirty="0"/>
              <a:t>Chapel Hill, </a:t>
            </a:r>
            <a:r>
              <a:rPr lang="en-US" sz="2400" dirty="0" smtClean="0"/>
              <a:t>NC</a:t>
            </a:r>
            <a:endParaRPr lang="en-US" sz="2400" dirty="0"/>
          </a:p>
          <a:p>
            <a:pPr algn="ctr" eaLnBrk="1" hangingPunct="1">
              <a:spcBef>
                <a:spcPct val="0"/>
              </a:spcBef>
              <a:spcAft>
                <a:spcPts val="0"/>
              </a:spcAft>
              <a:buFontTx/>
              <a:buNone/>
            </a:pPr>
            <a:endParaRPr lang="en-US" altLang="en-US" sz="2000" dirty="0" smtClean="0"/>
          </a:p>
        </p:txBody>
      </p:sp>
      <p:pic>
        <p:nvPicPr>
          <p:cNvPr id="4"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26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p:cNvSpPr txBox="1">
            <a:spLocks noChangeArrowheads="1"/>
          </p:cNvSpPr>
          <p:nvPr/>
        </p:nvSpPr>
        <p:spPr bwMode="auto">
          <a:xfrm>
            <a:off x="803275" y="76200"/>
            <a:ext cx="7069138" cy="1065213"/>
          </a:xfrm>
          <a:prstGeom prst="rect">
            <a:avLst/>
          </a:prstGeom>
          <a:noFill/>
          <a:ln>
            <a:noFill/>
          </a:ln>
          <a:effectLst/>
          <a:extLst/>
        </p:spPr>
        <p:txBody>
          <a:bodyPr lIns="0" tIns="0" rIns="0" bIns="0"/>
          <a:lstStyle>
            <a:lvl1pPr defTabSz="942975">
              <a:defRPr sz="2400">
                <a:solidFill>
                  <a:schemeClr val="tx1"/>
                </a:solidFill>
                <a:latin typeface="Times New Roman" pitchFamily="18" charset="0"/>
              </a:defRPr>
            </a:lvl1pPr>
            <a:lvl2pPr marL="214313" indent="242888" defTabSz="942975">
              <a:defRPr sz="2400">
                <a:solidFill>
                  <a:schemeClr val="tx1"/>
                </a:solidFill>
                <a:latin typeface="Times New Roman" pitchFamily="18" charset="0"/>
              </a:defRPr>
            </a:lvl2pPr>
            <a:lvl3pPr marL="571500" indent="342900" defTabSz="942975">
              <a:defRPr sz="2400">
                <a:solidFill>
                  <a:schemeClr val="tx1"/>
                </a:solidFill>
                <a:latin typeface="Times New Roman" pitchFamily="18" charset="0"/>
              </a:defRPr>
            </a:lvl3pPr>
            <a:lvl4pPr marL="1028700" indent="342900" defTabSz="942975">
              <a:defRPr sz="2400">
                <a:solidFill>
                  <a:schemeClr val="tx1"/>
                </a:solidFill>
                <a:latin typeface="Times New Roman" pitchFamily="18" charset="0"/>
              </a:defRPr>
            </a:lvl4pPr>
            <a:lvl5pPr defTabSz="942975">
              <a:defRPr sz="2400">
                <a:solidFill>
                  <a:schemeClr val="tx1"/>
                </a:solidFill>
                <a:latin typeface="Times New Roman" pitchFamily="18" charset="0"/>
              </a:defRPr>
            </a:lvl5pPr>
            <a:lvl6pPr defTabSz="942975" eaLnBrk="0" fontAlgn="base" hangingPunct="0">
              <a:spcBef>
                <a:spcPct val="0"/>
              </a:spcBef>
              <a:spcAft>
                <a:spcPct val="0"/>
              </a:spcAft>
              <a:defRPr sz="2400">
                <a:solidFill>
                  <a:schemeClr val="tx1"/>
                </a:solidFill>
                <a:latin typeface="Times New Roman" pitchFamily="18" charset="0"/>
              </a:defRPr>
            </a:lvl6pPr>
            <a:lvl7pPr defTabSz="942975" eaLnBrk="0" fontAlgn="base" hangingPunct="0">
              <a:spcBef>
                <a:spcPct val="0"/>
              </a:spcBef>
              <a:spcAft>
                <a:spcPct val="0"/>
              </a:spcAft>
              <a:defRPr sz="2400">
                <a:solidFill>
                  <a:schemeClr val="tx1"/>
                </a:solidFill>
                <a:latin typeface="Times New Roman" pitchFamily="18" charset="0"/>
              </a:defRPr>
            </a:lvl7pPr>
            <a:lvl8pPr defTabSz="942975" eaLnBrk="0" fontAlgn="base" hangingPunct="0">
              <a:spcBef>
                <a:spcPct val="0"/>
              </a:spcBef>
              <a:spcAft>
                <a:spcPct val="0"/>
              </a:spcAft>
              <a:defRPr sz="2400">
                <a:solidFill>
                  <a:schemeClr val="tx1"/>
                </a:solidFill>
                <a:latin typeface="Times New Roman" pitchFamily="18" charset="0"/>
              </a:defRPr>
            </a:lvl8pPr>
            <a:lvl9pPr defTabSz="942975" eaLnBrk="0" fontAlgn="base" hangingPunct="0">
              <a:spcBef>
                <a:spcPct val="0"/>
              </a:spcBef>
              <a:spcAft>
                <a:spcPct val="0"/>
              </a:spcAft>
              <a:defRPr sz="2400">
                <a:solidFill>
                  <a:schemeClr val="tx1"/>
                </a:solidFill>
                <a:latin typeface="Times New Roman" pitchFamily="18" charset="0"/>
              </a:defRPr>
            </a:lvl9pPr>
          </a:lstStyle>
          <a:p>
            <a:pPr algn="ctr" eaLnBrk="1" hangingPunct="1">
              <a:buClr>
                <a:srgbClr val="808080"/>
              </a:buClr>
              <a:buSzPct val="90000"/>
              <a:buFont typeface="Monotype Sorts" charset="2"/>
              <a:buNone/>
              <a:defRPr/>
            </a:pPr>
            <a:endParaRPr lang="en-US" sz="4400" b="1" smtClean="0">
              <a:solidFill>
                <a:srgbClr val="FFFF99"/>
              </a:solidFill>
              <a:effectLst>
                <a:outerShdw blurRad="38100" dist="38100" dir="2700000" algn="tl">
                  <a:srgbClr val="000000"/>
                </a:outerShdw>
              </a:effectLst>
              <a:latin typeface="Arial" charset="0"/>
            </a:endParaRPr>
          </a:p>
        </p:txBody>
      </p:sp>
      <p:sp>
        <p:nvSpPr>
          <p:cNvPr id="21507" name="Rectangle 3"/>
          <p:cNvSpPr>
            <a:spLocks noGrp="1" noChangeArrowheads="1"/>
          </p:cNvSpPr>
          <p:nvPr>
            <p:ph type="title"/>
          </p:nvPr>
        </p:nvSpPr>
        <p:spPr>
          <a:xfrm>
            <a:off x="228600" y="542009"/>
            <a:ext cx="8696459" cy="1198808"/>
          </a:xfrm>
        </p:spPr>
        <p:txBody>
          <a:bodyPr/>
          <a:lstStyle/>
          <a:p>
            <a:r>
              <a:rPr lang="en-US" altLang="en-US" sz="5400" b="1" dirty="0" smtClean="0">
                <a:solidFill>
                  <a:srgbClr val="0070C0"/>
                </a:solidFill>
              </a:rPr>
              <a:t>CHAMPS</a:t>
            </a:r>
            <a:r>
              <a:rPr lang="en-US" altLang="en-US" sz="5400" b="1" dirty="0" smtClean="0"/>
              <a:t/>
            </a:r>
            <a:br>
              <a:rPr lang="en-US" altLang="en-US" sz="5400" b="1" dirty="0" smtClean="0"/>
            </a:br>
            <a:r>
              <a:rPr lang="en-US" altLang="en-US" sz="2000" b="1" dirty="0" smtClean="0"/>
              <a:t>Community Healthcare for Asthma Management and Prevention of Symptoms</a:t>
            </a:r>
          </a:p>
        </p:txBody>
      </p:sp>
      <p:sp>
        <p:nvSpPr>
          <p:cNvPr id="21508" name="Rectangle 4"/>
          <p:cNvSpPr>
            <a:spLocks noGrp="1" noChangeArrowheads="1"/>
          </p:cNvSpPr>
          <p:nvPr>
            <p:ph type="body" idx="1"/>
          </p:nvPr>
        </p:nvSpPr>
        <p:spPr>
          <a:xfrm>
            <a:off x="252055" y="1931831"/>
            <a:ext cx="8686800" cy="3623256"/>
          </a:xfrm>
        </p:spPr>
        <p:txBody>
          <a:bodyPr/>
          <a:lstStyle/>
          <a:p>
            <a:pPr marL="0" indent="0" algn="ctr">
              <a:lnSpc>
                <a:spcPct val="150000"/>
              </a:lnSpc>
              <a:spcBef>
                <a:spcPts val="1200"/>
              </a:spcBef>
              <a:spcAft>
                <a:spcPts val="600"/>
              </a:spcAft>
              <a:buFontTx/>
              <a:buNone/>
            </a:pPr>
            <a:r>
              <a:rPr lang="en-US" altLang="en-US" b="1" dirty="0" smtClean="0">
                <a:effectLst>
                  <a:outerShdw blurRad="38100" dist="38100" dir="2700000" algn="tl">
                    <a:srgbClr val="000000">
                      <a:alpha val="43137"/>
                    </a:srgbClr>
                  </a:outerShdw>
                </a:effectLst>
              </a:rPr>
              <a:t>A family-centered, </a:t>
            </a:r>
            <a:r>
              <a:rPr lang="en-US" altLang="en-US" b="1" dirty="0">
                <a:effectLst>
                  <a:outerShdw blurRad="38100" dist="38100" dir="2700000" algn="tl">
                    <a:srgbClr val="000000">
                      <a:alpha val="43137"/>
                    </a:srgbClr>
                  </a:outerShdw>
                </a:effectLst>
              </a:rPr>
              <a:t>p</a:t>
            </a:r>
            <a:r>
              <a:rPr lang="en-US" altLang="en-US" b="1" dirty="0" smtClean="0">
                <a:effectLst>
                  <a:outerShdw blurRad="38100" dist="38100" dir="2700000" algn="tl">
                    <a:srgbClr val="000000">
                      <a:alpha val="43137"/>
                    </a:srgbClr>
                  </a:outerShdw>
                </a:effectLst>
              </a:rPr>
              <a:t>atient-tailored intervention</a:t>
            </a:r>
          </a:p>
          <a:p>
            <a:pPr marL="0" indent="0" algn="ctr">
              <a:lnSpc>
                <a:spcPct val="150000"/>
              </a:lnSpc>
              <a:spcBef>
                <a:spcPts val="1200"/>
              </a:spcBef>
              <a:spcAft>
                <a:spcPts val="600"/>
              </a:spcAft>
              <a:buFontTx/>
              <a:buNone/>
            </a:pPr>
            <a:endParaRPr lang="en-US" altLang="en-US" sz="1050" b="1" dirty="0" smtClean="0"/>
          </a:p>
          <a:p>
            <a:pPr marL="0" indent="0" algn="ctr">
              <a:spcBef>
                <a:spcPts val="600"/>
              </a:spcBef>
              <a:spcAft>
                <a:spcPts val="600"/>
              </a:spcAft>
              <a:buFontTx/>
              <a:buNone/>
            </a:pPr>
            <a:r>
              <a:rPr lang="en-US" altLang="en-US" b="1" dirty="0" smtClean="0"/>
              <a:t> Based upon more than two decades of </a:t>
            </a:r>
          </a:p>
          <a:p>
            <a:pPr marL="0" indent="0" algn="ctr">
              <a:spcBef>
                <a:spcPts val="600"/>
              </a:spcBef>
              <a:spcAft>
                <a:spcPts val="600"/>
              </a:spcAft>
              <a:buFontTx/>
              <a:buNone/>
            </a:pPr>
            <a:r>
              <a:rPr lang="en-US" altLang="en-US" b="1" dirty="0" smtClean="0"/>
              <a:t>NIH research on </a:t>
            </a:r>
          </a:p>
          <a:p>
            <a:pPr marL="0" indent="0" algn="ctr">
              <a:spcBef>
                <a:spcPts val="600"/>
              </a:spcBef>
              <a:spcAft>
                <a:spcPts val="600"/>
              </a:spcAft>
              <a:buFontTx/>
              <a:buNone/>
            </a:pPr>
            <a:r>
              <a:rPr lang="en-US" altLang="en-US" b="1" dirty="0"/>
              <a:t>a</a:t>
            </a:r>
            <a:r>
              <a:rPr lang="en-US" altLang="en-US" b="1" dirty="0" smtClean="0"/>
              <a:t>sthma </a:t>
            </a:r>
            <a:r>
              <a:rPr lang="en-US" altLang="en-US" b="1" dirty="0"/>
              <a:t>i</a:t>
            </a:r>
            <a:r>
              <a:rPr lang="en-US" altLang="en-US" b="1" dirty="0" smtClean="0"/>
              <a:t>nterventions for children</a:t>
            </a:r>
          </a:p>
        </p:txBody>
      </p:sp>
      <p:pic>
        <p:nvPicPr>
          <p:cNvPr id="6"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30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 Box 2"/>
          <p:cNvSpPr txBox="1">
            <a:spLocks noChangeArrowheads="1"/>
          </p:cNvSpPr>
          <p:nvPr/>
        </p:nvSpPr>
        <p:spPr bwMode="auto">
          <a:xfrm>
            <a:off x="762000" y="304800"/>
            <a:ext cx="7069138" cy="679450"/>
          </a:xfrm>
          <a:prstGeom prst="rect">
            <a:avLst/>
          </a:prstGeom>
          <a:noFill/>
          <a:ln>
            <a:noFill/>
          </a:ln>
          <a:effectLst/>
          <a:extLst/>
        </p:spPr>
        <p:txBody>
          <a:bodyPr lIns="0" tIns="0" rIns="0" bIns="0"/>
          <a:lstStyle>
            <a:lvl1pPr defTabSz="942975">
              <a:defRPr sz="2400">
                <a:solidFill>
                  <a:schemeClr val="tx1"/>
                </a:solidFill>
                <a:latin typeface="Times New Roman" pitchFamily="18" charset="0"/>
              </a:defRPr>
            </a:lvl1pPr>
            <a:lvl2pPr marL="214313" indent="242888" defTabSz="942975">
              <a:defRPr sz="2400">
                <a:solidFill>
                  <a:schemeClr val="tx1"/>
                </a:solidFill>
                <a:latin typeface="Times New Roman" pitchFamily="18" charset="0"/>
              </a:defRPr>
            </a:lvl2pPr>
            <a:lvl3pPr marL="571500" indent="342900" defTabSz="942975">
              <a:defRPr sz="2400">
                <a:solidFill>
                  <a:schemeClr val="tx1"/>
                </a:solidFill>
                <a:latin typeface="Times New Roman" pitchFamily="18" charset="0"/>
              </a:defRPr>
            </a:lvl3pPr>
            <a:lvl4pPr marL="1028700" indent="342900" defTabSz="942975">
              <a:defRPr sz="2400">
                <a:solidFill>
                  <a:schemeClr val="tx1"/>
                </a:solidFill>
                <a:latin typeface="Times New Roman" pitchFamily="18" charset="0"/>
              </a:defRPr>
            </a:lvl4pPr>
            <a:lvl5pPr defTabSz="942975">
              <a:defRPr sz="2400">
                <a:solidFill>
                  <a:schemeClr val="tx1"/>
                </a:solidFill>
                <a:latin typeface="Times New Roman" pitchFamily="18" charset="0"/>
              </a:defRPr>
            </a:lvl5pPr>
            <a:lvl6pPr defTabSz="942975" eaLnBrk="0" fontAlgn="base" hangingPunct="0">
              <a:spcBef>
                <a:spcPct val="0"/>
              </a:spcBef>
              <a:spcAft>
                <a:spcPct val="0"/>
              </a:spcAft>
              <a:defRPr sz="2400">
                <a:solidFill>
                  <a:schemeClr val="tx1"/>
                </a:solidFill>
                <a:latin typeface="Times New Roman" pitchFamily="18" charset="0"/>
              </a:defRPr>
            </a:lvl6pPr>
            <a:lvl7pPr defTabSz="942975" eaLnBrk="0" fontAlgn="base" hangingPunct="0">
              <a:spcBef>
                <a:spcPct val="0"/>
              </a:spcBef>
              <a:spcAft>
                <a:spcPct val="0"/>
              </a:spcAft>
              <a:defRPr sz="2400">
                <a:solidFill>
                  <a:schemeClr val="tx1"/>
                </a:solidFill>
                <a:latin typeface="Times New Roman" pitchFamily="18" charset="0"/>
              </a:defRPr>
            </a:lvl7pPr>
            <a:lvl8pPr defTabSz="942975" eaLnBrk="0" fontAlgn="base" hangingPunct="0">
              <a:spcBef>
                <a:spcPct val="0"/>
              </a:spcBef>
              <a:spcAft>
                <a:spcPct val="0"/>
              </a:spcAft>
              <a:defRPr sz="2400">
                <a:solidFill>
                  <a:schemeClr val="tx1"/>
                </a:solidFill>
                <a:latin typeface="Times New Roman" pitchFamily="18" charset="0"/>
              </a:defRPr>
            </a:lvl8pPr>
            <a:lvl9pPr defTabSz="942975" eaLnBrk="0" fontAlgn="base" hangingPunct="0">
              <a:spcBef>
                <a:spcPct val="0"/>
              </a:spcBef>
              <a:spcAft>
                <a:spcPct val="0"/>
              </a:spcAft>
              <a:defRPr sz="2400">
                <a:solidFill>
                  <a:schemeClr val="tx1"/>
                </a:solidFill>
                <a:latin typeface="Times New Roman" pitchFamily="18" charset="0"/>
              </a:defRPr>
            </a:lvl9pPr>
          </a:lstStyle>
          <a:p>
            <a:pPr algn="ctr" eaLnBrk="1" hangingPunct="1">
              <a:buClr>
                <a:srgbClr val="808080"/>
              </a:buClr>
              <a:buSzPct val="90000"/>
              <a:buFont typeface="Monotype Sorts" charset="2"/>
              <a:buNone/>
              <a:defRPr/>
            </a:pPr>
            <a:endParaRPr lang="en-US" sz="4400" b="1" smtClean="0">
              <a:solidFill>
                <a:srgbClr val="FFFF99"/>
              </a:solidFill>
              <a:effectLst>
                <a:outerShdw blurRad="38100" dist="38100" dir="2700000" algn="tl">
                  <a:srgbClr val="000000"/>
                </a:outerShdw>
              </a:effectLst>
              <a:latin typeface="Arial" charset="0"/>
            </a:endParaRPr>
          </a:p>
        </p:txBody>
      </p:sp>
      <p:sp>
        <p:nvSpPr>
          <p:cNvPr id="22531" name="Rectangle 3"/>
          <p:cNvSpPr>
            <a:spLocks noGrp="1" noChangeArrowheads="1"/>
          </p:cNvSpPr>
          <p:nvPr>
            <p:ph type="title"/>
          </p:nvPr>
        </p:nvSpPr>
        <p:spPr>
          <a:xfrm>
            <a:off x="271463" y="553118"/>
            <a:ext cx="8601075" cy="838200"/>
          </a:xfrm>
        </p:spPr>
        <p:txBody>
          <a:bodyPr/>
          <a:lstStyle/>
          <a:p>
            <a:r>
              <a:rPr lang="en-US" altLang="en-US" dirty="0" smtClean="0">
                <a:solidFill>
                  <a:srgbClr val="0070C0"/>
                </a:solidFill>
              </a:rPr>
              <a:t>NIH Inner-City Asthma Studies</a:t>
            </a:r>
          </a:p>
        </p:txBody>
      </p:sp>
      <p:sp>
        <p:nvSpPr>
          <p:cNvPr id="22532" name="Rectangle 4"/>
          <p:cNvSpPr>
            <a:spLocks noGrp="1" noChangeArrowheads="1"/>
          </p:cNvSpPr>
          <p:nvPr>
            <p:ph type="body" idx="1"/>
          </p:nvPr>
        </p:nvSpPr>
        <p:spPr>
          <a:xfrm>
            <a:off x="1224488" y="1335512"/>
            <a:ext cx="7664851" cy="4609618"/>
          </a:xfrm>
        </p:spPr>
        <p:txBody>
          <a:bodyPr/>
          <a:lstStyle/>
          <a:p>
            <a:pPr>
              <a:spcAft>
                <a:spcPct val="40000"/>
              </a:spcAft>
            </a:pPr>
            <a:r>
              <a:rPr lang="en-US" altLang="en-US" dirty="0" smtClean="0"/>
              <a:t>Late 1980s, several investigators documented the rapidly increasing prevalence of asthma, especially among minority children in the inner city.</a:t>
            </a:r>
          </a:p>
          <a:p>
            <a:pPr>
              <a:spcAft>
                <a:spcPct val="40000"/>
              </a:spcAft>
            </a:pPr>
            <a:r>
              <a:rPr lang="en-US" altLang="en-US" dirty="0" smtClean="0"/>
              <a:t>Congressionally directed funding through the NIAID</a:t>
            </a:r>
          </a:p>
          <a:p>
            <a:pPr>
              <a:spcAft>
                <a:spcPct val="40000"/>
              </a:spcAft>
            </a:pPr>
            <a:r>
              <a:rPr lang="en-US" altLang="en-US" dirty="0" smtClean="0"/>
              <a:t>This research effort is now in its fifth  competitive funding cycle.</a:t>
            </a:r>
          </a:p>
        </p:txBody>
      </p:sp>
      <p:pic>
        <p:nvPicPr>
          <p:cNvPr id="6"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98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371600" y="1264944"/>
            <a:ext cx="772399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2400" b="1" dirty="0">
                <a:solidFill>
                  <a:schemeClr val="accent5">
                    <a:lumMod val="50000"/>
                  </a:schemeClr>
                </a:solidFill>
                <a:latin typeface="Calibri" pitchFamily="34" charset="0"/>
              </a:rPr>
              <a:t>NCICAS: The National Cooperative Inner-City Asthma Study</a:t>
            </a:r>
          </a:p>
          <a:p>
            <a:pPr eaLnBrk="1" hangingPunct="1">
              <a:spcBef>
                <a:spcPct val="0"/>
              </a:spcBef>
              <a:spcAft>
                <a:spcPct val="0"/>
              </a:spcAft>
              <a:buFontTx/>
              <a:buNone/>
            </a:pPr>
            <a:r>
              <a:rPr lang="en-US" altLang="en-US" sz="2000" dirty="0" smtClean="0"/>
              <a:t>Phase I:  A national </a:t>
            </a:r>
            <a:r>
              <a:rPr lang="en-US" altLang="en-US" sz="2000" dirty="0"/>
              <a:t>m</a:t>
            </a:r>
            <a:r>
              <a:rPr lang="en-US" altLang="en-US" sz="2000" dirty="0" smtClean="0"/>
              <a:t>ulticenter epidemiology study of </a:t>
            </a:r>
          </a:p>
          <a:p>
            <a:pPr eaLnBrk="1" hangingPunct="1">
              <a:spcBef>
                <a:spcPct val="0"/>
              </a:spcBef>
              <a:spcAft>
                <a:spcPct val="0"/>
              </a:spcAft>
              <a:buFontTx/>
              <a:buNone/>
            </a:pPr>
            <a:r>
              <a:rPr lang="en-US" altLang="en-US" sz="2000" dirty="0"/>
              <a:t>	</a:t>
            </a:r>
            <a:r>
              <a:rPr lang="en-US" altLang="en-US" sz="2000" dirty="0" smtClean="0"/>
              <a:t>  1528 children with asthma</a:t>
            </a:r>
          </a:p>
          <a:p>
            <a:pPr eaLnBrk="1" hangingPunct="1">
              <a:spcBef>
                <a:spcPct val="0"/>
              </a:spcBef>
              <a:spcAft>
                <a:spcPct val="0"/>
              </a:spcAft>
              <a:buFontTx/>
              <a:buNone/>
            </a:pPr>
            <a:endParaRPr lang="en-US" altLang="en-US" sz="1600" dirty="0"/>
          </a:p>
          <a:p>
            <a:pPr eaLnBrk="1" hangingPunct="1">
              <a:spcBef>
                <a:spcPct val="0"/>
              </a:spcBef>
              <a:spcAft>
                <a:spcPct val="0"/>
              </a:spcAft>
              <a:buFontTx/>
              <a:buNone/>
            </a:pPr>
            <a:r>
              <a:rPr lang="en-US" altLang="en-US" sz="2000" dirty="0" smtClean="0"/>
              <a:t>Phase II:  An asthma </a:t>
            </a:r>
            <a:r>
              <a:rPr lang="en-US" altLang="en-US" sz="2000" dirty="0"/>
              <a:t>c</a:t>
            </a:r>
            <a:r>
              <a:rPr lang="en-US" altLang="en-US" sz="2000" dirty="0" smtClean="0"/>
              <a:t>ounselor </a:t>
            </a:r>
            <a:r>
              <a:rPr lang="en-US" altLang="en-US" sz="2000" dirty="0"/>
              <a:t>i</a:t>
            </a:r>
            <a:r>
              <a:rPr lang="en-US" altLang="en-US" sz="2000" dirty="0" smtClean="0"/>
              <a:t>ntervention to address the risk 	   	   factors identified in Phase I (n=1,033)</a:t>
            </a:r>
            <a:endParaRPr lang="en-US" altLang="en-US" sz="2000" dirty="0">
              <a:latin typeface="Calibri" pitchFamily="34" charset="0"/>
            </a:endParaRPr>
          </a:p>
          <a:p>
            <a:pPr eaLnBrk="1" hangingPunct="1">
              <a:spcBef>
                <a:spcPct val="0"/>
              </a:spcBef>
              <a:spcAft>
                <a:spcPct val="0"/>
              </a:spcAft>
              <a:buFontTx/>
              <a:buNone/>
            </a:pPr>
            <a:endParaRPr lang="en-US" altLang="en-US" sz="2000" dirty="0">
              <a:latin typeface="Calibri" pitchFamily="34" charset="0"/>
            </a:endParaRPr>
          </a:p>
          <a:p>
            <a:pPr eaLnBrk="1" hangingPunct="1">
              <a:spcBef>
                <a:spcPct val="0"/>
              </a:spcBef>
              <a:spcAft>
                <a:spcPct val="0"/>
              </a:spcAft>
              <a:buFontTx/>
              <a:buNone/>
            </a:pPr>
            <a:r>
              <a:rPr lang="en-US" altLang="en-US" sz="2400" b="1" dirty="0" smtClean="0">
                <a:solidFill>
                  <a:schemeClr val="accent5">
                    <a:lumMod val="50000"/>
                  </a:schemeClr>
                </a:solidFill>
                <a:latin typeface="Calibri" pitchFamily="34" charset="0"/>
              </a:rPr>
              <a:t>ICAS</a:t>
            </a:r>
            <a:r>
              <a:rPr lang="en-US" altLang="en-US" sz="2400" b="1" dirty="0">
                <a:solidFill>
                  <a:schemeClr val="accent5">
                    <a:lumMod val="50000"/>
                  </a:schemeClr>
                </a:solidFill>
                <a:latin typeface="Calibri" pitchFamily="34" charset="0"/>
              </a:rPr>
              <a:t>: Inner-City Asthma Study</a:t>
            </a:r>
          </a:p>
          <a:p>
            <a:pPr eaLnBrk="1" hangingPunct="1">
              <a:spcBef>
                <a:spcPct val="0"/>
              </a:spcBef>
              <a:spcAft>
                <a:spcPct val="0"/>
              </a:spcAft>
              <a:buFontTx/>
              <a:buNone/>
            </a:pPr>
            <a:r>
              <a:rPr lang="en-US" altLang="en-US" sz="2000" dirty="0" smtClean="0"/>
              <a:t>	An environmental </a:t>
            </a:r>
            <a:r>
              <a:rPr lang="en-US" altLang="en-US" sz="2000" dirty="0"/>
              <a:t>i</a:t>
            </a:r>
            <a:r>
              <a:rPr lang="en-US" altLang="en-US" sz="2000" dirty="0" smtClean="0"/>
              <a:t>ntervention focused on environmental 	risks and allergen sensitivities (n=957)</a:t>
            </a:r>
            <a:endParaRPr lang="en-US" altLang="en-US" sz="2000" dirty="0"/>
          </a:p>
          <a:p>
            <a:pPr>
              <a:spcBef>
                <a:spcPct val="0"/>
              </a:spcBef>
              <a:spcAft>
                <a:spcPct val="0"/>
              </a:spcAft>
              <a:buNone/>
            </a:pPr>
            <a:endParaRPr lang="en-US" altLang="en-US" sz="2000" b="1" dirty="0">
              <a:solidFill>
                <a:schemeClr val="accent5">
                  <a:lumMod val="50000"/>
                </a:schemeClr>
              </a:solidFill>
              <a:latin typeface="Calibri" pitchFamily="34" charset="0"/>
            </a:endParaRPr>
          </a:p>
          <a:p>
            <a:pPr>
              <a:spcBef>
                <a:spcPct val="0"/>
              </a:spcBef>
              <a:spcAft>
                <a:spcPct val="0"/>
              </a:spcAft>
              <a:buNone/>
            </a:pPr>
            <a:r>
              <a:rPr lang="en-US" altLang="en-US" sz="2400" b="1" dirty="0">
                <a:solidFill>
                  <a:schemeClr val="accent5">
                    <a:lumMod val="50000"/>
                  </a:schemeClr>
                </a:solidFill>
                <a:latin typeface="Calibri" pitchFamily="34" charset="0"/>
              </a:rPr>
              <a:t>HEAL: Head-off Environmental Asthma in New Orleans</a:t>
            </a:r>
          </a:p>
          <a:p>
            <a:pPr eaLnBrk="1" hangingPunct="1">
              <a:spcBef>
                <a:spcPct val="0"/>
              </a:spcBef>
              <a:spcAft>
                <a:spcPct val="0"/>
              </a:spcAft>
              <a:buFontTx/>
              <a:buNone/>
            </a:pPr>
            <a:r>
              <a:rPr lang="en-US" altLang="en-US" sz="2000" dirty="0" smtClean="0"/>
              <a:t>A novel combination of the asthma counselor and </a:t>
            </a:r>
          </a:p>
          <a:p>
            <a:pPr eaLnBrk="1" hangingPunct="1">
              <a:spcBef>
                <a:spcPct val="0"/>
              </a:spcBef>
              <a:spcAft>
                <a:spcPct val="0"/>
              </a:spcAft>
              <a:buFontTx/>
              <a:buNone/>
            </a:pPr>
            <a:r>
              <a:rPr lang="en-US" altLang="en-US" sz="2000" dirty="0" smtClean="0"/>
              <a:t>environmental interventions in post-Katrina New Orleans</a:t>
            </a:r>
            <a:endParaRPr lang="en-US" altLang="en-US" sz="2000" dirty="0">
              <a:latin typeface="Calibri" pitchFamily="34" charset="0"/>
            </a:endParaRPr>
          </a:p>
        </p:txBody>
      </p:sp>
      <p:sp>
        <p:nvSpPr>
          <p:cNvPr id="23555" name="Rectangle 2"/>
          <p:cNvSpPr>
            <a:spLocks noGrp="1" noChangeArrowheads="1"/>
          </p:cNvSpPr>
          <p:nvPr>
            <p:ph type="ctrTitle"/>
          </p:nvPr>
        </p:nvSpPr>
        <p:spPr>
          <a:xfrm>
            <a:off x="129092" y="0"/>
            <a:ext cx="9014908" cy="1535729"/>
          </a:xfrm>
        </p:spPr>
        <p:txBody>
          <a:bodyPr/>
          <a:lstStyle/>
          <a:p>
            <a:pPr eaLnBrk="1" hangingPunct="1"/>
            <a:r>
              <a:rPr lang="en-US" altLang="en-US" sz="4000" dirty="0" smtClean="0">
                <a:solidFill>
                  <a:srgbClr val="0070C0"/>
                </a:solidFill>
              </a:rPr>
              <a:t>The Basis of CHAMPS:</a:t>
            </a:r>
            <a:r>
              <a:rPr lang="en-US" altLang="en-US" sz="4800" dirty="0" smtClean="0">
                <a:solidFill>
                  <a:srgbClr val="0070C0"/>
                </a:solidFill>
              </a:rPr>
              <a:t/>
            </a:r>
            <a:br>
              <a:rPr lang="en-US" altLang="en-US" sz="4800" dirty="0" smtClean="0">
                <a:solidFill>
                  <a:srgbClr val="0070C0"/>
                </a:solidFill>
              </a:rPr>
            </a:br>
            <a:r>
              <a:rPr lang="en-US" altLang="en-US" sz="3200" dirty="0" smtClean="0">
                <a:solidFill>
                  <a:srgbClr val="0070C0"/>
                </a:solidFill>
              </a:rPr>
              <a:t>A Series of Highly Tailored NIH Asthma Interventions:</a:t>
            </a:r>
          </a:p>
        </p:txBody>
      </p:sp>
      <p:pic>
        <p:nvPicPr>
          <p:cNvPr id="2355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43" y="1496882"/>
            <a:ext cx="8239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7" name="Object 5"/>
          <p:cNvGraphicFramePr>
            <a:graphicFrameLocks noChangeAspect="1"/>
          </p:cNvGraphicFramePr>
          <p:nvPr>
            <p:extLst>
              <p:ext uri="{D42A27DB-BD31-4B8C-83A1-F6EECF244321}">
                <p14:modId xmlns:p14="http://schemas.microsoft.com/office/powerpoint/2010/main" val="1648839405"/>
              </p:ext>
            </p:extLst>
          </p:nvPr>
        </p:nvGraphicFramePr>
        <p:xfrm>
          <a:off x="338390" y="3156640"/>
          <a:ext cx="823913" cy="1127125"/>
        </p:xfrm>
        <a:graphic>
          <a:graphicData uri="http://schemas.openxmlformats.org/presentationml/2006/ole">
            <mc:AlternateContent xmlns:mc="http://schemas.openxmlformats.org/markup-compatibility/2006">
              <mc:Choice xmlns:v="urn:schemas-microsoft-com:vml" Requires="v">
                <p:oleObj spid="_x0000_s2093" name="Photo Editor Photo" r:id="rId5" imgW="5742857" imgH="8752381" progId="">
                  <p:embed/>
                </p:oleObj>
              </mc:Choice>
              <mc:Fallback>
                <p:oleObj name="Photo Editor Photo" r:id="rId5" imgW="5742857" imgH="8752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90" y="3156640"/>
                        <a:ext cx="823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9" name="Picture 4" descr="HEAL Logo"/>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786256"/>
            <a:ext cx="1371600" cy="498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 descr="HM20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9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rgbClr val="0070C0"/>
                </a:solidFill>
              </a:rPr>
              <a:t>Purpose</a:t>
            </a:r>
          </a:p>
        </p:txBody>
      </p:sp>
      <p:sp>
        <p:nvSpPr>
          <p:cNvPr id="3" name="Content Placeholder 2"/>
          <p:cNvSpPr>
            <a:spLocks noGrp="1"/>
          </p:cNvSpPr>
          <p:nvPr>
            <p:ph idx="1"/>
          </p:nvPr>
        </p:nvSpPr>
        <p:spPr>
          <a:xfrm>
            <a:off x="613458" y="1273215"/>
            <a:ext cx="8148577" cy="3402089"/>
          </a:xfrm>
        </p:spPr>
        <p:txBody>
          <a:bodyPr/>
          <a:lstStyle/>
          <a:p>
            <a:pPr lvl="0"/>
            <a:r>
              <a:rPr lang="en-US" sz="2200" dirty="0" smtClean="0"/>
              <a:t>Implement </a:t>
            </a:r>
            <a:r>
              <a:rPr lang="en-US" sz="2200" dirty="0"/>
              <a:t>the </a:t>
            </a:r>
            <a:r>
              <a:rPr lang="en-US" sz="2200" b="1" dirty="0"/>
              <a:t>Community Healthcare for Asthma Management and Prevention of Symptoms (CHAMPS) Program</a:t>
            </a:r>
            <a:r>
              <a:rPr lang="en-US" sz="2200" dirty="0"/>
              <a:t> in your community </a:t>
            </a:r>
            <a:r>
              <a:rPr lang="en-US" sz="2200" dirty="0" smtClean="0"/>
              <a:t>by exploring </a:t>
            </a:r>
            <a:r>
              <a:rPr lang="en-US" sz="2200" dirty="0"/>
              <a:t>a series of </a:t>
            </a:r>
            <a:r>
              <a:rPr lang="en-US" sz="2200" dirty="0" smtClean="0"/>
              <a:t>e-learning </a:t>
            </a:r>
            <a:r>
              <a:rPr lang="en-US" sz="2200" dirty="0"/>
              <a:t>videos and learning about the CHAMPS </a:t>
            </a:r>
            <a:r>
              <a:rPr lang="en-US" sz="2200" dirty="0" smtClean="0"/>
              <a:t>intervention </a:t>
            </a:r>
            <a:r>
              <a:rPr lang="en-US" sz="2200" dirty="0"/>
              <a:t>methodology</a:t>
            </a:r>
            <a:r>
              <a:rPr lang="en-US" sz="2200" dirty="0" smtClean="0"/>
              <a:t>.</a:t>
            </a:r>
          </a:p>
          <a:p>
            <a:pPr marL="0" lvl="0" indent="0">
              <a:buNone/>
            </a:pPr>
            <a:endParaRPr lang="en-US" sz="2200" dirty="0"/>
          </a:p>
          <a:p>
            <a:r>
              <a:rPr lang="en-US" sz="2200" dirty="0" smtClean="0"/>
              <a:t>Access </a:t>
            </a:r>
            <a:r>
              <a:rPr lang="en-US" sz="2200" dirty="0"/>
              <a:t>and integrate </a:t>
            </a:r>
            <a:r>
              <a:rPr lang="en-US" sz="2200" b="1" dirty="0"/>
              <a:t>Patient Education Handouts</a:t>
            </a:r>
            <a:r>
              <a:rPr lang="en-US" sz="2200" dirty="0"/>
              <a:t> that provide concise, </a:t>
            </a:r>
            <a:r>
              <a:rPr lang="en-US" sz="2200" dirty="0" smtClean="0"/>
              <a:t>visual </a:t>
            </a:r>
            <a:r>
              <a:rPr lang="en-US" sz="2200" dirty="0"/>
              <a:t>take-home information for your patients and their families.  </a:t>
            </a:r>
            <a:endParaRPr lang="en-US" sz="2200" dirty="0" smtClean="0"/>
          </a:p>
          <a:p>
            <a:pPr marL="0" indent="0">
              <a:buNone/>
            </a:pPr>
            <a:endParaRPr lang="en-US" sz="2200" dirty="0"/>
          </a:p>
          <a:p>
            <a:r>
              <a:rPr lang="en-US" sz="2200" dirty="0" smtClean="0"/>
              <a:t>Access </a:t>
            </a:r>
            <a:r>
              <a:rPr lang="en-US" sz="2200" b="1" dirty="0"/>
              <a:t>Patient Surveys</a:t>
            </a:r>
            <a:r>
              <a:rPr lang="en-US" sz="2200" dirty="0"/>
              <a:t> (available in both English and Spanish) and learn how to effectively administer them</a:t>
            </a:r>
            <a:r>
              <a:rPr lang="en-US" sz="2200" dirty="0" smtClean="0"/>
              <a:t>.</a:t>
            </a:r>
          </a:p>
          <a:p>
            <a:pPr marL="0" indent="0">
              <a:buNone/>
            </a:pPr>
            <a:endParaRPr lang="en-US" sz="2200" dirty="0"/>
          </a:p>
          <a:p>
            <a:r>
              <a:rPr lang="en-US" sz="2200" dirty="0" smtClean="0"/>
              <a:t>Learn </a:t>
            </a:r>
            <a:r>
              <a:rPr lang="en-US" sz="2200" dirty="0"/>
              <a:t>about the latest in </a:t>
            </a:r>
            <a:r>
              <a:rPr lang="en-US" sz="2200" b="1" dirty="0"/>
              <a:t>Asthma Research</a:t>
            </a:r>
            <a:r>
              <a:rPr lang="en-US" sz="2200" dirty="0"/>
              <a:t> as well as </a:t>
            </a:r>
            <a:r>
              <a:rPr lang="en-US" sz="2200" dirty="0" smtClean="0"/>
              <a:t>major </a:t>
            </a:r>
            <a:r>
              <a:rPr lang="en-US" sz="2200" dirty="0"/>
              <a:t>milestones.  </a:t>
            </a:r>
          </a:p>
        </p:txBody>
      </p:sp>
    </p:spTree>
    <p:extLst>
      <p:ext uri="{BB962C8B-B14F-4D97-AF65-F5344CB8AC3E}">
        <p14:creationId xmlns:p14="http://schemas.microsoft.com/office/powerpoint/2010/main" val="734810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02516" y="710005"/>
            <a:ext cx="8220075" cy="1219200"/>
          </a:xfrm>
        </p:spPr>
        <p:txBody>
          <a:bodyPr/>
          <a:lstStyle/>
          <a:p>
            <a:r>
              <a:rPr lang="en-US" altLang="en-US" sz="3600" b="1" dirty="0" smtClean="0">
                <a:solidFill>
                  <a:srgbClr val="0070C0"/>
                </a:solidFill>
              </a:rPr>
              <a:t>Results of NCICAS Phase I</a:t>
            </a:r>
            <a:br>
              <a:rPr lang="en-US" altLang="en-US" sz="3600" b="1" dirty="0" smtClean="0">
                <a:solidFill>
                  <a:srgbClr val="0070C0"/>
                </a:solidFill>
              </a:rPr>
            </a:br>
            <a:r>
              <a:rPr lang="en-US" altLang="en-US" sz="3600" b="1" dirty="0" smtClean="0">
                <a:solidFill>
                  <a:srgbClr val="0070C0"/>
                </a:solidFill>
              </a:rPr>
              <a:t>Epidemiologic Study</a:t>
            </a:r>
          </a:p>
        </p:txBody>
      </p:sp>
      <p:sp>
        <p:nvSpPr>
          <p:cNvPr id="25603" name="Rectangle 3"/>
          <p:cNvSpPr>
            <a:spLocks noGrp="1" noChangeArrowheads="1"/>
          </p:cNvSpPr>
          <p:nvPr>
            <p:ph type="body" idx="1"/>
          </p:nvPr>
        </p:nvSpPr>
        <p:spPr>
          <a:xfrm>
            <a:off x="225911" y="2043953"/>
            <a:ext cx="8670663" cy="3747247"/>
          </a:xfrm>
        </p:spPr>
        <p:txBody>
          <a:bodyPr/>
          <a:lstStyle/>
          <a:p>
            <a:pPr algn="ctr">
              <a:lnSpc>
                <a:spcPct val="150000"/>
              </a:lnSpc>
              <a:buNone/>
            </a:pPr>
            <a:r>
              <a:rPr lang="en-US" altLang="en-US" b="1" dirty="0"/>
              <a:t>No “silver bullet” </a:t>
            </a:r>
          </a:p>
          <a:p>
            <a:pPr algn="ctr">
              <a:buFontTx/>
              <a:buNone/>
            </a:pPr>
            <a:r>
              <a:rPr lang="en-US" altLang="en-US" b="1" dirty="0" smtClean="0"/>
              <a:t>Many different factors are associated with asthma morbidity and exacerbations.</a:t>
            </a:r>
          </a:p>
          <a:p>
            <a:pPr algn="ctr">
              <a:lnSpc>
                <a:spcPct val="150000"/>
              </a:lnSpc>
              <a:buFontTx/>
              <a:buNone/>
            </a:pPr>
            <a:r>
              <a:rPr lang="en-US" altLang="en-US" b="1" dirty="0" smtClean="0"/>
              <a:t>Asthma is a multifaceted problem.</a:t>
            </a:r>
          </a:p>
          <a:p>
            <a:pPr marL="0" indent="0">
              <a:buNone/>
            </a:pPr>
            <a:endParaRPr lang="en-US" altLang="en-US" b="1" dirty="0" smtClean="0"/>
          </a:p>
          <a:p>
            <a:pPr>
              <a:buFontTx/>
              <a:buNone/>
            </a:pPr>
            <a:endParaRPr lang="en-US" altLang="en-US" dirty="0" smtClean="0"/>
          </a:p>
          <a:p>
            <a:pPr lvl="2">
              <a:buFontTx/>
              <a:buNone/>
            </a:pPr>
            <a:endParaRPr lang="en-US" altLang="en-US" b="1" dirty="0" smtClean="0"/>
          </a:p>
        </p:txBody>
      </p:sp>
      <p:pic>
        <p:nvPicPr>
          <p:cNvPr id="5"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48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0976" y="529814"/>
            <a:ext cx="7315200" cy="685800"/>
          </a:xfrm>
        </p:spPr>
        <p:txBody>
          <a:bodyPr/>
          <a:lstStyle/>
          <a:p>
            <a:r>
              <a:rPr lang="en-US" altLang="en-US" sz="4000" b="1" dirty="0" smtClean="0">
                <a:solidFill>
                  <a:srgbClr val="0070C0"/>
                </a:solidFill>
              </a:rPr>
              <a:t>Asthma Interventions</a:t>
            </a:r>
          </a:p>
        </p:txBody>
      </p:sp>
      <p:sp>
        <p:nvSpPr>
          <p:cNvPr id="28675" name="Rectangle 3"/>
          <p:cNvSpPr>
            <a:spLocks noGrp="1" noChangeArrowheads="1"/>
          </p:cNvSpPr>
          <p:nvPr>
            <p:ph type="body" sz="half" idx="1"/>
          </p:nvPr>
        </p:nvSpPr>
        <p:spPr>
          <a:xfrm>
            <a:off x="152400" y="2590800"/>
            <a:ext cx="3889375" cy="3733800"/>
          </a:xfrm>
        </p:spPr>
        <p:txBody>
          <a:bodyPr/>
          <a:lstStyle/>
          <a:p>
            <a:pPr>
              <a:spcBef>
                <a:spcPct val="50000"/>
              </a:spcBef>
              <a:spcAft>
                <a:spcPct val="50000"/>
              </a:spcAft>
            </a:pPr>
            <a:r>
              <a:rPr lang="en-US" altLang="en-US" dirty="0"/>
              <a:t>G</a:t>
            </a:r>
            <a:r>
              <a:rPr lang="en-US" altLang="en-US" dirty="0" smtClean="0"/>
              <a:t>eneral in nature</a:t>
            </a:r>
          </a:p>
          <a:p>
            <a:pPr>
              <a:spcBef>
                <a:spcPct val="50000"/>
              </a:spcBef>
              <a:spcAft>
                <a:spcPct val="50000"/>
              </a:spcAft>
            </a:pPr>
            <a:r>
              <a:rPr lang="en-US" altLang="en-US" dirty="0"/>
              <a:t>F</a:t>
            </a:r>
            <a:r>
              <a:rPr lang="en-US" altLang="en-US" dirty="0" smtClean="0"/>
              <a:t>ocused on the disease</a:t>
            </a:r>
          </a:p>
          <a:p>
            <a:pPr>
              <a:spcBef>
                <a:spcPct val="50000"/>
              </a:spcBef>
              <a:spcAft>
                <a:spcPct val="50000"/>
              </a:spcAft>
            </a:pPr>
            <a:r>
              <a:rPr lang="en-US" altLang="en-US" dirty="0" smtClean="0"/>
              <a:t>Everyone gets the same intervention.</a:t>
            </a:r>
          </a:p>
        </p:txBody>
      </p:sp>
      <p:sp>
        <p:nvSpPr>
          <p:cNvPr id="28676" name="Rectangle 4"/>
          <p:cNvSpPr>
            <a:spLocks noGrp="1" noChangeArrowheads="1"/>
          </p:cNvSpPr>
          <p:nvPr>
            <p:ph type="body" sz="half" idx="2"/>
          </p:nvPr>
        </p:nvSpPr>
        <p:spPr>
          <a:xfrm>
            <a:off x="4419600" y="2514600"/>
            <a:ext cx="4724400" cy="3810000"/>
          </a:xfrm>
        </p:spPr>
        <p:txBody>
          <a:bodyPr/>
          <a:lstStyle/>
          <a:p>
            <a:pPr>
              <a:spcBef>
                <a:spcPct val="50000"/>
              </a:spcBef>
              <a:spcAft>
                <a:spcPct val="50000"/>
              </a:spcAft>
            </a:pPr>
            <a:r>
              <a:rPr lang="en-US" altLang="en-US" dirty="0" smtClean="0"/>
              <a:t>Specific to the child</a:t>
            </a:r>
          </a:p>
          <a:p>
            <a:pPr>
              <a:spcBef>
                <a:spcPct val="50000"/>
              </a:spcBef>
              <a:spcAft>
                <a:spcPct val="50000"/>
              </a:spcAft>
            </a:pPr>
            <a:r>
              <a:rPr lang="en-US" altLang="en-US" dirty="0" smtClean="0"/>
              <a:t>Disease X child </a:t>
            </a:r>
            <a:r>
              <a:rPr lang="en-US" altLang="en-US" dirty="0"/>
              <a:t>i</a:t>
            </a:r>
            <a:r>
              <a:rPr lang="en-US" altLang="en-US" dirty="0" smtClean="0"/>
              <a:t>nteraction</a:t>
            </a:r>
          </a:p>
          <a:p>
            <a:pPr>
              <a:spcBef>
                <a:spcPct val="50000"/>
              </a:spcBef>
              <a:spcAft>
                <a:spcPct val="50000"/>
              </a:spcAft>
            </a:pPr>
            <a:r>
              <a:rPr lang="en-US" altLang="en-US" dirty="0" smtClean="0"/>
              <a:t>The intervention is customized to the specific circumstance or risks.</a:t>
            </a:r>
          </a:p>
        </p:txBody>
      </p:sp>
      <p:sp>
        <p:nvSpPr>
          <p:cNvPr id="28677" name="Text Box 5"/>
          <p:cNvSpPr txBox="1">
            <a:spLocks noChangeArrowheads="1"/>
          </p:cNvSpPr>
          <p:nvPr/>
        </p:nvSpPr>
        <p:spPr bwMode="auto">
          <a:xfrm>
            <a:off x="914400" y="1524000"/>
            <a:ext cx="6340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3600"/>
              <a:t>General                     Tailored</a:t>
            </a:r>
          </a:p>
        </p:txBody>
      </p:sp>
      <p:pic>
        <p:nvPicPr>
          <p:cNvPr id="7"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6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3289" y="313764"/>
            <a:ext cx="8001000" cy="1095487"/>
          </a:xfrm>
        </p:spPr>
        <p:txBody>
          <a:bodyPr/>
          <a:lstStyle/>
          <a:p>
            <a:pPr eaLnBrk="1" hangingPunct="1">
              <a:defRPr/>
            </a:pPr>
            <a:r>
              <a:rPr lang="en-US" sz="4000" b="1" dirty="0" smtClean="0">
                <a:solidFill>
                  <a:srgbClr val="0070C0"/>
                </a:solidFill>
                <a:latin typeface="Arial" charset="0"/>
                <a:cs typeface="Arial" charset="0"/>
              </a:rPr>
              <a:t>Tools Tailored to Facilitate a Patient-Specific Intervention </a:t>
            </a:r>
          </a:p>
        </p:txBody>
      </p:sp>
      <p:sp>
        <p:nvSpPr>
          <p:cNvPr id="23555" name="Rectangle 3"/>
          <p:cNvSpPr>
            <a:spLocks noGrp="1" noChangeArrowheads="1"/>
          </p:cNvSpPr>
          <p:nvPr>
            <p:ph type="body" idx="1"/>
          </p:nvPr>
        </p:nvSpPr>
        <p:spPr>
          <a:xfrm>
            <a:off x="1129553" y="1676400"/>
            <a:ext cx="7674722" cy="4572000"/>
          </a:xfrm>
        </p:spPr>
        <p:txBody>
          <a:bodyPr/>
          <a:lstStyle/>
          <a:p>
            <a:pPr eaLnBrk="1" hangingPunct="1">
              <a:spcAft>
                <a:spcPts val="1200"/>
              </a:spcAft>
              <a:defRPr/>
            </a:pPr>
            <a:r>
              <a:rPr lang="en-US" altLang="en-US" sz="2800" b="1" dirty="0" smtClean="0"/>
              <a:t> NCICAS</a:t>
            </a:r>
          </a:p>
          <a:p>
            <a:pPr lvl="1" eaLnBrk="1" hangingPunct="1">
              <a:spcAft>
                <a:spcPts val="1200"/>
              </a:spcAft>
              <a:defRPr/>
            </a:pPr>
            <a:r>
              <a:rPr lang="en-US" altLang="en-US" sz="2400" dirty="0" smtClean="0"/>
              <a:t>CARAT: Child Asthma Risk Assessment Tool</a:t>
            </a:r>
          </a:p>
          <a:p>
            <a:pPr eaLnBrk="1" hangingPunct="1">
              <a:spcAft>
                <a:spcPts val="1200"/>
              </a:spcAft>
              <a:defRPr/>
            </a:pPr>
            <a:r>
              <a:rPr lang="en-US" altLang="en-US" sz="2800" b="1" dirty="0" smtClean="0"/>
              <a:t>ICAS</a:t>
            </a:r>
          </a:p>
          <a:p>
            <a:pPr lvl="1" eaLnBrk="1" hangingPunct="1">
              <a:spcAft>
                <a:spcPts val="1200"/>
              </a:spcAft>
              <a:defRPr/>
            </a:pPr>
            <a:r>
              <a:rPr lang="en-US" altLang="en-US" sz="2400" dirty="0" smtClean="0"/>
              <a:t>ERAT: Environmental Risk Assessment Tool</a:t>
            </a:r>
          </a:p>
          <a:p>
            <a:pPr marL="457200" lvl="1" indent="0" eaLnBrk="1" hangingPunct="1">
              <a:spcAft>
                <a:spcPts val="1200"/>
              </a:spcAft>
              <a:buFont typeface="Arial" pitchFamily="34" charset="0"/>
              <a:buNone/>
              <a:defRPr/>
            </a:pPr>
            <a:endParaRPr lang="en-US" altLang="en-US" sz="600" dirty="0" smtClean="0"/>
          </a:p>
          <a:p>
            <a:pPr eaLnBrk="1" hangingPunct="1">
              <a:spcAft>
                <a:spcPts val="1200"/>
              </a:spcAft>
              <a:defRPr/>
            </a:pPr>
            <a:r>
              <a:rPr lang="en-US" altLang="en-US" sz="2800" b="1" dirty="0" smtClean="0"/>
              <a:t>HEAL</a:t>
            </a:r>
          </a:p>
          <a:p>
            <a:pPr lvl="1" eaLnBrk="1" hangingPunct="1">
              <a:spcAft>
                <a:spcPts val="1200"/>
              </a:spcAft>
              <a:defRPr/>
            </a:pPr>
            <a:r>
              <a:rPr lang="en-US" altLang="en-US" sz="2400" dirty="0" smtClean="0"/>
              <a:t>Combined ERAT and CARAT</a:t>
            </a:r>
          </a:p>
        </p:txBody>
      </p:sp>
      <p:pic>
        <p:nvPicPr>
          <p:cNvPr id="5"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54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70616" y="268940"/>
            <a:ext cx="7229139" cy="1066800"/>
          </a:xfrm>
        </p:spPr>
        <p:txBody>
          <a:bodyPr/>
          <a:lstStyle/>
          <a:p>
            <a:r>
              <a:rPr lang="en-US" altLang="en-US" sz="3200" b="1" dirty="0" smtClean="0">
                <a:solidFill>
                  <a:srgbClr val="0070C0"/>
                </a:solidFill>
              </a:rPr>
              <a:t>Among the Risk Factors Found to Affect Asthma…</a:t>
            </a:r>
          </a:p>
        </p:txBody>
      </p:sp>
      <p:sp>
        <p:nvSpPr>
          <p:cNvPr id="30723" name="Rectangle 3"/>
          <p:cNvSpPr>
            <a:spLocks noGrp="1" noChangeArrowheads="1"/>
          </p:cNvSpPr>
          <p:nvPr>
            <p:ph type="body" sz="half" idx="1"/>
          </p:nvPr>
        </p:nvSpPr>
        <p:spPr>
          <a:xfrm>
            <a:off x="228600" y="1335740"/>
            <a:ext cx="8915400" cy="4918037"/>
          </a:xfrm>
        </p:spPr>
        <p:txBody>
          <a:bodyPr/>
          <a:lstStyle/>
          <a:p>
            <a:pPr marL="533400" indent="-533400">
              <a:spcAft>
                <a:spcPts val="600"/>
              </a:spcAft>
            </a:pPr>
            <a:r>
              <a:rPr lang="en-US" altLang="en-US" sz="2400" b="1" dirty="0" smtClean="0"/>
              <a:t>Medical Risk—</a:t>
            </a:r>
            <a:r>
              <a:rPr lang="en-US" altLang="en-US" sz="2400" dirty="0" smtClean="0"/>
              <a:t>continuity of care, ED use, communication 			with PCP</a:t>
            </a:r>
          </a:p>
          <a:p>
            <a:pPr marL="533400" indent="-533400">
              <a:spcAft>
                <a:spcPts val="600"/>
              </a:spcAft>
            </a:pPr>
            <a:r>
              <a:rPr lang="en-US" altLang="en-US" sz="2400" b="1" dirty="0"/>
              <a:t>Adherence—</a:t>
            </a:r>
            <a:r>
              <a:rPr lang="en-US" altLang="en-US" sz="2400" dirty="0" smtClean="0"/>
              <a:t>correct medication use, barriers to adherence</a:t>
            </a:r>
          </a:p>
          <a:p>
            <a:pPr marL="533400" indent="-533400">
              <a:spcAft>
                <a:spcPts val="600"/>
              </a:spcAft>
            </a:pPr>
            <a:r>
              <a:rPr lang="en-US" altLang="en-US" sz="2400" b="1" dirty="0" smtClean="0"/>
              <a:t>Asthma </a:t>
            </a:r>
            <a:r>
              <a:rPr lang="en-US" altLang="en-US" sz="2400" b="1" dirty="0"/>
              <a:t>Responsibility—</a:t>
            </a:r>
            <a:r>
              <a:rPr lang="en-US" altLang="en-US" sz="2400" dirty="0" smtClean="0"/>
              <a:t>shared, diffused responsibility</a:t>
            </a:r>
          </a:p>
          <a:p>
            <a:pPr marL="533400" indent="-533400">
              <a:spcAft>
                <a:spcPts val="600"/>
              </a:spcAft>
            </a:pPr>
            <a:r>
              <a:rPr lang="en-US" altLang="en-US" sz="2400" b="1" dirty="0" smtClean="0"/>
              <a:t>Psychosocial </a:t>
            </a:r>
            <a:r>
              <a:rPr lang="en-US" altLang="en-US" sz="2400" b="1" dirty="0"/>
              <a:t>Factors—</a:t>
            </a:r>
            <a:r>
              <a:rPr lang="en-US" altLang="en-US" sz="2400" dirty="0" smtClean="0"/>
              <a:t>caretaker and child psychological 				status </a:t>
            </a:r>
          </a:p>
          <a:p>
            <a:pPr marL="533400" indent="-533400">
              <a:spcAft>
                <a:spcPts val="600"/>
              </a:spcAft>
            </a:pPr>
            <a:r>
              <a:rPr lang="en-US" altLang="en-US" sz="2400" b="1" dirty="0"/>
              <a:t>Attitudes—</a:t>
            </a:r>
            <a:r>
              <a:rPr lang="en-US" altLang="en-US" sz="2400" dirty="0" smtClean="0"/>
              <a:t>ability to control symptoms, attitude toward 			health care, medications</a:t>
            </a:r>
          </a:p>
          <a:p>
            <a:pPr marL="533400" indent="-533400">
              <a:spcAft>
                <a:spcPts val="600"/>
              </a:spcAft>
            </a:pPr>
            <a:r>
              <a:rPr lang="en-US" altLang="en-US" sz="2400" b="1" dirty="0" smtClean="0"/>
              <a:t>Allergies and </a:t>
            </a:r>
            <a:r>
              <a:rPr lang="en-US" altLang="en-US" sz="2400" b="1" dirty="0"/>
              <a:t>exposures—</a:t>
            </a:r>
            <a:r>
              <a:rPr lang="en-US" altLang="en-US" sz="2400" dirty="0" smtClean="0"/>
              <a:t>skin test sensitivities, 				environmental triggers, ETS exposure </a:t>
            </a:r>
          </a:p>
        </p:txBody>
      </p:sp>
      <p:pic>
        <p:nvPicPr>
          <p:cNvPr id="5"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38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720762"/>
            <a:ext cx="8229600" cy="1143000"/>
          </a:xfrm>
        </p:spPr>
        <p:txBody>
          <a:bodyPr/>
          <a:lstStyle/>
          <a:p>
            <a:pPr eaLnBrk="1" hangingPunct="1"/>
            <a:r>
              <a:rPr lang="en-US" altLang="en-US" sz="3600" b="1" dirty="0" smtClean="0">
                <a:solidFill>
                  <a:srgbClr val="0070C0"/>
                </a:solidFill>
              </a:rPr>
              <a:t>Child Asthma Risk Assessment Tool (CARAT)</a:t>
            </a:r>
          </a:p>
        </p:txBody>
      </p:sp>
      <p:sp>
        <p:nvSpPr>
          <p:cNvPr id="32771" name="Rectangle 3"/>
          <p:cNvSpPr>
            <a:spLocks noGrp="1" noChangeArrowheads="1"/>
          </p:cNvSpPr>
          <p:nvPr>
            <p:ph idx="1"/>
          </p:nvPr>
        </p:nvSpPr>
        <p:spPr>
          <a:xfrm>
            <a:off x="1376978" y="2355925"/>
            <a:ext cx="7309821" cy="3770238"/>
          </a:xfrm>
        </p:spPr>
        <p:txBody>
          <a:bodyPr/>
          <a:lstStyle/>
          <a:p>
            <a:pPr marL="533400" indent="-533400" eaLnBrk="1" hangingPunct="1">
              <a:spcBef>
                <a:spcPts val="600"/>
              </a:spcBef>
              <a:spcAft>
                <a:spcPts val="1200"/>
              </a:spcAft>
            </a:pPr>
            <a:r>
              <a:rPr lang="en-US" altLang="en-US" sz="2800" b="1" dirty="0" smtClean="0"/>
              <a:t>Generated from clinic interviews</a:t>
            </a:r>
          </a:p>
          <a:p>
            <a:pPr marL="533400" indent="-533400" eaLnBrk="1" hangingPunct="1">
              <a:spcBef>
                <a:spcPts val="600"/>
              </a:spcBef>
              <a:spcAft>
                <a:spcPts val="1200"/>
              </a:spcAft>
            </a:pPr>
            <a:r>
              <a:rPr lang="en-US" altLang="en-US" sz="2800" b="1" dirty="0" smtClean="0"/>
              <a:t>Identifies individual asthma risks</a:t>
            </a:r>
          </a:p>
          <a:p>
            <a:pPr marL="533400" indent="-533400" eaLnBrk="1" hangingPunct="1">
              <a:spcBef>
                <a:spcPts val="600"/>
              </a:spcBef>
              <a:spcAft>
                <a:spcPts val="1200"/>
              </a:spcAft>
            </a:pPr>
            <a:r>
              <a:rPr lang="en-US" altLang="en-US" sz="2800" b="1" dirty="0" smtClean="0"/>
              <a:t>Provides summary of asthma risks</a:t>
            </a:r>
          </a:p>
          <a:p>
            <a:pPr marL="533400" indent="-533400" eaLnBrk="1" hangingPunct="1">
              <a:spcBef>
                <a:spcPts val="600"/>
              </a:spcBef>
              <a:spcAft>
                <a:spcPts val="1200"/>
              </a:spcAft>
            </a:pPr>
            <a:r>
              <a:rPr lang="en-US" altLang="en-US" sz="2800" b="1" dirty="0" smtClean="0"/>
              <a:t>Provides personalized asthma education</a:t>
            </a:r>
          </a:p>
          <a:p>
            <a:pPr marL="533400" indent="-533400" eaLnBrk="1" hangingPunct="1">
              <a:spcBef>
                <a:spcPts val="600"/>
              </a:spcBef>
              <a:spcAft>
                <a:spcPts val="1200"/>
              </a:spcAft>
            </a:pPr>
            <a:r>
              <a:rPr lang="en-US" altLang="en-US" sz="2800" b="1" dirty="0" smtClean="0"/>
              <a:t>Guides intervention activities</a:t>
            </a:r>
          </a:p>
        </p:txBody>
      </p:sp>
      <p:pic>
        <p:nvPicPr>
          <p:cNvPr id="6"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9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ages from Carat example 121006 graph"/>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
          <a:stretch/>
        </p:blipFill>
        <p:spPr>
          <a:xfrm>
            <a:off x="1940510" y="0"/>
            <a:ext cx="5714878" cy="6461502"/>
          </a:xfrm>
        </p:spPr>
      </p:pic>
      <p:pic>
        <p:nvPicPr>
          <p:cNvPr id="6"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33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Pages from Carat example 121006"/>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955153" y="0"/>
            <a:ext cx="5806614" cy="6459292"/>
          </a:xfrm>
        </p:spPr>
      </p:pic>
      <p:pic>
        <p:nvPicPr>
          <p:cNvPr id="4"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6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ages from Carat example 121006 handout"/>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1796316" y="-1"/>
            <a:ext cx="5837859" cy="6471501"/>
          </a:xfrm>
        </p:spPr>
      </p:pic>
      <p:pic>
        <p:nvPicPr>
          <p:cNvPr id="6"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98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Pages from Carat example 121006-3"/>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39971" y="754911"/>
            <a:ext cx="7659438" cy="5146159"/>
          </a:xfrm>
        </p:spPr>
      </p:pic>
      <p:pic>
        <p:nvPicPr>
          <p:cNvPr id="6"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7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Pages from Carat example 121006-4"/>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a:xfrm>
            <a:off x="2202013" y="1"/>
            <a:ext cx="5105863" cy="6443330"/>
          </a:xfrm>
        </p:spPr>
      </p:pic>
      <p:pic>
        <p:nvPicPr>
          <p:cNvPr id="6"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3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3825"/>
            <a:ext cx="8229600" cy="1143000"/>
          </a:xfrm>
        </p:spPr>
        <p:txBody>
          <a:bodyPr/>
          <a:lstStyle/>
          <a:p>
            <a:pPr eaLnBrk="1" hangingPunct="1"/>
            <a:r>
              <a:rPr lang="en-US" b="1" dirty="0">
                <a:solidFill>
                  <a:srgbClr val="0070C0"/>
                </a:solidFill>
              </a:rPr>
              <a:t>Agenda</a:t>
            </a:r>
            <a:r>
              <a:rPr lang="en-US" b="1" dirty="0" smtClean="0">
                <a:solidFill>
                  <a:srgbClr val="0070C0"/>
                </a:solidFill>
              </a:rPr>
              <a:t> </a:t>
            </a:r>
          </a:p>
        </p:txBody>
      </p:sp>
      <p:sp>
        <p:nvSpPr>
          <p:cNvPr id="6" name="Content Placeholder 2"/>
          <p:cNvSpPr>
            <a:spLocks noGrp="1"/>
          </p:cNvSpPr>
          <p:nvPr>
            <p:ph idx="1"/>
          </p:nvPr>
        </p:nvSpPr>
        <p:spPr>
          <a:xfrm>
            <a:off x="628649" y="1266825"/>
            <a:ext cx="7909561" cy="2083181"/>
          </a:xfrm>
        </p:spPr>
        <p:txBody>
          <a:bodyPr rtlCol="0">
            <a:noAutofit/>
          </a:bodyPr>
          <a:lstStyle/>
          <a:p>
            <a:pPr marL="457200" indent="-457200" eaLnBrk="1" fontAlgn="auto" hangingPunct="1">
              <a:spcBef>
                <a:spcPts val="0"/>
              </a:spcBef>
              <a:spcAft>
                <a:spcPts val="1800"/>
              </a:spcAft>
              <a:buFont typeface="+mj-lt"/>
              <a:buAutoNum type="arabicPeriod"/>
              <a:defRPr/>
            </a:pPr>
            <a:r>
              <a:rPr lang="en-US" sz="2400" dirty="0" smtClean="0"/>
              <a:t>Introduction</a:t>
            </a:r>
          </a:p>
          <a:p>
            <a:pPr marL="457200" indent="-457200" eaLnBrk="1" fontAlgn="auto" hangingPunct="1">
              <a:spcBef>
                <a:spcPts val="0"/>
              </a:spcBef>
              <a:spcAft>
                <a:spcPts val="1800"/>
              </a:spcAft>
              <a:buFont typeface="+mj-lt"/>
              <a:buAutoNum type="arabicPeriod"/>
              <a:defRPr/>
            </a:pPr>
            <a:r>
              <a:rPr lang="en-US" sz="2400" dirty="0" smtClean="0"/>
              <a:t>Roundtable Discussion</a:t>
            </a:r>
          </a:p>
          <a:p>
            <a:pPr marL="457200" indent="-457200" eaLnBrk="1" fontAlgn="auto" hangingPunct="1">
              <a:spcBef>
                <a:spcPts val="0"/>
              </a:spcBef>
              <a:spcAft>
                <a:spcPts val="0"/>
              </a:spcAft>
              <a:buFont typeface="+mj-lt"/>
              <a:buAutoNum type="arabicPeriod"/>
              <a:defRPr/>
            </a:pPr>
            <a:r>
              <a:rPr lang="en-US" sz="2400" dirty="0" smtClean="0"/>
              <a:t>Q&amp;A in AsthmaCommunityNetwork.org </a:t>
            </a:r>
            <a:r>
              <a:rPr lang="en-US" sz="2400" dirty="0"/>
              <a:t>Discussion </a:t>
            </a:r>
            <a:r>
              <a:rPr lang="en-US" sz="2400" dirty="0" smtClean="0"/>
              <a:t>Forum</a:t>
            </a:r>
          </a:p>
        </p:txBody>
      </p:sp>
      <p:sp>
        <p:nvSpPr>
          <p:cNvPr id="5" name="TextBox 10"/>
          <p:cNvSpPr txBox="1">
            <a:spLocks noChangeArrowheads="1"/>
          </p:cNvSpPr>
          <p:nvPr/>
        </p:nvSpPr>
        <p:spPr bwMode="auto">
          <a:xfrm>
            <a:off x="628649" y="3359630"/>
            <a:ext cx="7909561" cy="2831544"/>
          </a:xfrm>
          <a:prstGeom prst="rect">
            <a:avLst/>
          </a:prstGeom>
          <a:solidFill>
            <a:schemeClr val="accent3">
              <a:lumMod val="20000"/>
              <a:lumOff val="80000"/>
            </a:schemeClr>
          </a:solidFill>
          <a:ln w="9525">
            <a:solidFill>
              <a:srgbClr val="5E7D2B"/>
            </a:solidFill>
            <a:miter lim="800000"/>
            <a:headEnd/>
            <a:tailEnd/>
          </a:ln>
        </p:spPr>
        <p:txBody>
          <a:bodyPr wrap="square" tIns="91440" bIns="91440">
            <a:spAutoFit/>
          </a:bodyPr>
          <a:lstStyle/>
          <a:p>
            <a:pPr>
              <a:spcBef>
                <a:spcPts val="600"/>
              </a:spcBef>
              <a:spcAft>
                <a:spcPts val="600"/>
              </a:spcAft>
            </a:pPr>
            <a:r>
              <a:rPr lang="en-US" sz="2200" b="1" dirty="0" smtClean="0">
                <a:latin typeface="Calibri" pitchFamily="34" charset="0"/>
              </a:rPr>
              <a:t>Member? </a:t>
            </a:r>
            <a:r>
              <a:rPr lang="en-US" sz="2200" dirty="0" smtClean="0">
                <a:latin typeface="Calibri" pitchFamily="34" charset="0"/>
              </a:rPr>
              <a:t>You can post questions now. Use the link in the Chat box.</a:t>
            </a:r>
          </a:p>
          <a:p>
            <a:pPr>
              <a:spcBef>
                <a:spcPts val="600"/>
              </a:spcBef>
              <a:spcAft>
                <a:spcPts val="600"/>
              </a:spcAft>
            </a:pPr>
            <a:r>
              <a:rPr lang="en-US" sz="2200" b="1" dirty="0" smtClean="0">
                <a:latin typeface="Calibri" pitchFamily="34" charset="0"/>
              </a:rPr>
              <a:t>Not yet a member? </a:t>
            </a:r>
            <a:r>
              <a:rPr lang="en-US" sz="2200" dirty="0" smtClean="0">
                <a:latin typeface="Calibri" pitchFamily="34" charset="0"/>
              </a:rPr>
              <a:t>Joining online is quick and easy.</a:t>
            </a:r>
          </a:p>
          <a:p>
            <a:pPr marL="740664" indent="-283464">
              <a:spcBef>
                <a:spcPts val="600"/>
              </a:spcBef>
              <a:spcAft>
                <a:spcPts val="600"/>
              </a:spcAft>
              <a:buFont typeface="Arial" pitchFamily="34" charset="0"/>
              <a:buChar char="•"/>
            </a:pPr>
            <a:r>
              <a:rPr lang="en-US" sz="2200" dirty="0" smtClean="0">
                <a:latin typeface="Calibri" pitchFamily="34" charset="0"/>
              </a:rPr>
              <a:t>Go to </a:t>
            </a:r>
            <a:r>
              <a:rPr lang="en-US" sz="2200" b="1" dirty="0" smtClean="0">
                <a:latin typeface="Calibri" pitchFamily="34" charset="0"/>
              </a:rPr>
              <a:t>AsthmaCommunityNetwork.org.</a:t>
            </a:r>
            <a:endParaRPr lang="en-US" sz="2200" dirty="0" smtClean="0">
              <a:latin typeface="Calibri" pitchFamily="34" charset="0"/>
            </a:endParaRPr>
          </a:p>
          <a:p>
            <a:pPr marL="740664" indent="-283464">
              <a:spcBef>
                <a:spcPts val="600"/>
              </a:spcBef>
              <a:spcAft>
                <a:spcPts val="600"/>
              </a:spcAft>
              <a:buFont typeface="Arial" pitchFamily="34" charset="0"/>
              <a:buChar char="•"/>
            </a:pPr>
            <a:r>
              <a:rPr lang="en-US" sz="2200" b="1" dirty="0" smtClean="0">
                <a:latin typeface="Calibri" pitchFamily="34" charset="0"/>
              </a:rPr>
              <a:t>Click</a:t>
            </a:r>
            <a:r>
              <a:rPr lang="en-US" sz="2200" dirty="0" smtClean="0">
                <a:latin typeface="Calibri" pitchFamily="34" charset="0"/>
              </a:rPr>
              <a:t> “</a:t>
            </a:r>
            <a:r>
              <a:rPr lang="en-US" sz="2200" b="1" dirty="0">
                <a:latin typeface="Calibri" pitchFamily="34" charset="0"/>
              </a:rPr>
              <a:t>Join Now</a:t>
            </a:r>
            <a:r>
              <a:rPr lang="en-US" sz="2200" dirty="0">
                <a:latin typeface="Calibri" pitchFamily="34" charset="0"/>
              </a:rPr>
              <a:t>” </a:t>
            </a:r>
            <a:r>
              <a:rPr lang="en-US" sz="2200" dirty="0" smtClean="0">
                <a:latin typeface="Calibri" pitchFamily="34" charset="0"/>
              </a:rPr>
              <a:t>at the top of the screen and complete the application process.</a:t>
            </a:r>
          </a:p>
          <a:p>
            <a:pPr marL="740664" indent="-283464">
              <a:spcBef>
                <a:spcPts val="600"/>
              </a:spcBef>
              <a:spcAft>
                <a:spcPts val="600"/>
              </a:spcAft>
              <a:buFont typeface="Arial" pitchFamily="34" charset="0"/>
              <a:buChar char="•"/>
            </a:pPr>
            <a:r>
              <a:rPr lang="en-US" sz="2200" b="1" dirty="0" smtClean="0">
                <a:latin typeface="Calibri" pitchFamily="34" charset="0"/>
              </a:rPr>
              <a:t>Post questions </a:t>
            </a:r>
            <a:r>
              <a:rPr lang="en-US" sz="2200" dirty="0" smtClean="0">
                <a:latin typeface="Calibri" pitchFamily="34" charset="0"/>
              </a:rPr>
              <a:t>as soon as your </a:t>
            </a:r>
            <a:r>
              <a:rPr lang="en-US" sz="2200" dirty="0">
                <a:latin typeface="Calibri" pitchFamily="34" charset="0"/>
              </a:rPr>
              <a:t>account </a:t>
            </a:r>
            <a:r>
              <a:rPr lang="en-US" sz="2200" dirty="0" smtClean="0">
                <a:latin typeface="Calibri" pitchFamily="34" charset="0"/>
              </a:rPr>
              <a:t>is approved.</a:t>
            </a:r>
            <a:endParaRPr lang="en-US" sz="2200" dirty="0">
              <a:latin typeface="Calibri" pitchFamily="34" charset="0"/>
            </a:endParaRPr>
          </a:p>
        </p:txBody>
      </p:sp>
    </p:spTree>
    <p:extLst>
      <p:ext uri="{BB962C8B-B14F-4D97-AF65-F5344CB8AC3E}">
        <p14:creationId xmlns:p14="http://schemas.microsoft.com/office/powerpoint/2010/main" val="427664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97279" y="455408"/>
            <a:ext cx="7323699" cy="727934"/>
          </a:xfrm>
        </p:spPr>
        <p:txBody>
          <a:bodyPr/>
          <a:lstStyle/>
          <a:p>
            <a:pPr marL="0" indent="0" algn="ctr">
              <a:buNone/>
            </a:pPr>
            <a:r>
              <a:rPr lang="en-US" sz="3600" b="1" dirty="0" smtClean="0">
                <a:solidFill>
                  <a:srgbClr val="0070C0"/>
                </a:solidFill>
              </a:rPr>
              <a:t>ICAS – the Inner-City Asthma Study</a:t>
            </a:r>
            <a:endParaRPr lang="en-US" sz="3600" b="1" dirty="0">
              <a:solidFill>
                <a:srgbClr val="0070C0"/>
              </a:solidFill>
            </a:endParaRPr>
          </a:p>
        </p:txBody>
      </p:sp>
      <p:sp>
        <p:nvSpPr>
          <p:cNvPr id="3" name="TextBox 2"/>
          <p:cNvSpPr txBox="1"/>
          <p:nvPr/>
        </p:nvSpPr>
        <p:spPr>
          <a:xfrm>
            <a:off x="880946" y="1465302"/>
            <a:ext cx="7738946" cy="1200329"/>
          </a:xfrm>
          <a:prstGeom prst="rect">
            <a:avLst/>
          </a:prstGeom>
          <a:noFill/>
        </p:spPr>
        <p:txBody>
          <a:bodyPr wrap="square" rtlCol="0">
            <a:spAutoFit/>
          </a:bodyPr>
          <a:lstStyle/>
          <a:p>
            <a:r>
              <a:rPr lang="en-US" sz="2400" b="1" dirty="0" smtClean="0"/>
              <a:t>ICAS was designed to address the many environmental exposures and allergen sensitivities that were identified in NCICAS.</a:t>
            </a:r>
            <a:endParaRPr lang="en-US" sz="2400" b="1" dirty="0"/>
          </a:p>
        </p:txBody>
      </p:sp>
      <p:sp>
        <p:nvSpPr>
          <p:cNvPr id="4" name="TextBox 3"/>
          <p:cNvSpPr txBox="1"/>
          <p:nvPr/>
        </p:nvSpPr>
        <p:spPr>
          <a:xfrm>
            <a:off x="702527" y="3044283"/>
            <a:ext cx="8062864"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 asthma </a:t>
            </a:r>
            <a:r>
              <a:rPr lang="en-US" sz="2400" b="1" dirty="0"/>
              <a:t>c</a:t>
            </a:r>
            <a:r>
              <a:rPr lang="en-US" sz="2400" b="1" dirty="0" smtClean="0"/>
              <a:t>ounselors were replaced with “environmental counselors.”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smtClean="0"/>
              <a:t>The CARAT was replaced with the ERAT.</a:t>
            </a:r>
            <a:endParaRPr lang="en-US" sz="2400" b="1" dirty="0"/>
          </a:p>
        </p:txBody>
      </p:sp>
      <p:pic>
        <p:nvPicPr>
          <p:cNvPr id="6"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5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71774" y="703729"/>
            <a:ext cx="7772400" cy="704850"/>
          </a:xfrm>
        </p:spPr>
        <p:txBody>
          <a:bodyPr/>
          <a:lstStyle/>
          <a:p>
            <a:r>
              <a:rPr lang="en-US" altLang="en-US" sz="3200" b="1" dirty="0" smtClean="0">
                <a:solidFill>
                  <a:srgbClr val="0070C0"/>
                </a:solidFill>
              </a:rPr>
              <a:t>Allergen Sensitivity by Skin Prick Test</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297662504"/>
              </p:ext>
            </p:extLst>
          </p:nvPr>
        </p:nvGraphicFramePr>
        <p:xfrm>
          <a:off x="228637" y="1342588"/>
          <a:ext cx="8864563" cy="515788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91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1463" y="0"/>
            <a:ext cx="8637587" cy="1190625"/>
          </a:xfrm>
        </p:spPr>
        <p:txBody>
          <a:bodyPr/>
          <a:lstStyle/>
          <a:p>
            <a:r>
              <a:rPr lang="en-US" altLang="en-US" sz="3600" b="1" dirty="0" smtClean="0">
                <a:solidFill>
                  <a:srgbClr val="0070C0"/>
                </a:solidFill>
              </a:rPr>
              <a:t>Home Environmental Exposures</a:t>
            </a:r>
          </a:p>
        </p:txBody>
      </p:sp>
      <p:graphicFrame>
        <p:nvGraphicFramePr>
          <p:cNvPr id="346115" name="Group 3"/>
          <p:cNvGraphicFramePr>
            <a:graphicFrameLocks noGrp="1"/>
          </p:cNvGraphicFramePr>
          <p:nvPr>
            <p:ph type="tbl" idx="1"/>
            <p:extLst>
              <p:ext uri="{D42A27DB-BD31-4B8C-83A1-F6EECF244321}">
                <p14:modId xmlns:p14="http://schemas.microsoft.com/office/powerpoint/2010/main" val="2321892512"/>
              </p:ext>
            </p:extLst>
          </p:nvPr>
        </p:nvGraphicFramePr>
        <p:xfrm>
          <a:off x="555585" y="980853"/>
          <a:ext cx="8207375" cy="4286250"/>
        </p:xfrm>
        <a:graphic>
          <a:graphicData uri="http://schemas.openxmlformats.org/drawingml/2006/table">
            <a:tbl>
              <a:tblPr/>
              <a:tblGrid>
                <a:gridCol w="5824537"/>
                <a:gridCol w="2382838"/>
              </a:tblGrid>
              <a:tr h="914400">
                <a:tc>
                  <a:txBody>
                    <a:bodyPr/>
                    <a:lstStyle/>
                    <a:p>
                      <a:pPr marL="0" marR="0" lvl="0" indent="0" algn="l"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Tobacco smoking (≥ 1 smoker)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smtClean="0">
                          <a:ln>
                            <a:noFill/>
                          </a:ln>
                          <a:solidFill>
                            <a:schemeClr val="tx1"/>
                          </a:solidFill>
                          <a:effectLst/>
                          <a:latin typeface="Arial" charset="0"/>
                        </a:rPr>
                        <a:t>47%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Dampness, water leaks, mildew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smtClean="0">
                          <a:ln>
                            <a:noFill/>
                          </a:ln>
                          <a:solidFill>
                            <a:schemeClr val="tx1"/>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Cockroaches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Rodents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49%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smtClean="0">
                          <a:ln>
                            <a:noFill/>
                          </a:ln>
                          <a:solidFill>
                            <a:schemeClr val="tx1"/>
                          </a:solidFill>
                          <a:effectLst/>
                          <a:latin typeface="Arial" charset="0"/>
                        </a:rPr>
                        <a:t>Furry pet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
                          <a:schemeClr val="tx1"/>
                        </a:buClr>
                        <a:buSzTx/>
                        <a:buFontTx/>
                        <a:buNone/>
                        <a:tabLst/>
                      </a:pPr>
                      <a:r>
                        <a:rPr kumimoji="0" lang="en-US" sz="2800" b="1" i="0" u="none" strike="noStrike" cap="none" normalizeH="0" baseline="0" dirty="0" smtClean="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07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78715" y="871369"/>
            <a:ext cx="8229600" cy="1143000"/>
          </a:xfrm>
        </p:spPr>
        <p:txBody>
          <a:bodyPr/>
          <a:lstStyle/>
          <a:p>
            <a:pPr eaLnBrk="1" hangingPunct="1"/>
            <a:r>
              <a:rPr lang="en-US" altLang="en-US" sz="3600" b="1" dirty="0" smtClean="0">
                <a:solidFill>
                  <a:srgbClr val="0070C0"/>
                </a:solidFill>
              </a:rPr>
              <a:t>Environmental Risk Assessment Tool (ERAT)</a:t>
            </a:r>
          </a:p>
        </p:txBody>
      </p:sp>
      <p:sp>
        <p:nvSpPr>
          <p:cNvPr id="49155" name="Rectangle 3"/>
          <p:cNvSpPr>
            <a:spLocks noGrp="1" noChangeArrowheads="1"/>
          </p:cNvSpPr>
          <p:nvPr>
            <p:ph idx="1"/>
          </p:nvPr>
        </p:nvSpPr>
        <p:spPr>
          <a:xfrm>
            <a:off x="419548" y="2302136"/>
            <a:ext cx="8495852" cy="3824027"/>
          </a:xfrm>
        </p:spPr>
        <p:txBody>
          <a:bodyPr/>
          <a:lstStyle/>
          <a:p>
            <a:pPr marL="533400" indent="-361950" eaLnBrk="1" hangingPunct="1"/>
            <a:r>
              <a:rPr lang="en-US" altLang="en-US" sz="2400" b="1" dirty="0" smtClean="0"/>
              <a:t>Generated from</a:t>
            </a:r>
          </a:p>
          <a:p>
            <a:pPr marL="933450" lvl="1" indent="-419100" eaLnBrk="1" hangingPunct="1"/>
            <a:r>
              <a:rPr lang="en-US" altLang="en-US" sz="2400" b="1" dirty="0" smtClean="0"/>
              <a:t>Clinic interviews</a:t>
            </a:r>
          </a:p>
          <a:p>
            <a:pPr marL="933450" lvl="1" indent="-419100" eaLnBrk="1" hangingPunct="1"/>
            <a:r>
              <a:rPr lang="en-US" altLang="en-US" sz="2400" b="1" dirty="0" smtClean="0"/>
              <a:t>Home observation and sample collection</a:t>
            </a:r>
          </a:p>
          <a:p>
            <a:pPr marL="533400" indent="-361950" eaLnBrk="1" hangingPunct="1">
              <a:spcBef>
                <a:spcPct val="60000"/>
              </a:spcBef>
            </a:pPr>
            <a:r>
              <a:rPr lang="en-US" altLang="en-US" sz="2400" b="1" dirty="0" smtClean="0"/>
              <a:t>Identifies and provides a summary of environmental risks</a:t>
            </a:r>
          </a:p>
          <a:p>
            <a:pPr marL="533400" indent="-361950" eaLnBrk="1" hangingPunct="1">
              <a:spcBef>
                <a:spcPct val="60000"/>
              </a:spcBef>
            </a:pPr>
            <a:r>
              <a:rPr lang="en-US" altLang="en-US" sz="2400" b="1" dirty="0" smtClean="0"/>
              <a:t>Guides targeted environmental intervention modules</a:t>
            </a:r>
          </a:p>
        </p:txBody>
      </p:sp>
      <p:pic>
        <p:nvPicPr>
          <p:cNvPr id="6"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6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66706" y="265818"/>
            <a:ext cx="7405175" cy="596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M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68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b="1" dirty="0" smtClean="0">
                <a:solidFill>
                  <a:srgbClr val="0070C0"/>
                </a:solidFill>
              </a:rPr>
              <a:t>Participant Outcomes</a:t>
            </a:r>
          </a:p>
        </p:txBody>
      </p:sp>
      <p:sp>
        <p:nvSpPr>
          <p:cNvPr id="57347" name="Content Placeholder 2"/>
          <p:cNvSpPr>
            <a:spLocks noGrp="1"/>
          </p:cNvSpPr>
          <p:nvPr>
            <p:ph idx="1"/>
          </p:nvPr>
        </p:nvSpPr>
        <p:spPr/>
        <p:txBody>
          <a:bodyPr/>
          <a:lstStyle/>
          <a:p>
            <a:r>
              <a:rPr lang="en-US" altLang="en-US" sz="2800" dirty="0" smtClean="0"/>
              <a:t>Asthma symptoms and medication use</a:t>
            </a:r>
          </a:p>
          <a:p>
            <a:r>
              <a:rPr lang="en-US" altLang="en-US" sz="2800" dirty="0" smtClean="0"/>
              <a:t>Asthma Control Test</a:t>
            </a:r>
          </a:p>
          <a:p>
            <a:r>
              <a:rPr lang="en-US" altLang="en-US" sz="2800" dirty="0" smtClean="0"/>
              <a:t>Cost effectiveness</a:t>
            </a:r>
          </a:p>
          <a:p>
            <a:r>
              <a:rPr lang="en-US" altLang="en-US" sz="2800" dirty="0" smtClean="0"/>
              <a:t>Home environmental allergen exposures</a:t>
            </a:r>
          </a:p>
          <a:p>
            <a:r>
              <a:rPr lang="en-US" altLang="en-US" sz="2800" dirty="0" smtClean="0"/>
              <a:t>Lung function</a:t>
            </a:r>
          </a:p>
          <a:p>
            <a:r>
              <a:rPr lang="en-US" altLang="en-US" sz="2800" dirty="0" smtClean="0"/>
              <a:t>Quality of life</a:t>
            </a:r>
          </a:p>
          <a:p>
            <a:endParaRPr lang="en-US" altLang="en-US" sz="2400" dirty="0" smtClean="0"/>
          </a:p>
        </p:txBody>
      </p:sp>
      <p:pic>
        <p:nvPicPr>
          <p:cNvPr id="6"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89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b="1" dirty="0" smtClean="0">
                <a:solidFill>
                  <a:srgbClr val="0070C0"/>
                </a:solidFill>
              </a:rPr>
              <a:t>Summary</a:t>
            </a:r>
          </a:p>
        </p:txBody>
      </p:sp>
      <p:sp>
        <p:nvSpPr>
          <p:cNvPr id="58371" name="Content Placeholder 2"/>
          <p:cNvSpPr>
            <a:spLocks noGrp="1"/>
          </p:cNvSpPr>
          <p:nvPr>
            <p:ph idx="1"/>
          </p:nvPr>
        </p:nvSpPr>
        <p:spPr>
          <a:xfrm>
            <a:off x="199176" y="2034767"/>
            <a:ext cx="8754701" cy="3361099"/>
          </a:xfrm>
        </p:spPr>
        <p:txBody>
          <a:bodyPr/>
          <a:lstStyle/>
          <a:p>
            <a:pPr>
              <a:spcAft>
                <a:spcPts val="2400"/>
              </a:spcAft>
            </a:pPr>
            <a:r>
              <a:rPr lang="en-US" altLang="en-US" sz="2800" dirty="0" smtClean="0"/>
              <a:t>NCICAS, ICAS and HEAL involved patient-tailored asthma interventions directed at risks identified for the child.</a:t>
            </a:r>
          </a:p>
          <a:p>
            <a:pPr>
              <a:spcAft>
                <a:spcPts val="2400"/>
              </a:spcAft>
            </a:pPr>
            <a:r>
              <a:rPr lang="en-US" altLang="en-US" sz="2800" dirty="0" smtClean="0"/>
              <a:t>CHAMPS integrated the patient-tailored interventions into the Community Health Clinics and assessed effectiveness.</a:t>
            </a:r>
          </a:p>
        </p:txBody>
      </p:sp>
      <p:pic>
        <p:nvPicPr>
          <p:cNvPr id="6" name="Picture 2" descr="HM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1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5" idx="3"/>
          </p:cNvCxnSpPr>
          <p:nvPr/>
        </p:nvCxnSpPr>
        <p:spPr>
          <a:xfrm>
            <a:off x="4157663" y="1944688"/>
            <a:ext cx="4476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7654" idx="3"/>
          </p:cNvCxnSpPr>
          <p:nvPr/>
        </p:nvCxnSpPr>
        <p:spPr>
          <a:xfrm>
            <a:off x="4148138" y="3225800"/>
            <a:ext cx="48736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422775"/>
            <a:ext cx="9874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40138" y="5462588"/>
            <a:ext cx="9874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52963" y="2474913"/>
            <a:ext cx="9874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52963" y="3228975"/>
            <a:ext cx="9874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33913" y="4010025"/>
            <a:ext cx="9874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35500" y="5245100"/>
            <a:ext cx="9874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4338" y="1204913"/>
            <a:ext cx="3743325" cy="1477962"/>
          </a:xfrm>
          <a:prstGeom prst="rect">
            <a:avLst/>
          </a:prstGeom>
          <a:solidFill>
            <a:schemeClr val="accent4">
              <a:lumMod val="20000"/>
              <a:lumOff val="80000"/>
            </a:schemeClr>
          </a:solidFill>
        </p:spPr>
        <p:txBody>
          <a:bodyPr>
            <a:spAutoFit/>
          </a:bodyPr>
          <a:lstStyle/>
          <a:p>
            <a:pPr>
              <a:defRPr/>
            </a:pPr>
            <a:r>
              <a:rPr lang="en-US" b="1" dirty="0">
                <a:cs typeface="Arial" panose="020B0604020202020204" pitchFamily="34" charset="0"/>
              </a:rPr>
              <a:t>Baseline Clinic Evaluation</a:t>
            </a:r>
          </a:p>
          <a:p>
            <a:pPr>
              <a:defRPr/>
            </a:pPr>
            <a:r>
              <a:rPr lang="en-US" dirty="0">
                <a:cs typeface="Arial" panose="020B0604020202020204" pitchFamily="34" charset="0"/>
              </a:rPr>
              <a:t>Baseline measures/questionnaires</a:t>
            </a:r>
          </a:p>
          <a:p>
            <a:pPr lvl="1">
              <a:defRPr/>
            </a:pPr>
            <a:r>
              <a:rPr lang="en-US" dirty="0">
                <a:cs typeface="Arial" panose="020B0604020202020204" pitchFamily="34" charset="0"/>
              </a:rPr>
              <a:t>Clinical risk assessment</a:t>
            </a:r>
          </a:p>
          <a:p>
            <a:pPr lvl="1">
              <a:defRPr/>
            </a:pPr>
            <a:r>
              <a:rPr lang="en-US" dirty="0">
                <a:cs typeface="Arial" panose="020B0604020202020204" pitchFamily="34" charset="0"/>
              </a:rPr>
              <a:t>Allergen sensitivity testing</a:t>
            </a:r>
          </a:p>
          <a:p>
            <a:pPr lvl="1">
              <a:defRPr/>
            </a:pPr>
            <a:r>
              <a:rPr lang="en-US" dirty="0">
                <a:cs typeface="Arial" panose="020B0604020202020204" pitchFamily="34" charset="0"/>
              </a:rPr>
              <a:t>Spirometry</a:t>
            </a:r>
          </a:p>
        </p:txBody>
      </p:sp>
      <p:sp>
        <p:nvSpPr>
          <p:cNvPr id="59403" name="TextBox 6"/>
          <p:cNvSpPr txBox="1">
            <a:spLocks noChangeArrowheads="1"/>
          </p:cNvSpPr>
          <p:nvPr/>
        </p:nvSpPr>
        <p:spPr bwMode="auto">
          <a:xfrm>
            <a:off x="5137150" y="2295525"/>
            <a:ext cx="3668713" cy="3698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1800" b="1"/>
              <a:t>Asthma Counselor Visit 1</a:t>
            </a:r>
            <a:r>
              <a:rPr lang="en-US" altLang="en-US" sz="1800"/>
              <a:t>: Clinic</a:t>
            </a:r>
          </a:p>
        </p:txBody>
      </p:sp>
      <p:sp>
        <p:nvSpPr>
          <p:cNvPr id="27654" name="TextBox 7"/>
          <p:cNvSpPr txBox="1">
            <a:spLocks noChangeArrowheads="1"/>
          </p:cNvSpPr>
          <p:nvPr/>
        </p:nvSpPr>
        <p:spPr bwMode="auto">
          <a:xfrm>
            <a:off x="414338" y="2901950"/>
            <a:ext cx="3733800" cy="646113"/>
          </a:xfrm>
          <a:prstGeom prst="rect">
            <a:avLst/>
          </a:prstGeom>
          <a:solidFill>
            <a:schemeClr val="accent4">
              <a:lumMod val="20000"/>
              <a:lumOff val="80000"/>
            </a:schemeClr>
          </a:solidFill>
          <a:ln w="9525">
            <a:noFill/>
            <a:miter lim="800000"/>
            <a:headEnd/>
            <a:tailEnd/>
          </a:ln>
        </p:spPr>
        <p:txBody>
          <a:bodyPr>
            <a:spAutoFit/>
          </a:bodyPr>
          <a:lstStyle/>
          <a:p>
            <a:pPr algn="ctr">
              <a:defRPr/>
            </a:pPr>
            <a:r>
              <a:rPr lang="en-US" b="1" dirty="0">
                <a:cs typeface="Arial" panose="020B0604020202020204" pitchFamily="34" charset="0"/>
              </a:rPr>
              <a:t>Home environmental risk </a:t>
            </a:r>
            <a:r>
              <a:rPr lang="en-US" dirty="0">
                <a:cs typeface="Arial" panose="020B0604020202020204" pitchFamily="34" charset="0"/>
              </a:rPr>
              <a:t>A</a:t>
            </a:r>
            <a:r>
              <a:rPr lang="en-US" dirty="0" smtClean="0">
                <a:cs typeface="Arial" panose="020B0604020202020204" pitchFamily="34" charset="0"/>
              </a:rPr>
              <a:t>ssessment </a:t>
            </a:r>
            <a:r>
              <a:rPr lang="en-US" dirty="0">
                <a:cs typeface="Arial" panose="020B0604020202020204" pitchFamily="34" charset="0"/>
              </a:rPr>
              <a:t>visit</a:t>
            </a:r>
          </a:p>
        </p:txBody>
      </p:sp>
      <p:sp>
        <p:nvSpPr>
          <p:cNvPr id="59405" name="TextBox 8"/>
          <p:cNvSpPr txBox="1">
            <a:spLocks noChangeArrowheads="1"/>
          </p:cNvSpPr>
          <p:nvPr/>
        </p:nvSpPr>
        <p:spPr bwMode="auto">
          <a:xfrm>
            <a:off x="5146675" y="3041650"/>
            <a:ext cx="3719513"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1800" b="1"/>
              <a:t>Asthma Counselor Visit 2</a:t>
            </a:r>
            <a:r>
              <a:rPr lang="en-US" altLang="en-US" sz="1800"/>
              <a:t>: Home</a:t>
            </a:r>
          </a:p>
        </p:txBody>
      </p:sp>
      <p:sp>
        <p:nvSpPr>
          <p:cNvPr id="59406" name="TextBox 9"/>
          <p:cNvSpPr txBox="1">
            <a:spLocks noChangeArrowheads="1"/>
          </p:cNvSpPr>
          <p:nvPr/>
        </p:nvSpPr>
        <p:spPr bwMode="auto">
          <a:xfrm>
            <a:off x="5130800" y="3830638"/>
            <a:ext cx="3719513"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1800" b="1"/>
              <a:t>Asthma Counselor Visit 3</a:t>
            </a:r>
            <a:r>
              <a:rPr lang="en-US" altLang="en-US" sz="1800"/>
              <a:t>: Home</a:t>
            </a:r>
          </a:p>
        </p:txBody>
      </p:sp>
      <p:sp>
        <p:nvSpPr>
          <p:cNvPr id="11" name="TextBox 10"/>
          <p:cNvSpPr txBox="1"/>
          <p:nvPr/>
        </p:nvSpPr>
        <p:spPr>
          <a:xfrm>
            <a:off x="1862138" y="4257675"/>
            <a:ext cx="2273300" cy="369888"/>
          </a:xfrm>
          <a:prstGeom prst="rect">
            <a:avLst/>
          </a:prstGeom>
          <a:solidFill>
            <a:schemeClr val="accent4">
              <a:lumMod val="20000"/>
              <a:lumOff val="80000"/>
            </a:schemeClr>
          </a:solidFill>
        </p:spPr>
        <p:txBody>
          <a:bodyPr>
            <a:spAutoFit/>
          </a:bodyPr>
          <a:lstStyle/>
          <a:p>
            <a:pPr>
              <a:defRPr/>
            </a:pPr>
            <a:r>
              <a:rPr lang="en-US" b="1" dirty="0">
                <a:cs typeface="Arial" panose="020B0604020202020204" pitchFamily="34" charset="0"/>
              </a:rPr>
              <a:t>6-month outcome</a:t>
            </a:r>
          </a:p>
        </p:txBody>
      </p:sp>
      <p:sp>
        <p:nvSpPr>
          <p:cNvPr id="12" name="TextBox 11"/>
          <p:cNvSpPr txBox="1"/>
          <p:nvPr/>
        </p:nvSpPr>
        <p:spPr>
          <a:xfrm>
            <a:off x="1862138" y="5278438"/>
            <a:ext cx="2249487" cy="368300"/>
          </a:xfrm>
          <a:prstGeom prst="rect">
            <a:avLst/>
          </a:prstGeom>
          <a:solidFill>
            <a:schemeClr val="accent4">
              <a:lumMod val="20000"/>
              <a:lumOff val="80000"/>
            </a:schemeClr>
          </a:solidFill>
        </p:spPr>
        <p:txBody>
          <a:bodyPr wrap="none">
            <a:spAutoFit/>
          </a:bodyPr>
          <a:lstStyle/>
          <a:p>
            <a:pPr>
              <a:defRPr/>
            </a:pPr>
            <a:r>
              <a:rPr lang="en-US" b="1" dirty="0">
                <a:cs typeface="Arial" panose="020B0604020202020204" pitchFamily="34" charset="0"/>
              </a:rPr>
              <a:t>12-month outcome</a:t>
            </a:r>
          </a:p>
        </p:txBody>
      </p:sp>
      <p:sp>
        <p:nvSpPr>
          <p:cNvPr id="23572" name="TextBox 12"/>
          <p:cNvSpPr txBox="1">
            <a:spLocks noChangeArrowheads="1"/>
          </p:cNvSpPr>
          <p:nvPr/>
        </p:nvSpPr>
        <p:spPr bwMode="auto">
          <a:xfrm>
            <a:off x="1927120" y="92075"/>
            <a:ext cx="5405647" cy="830997"/>
          </a:xfrm>
          <a:prstGeom prst="rect">
            <a:avLst/>
          </a:prstGeom>
          <a:solidFill>
            <a:schemeClr val="accent5">
              <a:lumMod val="20000"/>
              <a:lumOff val="80000"/>
            </a:schemeClr>
          </a:solidFill>
          <a:ln w="9525">
            <a:noFill/>
            <a:miter lim="800000"/>
            <a:headEnd/>
            <a:tailEnd/>
          </a:ln>
        </p:spPr>
        <p:txBody>
          <a:bodyPr wrap="none">
            <a:spAutoFit/>
          </a:bodyPr>
          <a:lstStyle/>
          <a:p>
            <a:pPr algn="ctr">
              <a:defRPr/>
            </a:pPr>
            <a:r>
              <a:rPr lang="en-US" sz="2400" b="1" dirty="0">
                <a:cs typeface="Arial" panose="020B0604020202020204" pitchFamily="34" charset="0"/>
              </a:rPr>
              <a:t>CHAMPS </a:t>
            </a:r>
            <a:r>
              <a:rPr lang="en-US" sz="2400" b="1" dirty="0" smtClean="0">
                <a:cs typeface="Arial" panose="020B0604020202020204" pitchFamily="34" charset="0"/>
              </a:rPr>
              <a:t>Intervention</a:t>
            </a:r>
            <a:r>
              <a:rPr lang="en-US" sz="2400" b="1" dirty="0">
                <a:cs typeface="Arial" panose="020B0604020202020204" pitchFamily="34" charset="0"/>
              </a:rPr>
              <a:t>:</a:t>
            </a:r>
            <a:r>
              <a:rPr lang="en-US" sz="2400" dirty="0">
                <a:cs typeface="Arial" panose="020B0604020202020204" pitchFamily="34" charset="0"/>
              </a:rPr>
              <a:t> </a:t>
            </a:r>
          </a:p>
          <a:p>
            <a:pPr algn="ctr">
              <a:defRPr/>
            </a:pPr>
            <a:r>
              <a:rPr lang="en-US" sz="2400" dirty="0">
                <a:cs typeface="Arial" panose="020B0604020202020204" pitchFamily="34" charset="0"/>
              </a:rPr>
              <a:t>100 patients per site, ages </a:t>
            </a:r>
            <a:r>
              <a:rPr lang="en-US" sz="2400" dirty="0" smtClean="0">
                <a:cs typeface="Arial" panose="020B0604020202020204" pitchFamily="34" charset="0"/>
              </a:rPr>
              <a:t>5–12 </a:t>
            </a:r>
            <a:r>
              <a:rPr lang="en-US" sz="2400" dirty="0">
                <a:cs typeface="Arial" panose="020B0604020202020204" pitchFamily="34" charset="0"/>
              </a:rPr>
              <a:t>years</a:t>
            </a:r>
          </a:p>
        </p:txBody>
      </p:sp>
      <p:cxnSp>
        <p:nvCxnSpPr>
          <p:cNvPr id="15" name="Straight Connector 14"/>
          <p:cNvCxnSpPr>
            <a:stCxn id="23572" idx="2"/>
          </p:cNvCxnSpPr>
          <p:nvPr/>
        </p:nvCxnSpPr>
        <p:spPr>
          <a:xfrm flipH="1">
            <a:off x="4621214" y="923072"/>
            <a:ext cx="8730" cy="453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411" name="TextBox 29"/>
          <p:cNvSpPr txBox="1">
            <a:spLocks noChangeArrowheads="1"/>
          </p:cNvSpPr>
          <p:nvPr/>
        </p:nvSpPr>
        <p:spPr bwMode="auto">
          <a:xfrm>
            <a:off x="5138738" y="5056188"/>
            <a:ext cx="3659187" cy="3698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1800"/>
              <a:t>Additional asthma counselor visits</a:t>
            </a:r>
          </a:p>
        </p:txBody>
      </p:sp>
      <p:cxnSp>
        <p:nvCxnSpPr>
          <p:cNvPr id="32" name="Straight Connector 31"/>
          <p:cNvCxnSpPr/>
          <p:nvPr/>
        </p:nvCxnSpPr>
        <p:spPr>
          <a:xfrm>
            <a:off x="4633913" y="4627563"/>
            <a:ext cx="98742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418" name="TextBox 9"/>
          <p:cNvSpPr txBox="1">
            <a:spLocks noChangeArrowheads="1"/>
          </p:cNvSpPr>
          <p:nvPr/>
        </p:nvSpPr>
        <p:spPr bwMode="auto">
          <a:xfrm>
            <a:off x="5138738" y="4448175"/>
            <a:ext cx="3719512"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0"/>
              </a:spcAft>
              <a:buFontTx/>
              <a:buNone/>
            </a:pPr>
            <a:r>
              <a:rPr lang="en-US" altLang="en-US" sz="1800" b="1"/>
              <a:t>Asthma Counselor Visit 4</a:t>
            </a:r>
            <a:r>
              <a:rPr lang="en-US" altLang="en-US" sz="1800"/>
              <a:t>: Home</a:t>
            </a:r>
          </a:p>
        </p:txBody>
      </p:sp>
      <p:pic>
        <p:nvPicPr>
          <p:cNvPr id="30"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3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Chart 10"/>
          <p:cNvGraphicFramePr>
            <a:graphicFrameLocks/>
          </p:cNvGraphicFramePr>
          <p:nvPr>
            <p:extLst>
              <p:ext uri="{D42A27DB-BD31-4B8C-83A1-F6EECF244321}">
                <p14:modId xmlns:p14="http://schemas.microsoft.com/office/powerpoint/2010/main" val="590006786"/>
              </p:ext>
            </p:extLst>
          </p:nvPr>
        </p:nvGraphicFramePr>
        <p:xfrm>
          <a:off x="883555" y="889000"/>
          <a:ext cx="7721600" cy="4552529"/>
        </p:xfrm>
        <a:graphic>
          <a:graphicData uri="http://schemas.openxmlformats.org/presentationml/2006/ole">
            <mc:AlternateContent xmlns:mc="http://schemas.openxmlformats.org/markup-compatibility/2006">
              <mc:Choice xmlns:v="urn:schemas-microsoft-com:vml" Requires="v">
                <p:oleObj spid="_x0000_s4141" name="Chart" r:id="rId5" imgW="7730398" imgH="5364945" progId="Excel.Chart.8">
                  <p:embed/>
                </p:oleObj>
              </mc:Choice>
              <mc:Fallback>
                <p:oleObj name="Chart" r:id="rId5" imgW="7730398" imgH="536494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55" y="889000"/>
                        <a:ext cx="7721600" cy="4552529"/>
                      </a:xfrm>
                      <a:prstGeom prst="rect">
                        <a:avLst/>
                      </a:prstGeom>
                      <a:solidFill>
                        <a:schemeClr val="tx2">
                          <a:lumMod val="40000"/>
                          <a:lumOff val="60000"/>
                        </a:schemeClr>
                      </a:solidFill>
                      <a:ln>
                        <a:noFill/>
                      </a:ln>
                      <a:extLst/>
                    </p:spPr>
                  </p:pic>
                </p:oleObj>
              </mc:Fallback>
            </mc:AlternateContent>
          </a:graphicData>
        </a:graphic>
      </p:graphicFrame>
      <p:cxnSp>
        <p:nvCxnSpPr>
          <p:cNvPr id="13" name="Straight Connector 12"/>
          <p:cNvCxnSpPr/>
          <p:nvPr/>
        </p:nvCxnSpPr>
        <p:spPr>
          <a:xfrm flipH="1">
            <a:off x="3245971" y="1085438"/>
            <a:ext cx="16679" cy="422550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381000" y="106021"/>
            <a:ext cx="8763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sz="2160" b="1" i="0" u="none" strike="noStrike" kern="1200" baseline="0">
                <a:solidFill>
                  <a:srgbClr val="000000"/>
                </a:solidFill>
                <a:latin typeface="+mn-lt"/>
                <a:ea typeface="+mn-ea"/>
                <a:cs typeface="+mn-cs"/>
              </a:defRPr>
            </a:pPr>
            <a:r>
              <a:rPr lang="en-US" sz="2800" b="1" dirty="0" smtClean="0">
                <a:solidFill>
                  <a:srgbClr val="0070C0"/>
                </a:solidFill>
                <a:latin typeface="+mn-lt"/>
                <a:ea typeface="+mn-ea"/>
                <a:cs typeface="Calibri" panose="020F0502020204030204" pitchFamily="34" charset="0"/>
              </a:rPr>
              <a:t>Decrease in Asthma Symptom Days</a:t>
            </a:r>
          </a:p>
          <a:p>
            <a:pPr>
              <a:defRPr sz="2160" b="1" i="0" u="none" strike="noStrike" kern="1200" baseline="0">
                <a:solidFill>
                  <a:srgbClr val="000000"/>
                </a:solidFill>
                <a:latin typeface="+mn-lt"/>
                <a:ea typeface="+mn-ea"/>
                <a:cs typeface="+mn-cs"/>
              </a:defRPr>
            </a:pPr>
            <a:r>
              <a:rPr lang="en-US" sz="2800" b="1" dirty="0" smtClean="0">
                <a:solidFill>
                  <a:schemeClr val="tx1"/>
                </a:solidFill>
                <a:latin typeface="+mn-lt"/>
                <a:ea typeface="+mn-ea"/>
                <a:cs typeface="Calibri" panose="020F0502020204030204" pitchFamily="34" charset="0"/>
              </a:rPr>
              <a:t>Comparison to Past Studies at 12 Months </a:t>
            </a:r>
            <a:endParaRPr lang="en-US" sz="2800" b="1" dirty="0">
              <a:solidFill>
                <a:schemeClr val="tx1"/>
              </a:solidFill>
              <a:latin typeface="+mn-lt"/>
              <a:ea typeface="+mn-ea"/>
              <a:cs typeface="Calibri" panose="020F0502020204030204" pitchFamily="34" charset="0"/>
            </a:endParaRPr>
          </a:p>
        </p:txBody>
      </p:sp>
      <p:sp>
        <p:nvSpPr>
          <p:cNvPr id="76805" name="TextBox 6"/>
          <p:cNvSpPr txBox="1">
            <a:spLocks noChangeArrowheads="1"/>
          </p:cNvSpPr>
          <p:nvPr/>
        </p:nvSpPr>
        <p:spPr bwMode="auto">
          <a:xfrm rot="16200000">
            <a:off x="-1625690" y="2998135"/>
            <a:ext cx="46183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spcAft>
                <a:spcPts val="1200"/>
              </a:spcAft>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spcAft>
                <a:spcPts val="1200"/>
              </a:spcAft>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spcAft>
                <a:spcPts val="1200"/>
              </a:spcAft>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ts val="1200"/>
              </a:spcAft>
              <a:buFont typeface="Arial" pitchFamily="34" charset="0"/>
              <a:buChar char="»"/>
              <a:defRPr sz="2000">
                <a:solidFill>
                  <a:schemeClr val="tx1"/>
                </a:solidFill>
                <a:latin typeface="Arial" pitchFamily="34" charset="0"/>
                <a:cs typeface="Arial" pitchFamily="34" charset="0"/>
              </a:defRPr>
            </a:lvl9pPr>
          </a:lstStyle>
          <a:p>
            <a:pPr>
              <a:spcBef>
                <a:spcPct val="0"/>
              </a:spcBef>
              <a:spcAft>
                <a:spcPct val="0"/>
              </a:spcAft>
              <a:buFontTx/>
              <a:buNone/>
            </a:pPr>
            <a:r>
              <a:rPr lang="en-US" altLang="en-US" sz="2000" b="1" dirty="0">
                <a:latin typeface="Calibri" pitchFamily="34" charset="0"/>
              </a:rPr>
              <a:t>Change in Days of Symptoms per 2 </a:t>
            </a:r>
            <a:r>
              <a:rPr lang="en-US" altLang="en-US" sz="2000" b="1" dirty="0" smtClean="0">
                <a:latin typeface="Calibri" pitchFamily="34" charset="0"/>
              </a:rPr>
              <a:t>Weeks</a:t>
            </a:r>
          </a:p>
        </p:txBody>
      </p:sp>
      <p:sp>
        <p:nvSpPr>
          <p:cNvPr id="76807" name="TextBox 18"/>
          <p:cNvSpPr txBox="1">
            <a:spLocks noChangeArrowheads="1"/>
          </p:cNvSpPr>
          <p:nvPr/>
        </p:nvSpPr>
        <p:spPr bwMode="auto">
          <a:xfrm>
            <a:off x="1867052" y="485425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dirty="0">
                <a:latin typeface="Calibri" pitchFamily="34" charset="0"/>
              </a:rPr>
              <a:t>p&lt;0.001</a:t>
            </a:r>
          </a:p>
        </p:txBody>
      </p:sp>
      <p:sp>
        <p:nvSpPr>
          <p:cNvPr id="76808" name="TextBox 18"/>
          <p:cNvSpPr txBox="1">
            <a:spLocks noChangeArrowheads="1"/>
          </p:cNvSpPr>
          <p:nvPr/>
        </p:nvSpPr>
        <p:spPr bwMode="auto">
          <a:xfrm>
            <a:off x="3422369" y="4834661"/>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dirty="0">
                <a:latin typeface="Calibri" pitchFamily="34" charset="0"/>
              </a:rPr>
              <a:t>p=0.06</a:t>
            </a:r>
          </a:p>
        </p:txBody>
      </p:sp>
      <p:sp>
        <p:nvSpPr>
          <p:cNvPr id="76809" name="TextBox 18"/>
          <p:cNvSpPr txBox="1">
            <a:spLocks noChangeArrowheads="1"/>
          </p:cNvSpPr>
          <p:nvPr/>
        </p:nvSpPr>
        <p:spPr bwMode="auto">
          <a:xfrm>
            <a:off x="5292836" y="485425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dirty="0">
                <a:latin typeface="Calibri" pitchFamily="34" charset="0"/>
              </a:rPr>
              <a:t>p=0.001</a:t>
            </a:r>
          </a:p>
        </p:txBody>
      </p:sp>
      <p:sp>
        <p:nvSpPr>
          <p:cNvPr id="76810" name="TextBox 18"/>
          <p:cNvSpPr txBox="1">
            <a:spLocks noChangeArrowheads="1"/>
          </p:cNvSpPr>
          <p:nvPr/>
        </p:nvSpPr>
        <p:spPr bwMode="auto">
          <a:xfrm>
            <a:off x="6948995" y="4834661"/>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dirty="0">
                <a:latin typeface="Calibri" pitchFamily="34" charset="0"/>
              </a:rPr>
              <a:t>p=0.003</a:t>
            </a:r>
          </a:p>
        </p:txBody>
      </p:sp>
      <p:pic>
        <p:nvPicPr>
          <p:cNvPr id="12" name="Picture 2" descr="HM201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97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016"/>
            <a:ext cx="9144000" cy="1143000"/>
          </a:xfrm>
        </p:spPr>
        <p:txBody>
          <a:bodyPr/>
          <a:lstStyle/>
          <a:p>
            <a:pPr>
              <a:lnSpc>
                <a:spcPct val="90000"/>
              </a:lnSpc>
            </a:pPr>
            <a:r>
              <a:rPr lang="en-US" b="1" dirty="0" smtClean="0">
                <a:solidFill>
                  <a:srgbClr val="0070C0"/>
                </a:solidFill>
              </a:rPr>
              <a:t>The Take-Home Message…</a:t>
            </a:r>
            <a:endParaRPr lang="en-US" dirty="0"/>
          </a:p>
        </p:txBody>
      </p:sp>
      <p:sp>
        <p:nvSpPr>
          <p:cNvPr id="3" name="Content Placeholder 2"/>
          <p:cNvSpPr>
            <a:spLocks noGrp="1"/>
          </p:cNvSpPr>
          <p:nvPr>
            <p:ph idx="1"/>
          </p:nvPr>
        </p:nvSpPr>
        <p:spPr>
          <a:xfrm>
            <a:off x="653140" y="1938377"/>
            <a:ext cx="8229601" cy="3450773"/>
          </a:xfrm>
        </p:spPr>
        <p:txBody>
          <a:bodyPr/>
          <a:lstStyle/>
          <a:p>
            <a:pPr>
              <a:spcBef>
                <a:spcPts val="1200"/>
              </a:spcBef>
              <a:spcAft>
                <a:spcPts val="1200"/>
              </a:spcAft>
              <a:buFont typeface="Wingdings" panose="05000000000000000000" pitchFamily="2" charset="2"/>
              <a:buChar char="ü"/>
            </a:pPr>
            <a:r>
              <a:rPr lang="en-US" sz="2400" dirty="0" smtClean="0"/>
              <a:t>Asthma morbidity (symptoms and exacerbations) is caused by many different factors.</a:t>
            </a:r>
          </a:p>
          <a:p>
            <a:pPr>
              <a:spcBef>
                <a:spcPts val="1200"/>
              </a:spcBef>
              <a:spcAft>
                <a:spcPts val="1200"/>
              </a:spcAft>
              <a:buFont typeface="Wingdings" panose="05000000000000000000" pitchFamily="2" charset="2"/>
              <a:buChar char="ü"/>
            </a:pPr>
            <a:r>
              <a:rPr lang="en-US" sz="2400" dirty="0" smtClean="0"/>
              <a:t>These factors vary widely within the population of those with asthma.</a:t>
            </a:r>
          </a:p>
          <a:p>
            <a:pPr>
              <a:spcBef>
                <a:spcPts val="1200"/>
              </a:spcBef>
              <a:spcAft>
                <a:spcPts val="1200"/>
              </a:spcAft>
              <a:buFont typeface="Wingdings" panose="05000000000000000000" pitchFamily="2" charset="2"/>
              <a:buChar char="ü"/>
            </a:pPr>
            <a:r>
              <a:rPr lang="en-US" sz="2400" dirty="0" smtClean="0"/>
              <a:t>Risk factor assessment tools can help target appropriate asthma management.</a:t>
            </a:r>
            <a:endParaRPr lang="en-US" sz="2400" dirty="0"/>
          </a:p>
          <a:p>
            <a:endParaRPr lang="en-US" sz="2400" dirty="0" smtClean="0"/>
          </a:p>
          <a:p>
            <a:endParaRPr lang="en-US" sz="2400" dirty="0"/>
          </a:p>
        </p:txBody>
      </p:sp>
      <p:pic>
        <p:nvPicPr>
          <p:cNvPr id="5" name="Picture 2" descr="HM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9" r="7519" b="22276"/>
          <a:stretch/>
        </p:blipFill>
        <p:spPr bwMode="auto">
          <a:xfrm>
            <a:off x="555585" y="5441529"/>
            <a:ext cx="1017449" cy="1397340"/>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7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6981636"/>
              </p:ext>
            </p:extLst>
          </p:nvPr>
        </p:nvGraphicFramePr>
        <p:xfrm>
          <a:off x="618185" y="1110313"/>
          <a:ext cx="4601998" cy="5143542"/>
        </p:xfrm>
        <a:graphic>
          <a:graphicData uri="http://schemas.openxmlformats.org/drawingml/2006/table">
            <a:tbl>
              <a:tblPr firstRow="1" firstCol="1" bandRow="1">
                <a:tableStyleId>{D7AC3CCA-C797-4891-BE02-D94E43425B78}</a:tableStyleId>
              </a:tblPr>
              <a:tblGrid>
                <a:gridCol w="1228572"/>
                <a:gridCol w="3373426"/>
              </a:tblGrid>
              <a:tr h="1651878">
                <a:tc>
                  <a:txBody>
                    <a:bodyPr/>
                    <a:lstStyle/>
                    <a:p>
                      <a:pPr marL="0" marR="0" algn="ctr">
                        <a:lnSpc>
                          <a:spcPct val="107000"/>
                        </a:lnSpc>
                        <a:spcBef>
                          <a:spcPts val="0"/>
                        </a:spcBef>
                        <a:spcAft>
                          <a:spcPts val="0"/>
                        </a:spcAft>
                      </a:pP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altLang="en-US" sz="2400" dirty="0" smtClean="0"/>
                        <a:t>Julie Kennedy Lesch, MPA</a:t>
                      </a:r>
                    </a:p>
                    <a:p>
                      <a:pPr marL="0" marR="0">
                        <a:lnSpc>
                          <a:spcPct val="107000"/>
                        </a:lnSpc>
                        <a:spcBef>
                          <a:spcPts val="0"/>
                        </a:spcBef>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Programs Manager </a:t>
                      </a:r>
                      <a:b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MCAN</a:t>
                      </a:r>
                    </a:p>
                    <a:p>
                      <a:pPr marL="0" marR="0">
                        <a:lnSpc>
                          <a:spcPct val="107000"/>
                        </a:lnSpc>
                        <a:spcBef>
                          <a:spcPts val="0"/>
                        </a:spcBef>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Washington, DC</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18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Dr. Herman Mitchell</a:t>
                      </a:r>
                    </a:p>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smtClean="0"/>
                        <a:t>V.P. of Federal Operations </a:t>
                      </a:r>
                      <a:endParaRPr lang="en-US" altLang="en-US" sz="1600" dirty="0" smtClean="0"/>
                    </a:p>
                    <a:p>
                      <a:pPr marL="0" marR="0">
                        <a:lnSpc>
                          <a:spcPct val="107000"/>
                        </a:lnSpc>
                        <a:spcBef>
                          <a:spcPts val="0"/>
                        </a:spcBef>
                        <a:spcAft>
                          <a:spcPts val="0"/>
                        </a:spcAft>
                      </a:pPr>
                      <a:r>
                        <a:rPr lang="en-US" sz="1600" b="0" kern="1200" dirty="0" smtClean="0">
                          <a:solidFill>
                            <a:schemeClr val="dk1"/>
                          </a:solidFill>
                          <a:effectLst/>
                          <a:latin typeface="+mn-lt"/>
                          <a:ea typeface="+mn-ea"/>
                          <a:cs typeface="+mn-cs"/>
                        </a:rPr>
                        <a:t>Rho</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Chapel Hill, NC</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18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Ryan Bailey, M.A.</a:t>
                      </a:r>
                      <a:br>
                        <a:rPr lang="en-US" sz="2400" b="1"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Business</a:t>
                      </a:r>
                      <a:r>
                        <a:rPr lang="en-US" sz="1600" b="0" kern="1200" baseline="0" dirty="0" smtClean="0">
                          <a:solidFill>
                            <a:schemeClr val="dk1"/>
                          </a:solidFill>
                          <a:effectLst/>
                          <a:latin typeface="+mn-lt"/>
                          <a:ea typeface="+mn-ea"/>
                          <a:cs typeface="+mn-cs"/>
                        </a:rPr>
                        <a:t> Analyst</a:t>
                      </a:r>
                      <a:endParaRPr lang="en-US" sz="1600" b="0" kern="1200" dirty="0" smtClean="0">
                        <a:solidFill>
                          <a:schemeClr val="dk1"/>
                        </a:solidFill>
                        <a:effectLst/>
                        <a:latin typeface="+mn-lt"/>
                        <a:ea typeface="+mn-ea"/>
                        <a:cs typeface="+mn-cs"/>
                      </a:endParaRPr>
                    </a:p>
                    <a:p>
                      <a:pPr marL="0" marR="0">
                        <a:lnSpc>
                          <a:spcPct val="107000"/>
                        </a:lnSpc>
                        <a:spcBef>
                          <a:spcPts val="0"/>
                        </a:spcBef>
                        <a:spcAft>
                          <a:spcPts val="0"/>
                        </a:spcAft>
                      </a:pPr>
                      <a:r>
                        <a:rPr lang="en-US" sz="1600" b="0" kern="1200" dirty="0" smtClean="0">
                          <a:solidFill>
                            <a:schemeClr val="dk1"/>
                          </a:solidFill>
                          <a:effectLst/>
                          <a:latin typeface="+mn-lt"/>
                          <a:ea typeface="+mn-ea"/>
                          <a:cs typeface="+mn-cs"/>
                        </a:rPr>
                        <a:t>Rho</a:t>
                      </a:r>
                    </a:p>
                    <a:p>
                      <a:pPr marL="0" marR="0">
                        <a:lnSpc>
                          <a:spcPct val="107000"/>
                        </a:lnSpc>
                        <a:spcBef>
                          <a:spcPts val="0"/>
                        </a:spcBef>
                        <a:spcAft>
                          <a:spcPts val="0"/>
                        </a:spcAft>
                      </a:pPr>
                      <a:r>
                        <a:rPr lang="en-US" sz="1600" b="0" kern="1200" dirty="0" smtClean="0">
                          <a:solidFill>
                            <a:schemeClr val="dk1"/>
                          </a:solidFill>
                          <a:effectLst/>
                          <a:latin typeface="+mn-lt"/>
                          <a:ea typeface="+mn-ea"/>
                          <a:cs typeface="+mn-cs"/>
                        </a:rPr>
                        <a:t>Chapel</a:t>
                      </a:r>
                      <a:r>
                        <a:rPr lang="en-US" sz="1600" b="0" kern="1200" baseline="0" dirty="0" smtClean="0">
                          <a:solidFill>
                            <a:schemeClr val="dk1"/>
                          </a:solidFill>
                          <a:effectLst/>
                          <a:latin typeface="+mn-lt"/>
                          <a:ea typeface="+mn-ea"/>
                          <a:cs typeface="+mn-cs"/>
                        </a:rPr>
                        <a:t> Hill, NC</a:t>
                      </a:r>
                      <a:endParaRPr lang="en-US" sz="1600" b="0" kern="1200" dirty="0" smtClean="0">
                        <a:solidFill>
                          <a:schemeClr val="dk1"/>
                        </a:solidFill>
                        <a:effectLst/>
                        <a:latin typeface="+mn-lt"/>
                        <a:ea typeface="+mn-ea"/>
                        <a:cs typeface="+mn-cs"/>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itle 1"/>
          <p:cNvSpPr txBox="1">
            <a:spLocks/>
          </p:cNvSpPr>
          <p:nvPr/>
        </p:nvSpPr>
        <p:spPr>
          <a:xfrm>
            <a:off x="457200" y="59430"/>
            <a:ext cx="8229600" cy="1143000"/>
          </a:xfrm>
          <a:prstGeom prst="rect">
            <a:avLst/>
          </a:prstGeom>
        </p:spPr>
        <p:txBody>
          <a:bodyPr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a:solidFill>
                  <a:srgbClr val="0070C0"/>
                </a:solidFill>
              </a:rPr>
              <a:t>Speakers</a:t>
            </a:r>
          </a:p>
        </p:txBody>
      </p:sp>
      <p:graphicFrame>
        <p:nvGraphicFramePr>
          <p:cNvPr id="10" name="Table 9"/>
          <p:cNvGraphicFramePr>
            <a:graphicFrameLocks noGrp="1"/>
          </p:cNvGraphicFramePr>
          <p:nvPr>
            <p:extLst>
              <p:ext uri="{D42A27DB-BD31-4B8C-83A1-F6EECF244321}">
                <p14:modId xmlns:p14="http://schemas.microsoft.com/office/powerpoint/2010/main" val="1809016745"/>
              </p:ext>
            </p:extLst>
          </p:nvPr>
        </p:nvGraphicFramePr>
        <p:xfrm>
          <a:off x="4979308" y="996391"/>
          <a:ext cx="4164691" cy="4568144"/>
        </p:xfrm>
        <a:graphic>
          <a:graphicData uri="http://schemas.openxmlformats.org/drawingml/2006/table">
            <a:tbl>
              <a:tblPr firstRow="1" firstCol="1" bandRow="1">
                <a:tableStyleId>{D7AC3CCA-C797-4891-BE02-D94E43425B78}</a:tableStyleId>
              </a:tblPr>
              <a:tblGrid>
                <a:gridCol w="1111827"/>
                <a:gridCol w="3052864"/>
              </a:tblGrid>
              <a:tr h="1680148">
                <a:tc>
                  <a:txBody>
                    <a:bodyPr/>
                    <a:lstStyle/>
                    <a:p>
                      <a:pPr marL="0" marR="0" algn="ctr">
                        <a:lnSpc>
                          <a:spcPct val="107000"/>
                        </a:lnSpc>
                        <a:spcBef>
                          <a:spcPts val="0"/>
                        </a:spcBef>
                        <a:spcAft>
                          <a:spcPts val="0"/>
                        </a:spcAft>
                      </a:pP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dirty="0" smtClean="0"/>
                        <a:t>Francisco Ramirez </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Asthma Counselor</a:t>
                      </a:r>
                      <a:b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Costa </a:t>
                      </a:r>
                      <a:r>
                        <a:rPr lang="en-US" sz="16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Salud</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Community Health</a:t>
                      </a:r>
                    </a:p>
                    <a:p>
                      <a:pPr marL="0" marR="0">
                        <a:lnSpc>
                          <a:spcPct val="107000"/>
                        </a:lnSpc>
                        <a:spcBef>
                          <a:spcPts val="0"/>
                        </a:spcBef>
                        <a:spcAft>
                          <a:spcPts val="0"/>
                        </a:spcAft>
                      </a:pPr>
                      <a:r>
                        <a:rPr lang="en-US" sz="1600" b="0" i="0" kern="1200" dirty="0" smtClean="0">
                          <a:solidFill>
                            <a:schemeClr val="dk1"/>
                          </a:solidFill>
                          <a:effectLst/>
                          <a:latin typeface="+mn-lt"/>
                          <a:ea typeface="+mn-ea"/>
                          <a:cs typeface="+mn-cs"/>
                        </a:rPr>
                        <a:t>Rincon, Puerto Rico</a:t>
                      </a:r>
                      <a:endPar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8014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400" b="1" kern="1200" dirty="0" smtClean="0">
                          <a:solidFill>
                            <a:schemeClr val="dk1"/>
                          </a:solidFill>
                          <a:effectLst/>
                          <a:latin typeface="+mn-lt"/>
                          <a:ea typeface="+mn-ea"/>
                          <a:cs typeface="+mn-cs"/>
                        </a:rPr>
                        <a:t>Dr. Andrew Arthur </a:t>
                      </a:r>
                      <a:br>
                        <a:rPr lang="en-US" sz="2400" b="1"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Associate Medical Director </a:t>
                      </a:r>
                    </a:p>
                    <a:p>
                      <a:pPr marL="0" marR="0">
                        <a:lnSpc>
                          <a:spcPct val="107000"/>
                        </a:lnSpc>
                        <a:spcBef>
                          <a:spcPts val="0"/>
                        </a:spcBef>
                        <a:spcAft>
                          <a:spcPts val="0"/>
                        </a:spcAft>
                      </a:pPr>
                      <a:r>
                        <a:rPr lang="en-US" sz="1600" b="0" kern="1200" dirty="0" smtClean="0">
                          <a:solidFill>
                            <a:schemeClr val="dk1"/>
                          </a:solidFill>
                          <a:effectLst/>
                          <a:latin typeface="+mn-lt"/>
                          <a:ea typeface="+mn-ea"/>
                          <a:cs typeface="+mn-cs"/>
                        </a:rPr>
                        <a:t>El Rio Community Health</a:t>
                      </a:r>
                      <a:r>
                        <a:rPr lang="en-US" sz="1600" b="0" kern="1200" baseline="0" dirty="0" smtClean="0">
                          <a:solidFill>
                            <a:schemeClr val="dk1"/>
                          </a:solidFill>
                          <a:effectLst/>
                          <a:latin typeface="+mn-lt"/>
                          <a:ea typeface="+mn-ea"/>
                          <a:cs typeface="+mn-cs"/>
                        </a:rPr>
                        <a:t> </a:t>
                      </a:r>
                      <a:r>
                        <a:rPr lang="en-US" sz="1600" b="0" kern="1200" dirty="0" smtClean="0">
                          <a:solidFill>
                            <a:schemeClr val="dk1"/>
                          </a:solidFill>
                          <a:effectLst/>
                          <a:latin typeface="+mn-lt"/>
                          <a:ea typeface="+mn-ea"/>
                          <a:cs typeface="+mn-cs"/>
                        </a:rPr>
                        <a:t>Center </a:t>
                      </a:r>
                    </a:p>
                    <a:p>
                      <a:pPr marL="0" marR="0">
                        <a:lnSpc>
                          <a:spcPct val="107000"/>
                        </a:lnSpc>
                        <a:spcBef>
                          <a:spcPts val="0"/>
                        </a:spcBef>
                        <a:spcAft>
                          <a:spcPts val="0"/>
                        </a:spcAft>
                      </a:pPr>
                      <a:r>
                        <a:rPr lang="en-US" sz="1600" b="0" i="0" kern="1200" dirty="0" smtClean="0">
                          <a:solidFill>
                            <a:schemeClr val="dk1"/>
                          </a:solidFill>
                          <a:effectLst/>
                          <a:latin typeface="+mn-lt"/>
                          <a:ea typeface="+mn-ea"/>
                          <a:cs typeface="+mn-cs"/>
                        </a:rPr>
                        <a:t>Tucson, AZ</a:t>
                      </a:r>
                      <a:endParaRPr lang="en-US" sz="1600" b="0" kern="1200" dirty="0" smtClean="0">
                        <a:solidFill>
                          <a:schemeClr val="dk1"/>
                        </a:solidFill>
                        <a:effectLst/>
                        <a:latin typeface="+mn-lt"/>
                        <a:ea typeface="+mn-ea"/>
                        <a:cs typeface="+mn-cs"/>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0784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endParaRPr lang="en-US" sz="1800" b="0" kern="1200" dirty="0" smtClean="0">
                        <a:solidFill>
                          <a:schemeClr val="dk1"/>
                        </a:solidFill>
                        <a:effectLst/>
                        <a:latin typeface="+mn-lt"/>
                        <a:ea typeface="+mn-ea"/>
                        <a:cs typeface="+mn-cs"/>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406" y="4569830"/>
            <a:ext cx="1022244" cy="131372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6" y="1197837"/>
            <a:ext cx="931560" cy="1397340"/>
          </a:xfrm>
          <a:prstGeom prst="rect">
            <a:avLst/>
          </a:prstGeom>
        </p:spPr>
      </p:pic>
      <p:pic>
        <p:nvPicPr>
          <p:cNvPr id="4" name="Picture 3"/>
          <p:cNvPicPr>
            <a:picLocks noChangeAspect="1"/>
          </p:cNvPicPr>
          <p:nvPr/>
        </p:nvPicPr>
        <p:blipFill>
          <a:blip r:embed="rId5"/>
          <a:stretch>
            <a:fillRect/>
          </a:stretch>
        </p:blipFill>
        <p:spPr>
          <a:xfrm>
            <a:off x="4942920" y="1197837"/>
            <a:ext cx="1208670" cy="1397340"/>
          </a:xfrm>
          <a:prstGeom prst="rect">
            <a:avLst/>
          </a:prstGeom>
        </p:spPr>
      </p:pic>
      <p:pic>
        <p:nvPicPr>
          <p:cNvPr id="6" name="Picture 5"/>
          <p:cNvPicPr>
            <a:picLocks noChangeAspect="1"/>
          </p:cNvPicPr>
          <p:nvPr/>
        </p:nvPicPr>
        <p:blipFill>
          <a:blip r:embed="rId6"/>
          <a:stretch>
            <a:fillRect/>
          </a:stretch>
        </p:blipFill>
        <p:spPr>
          <a:xfrm>
            <a:off x="4940589" y="3007248"/>
            <a:ext cx="1211001" cy="1562582"/>
          </a:xfrm>
          <a:prstGeom prst="rect">
            <a:avLst/>
          </a:prstGeom>
        </p:spPr>
      </p:pic>
      <p:pic>
        <p:nvPicPr>
          <p:cNvPr id="11" name="Picture 10" descr="HM201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77" t="7629" r="12788" b="22276"/>
          <a:stretch/>
        </p:blipFill>
        <p:spPr bwMode="auto">
          <a:xfrm>
            <a:off x="783406" y="2890581"/>
            <a:ext cx="1022245" cy="13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087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639080" y="1373011"/>
            <a:ext cx="7739743"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070C0"/>
                </a:solidFill>
                <a:latin typeface="+mj-lt"/>
                <a:ea typeface="+mj-ea"/>
                <a:cs typeface="+mj-cs"/>
              </a:rPr>
              <a:t>Rho</a:t>
            </a:r>
            <a:endParaRPr lang="en-US" altLang="en-US" sz="3600" b="1" dirty="0">
              <a:solidFill>
                <a:srgbClr val="0070C0"/>
              </a:solidFill>
              <a:latin typeface="+mj-lt"/>
              <a:ea typeface="+mj-ea"/>
              <a:cs typeface="+mj-cs"/>
            </a:endParaRPr>
          </a:p>
          <a:p>
            <a:pPr algn="ctr" eaLnBrk="1" hangingPunct="1">
              <a:spcBef>
                <a:spcPts val="1200"/>
              </a:spcBef>
              <a:buFontTx/>
              <a:buNone/>
            </a:pPr>
            <a:r>
              <a:rPr lang="en-US" altLang="en-US" dirty="0" smtClean="0"/>
              <a:t>Ryan Bailey</a:t>
            </a:r>
          </a:p>
          <a:p>
            <a:pPr algn="ctr" eaLnBrk="1" hangingPunct="1">
              <a:spcBef>
                <a:spcPct val="0"/>
              </a:spcBef>
              <a:buFontTx/>
              <a:buNone/>
            </a:pPr>
            <a:r>
              <a:rPr lang="en-US" sz="2800" dirty="0" smtClean="0"/>
              <a:t>Business Analyst</a:t>
            </a:r>
            <a:endParaRPr lang="en-US" alt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375" y="3680625"/>
            <a:ext cx="1705151" cy="2191358"/>
          </a:xfrm>
          <a:prstGeom prst="ellipse">
            <a:avLst/>
          </a:prstGeom>
          <a:ln>
            <a:solidFill>
              <a:schemeClr val="tx1"/>
            </a:solidFill>
          </a:ln>
        </p:spPr>
      </p:pic>
    </p:spTree>
    <p:extLst>
      <p:ext uri="{BB962C8B-B14F-4D97-AF65-F5344CB8AC3E}">
        <p14:creationId xmlns:p14="http://schemas.microsoft.com/office/powerpoint/2010/main" val="3968902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828799"/>
          </a:xfrm>
        </p:spPr>
        <p:txBody>
          <a:bodyPr>
            <a:normAutofit fontScale="90000"/>
          </a:bodyPr>
          <a:lstStyle/>
          <a:p>
            <a:r>
              <a:rPr lang="en-US" dirty="0" smtClean="0">
                <a:solidFill>
                  <a:schemeClr val="tx2">
                    <a:lumMod val="75000"/>
                  </a:schemeClr>
                </a:solidFill>
              </a:rPr>
              <a:t>How to Access and Use the </a:t>
            </a:r>
            <a:br>
              <a:rPr lang="en-US" dirty="0" smtClean="0">
                <a:solidFill>
                  <a:schemeClr val="tx2">
                    <a:lumMod val="75000"/>
                  </a:schemeClr>
                </a:solidFill>
              </a:rPr>
            </a:br>
            <a:r>
              <a:rPr lang="en-US" dirty="0" smtClean="0">
                <a:solidFill>
                  <a:schemeClr val="tx2">
                    <a:lumMod val="75000"/>
                  </a:schemeClr>
                </a:solidFill>
              </a:rPr>
              <a:t>CHAMPS Resources on</a:t>
            </a:r>
            <a:br>
              <a:rPr lang="en-US" dirty="0" smtClean="0">
                <a:solidFill>
                  <a:schemeClr val="tx2">
                    <a:lumMod val="75000"/>
                  </a:schemeClr>
                </a:solidFill>
              </a:rPr>
            </a:br>
            <a:r>
              <a:rPr lang="en-US" dirty="0" smtClean="0">
                <a:solidFill>
                  <a:srgbClr val="0070C0"/>
                </a:solidFill>
              </a:rPr>
              <a:t>www.asthmacommunitynetwork.org</a:t>
            </a:r>
            <a:endParaRPr lang="en-US" dirty="0">
              <a:solidFill>
                <a:srgbClr val="0070C0"/>
              </a:solidFill>
            </a:endParaRPr>
          </a:p>
        </p:txBody>
      </p:sp>
      <p:sp>
        <p:nvSpPr>
          <p:cNvPr id="3" name="Subtitle 2"/>
          <p:cNvSpPr>
            <a:spLocks noGrp="1"/>
          </p:cNvSpPr>
          <p:nvPr>
            <p:ph type="subTitle" idx="1"/>
          </p:nvPr>
        </p:nvSpPr>
        <p:spPr>
          <a:xfrm>
            <a:off x="1371600" y="4191000"/>
            <a:ext cx="6400800" cy="1752600"/>
          </a:xfrm>
        </p:spPr>
        <p:txBody>
          <a:bodyPr/>
          <a:lstStyle/>
          <a:p>
            <a:r>
              <a:rPr lang="en-US" dirty="0" smtClean="0"/>
              <a:t>Ryan Bailey</a:t>
            </a:r>
          </a:p>
          <a:p>
            <a:r>
              <a:rPr lang="en-US" dirty="0" smtClean="0"/>
              <a:t>Business Analyst, Rho</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2350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277"/>
            <a:ext cx="8229600" cy="1143000"/>
          </a:xfrm>
        </p:spPr>
        <p:txBody>
          <a:bodyPr>
            <a:normAutofit fontScale="90000"/>
          </a:bodyPr>
          <a:lstStyle/>
          <a:p>
            <a:r>
              <a:rPr lang="en-US" b="1" dirty="0" smtClean="0">
                <a:solidFill>
                  <a:srgbClr val="0070C0"/>
                </a:solidFill>
              </a:rPr>
              <a:t>Objective: Answer Two Key Questions</a:t>
            </a:r>
            <a:endParaRPr lang="en-US" b="1" dirty="0">
              <a:solidFill>
                <a:srgbClr val="0070C0"/>
              </a:solidFill>
            </a:endParaRPr>
          </a:p>
        </p:txBody>
      </p:sp>
      <p:sp>
        <p:nvSpPr>
          <p:cNvPr id="3" name="Content Placeholder 2"/>
          <p:cNvSpPr>
            <a:spLocks noGrp="1"/>
          </p:cNvSpPr>
          <p:nvPr>
            <p:ph idx="1"/>
          </p:nvPr>
        </p:nvSpPr>
        <p:spPr>
          <a:xfrm>
            <a:off x="457200" y="1888063"/>
            <a:ext cx="8229600" cy="4525963"/>
          </a:xfrm>
        </p:spPr>
        <p:txBody>
          <a:bodyPr>
            <a:normAutofit/>
          </a:bodyPr>
          <a:lstStyle/>
          <a:p>
            <a:pPr marL="461963" indent="-461963">
              <a:buFont typeface="+mj-lt"/>
              <a:buAutoNum type="arabicPeriod"/>
            </a:pPr>
            <a:r>
              <a:rPr lang="en-US" sz="3600" dirty="0" smtClean="0"/>
              <a:t>What resources are available on the site?</a:t>
            </a:r>
          </a:p>
          <a:p>
            <a:pPr marL="461963" indent="-461963">
              <a:buFont typeface="+mj-lt"/>
              <a:buAutoNum type="arabicPeriod"/>
            </a:pPr>
            <a:endParaRPr lang="en-US" sz="3600" dirty="0" smtClean="0"/>
          </a:p>
          <a:p>
            <a:pPr marL="461963" indent="-461963">
              <a:buFont typeface="+mj-lt"/>
              <a:buAutoNum type="arabicPeriod"/>
            </a:pPr>
            <a:r>
              <a:rPr lang="en-US" sz="3600" dirty="0" smtClean="0"/>
              <a:t>How do I access them?</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4522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rgbClr val="0070C0"/>
                </a:solidFill>
              </a:rPr>
              <a:t>Two Key Concepts</a:t>
            </a:r>
            <a:endParaRPr lang="en-US" b="1" dirty="0">
              <a:solidFill>
                <a:srgbClr val="0070C0"/>
              </a:solidFill>
            </a:endParaRPr>
          </a:p>
        </p:txBody>
      </p:sp>
      <p:sp>
        <p:nvSpPr>
          <p:cNvPr id="3" name="Content Placeholder 2"/>
          <p:cNvSpPr>
            <a:spLocks noGrp="1"/>
          </p:cNvSpPr>
          <p:nvPr>
            <p:ph idx="1"/>
          </p:nvPr>
        </p:nvSpPr>
        <p:spPr>
          <a:xfrm>
            <a:off x="304800" y="1752601"/>
            <a:ext cx="8610600" cy="3488140"/>
          </a:xfrm>
        </p:spPr>
        <p:txBody>
          <a:bodyPr>
            <a:normAutofit/>
          </a:bodyPr>
          <a:lstStyle/>
          <a:p>
            <a:pPr marL="0" indent="0">
              <a:buNone/>
            </a:pPr>
            <a:r>
              <a:rPr lang="en-US" sz="3600" dirty="0" smtClean="0">
                <a:solidFill>
                  <a:srgbClr val="0070C0"/>
                </a:solidFill>
              </a:rPr>
              <a:t>Capacity</a:t>
            </a:r>
            <a:r>
              <a:rPr lang="en-US" sz="3600" dirty="0">
                <a:solidFill>
                  <a:srgbClr val="0070C0"/>
                </a:solidFill>
              </a:rPr>
              <a:t>:</a:t>
            </a:r>
            <a:r>
              <a:rPr lang="en-US" sz="3600" dirty="0" smtClean="0">
                <a:solidFill>
                  <a:srgbClr val="0070C0"/>
                </a:solidFill>
              </a:rPr>
              <a:t> </a:t>
            </a:r>
            <a:r>
              <a:rPr lang="en-US" sz="3600" dirty="0" smtClean="0"/>
              <a:t>Preparedness and infrastructure to implement an asthma intervention</a:t>
            </a:r>
          </a:p>
          <a:p>
            <a:pPr marL="0" indent="0">
              <a:buNone/>
            </a:pPr>
            <a:endParaRPr lang="en-US" sz="1800" dirty="0" smtClean="0"/>
          </a:p>
          <a:p>
            <a:pPr marL="0" indent="0">
              <a:spcBef>
                <a:spcPts val="0"/>
              </a:spcBef>
              <a:buNone/>
            </a:pPr>
            <a:r>
              <a:rPr lang="en-US" sz="3600" dirty="0" smtClean="0">
                <a:solidFill>
                  <a:srgbClr val="0070C0"/>
                </a:solidFill>
              </a:rPr>
              <a:t>Adaptation</a:t>
            </a:r>
            <a:r>
              <a:rPr lang="en-US" sz="3600" dirty="0">
                <a:solidFill>
                  <a:srgbClr val="0070C0"/>
                </a:solidFill>
              </a:rPr>
              <a:t>:</a:t>
            </a:r>
            <a:r>
              <a:rPr lang="en-US" sz="3600" dirty="0" smtClean="0">
                <a:solidFill>
                  <a:srgbClr val="0070C0"/>
                </a:solidFill>
              </a:rPr>
              <a:t> </a:t>
            </a:r>
            <a:r>
              <a:rPr lang="en-US" sz="3600" dirty="0" smtClean="0"/>
              <a:t>Ability to modify the intervention to meet unique needs of the practice</a:t>
            </a:r>
          </a:p>
          <a:p>
            <a:pPr marL="0" indent="0">
              <a:buNone/>
            </a:pPr>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5976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0857"/>
            <a:ext cx="9144000" cy="993095"/>
          </a:xfrm>
        </p:spPr>
        <p:txBody>
          <a:bodyPr/>
          <a:lstStyle/>
          <a:p>
            <a:r>
              <a:rPr lang="en-US" sz="4000" b="1" dirty="0">
                <a:solidFill>
                  <a:srgbClr val="0070C0"/>
                </a:solidFill>
              </a:rPr>
              <a:t>What resources are available on the site?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2"/>
          <p:cNvSpPr>
            <a:spLocks noGrp="1"/>
          </p:cNvSpPr>
          <p:nvPr>
            <p:ph idx="1"/>
          </p:nvPr>
        </p:nvSpPr>
        <p:spPr>
          <a:xfrm>
            <a:off x="1207008" y="1814237"/>
            <a:ext cx="7028508" cy="4525963"/>
          </a:xfrm>
        </p:spPr>
        <p:txBody>
          <a:bodyPr>
            <a:normAutofit lnSpcReduction="10000"/>
          </a:bodyPr>
          <a:lstStyle/>
          <a:p>
            <a:pPr marL="461963" indent="-461963">
              <a:buFont typeface="+mj-lt"/>
              <a:buAutoNum type="arabicPeriod"/>
            </a:pPr>
            <a:r>
              <a:rPr lang="en-US" dirty="0" smtClean="0"/>
              <a:t>Intervention overview Web pages</a:t>
            </a:r>
          </a:p>
          <a:p>
            <a:pPr marL="461963" indent="-461963">
              <a:buFont typeface="+mj-lt"/>
              <a:buAutoNum type="arabicPeriod"/>
            </a:pPr>
            <a:r>
              <a:rPr lang="en-US" dirty="0"/>
              <a:t>Intervention diagram</a:t>
            </a:r>
          </a:p>
          <a:p>
            <a:pPr marL="461963" indent="-461963">
              <a:buFont typeface="+mj-lt"/>
              <a:buAutoNum type="arabicPeriod"/>
            </a:pPr>
            <a:r>
              <a:rPr lang="en-US" dirty="0"/>
              <a:t>e</a:t>
            </a:r>
            <a:r>
              <a:rPr lang="en-US" dirty="0" smtClean="0"/>
              <a:t>-Learning videos</a:t>
            </a:r>
          </a:p>
          <a:p>
            <a:pPr marL="461963" indent="-461963">
              <a:buFont typeface="+mj-lt"/>
              <a:buAutoNum type="arabicPeriod"/>
            </a:pPr>
            <a:r>
              <a:rPr lang="en-US" dirty="0" smtClean="0"/>
              <a:t>Procedural </a:t>
            </a:r>
            <a:r>
              <a:rPr lang="en-US" dirty="0"/>
              <a:t>manual</a:t>
            </a:r>
          </a:p>
          <a:p>
            <a:pPr marL="461963" indent="-461963">
              <a:buFont typeface="+mj-lt"/>
              <a:buAutoNum type="arabicPeriod"/>
            </a:pPr>
            <a:r>
              <a:rPr lang="en-US" dirty="0"/>
              <a:t>Related asthma research</a:t>
            </a:r>
          </a:p>
          <a:p>
            <a:pPr marL="461963" indent="-461963">
              <a:buFont typeface="+mj-lt"/>
              <a:buAutoNum type="arabicPeriod"/>
            </a:pPr>
            <a:r>
              <a:rPr lang="en-US" dirty="0" smtClean="0"/>
              <a:t>Intervention tools</a:t>
            </a:r>
          </a:p>
          <a:p>
            <a:pPr marL="971550" lvl="1" indent="-514350">
              <a:buFont typeface="+mj-lt"/>
              <a:buAutoNum type="alphaLcPeriod"/>
            </a:pPr>
            <a:r>
              <a:rPr lang="en-US" dirty="0" smtClean="0"/>
              <a:t>Questionnaires</a:t>
            </a:r>
          </a:p>
          <a:p>
            <a:pPr marL="971550" lvl="1" indent="-514350">
              <a:buFont typeface="+mj-lt"/>
              <a:buAutoNum type="alphaLcPeriod"/>
            </a:pPr>
            <a:r>
              <a:rPr lang="en-US" dirty="0" smtClean="0"/>
              <a:t>Patient Education Handouts</a:t>
            </a:r>
          </a:p>
        </p:txBody>
      </p:sp>
    </p:spTree>
    <p:extLst>
      <p:ext uri="{BB962C8B-B14F-4D97-AF65-F5344CB8AC3E}">
        <p14:creationId xmlns:p14="http://schemas.microsoft.com/office/powerpoint/2010/main" val="2572324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Getting Started</a:t>
            </a:r>
            <a:endParaRPr lang="en-US"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207008" y="1814237"/>
            <a:ext cx="7028508" cy="4525963"/>
          </a:xfrm>
        </p:spPr>
        <p:txBody>
          <a:bodyPr>
            <a:normAutofit lnSpcReduction="10000"/>
          </a:bodyPr>
          <a:lstStyle/>
          <a:p>
            <a:pPr marL="461963" indent="-461963">
              <a:buFont typeface="+mj-lt"/>
              <a:buAutoNum type="arabicPeriod"/>
            </a:pPr>
            <a:r>
              <a:rPr lang="en-US" dirty="0" smtClean="0">
                <a:solidFill>
                  <a:srgbClr val="00B050"/>
                </a:solidFill>
              </a:rPr>
              <a:t>Intervention overview Web pages</a:t>
            </a:r>
          </a:p>
          <a:p>
            <a:pPr marL="461963" indent="-461963">
              <a:buFont typeface="+mj-lt"/>
              <a:buAutoNum type="arabicPeriod"/>
            </a:pPr>
            <a:r>
              <a:rPr lang="en-US" dirty="0">
                <a:solidFill>
                  <a:srgbClr val="00B050"/>
                </a:solidFill>
              </a:rPr>
              <a:t>Intervention diagram</a:t>
            </a:r>
          </a:p>
          <a:p>
            <a:pPr marL="461963" indent="-461963">
              <a:buFont typeface="+mj-lt"/>
              <a:buAutoNum type="arabicPeriod"/>
            </a:pPr>
            <a:r>
              <a:rPr lang="en-US" dirty="0">
                <a:solidFill>
                  <a:srgbClr val="00B050"/>
                </a:solidFill>
              </a:rPr>
              <a:t>e</a:t>
            </a:r>
            <a:r>
              <a:rPr lang="en-US" dirty="0" smtClean="0">
                <a:solidFill>
                  <a:srgbClr val="00B050"/>
                </a:solidFill>
              </a:rPr>
              <a:t>-Learning videos</a:t>
            </a:r>
          </a:p>
          <a:p>
            <a:pPr marL="461963" indent="-461963">
              <a:buFont typeface="+mj-lt"/>
              <a:buAutoNum type="arabicPeriod"/>
            </a:pPr>
            <a:r>
              <a:rPr lang="en-US" dirty="0" smtClean="0">
                <a:solidFill>
                  <a:schemeClr val="bg1">
                    <a:lumMod val="65000"/>
                  </a:schemeClr>
                </a:solidFill>
              </a:rPr>
              <a:t>Procedural </a:t>
            </a:r>
            <a:r>
              <a:rPr lang="en-US" dirty="0">
                <a:solidFill>
                  <a:schemeClr val="bg1">
                    <a:lumMod val="65000"/>
                  </a:schemeClr>
                </a:solidFill>
              </a:rPr>
              <a:t>manual</a:t>
            </a:r>
          </a:p>
          <a:p>
            <a:pPr marL="461963" indent="-461963">
              <a:buFont typeface="+mj-lt"/>
              <a:buAutoNum type="arabicPeriod"/>
            </a:pPr>
            <a:r>
              <a:rPr lang="en-US" dirty="0">
                <a:solidFill>
                  <a:schemeClr val="bg1">
                    <a:lumMod val="65000"/>
                  </a:schemeClr>
                </a:solidFill>
              </a:rPr>
              <a:t>Related asthma research</a:t>
            </a:r>
          </a:p>
          <a:p>
            <a:pPr marL="461963" indent="-461963">
              <a:buFont typeface="+mj-lt"/>
              <a:buAutoNum type="arabicPeriod"/>
            </a:pPr>
            <a:r>
              <a:rPr lang="en-US" dirty="0" smtClean="0">
                <a:solidFill>
                  <a:schemeClr val="bg1">
                    <a:lumMod val="65000"/>
                  </a:schemeClr>
                </a:solidFill>
              </a:rPr>
              <a:t>Intervention tools</a:t>
            </a:r>
          </a:p>
          <a:p>
            <a:pPr marL="971550" lvl="1" indent="-514350">
              <a:buFont typeface="+mj-lt"/>
              <a:buAutoNum type="alphaLcPeriod"/>
            </a:pPr>
            <a:r>
              <a:rPr lang="en-US" dirty="0" smtClean="0">
                <a:solidFill>
                  <a:schemeClr val="bg1">
                    <a:lumMod val="65000"/>
                  </a:schemeClr>
                </a:solidFill>
              </a:rPr>
              <a:t>Questionnaires</a:t>
            </a:r>
          </a:p>
          <a:p>
            <a:pPr marL="971550" lvl="1" indent="-514350">
              <a:buFont typeface="+mj-lt"/>
              <a:buAutoNum type="alphaLcPeriod"/>
            </a:pPr>
            <a:r>
              <a:rPr lang="en-US" dirty="0" smtClean="0">
                <a:solidFill>
                  <a:schemeClr val="bg1">
                    <a:lumMod val="65000"/>
                  </a:schemeClr>
                </a:solidFill>
              </a:rPr>
              <a:t>Patient Education Handouts</a:t>
            </a:r>
          </a:p>
        </p:txBody>
      </p:sp>
    </p:spTree>
    <p:extLst>
      <p:ext uri="{BB962C8B-B14F-4D97-AF65-F5344CB8AC3E}">
        <p14:creationId xmlns:p14="http://schemas.microsoft.com/office/powerpoint/2010/main" val="3383989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Going Deeper</a:t>
            </a:r>
            <a:endParaRPr lang="en-US" b="1" dirty="0">
              <a:solidFill>
                <a:srgbClr val="0070C0"/>
              </a:solidFill>
            </a:endParaRPr>
          </a:p>
        </p:txBody>
      </p:sp>
      <p:sp>
        <p:nvSpPr>
          <p:cNvPr id="3" name="Content Placeholder 2"/>
          <p:cNvSpPr>
            <a:spLocks noGrp="1"/>
          </p:cNvSpPr>
          <p:nvPr>
            <p:ph idx="1"/>
          </p:nvPr>
        </p:nvSpPr>
        <p:spPr>
          <a:xfrm>
            <a:off x="1207008" y="1811528"/>
            <a:ext cx="7178071" cy="4241358"/>
          </a:xfrm>
        </p:spPr>
        <p:txBody>
          <a:bodyPr>
            <a:normAutofit lnSpcReduction="10000"/>
          </a:bodyPr>
          <a:lstStyle/>
          <a:p>
            <a:pPr marL="461963" indent="-461963">
              <a:buFont typeface="+mj-lt"/>
              <a:buAutoNum type="arabicPeriod"/>
            </a:pPr>
            <a:r>
              <a:rPr lang="en-US" dirty="0" smtClean="0">
                <a:solidFill>
                  <a:schemeClr val="bg1">
                    <a:lumMod val="65000"/>
                  </a:schemeClr>
                </a:solidFill>
              </a:rPr>
              <a:t>Intervention overview Web pages</a:t>
            </a:r>
          </a:p>
          <a:p>
            <a:pPr marL="461963" indent="-461963">
              <a:buFont typeface="+mj-lt"/>
              <a:buAutoNum type="arabicPeriod"/>
            </a:pPr>
            <a:r>
              <a:rPr lang="en-US" dirty="0">
                <a:solidFill>
                  <a:schemeClr val="bg1">
                    <a:lumMod val="65000"/>
                  </a:schemeClr>
                </a:solidFill>
              </a:rPr>
              <a:t>Intervention diagram</a:t>
            </a:r>
          </a:p>
          <a:p>
            <a:pPr marL="461963" indent="-461963">
              <a:buFont typeface="+mj-lt"/>
              <a:buAutoNum type="arabicPeriod"/>
            </a:pPr>
            <a:r>
              <a:rPr lang="en-US" dirty="0">
                <a:solidFill>
                  <a:schemeClr val="bg1">
                    <a:lumMod val="65000"/>
                  </a:schemeClr>
                </a:solidFill>
              </a:rPr>
              <a:t>e</a:t>
            </a:r>
            <a:r>
              <a:rPr lang="en-US" dirty="0" smtClean="0">
                <a:solidFill>
                  <a:schemeClr val="bg1">
                    <a:lumMod val="65000"/>
                  </a:schemeClr>
                </a:solidFill>
              </a:rPr>
              <a:t>-Learning videos</a:t>
            </a:r>
          </a:p>
          <a:p>
            <a:pPr marL="461963" indent="-461963">
              <a:buFont typeface="+mj-lt"/>
              <a:buAutoNum type="arabicPeriod"/>
            </a:pPr>
            <a:r>
              <a:rPr lang="en-US" dirty="0" smtClean="0">
                <a:solidFill>
                  <a:srgbClr val="00B050"/>
                </a:solidFill>
              </a:rPr>
              <a:t>Procedural </a:t>
            </a:r>
            <a:r>
              <a:rPr lang="en-US" dirty="0">
                <a:solidFill>
                  <a:srgbClr val="00B050"/>
                </a:solidFill>
              </a:rPr>
              <a:t>manual</a:t>
            </a:r>
          </a:p>
          <a:p>
            <a:pPr marL="461963" indent="-461963">
              <a:buFont typeface="+mj-lt"/>
              <a:buAutoNum type="arabicPeriod"/>
            </a:pPr>
            <a:r>
              <a:rPr lang="en-US" dirty="0">
                <a:solidFill>
                  <a:srgbClr val="00B050"/>
                </a:solidFill>
              </a:rPr>
              <a:t>Related asthma research</a:t>
            </a:r>
          </a:p>
          <a:p>
            <a:pPr marL="461963" indent="-461963">
              <a:buFont typeface="+mj-lt"/>
              <a:buAutoNum type="arabicPeriod"/>
            </a:pPr>
            <a:r>
              <a:rPr lang="en-US" dirty="0" smtClean="0">
                <a:solidFill>
                  <a:srgbClr val="00B050"/>
                </a:solidFill>
              </a:rPr>
              <a:t>Intervention tools</a:t>
            </a:r>
          </a:p>
          <a:p>
            <a:pPr marL="971550" lvl="1" indent="-514350">
              <a:buFont typeface="+mj-lt"/>
              <a:buAutoNum type="alphaLcPeriod"/>
            </a:pPr>
            <a:r>
              <a:rPr lang="en-US" dirty="0" smtClean="0">
                <a:solidFill>
                  <a:srgbClr val="00B050"/>
                </a:solidFill>
              </a:rPr>
              <a:t>Questionnaires</a:t>
            </a:r>
          </a:p>
          <a:p>
            <a:pPr marL="971550" lvl="1" indent="-514350">
              <a:buFont typeface="+mj-lt"/>
              <a:buAutoNum type="alphaLcPeriod"/>
            </a:pPr>
            <a:r>
              <a:rPr lang="en-US" dirty="0" smtClean="0">
                <a:solidFill>
                  <a:srgbClr val="00B050"/>
                </a:solidFill>
              </a:rPr>
              <a:t>Patient Education Handouts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2543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68" y="709684"/>
            <a:ext cx="7920831" cy="707954"/>
          </a:xfrm>
        </p:spPr>
        <p:txBody>
          <a:bodyPr/>
          <a:lstStyle/>
          <a:p>
            <a:r>
              <a:rPr lang="en-US" b="1" dirty="0">
                <a:solidFill>
                  <a:srgbClr val="0070C0"/>
                </a:solidFill>
              </a:rPr>
              <a:t>Finding the CHAMPS Materials</a:t>
            </a:r>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65969" y="1417638"/>
            <a:ext cx="7612061" cy="454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0663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015" y="746717"/>
            <a:ext cx="7687971" cy="54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3562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396009" y="165100"/>
            <a:ext cx="4389120" cy="619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334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085" y="609599"/>
            <a:ext cx="6389512" cy="769441"/>
          </a:xfrm>
          <a:prstGeom prst="rect">
            <a:avLst/>
          </a:prstGeom>
          <a:noFill/>
        </p:spPr>
        <p:txBody>
          <a:bodyPr wrap="square" rtlCol="0">
            <a:spAutoFit/>
          </a:bodyPr>
          <a:lstStyle/>
          <a:p>
            <a:pPr algn="ctr"/>
            <a:r>
              <a:rPr lang="en-US" sz="4400" b="1" dirty="0" smtClean="0">
                <a:solidFill>
                  <a:schemeClr val="accent1"/>
                </a:solidFill>
              </a:rPr>
              <a:t>Poll Question</a:t>
            </a:r>
            <a:endParaRPr lang="en-US" sz="4400" b="1" dirty="0">
              <a:solidFill>
                <a:schemeClr val="accent1"/>
              </a:solidFill>
            </a:endParaRPr>
          </a:p>
        </p:txBody>
      </p:sp>
      <p:sp>
        <p:nvSpPr>
          <p:cNvPr id="4" name="TextBox 3"/>
          <p:cNvSpPr txBox="1"/>
          <p:nvPr/>
        </p:nvSpPr>
        <p:spPr>
          <a:xfrm>
            <a:off x="552863" y="1496271"/>
            <a:ext cx="7969956" cy="830997"/>
          </a:xfrm>
          <a:prstGeom prst="rect">
            <a:avLst/>
          </a:prstGeom>
          <a:noFill/>
        </p:spPr>
        <p:txBody>
          <a:bodyPr wrap="square" rtlCol="0">
            <a:spAutoFit/>
          </a:bodyPr>
          <a:lstStyle/>
          <a:p>
            <a:pPr algn="ctr"/>
            <a:r>
              <a:rPr lang="en-US" sz="2400" b="1" dirty="0" smtClean="0"/>
              <a:t>What type of organization do you represent?</a:t>
            </a:r>
          </a:p>
          <a:p>
            <a:pPr algn="ctr"/>
            <a:endParaRPr lang="en-US" sz="2400" b="1" dirty="0"/>
          </a:p>
        </p:txBody>
      </p:sp>
      <p:graphicFrame>
        <p:nvGraphicFramePr>
          <p:cNvPr id="6" name="Chart 5"/>
          <p:cNvGraphicFramePr>
            <a:graphicFrameLocks/>
          </p:cNvGraphicFramePr>
          <p:nvPr>
            <p:extLst/>
          </p:nvPr>
        </p:nvGraphicFramePr>
        <p:xfrm>
          <a:off x="1343085" y="2057400"/>
          <a:ext cx="6421120" cy="398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778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5728" y="164592"/>
            <a:ext cx="4389120" cy="619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85757" y="1384300"/>
            <a:ext cx="968166"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41700" y="4550228"/>
            <a:ext cx="3018971" cy="1698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9649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8719" y="832756"/>
            <a:ext cx="7136858" cy="506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89700" y="2846613"/>
            <a:ext cx="1635877" cy="2645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8375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2638" y="1110343"/>
            <a:ext cx="7949519" cy="424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12180" y="1649680"/>
            <a:ext cx="2505919" cy="274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12181" y="2225302"/>
            <a:ext cx="5625296" cy="3073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4027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Getting Started</a:t>
            </a:r>
            <a:endParaRPr lang="en-US" b="1" dirty="0">
              <a:solidFill>
                <a:srgbClr val="0070C0"/>
              </a:solidFill>
            </a:endParaRPr>
          </a:p>
        </p:txBody>
      </p:sp>
      <p:sp>
        <p:nvSpPr>
          <p:cNvPr id="3" name="Content Placeholder 2"/>
          <p:cNvSpPr>
            <a:spLocks noGrp="1"/>
          </p:cNvSpPr>
          <p:nvPr>
            <p:ph idx="1"/>
          </p:nvPr>
        </p:nvSpPr>
        <p:spPr>
          <a:xfrm>
            <a:off x="1203158" y="1810512"/>
            <a:ext cx="8229600" cy="4525963"/>
          </a:xfrm>
        </p:spPr>
        <p:txBody>
          <a:bodyPr>
            <a:normAutofit lnSpcReduction="10000"/>
          </a:bodyPr>
          <a:lstStyle/>
          <a:p>
            <a:pPr marL="461963" indent="-461963">
              <a:buFont typeface="+mj-lt"/>
              <a:buAutoNum type="arabicPeriod"/>
            </a:pPr>
            <a:r>
              <a:rPr lang="en-US" dirty="0" smtClean="0">
                <a:solidFill>
                  <a:srgbClr val="00B050"/>
                </a:solidFill>
              </a:rPr>
              <a:t>Summary information Web pages </a:t>
            </a:r>
          </a:p>
          <a:p>
            <a:pPr marL="461963" indent="-461963">
              <a:buFont typeface="+mj-lt"/>
              <a:buAutoNum type="arabicPeriod"/>
            </a:pPr>
            <a:r>
              <a:rPr lang="en-US" dirty="0">
                <a:solidFill>
                  <a:srgbClr val="00B050"/>
                </a:solidFill>
              </a:rPr>
              <a:t>Intervention diagram</a:t>
            </a:r>
          </a:p>
          <a:p>
            <a:pPr marL="461963" indent="-461963">
              <a:buFont typeface="+mj-lt"/>
              <a:buAutoNum type="arabicPeriod"/>
            </a:pPr>
            <a:r>
              <a:rPr lang="en-US" dirty="0" smtClean="0">
                <a:solidFill>
                  <a:srgbClr val="00B050"/>
                </a:solidFill>
              </a:rPr>
              <a:t>e-Learning videos</a:t>
            </a:r>
          </a:p>
          <a:p>
            <a:pPr marL="461963" indent="-461963">
              <a:buFont typeface="+mj-lt"/>
              <a:buAutoNum type="arabicPeriod"/>
            </a:pPr>
            <a:r>
              <a:rPr lang="en-US" dirty="0" smtClean="0">
                <a:solidFill>
                  <a:schemeClr val="bg1">
                    <a:lumMod val="65000"/>
                  </a:schemeClr>
                </a:solidFill>
              </a:rPr>
              <a:t>Procedural </a:t>
            </a:r>
            <a:r>
              <a:rPr lang="en-US" dirty="0">
                <a:solidFill>
                  <a:schemeClr val="bg1">
                    <a:lumMod val="65000"/>
                  </a:schemeClr>
                </a:solidFill>
              </a:rPr>
              <a:t>manual</a:t>
            </a:r>
          </a:p>
          <a:p>
            <a:pPr marL="461963" indent="-461963">
              <a:buFont typeface="+mj-lt"/>
              <a:buAutoNum type="arabicPeriod"/>
            </a:pPr>
            <a:r>
              <a:rPr lang="en-US" dirty="0">
                <a:solidFill>
                  <a:schemeClr val="bg1">
                    <a:lumMod val="65000"/>
                  </a:schemeClr>
                </a:solidFill>
              </a:rPr>
              <a:t>Related asthma research</a:t>
            </a:r>
          </a:p>
          <a:p>
            <a:pPr marL="461963" indent="-461963">
              <a:buFont typeface="+mj-lt"/>
              <a:buAutoNum type="arabicPeriod"/>
            </a:pPr>
            <a:r>
              <a:rPr lang="en-US" dirty="0" smtClean="0">
                <a:solidFill>
                  <a:schemeClr val="bg1">
                    <a:lumMod val="65000"/>
                  </a:schemeClr>
                </a:solidFill>
              </a:rPr>
              <a:t>Intervention tools</a:t>
            </a:r>
          </a:p>
          <a:p>
            <a:pPr marL="971550" lvl="1" indent="-514350">
              <a:buFont typeface="+mj-lt"/>
              <a:buAutoNum type="alphaLcPeriod"/>
            </a:pPr>
            <a:r>
              <a:rPr lang="en-US" dirty="0" smtClean="0">
                <a:solidFill>
                  <a:schemeClr val="bg1">
                    <a:lumMod val="65000"/>
                  </a:schemeClr>
                </a:solidFill>
              </a:rPr>
              <a:t>Questionnaires</a:t>
            </a:r>
          </a:p>
          <a:p>
            <a:pPr marL="971550" lvl="1" indent="-514350">
              <a:buFont typeface="+mj-lt"/>
              <a:buAutoNum type="alphaLcPeriod"/>
            </a:pPr>
            <a:r>
              <a:rPr lang="en-US" dirty="0" smtClean="0">
                <a:solidFill>
                  <a:schemeClr val="bg1">
                    <a:lumMod val="65000"/>
                  </a:schemeClr>
                </a:solidFill>
              </a:rPr>
              <a:t>Patient Education Handouts</a:t>
            </a:r>
          </a:p>
        </p:txBody>
      </p:sp>
      <p:pic>
        <p:nvPicPr>
          <p:cNvPr id="16386" name="Picture 2" descr="C:\Users\rbailey\AppData\Local\Microsoft\Windows\Temporary Internet Files\Content.IE5\2MIDBU08\Green_Check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79" y="1747012"/>
            <a:ext cx="355664" cy="508091"/>
          </a:xfrm>
          <a:prstGeom prst="rect">
            <a:avLst/>
          </a:prstGeom>
          <a:solidFill>
            <a:schemeClr val="bg1"/>
          </a:solidFill>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3969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2637" y="869755"/>
            <a:ext cx="6998726"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83623" y="5041899"/>
            <a:ext cx="1587740" cy="664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83623" y="4288257"/>
            <a:ext cx="1587740" cy="664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4897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Intervention Diagram</a:t>
            </a:r>
            <a:endParaRPr lang="en-US" b="1"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52462448"/>
              </p:ext>
            </p:extLst>
          </p:nvPr>
        </p:nvGraphicFramePr>
        <p:xfrm>
          <a:off x="2072363" y="1066800"/>
          <a:ext cx="5902594" cy="5308148"/>
        </p:xfrm>
        <a:graphic>
          <a:graphicData uri="http://schemas.openxmlformats.org/presentationml/2006/ole">
            <mc:AlternateContent xmlns:mc="http://schemas.openxmlformats.org/markup-compatibility/2006">
              <mc:Choice xmlns:v="urn:schemas-microsoft-com:vml" Requires="v">
                <p:oleObj spid="_x0000_s1081" name="Visio" r:id="rId3" imgW="6715173" imgH="6038593" progId="Visio.Drawing.11">
                  <p:embed/>
                </p:oleObj>
              </mc:Choice>
              <mc:Fallback>
                <p:oleObj name="Visio" r:id="rId3" imgW="6715173" imgH="6038593" progId="Visio.Drawing.11">
                  <p:embed/>
                  <p:pic>
                    <p:nvPicPr>
                      <p:cNvPr id="0" name=""/>
                      <p:cNvPicPr/>
                      <p:nvPr/>
                    </p:nvPicPr>
                    <p:blipFill>
                      <a:blip r:embed="rId4"/>
                      <a:stretch>
                        <a:fillRect/>
                      </a:stretch>
                    </p:blipFill>
                    <p:spPr>
                      <a:xfrm>
                        <a:off x="2072363" y="1066800"/>
                        <a:ext cx="5902594" cy="5308148"/>
                      </a:xfrm>
                      <a:prstGeom prst="rect">
                        <a:avLst/>
                      </a:prstGeom>
                    </p:spPr>
                  </p:pic>
                </p:oleObj>
              </mc:Fallback>
            </mc:AlternateContent>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323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e-Learning Videos</a:t>
            </a:r>
            <a:endParaRPr lang="en-US" b="1" dirty="0">
              <a:solidFill>
                <a:srgbClr val="0070C0"/>
              </a:solidFill>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9411" y="957943"/>
            <a:ext cx="6685177"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92630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Going Deeper</a:t>
            </a:r>
            <a:endParaRPr lang="en-US" b="1" dirty="0">
              <a:solidFill>
                <a:srgbClr val="0070C0"/>
              </a:solidFill>
            </a:endParaRPr>
          </a:p>
        </p:txBody>
      </p:sp>
      <p:sp>
        <p:nvSpPr>
          <p:cNvPr id="3" name="Content Placeholder 2"/>
          <p:cNvSpPr>
            <a:spLocks noGrp="1"/>
          </p:cNvSpPr>
          <p:nvPr>
            <p:ph idx="1"/>
          </p:nvPr>
        </p:nvSpPr>
        <p:spPr>
          <a:xfrm>
            <a:off x="1207008" y="1810512"/>
            <a:ext cx="7610517" cy="4525963"/>
          </a:xfrm>
        </p:spPr>
        <p:txBody>
          <a:bodyPr>
            <a:normAutofit lnSpcReduction="10000"/>
          </a:bodyPr>
          <a:lstStyle/>
          <a:p>
            <a:pPr marL="461963" indent="-461963">
              <a:buFont typeface="+mj-lt"/>
              <a:buAutoNum type="arabicPeriod"/>
            </a:pPr>
            <a:r>
              <a:rPr lang="en-US" dirty="0" smtClean="0">
                <a:solidFill>
                  <a:schemeClr val="bg1">
                    <a:lumMod val="65000"/>
                  </a:schemeClr>
                </a:solidFill>
              </a:rPr>
              <a:t>Intervention overview web pages</a:t>
            </a:r>
          </a:p>
          <a:p>
            <a:pPr marL="461963" indent="-461963">
              <a:buFont typeface="+mj-lt"/>
              <a:buAutoNum type="arabicPeriod"/>
            </a:pPr>
            <a:r>
              <a:rPr lang="en-US" dirty="0">
                <a:solidFill>
                  <a:schemeClr val="bg1">
                    <a:lumMod val="65000"/>
                  </a:schemeClr>
                </a:solidFill>
              </a:rPr>
              <a:t>Intervention diagram</a:t>
            </a:r>
          </a:p>
          <a:p>
            <a:pPr marL="461963" indent="-461963">
              <a:buFont typeface="+mj-lt"/>
              <a:buAutoNum type="arabicPeriod"/>
            </a:pPr>
            <a:r>
              <a:rPr lang="en-US" dirty="0" smtClean="0">
                <a:solidFill>
                  <a:schemeClr val="bg1">
                    <a:lumMod val="65000"/>
                  </a:schemeClr>
                </a:solidFill>
              </a:rPr>
              <a:t>e-Learning videos</a:t>
            </a:r>
          </a:p>
          <a:p>
            <a:pPr marL="461963" indent="-461963">
              <a:buFont typeface="+mj-lt"/>
              <a:buAutoNum type="arabicPeriod"/>
            </a:pPr>
            <a:r>
              <a:rPr lang="en-US" dirty="0" smtClean="0">
                <a:solidFill>
                  <a:srgbClr val="00B050"/>
                </a:solidFill>
              </a:rPr>
              <a:t>Procedural manual</a:t>
            </a:r>
          </a:p>
          <a:p>
            <a:pPr marL="461963" indent="-461963">
              <a:buFont typeface="+mj-lt"/>
              <a:buAutoNum type="arabicPeriod"/>
            </a:pPr>
            <a:r>
              <a:rPr lang="en-US" dirty="0">
                <a:solidFill>
                  <a:srgbClr val="00B050"/>
                </a:solidFill>
              </a:rPr>
              <a:t>Related asthma research</a:t>
            </a:r>
          </a:p>
          <a:p>
            <a:pPr marL="461963" indent="-461963">
              <a:buFont typeface="+mj-lt"/>
              <a:buAutoNum type="arabicPeriod"/>
            </a:pPr>
            <a:r>
              <a:rPr lang="en-US" dirty="0" smtClean="0">
                <a:solidFill>
                  <a:srgbClr val="00B050"/>
                </a:solidFill>
              </a:rPr>
              <a:t>Intervention tools</a:t>
            </a:r>
          </a:p>
          <a:p>
            <a:pPr marL="971550" lvl="1" indent="-514350">
              <a:buFont typeface="+mj-lt"/>
              <a:buAutoNum type="alphaLcPeriod"/>
            </a:pPr>
            <a:r>
              <a:rPr lang="en-US" dirty="0" smtClean="0">
                <a:solidFill>
                  <a:srgbClr val="00B050"/>
                </a:solidFill>
              </a:rPr>
              <a:t>Questionnaires</a:t>
            </a:r>
          </a:p>
          <a:p>
            <a:pPr marL="971550" lvl="1" indent="-514350">
              <a:buFont typeface="+mj-lt"/>
              <a:buAutoNum type="alphaLcPeriod"/>
            </a:pPr>
            <a:r>
              <a:rPr lang="en-US" dirty="0" smtClean="0">
                <a:solidFill>
                  <a:srgbClr val="00B050"/>
                </a:solidFill>
              </a:rPr>
              <a:t>Patient Education Handouts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rbailey\AppData\Local\Microsoft\Windows\Temporary Internet Files\Content.IE5\2MIDBU08\Green_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79" y="1747012"/>
            <a:ext cx="355664" cy="508091"/>
          </a:xfrm>
          <a:prstGeom prst="rect">
            <a:avLst/>
          </a:prstGeom>
          <a:solidFill>
            <a:schemeClr val="bg1"/>
          </a:solidFill>
          <a:extLst/>
        </p:spPr>
      </p:pic>
      <p:pic>
        <p:nvPicPr>
          <p:cNvPr id="9" name="Picture 2" descr="C:\Users\rbailey\AppData\Local\Microsoft\Windows\Temporary Internet Files\Content.IE5\2MIDBU08\Green_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79" y="2255103"/>
            <a:ext cx="355664" cy="508091"/>
          </a:xfrm>
          <a:prstGeom prst="rect">
            <a:avLst/>
          </a:prstGeom>
          <a:solidFill>
            <a:schemeClr val="bg1"/>
          </a:solidFill>
          <a:extLst/>
        </p:spPr>
      </p:pic>
      <p:pic>
        <p:nvPicPr>
          <p:cNvPr id="10" name="Picture 2" descr="C:\Users\rbailey\AppData\Local\Microsoft\Windows\Temporary Internet Files\Content.IE5\2MIDBU08\Green_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79" y="2763194"/>
            <a:ext cx="355664" cy="508091"/>
          </a:xfrm>
          <a:prstGeom prst="rect">
            <a:avLst/>
          </a:prstGeom>
          <a:solidFill>
            <a:schemeClr val="bg1"/>
          </a:solidFill>
          <a:extLst/>
        </p:spPr>
      </p:pic>
    </p:spTree>
    <p:extLst>
      <p:ext uri="{BB962C8B-B14F-4D97-AF65-F5344CB8AC3E}">
        <p14:creationId xmlns:p14="http://schemas.microsoft.com/office/powerpoint/2010/main" val="1949813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3703" y="891494"/>
            <a:ext cx="7087297" cy="502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79027" y="5007428"/>
            <a:ext cx="1621971"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79028" y="3178629"/>
            <a:ext cx="1621971" cy="480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9360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70C0"/>
                </a:solidFill>
              </a:rPr>
              <a:t>Procedural Manual</a:t>
            </a:r>
            <a:endParaRPr lang="en-US" b="1" dirty="0">
              <a:solidFill>
                <a:srgbClr val="0070C0"/>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790" y="1406429"/>
            <a:ext cx="7928420" cy="423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218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085" y="609599"/>
            <a:ext cx="6389512" cy="769441"/>
          </a:xfrm>
          <a:prstGeom prst="rect">
            <a:avLst/>
          </a:prstGeom>
          <a:noFill/>
        </p:spPr>
        <p:txBody>
          <a:bodyPr wrap="square" rtlCol="0">
            <a:spAutoFit/>
          </a:bodyPr>
          <a:lstStyle/>
          <a:p>
            <a:pPr algn="ctr"/>
            <a:r>
              <a:rPr lang="en-US" sz="4400" b="1" dirty="0" smtClean="0">
                <a:solidFill>
                  <a:schemeClr val="accent1"/>
                </a:solidFill>
              </a:rPr>
              <a:t>Poll Question</a:t>
            </a:r>
            <a:endParaRPr lang="en-US" sz="4400" b="1" dirty="0">
              <a:solidFill>
                <a:schemeClr val="accent1"/>
              </a:solidFill>
            </a:endParaRPr>
          </a:p>
        </p:txBody>
      </p:sp>
      <p:sp>
        <p:nvSpPr>
          <p:cNvPr id="4" name="TextBox 3"/>
          <p:cNvSpPr txBox="1"/>
          <p:nvPr/>
        </p:nvSpPr>
        <p:spPr>
          <a:xfrm>
            <a:off x="341622" y="1571958"/>
            <a:ext cx="8392438" cy="461665"/>
          </a:xfrm>
          <a:prstGeom prst="rect">
            <a:avLst/>
          </a:prstGeom>
          <a:noFill/>
        </p:spPr>
        <p:txBody>
          <a:bodyPr wrap="square" rtlCol="0">
            <a:spAutoFit/>
          </a:bodyPr>
          <a:lstStyle/>
          <a:p>
            <a:pPr algn="ctr"/>
            <a:r>
              <a:rPr lang="en-US" sz="2400" b="1" dirty="0" smtClean="0"/>
              <a:t>What </a:t>
            </a:r>
            <a:r>
              <a:rPr lang="en-US" sz="2400" b="1" dirty="0"/>
              <a:t>are you most interested in learning about today?</a:t>
            </a:r>
          </a:p>
        </p:txBody>
      </p:sp>
      <p:graphicFrame>
        <p:nvGraphicFramePr>
          <p:cNvPr id="6" name="Chart 5"/>
          <p:cNvGraphicFramePr>
            <a:graphicFrameLocks/>
          </p:cNvGraphicFramePr>
          <p:nvPr>
            <p:extLst/>
          </p:nvPr>
        </p:nvGraphicFramePr>
        <p:xfrm>
          <a:off x="1473200" y="2177364"/>
          <a:ext cx="6400800" cy="4109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870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2505"/>
            <a:ext cx="8229600" cy="828374"/>
          </a:xfrm>
        </p:spPr>
        <p:txBody>
          <a:bodyPr/>
          <a:lstStyle/>
          <a:p>
            <a:r>
              <a:rPr lang="en-US" b="1" dirty="0" smtClean="0">
                <a:solidFill>
                  <a:srgbClr val="0070C0"/>
                </a:solidFill>
              </a:rPr>
              <a:t>Related Asthma Research</a:t>
            </a:r>
            <a:endParaRPr lang="en-US" b="1" dirty="0">
              <a:solidFill>
                <a:srgbClr val="0070C0"/>
              </a:solidFill>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3362" y="1274115"/>
            <a:ext cx="6137275" cy="503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2149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678" y="1420941"/>
            <a:ext cx="8556644" cy="457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58046" y="2742396"/>
            <a:ext cx="1913681" cy="3044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44484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456"/>
          </a:xfrm>
        </p:spPr>
        <p:txBody>
          <a:bodyPr/>
          <a:lstStyle/>
          <a:p>
            <a:r>
              <a:rPr lang="en-US" b="1" dirty="0" smtClean="0">
                <a:solidFill>
                  <a:srgbClr val="0070C0"/>
                </a:solidFill>
              </a:rPr>
              <a:t>Intervention Tools</a:t>
            </a:r>
            <a:endParaRPr lang="en-US" b="1" dirty="0">
              <a:solidFill>
                <a:srgbClr val="0070C0"/>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4732" y="781456"/>
            <a:ext cx="6574536" cy="501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2177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456"/>
          </a:xfrm>
        </p:spPr>
        <p:txBody>
          <a:bodyPr/>
          <a:lstStyle/>
          <a:p>
            <a:r>
              <a:rPr lang="en-US" b="1" dirty="0" smtClean="0">
                <a:solidFill>
                  <a:srgbClr val="0070C0"/>
                </a:solidFill>
              </a:rPr>
              <a:t>Intervention Tools</a:t>
            </a:r>
            <a:endParaRPr lang="en-US" b="1" dirty="0">
              <a:solidFill>
                <a:srgbClr val="0070C0"/>
              </a:solidFill>
            </a:endParaRP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704" y="781456"/>
            <a:ext cx="6572592" cy="550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3687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Take-Home Points</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dirty="0" smtClean="0"/>
              <a:t>Tools are designed for varying capacity and intended for adaptation.</a:t>
            </a:r>
          </a:p>
          <a:p>
            <a:pPr marL="742950" indent="-742950">
              <a:buFont typeface="+mj-lt"/>
              <a:buAutoNum type="arabicPeriod"/>
            </a:pPr>
            <a:r>
              <a:rPr lang="en-US" sz="3600" dirty="0" smtClean="0"/>
              <a:t>Summary and detailed resources are provided.</a:t>
            </a:r>
          </a:p>
          <a:p>
            <a:pPr marL="742950" indent="-742950">
              <a:buFont typeface="+mj-lt"/>
              <a:buAutoNum type="arabicPeriod"/>
            </a:pPr>
            <a:r>
              <a:rPr lang="en-US" sz="3600" dirty="0" smtClean="0"/>
              <a:t>Navigate on the right and at the bottom.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4824"/>
            <a:ext cx="1076283" cy="1383175"/>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3242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53894" y="1525411"/>
            <a:ext cx="3872019" cy="228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070C0"/>
                </a:solidFill>
                <a:latin typeface="+mj-lt"/>
                <a:ea typeface="+mj-ea"/>
                <a:cs typeface="+mj-cs"/>
              </a:rPr>
              <a:t>Costa </a:t>
            </a:r>
            <a:r>
              <a:rPr lang="en-US" altLang="en-US" sz="3600" b="1" dirty="0" err="1" smtClean="0">
                <a:solidFill>
                  <a:srgbClr val="0070C0"/>
                </a:solidFill>
                <a:latin typeface="+mj-lt"/>
                <a:ea typeface="+mj-ea"/>
                <a:cs typeface="+mj-cs"/>
              </a:rPr>
              <a:t>Salud</a:t>
            </a:r>
            <a:r>
              <a:rPr lang="en-US" altLang="en-US" sz="3600" b="1" dirty="0" smtClean="0">
                <a:solidFill>
                  <a:srgbClr val="0070C0"/>
                </a:solidFill>
                <a:latin typeface="+mj-lt"/>
                <a:ea typeface="+mj-ea"/>
                <a:cs typeface="+mj-cs"/>
              </a:rPr>
              <a:t> Community Health</a:t>
            </a:r>
            <a:endParaRPr lang="en-US" altLang="en-US" sz="3600" b="1" dirty="0">
              <a:solidFill>
                <a:srgbClr val="0070C0"/>
              </a:solidFill>
              <a:latin typeface="+mj-lt"/>
              <a:ea typeface="+mj-ea"/>
              <a:cs typeface="+mj-cs"/>
            </a:endParaRPr>
          </a:p>
          <a:p>
            <a:pPr lvl="0" algn="ctr">
              <a:buNone/>
            </a:pPr>
            <a:r>
              <a:rPr lang="en-US" dirty="0"/>
              <a:t>Francisco </a:t>
            </a:r>
            <a:r>
              <a:rPr lang="en-US" dirty="0" smtClean="0"/>
              <a:t>Ramirez, </a:t>
            </a:r>
            <a:r>
              <a:rPr lang="en-US" dirty="0"/>
              <a:t>Asthma </a:t>
            </a:r>
            <a:r>
              <a:rPr lang="en-US" dirty="0" smtClean="0"/>
              <a:t>Counselor</a:t>
            </a:r>
            <a:endParaRPr lang="en-US" dirty="0"/>
          </a:p>
        </p:txBody>
      </p:sp>
      <p:sp>
        <p:nvSpPr>
          <p:cNvPr id="3" name="TextBox 2"/>
          <p:cNvSpPr txBox="1">
            <a:spLocks noChangeArrowheads="1"/>
          </p:cNvSpPr>
          <p:nvPr/>
        </p:nvSpPr>
        <p:spPr bwMode="auto">
          <a:xfrm>
            <a:off x="4767586" y="1525411"/>
            <a:ext cx="3586832" cy="277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eaLnBrk="1" hangingPunct="1">
              <a:spcBef>
                <a:spcPct val="0"/>
              </a:spcBef>
              <a:buNone/>
            </a:pPr>
            <a:r>
              <a:rPr lang="en-US" sz="3600" b="1" dirty="0">
                <a:solidFill>
                  <a:srgbClr val="0070C0"/>
                </a:solidFill>
                <a:latin typeface="+mj-lt"/>
                <a:ea typeface="+mj-ea"/>
                <a:cs typeface="+mj-cs"/>
              </a:rPr>
              <a:t>El Rio Community Health Center </a:t>
            </a:r>
          </a:p>
          <a:p>
            <a:pPr lvl="0" algn="ctr">
              <a:buNone/>
            </a:pPr>
            <a:r>
              <a:rPr lang="en-US" dirty="0" smtClean="0"/>
              <a:t>Dr</a:t>
            </a:r>
            <a:r>
              <a:rPr lang="en-US" dirty="0"/>
              <a:t>. Andrew </a:t>
            </a:r>
            <a:r>
              <a:rPr lang="en-US" dirty="0" smtClean="0"/>
              <a:t>Arthur, </a:t>
            </a:r>
            <a:r>
              <a:rPr lang="en-US" dirty="0"/>
              <a:t>Associate Medical </a:t>
            </a:r>
            <a:r>
              <a:rPr lang="en-US" dirty="0" smtClean="0"/>
              <a:t>Director </a:t>
            </a:r>
            <a:endParaRPr lang="en-US" dirty="0"/>
          </a:p>
        </p:txBody>
      </p:sp>
      <p:sp>
        <p:nvSpPr>
          <p:cNvPr id="2" name="Title 1"/>
          <p:cNvSpPr>
            <a:spLocks noGrp="1"/>
          </p:cNvSpPr>
          <p:nvPr>
            <p:ph type="title"/>
          </p:nvPr>
        </p:nvSpPr>
        <p:spPr/>
        <p:txBody>
          <a:bodyPr/>
          <a:lstStyle/>
          <a:p>
            <a:r>
              <a:rPr lang="en-US" b="1" dirty="0" smtClean="0">
                <a:solidFill>
                  <a:srgbClr val="0070C0"/>
                </a:solidFill>
              </a:rPr>
              <a:t>Roundtable Discussion</a:t>
            </a:r>
            <a:endParaRPr lang="en-US" b="1" dirty="0">
              <a:solidFill>
                <a:srgbClr val="0070C0"/>
              </a:solidFill>
            </a:endParaRPr>
          </a:p>
        </p:txBody>
      </p:sp>
      <p:pic>
        <p:nvPicPr>
          <p:cNvPr id="5" name="Picture 4"/>
          <p:cNvPicPr>
            <a:picLocks noChangeAspect="1"/>
          </p:cNvPicPr>
          <p:nvPr/>
        </p:nvPicPr>
        <p:blipFill>
          <a:blip r:embed="rId3"/>
          <a:stretch>
            <a:fillRect/>
          </a:stretch>
        </p:blipFill>
        <p:spPr>
          <a:xfrm>
            <a:off x="1673331" y="4282432"/>
            <a:ext cx="1233143" cy="1581706"/>
          </a:xfrm>
          <a:prstGeom prst="ellipse">
            <a:avLst/>
          </a:prstGeom>
          <a:ln>
            <a:solidFill>
              <a:schemeClr val="tx1"/>
            </a:solidFill>
          </a:ln>
        </p:spPr>
      </p:pic>
      <p:pic>
        <p:nvPicPr>
          <p:cNvPr id="6" name="Picture 5"/>
          <p:cNvPicPr>
            <a:picLocks noChangeAspect="1"/>
          </p:cNvPicPr>
          <p:nvPr/>
        </p:nvPicPr>
        <p:blipFill>
          <a:blip r:embed="rId4"/>
          <a:stretch>
            <a:fillRect/>
          </a:stretch>
        </p:blipFill>
        <p:spPr>
          <a:xfrm>
            <a:off x="5955501" y="4301556"/>
            <a:ext cx="1211001" cy="1562582"/>
          </a:xfrm>
          <a:prstGeom prst="ellipse">
            <a:avLst/>
          </a:prstGeom>
          <a:ln>
            <a:solidFill>
              <a:schemeClr val="tx1"/>
            </a:solidFill>
          </a:ln>
        </p:spPr>
      </p:pic>
    </p:spTree>
    <p:extLst>
      <p:ext uri="{BB962C8B-B14F-4D97-AF65-F5344CB8AC3E}">
        <p14:creationId xmlns:p14="http://schemas.microsoft.com/office/powerpoint/2010/main" val="3357869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085" y="609599"/>
            <a:ext cx="6389512" cy="769441"/>
          </a:xfrm>
          <a:prstGeom prst="rect">
            <a:avLst/>
          </a:prstGeom>
          <a:noFill/>
        </p:spPr>
        <p:txBody>
          <a:bodyPr wrap="square" rtlCol="0">
            <a:spAutoFit/>
          </a:bodyPr>
          <a:lstStyle/>
          <a:p>
            <a:pPr algn="ctr"/>
            <a:r>
              <a:rPr lang="en-US" sz="4400" b="1" dirty="0" smtClean="0">
                <a:solidFill>
                  <a:schemeClr val="accent1"/>
                </a:solidFill>
              </a:rPr>
              <a:t>Poll Question</a:t>
            </a:r>
            <a:endParaRPr lang="en-US" sz="4400" b="1" dirty="0">
              <a:solidFill>
                <a:schemeClr val="accent1"/>
              </a:solidFill>
            </a:endParaRPr>
          </a:p>
        </p:txBody>
      </p:sp>
      <p:sp>
        <p:nvSpPr>
          <p:cNvPr id="4" name="TextBox 3"/>
          <p:cNvSpPr txBox="1"/>
          <p:nvPr/>
        </p:nvSpPr>
        <p:spPr>
          <a:xfrm>
            <a:off x="536655" y="1566507"/>
            <a:ext cx="8185313" cy="830997"/>
          </a:xfrm>
          <a:prstGeom prst="rect">
            <a:avLst/>
          </a:prstGeom>
          <a:noFill/>
        </p:spPr>
        <p:txBody>
          <a:bodyPr wrap="square" rtlCol="0">
            <a:spAutoFit/>
          </a:bodyPr>
          <a:lstStyle/>
          <a:p>
            <a:pPr algn="ctr"/>
            <a:r>
              <a:rPr lang="en-US" sz="2400" b="1" dirty="0"/>
              <a:t>After participating in this webinar, what will be your next steps?</a:t>
            </a:r>
            <a:r>
              <a:rPr lang="en-US" sz="2400" dirty="0"/>
              <a:t> </a:t>
            </a:r>
            <a:endParaRPr lang="en-US" sz="2400" b="1" dirty="0"/>
          </a:p>
        </p:txBody>
      </p:sp>
      <p:graphicFrame>
        <p:nvGraphicFramePr>
          <p:cNvPr id="6" name="Chart 5"/>
          <p:cNvGraphicFramePr>
            <a:graphicFrameLocks/>
          </p:cNvGraphicFramePr>
          <p:nvPr>
            <p:extLst/>
          </p:nvPr>
        </p:nvGraphicFramePr>
        <p:xfrm>
          <a:off x="1158240" y="2321560"/>
          <a:ext cx="7101840" cy="4211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1782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7142389" y="1561596"/>
            <a:ext cx="1809049" cy="2367397"/>
          </a:xfrm>
          <a:prstGeom prst="rect">
            <a:avLst/>
          </a:prstGeom>
        </p:spPr>
      </p:pic>
      <p:pic>
        <p:nvPicPr>
          <p:cNvPr id="6" name="Picture 5"/>
          <p:cNvPicPr>
            <a:picLocks noChangeAspect="1"/>
          </p:cNvPicPr>
          <p:nvPr/>
        </p:nvPicPr>
        <p:blipFill rotWithShape="1">
          <a:blip r:embed="rId4" cstate="print"/>
          <a:srcRect l="20513" r="20513" b="2223"/>
          <a:stretch/>
        </p:blipFill>
        <p:spPr bwMode="auto">
          <a:xfrm>
            <a:off x="6726815" y="3109395"/>
            <a:ext cx="2002769" cy="1866885"/>
          </a:xfrm>
          <a:prstGeom prst="rect">
            <a:avLst/>
          </a:prstGeom>
          <a:ln>
            <a:noFill/>
          </a:ln>
          <a:extLst>
            <a:ext uri="{53640926-AAD7-44d8-BBD7-CCE9431645EC}">
              <a14:shadowObscured xmlns:a14="http://schemas.microsoft.com/office/drawing/2010/main" xmlns=""/>
            </a:ext>
          </a:extLst>
        </p:spPr>
      </p:pic>
      <p:sp>
        <p:nvSpPr>
          <p:cNvPr id="4" name="Title 3"/>
          <p:cNvSpPr>
            <a:spLocks noGrp="1"/>
          </p:cNvSpPr>
          <p:nvPr>
            <p:ph type="title"/>
          </p:nvPr>
        </p:nvSpPr>
        <p:spPr>
          <a:xfrm>
            <a:off x="977625" y="274638"/>
            <a:ext cx="8229600" cy="1143000"/>
          </a:xfrm>
        </p:spPr>
        <p:txBody>
          <a:bodyPr/>
          <a:lstStyle/>
          <a:p>
            <a:pPr>
              <a:lnSpc>
                <a:spcPct val="90000"/>
              </a:lnSpc>
            </a:pPr>
            <a:r>
              <a:rPr lang="en-US" sz="4200" b="1" dirty="0" smtClean="0">
                <a:solidFill>
                  <a:srgbClr val="0070C0"/>
                </a:solidFill>
              </a:rPr>
              <a:t>MCAN and CHAMPS Resources on </a:t>
            </a:r>
            <a:r>
              <a:rPr lang="en-US" sz="4200" b="1" dirty="0" err="1" smtClean="0">
                <a:solidFill>
                  <a:srgbClr val="0070C0"/>
                </a:solidFill>
              </a:rPr>
              <a:t>AsthmaCommunityNetwork.org</a:t>
            </a:r>
            <a:endParaRPr lang="en-US" sz="4200" b="1" dirty="0">
              <a:solidFill>
                <a:srgbClr val="0070C0"/>
              </a:solidFill>
            </a:endParaRPr>
          </a:p>
        </p:txBody>
      </p:sp>
      <p:sp>
        <p:nvSpPr>
          <p:cNvPr id="5" name="Content Placeholder 4"/>
          <p:cNvSpPr>
            <a:spLocks noGrp="1"/>
          </p:cNvSpPr>
          <p:nvPr>
            <p:ph idx="1"/>
          </p:nvPr>
        </p:nvSpPr>
        <p:spPr>
          <a:xfrm>
            <a:off x="104087" y="1600200"/>
            <a:ext cx="6682356" cy="4525963"/>
          </a:xfrm>
        </p:spPr>
        <p:txBody>
          <a:bodyPr/>
          <a:lstStyle/>
          <a:p>
            <a:r>
              <a:rPr lang="en-US" sz="3000" dirty="0" smtClean="0"/>
              <a:t>Visit the MCAN Library:</a:t>
            </a:r>
          </a:p>
          <a:p>
            <a:pPr lvl="1"/>
            <a:r>
              <a:rPr lang="en-US" sz="2000" dirty="0" smtClean="0">
                <a:hlinkClick r:id="rId5"/>
              </a:rPr>
              <a:t>www.asthmacommunitynetwork.org/MCAN</a:t>
            </a:r>
            <a:endParaRPr lang="en-US" sz="2000" dirty="0" smtClean="0"/>
          </a:p>
          <a:p>
            <a:r>
              <a:rPr lang="en-US" sz="3000" dirty="0"/>
              <a:t>Dive into the CHAMPS Intervention</a:t>
            </a:r>
            <a:r>
              <a:rPr lang="en-US" sz="3000" dirty="0" smtClean="0"/>
              <a:t>:</a:t>
            </a:r>
          </a:p>
          <a:p>
            <a:pPr lvl="1"/>
            <a:r>
              <a:rPr lang="en-US" sz="2000" dirty="0" smtClean="0">
                <a:hlinkClick r:id="rId6"/>
              </a:rPr>
              <a:t>www.asthmacommunitynetwork.org/CHAMPS</a:t>
            </a:r>
            <a:endParaRPr lang="en-US" sz="2000" dirty="0" smtClean="0"/>
          </a:p>
          <a:p>
            <a:r>
              <a:rPr lang="en-US" sz="3000" dirty="0" smtClean="0"/>
              <a:t>Download resources to help support your patient population:</a:t>
            </a:r>
          </a:p>
          <a:p>
            <a:pPr lvl="1"/>
            <a:r>
              <a:rPr lang="en-US" sz="2000" dirty="0" smtClean="0"/>
              <a:t>Questionnaires: </a:t>
            </a:r>
            <a:r>
              <a:rPr lang="en-US" sz="2000" dirty="0" smtClean="0">
                <a:hlinkClick r:id="rId7"/>
              </a:rPr>
              <a:t>www.asthmacommunitynetwork.org/node/16101</a:t>
            </a:r>
            <a:r>
              <a:rPr lang="en-US" sz="2000" dirty="0" smtClean="0"/>
              <a:t> </a:t>
            </a:r>
          </a:p>
          <a:p>
            <a:pPr lvl="1"/>
            <a:r>
              <a:rPr lang="en-US" sz="2000" dirty="0" smtClean="0"/>
              <a:t>Patient handouts: </a:t>
            </a:r>
            <a:r>
              <a:rPr lang="en-US" sz="2000" dirty="0" smtClean="0">
                <a:hlinkClick r:id="rId8"/>
              </a:rPr>
              <a:t/>
            </a:r>
            <a:br>
              <a:rPr lang="en-US" sz="2000" dirty="0" smtClean="0">
                <a:hlinkClick r:id="rId8"/>
              </a:rPr>
            </a:br>
            <a:r>
              <a:rPr lang="en-US" sz="2000" dirty="0" smtClean="0">
                <a:hlinkClick r:id="rId8"/>
              </a:rPr>
              <a:t>www.asthmacommunitynetwork.org/node/16102</a:t>
            </a:r>
            <a:endParaRPr lang="en-US" sz="2000" dirty="0"/>
          </a:p>
          <a:p>
            <a:pPr lvl="1"/>
            <a:r>
              <a:rPr lang="en-US" sz="2000" dirty="0" smtClean="0"/>
              <a:t>Webinars:</a:t>
            </a:r>
            <a:r>
              <a:rPr lang="en-US" sz="2000" dirty="0" smtClean="0">
                <a:hlinkClick r:id="rId9"/>
              </a:rPr>
              <a:t/>
            </a:r>
            <a:br>
              <a:rPr lang="en-US" sz="2000" dirty="0" smtClean="0">
                <a:hlinkClick r:id="rId9"/>
              </a:rPr>
            </a:br>
            <a:r>
              <a:rPr lang="en-US" sz="2000" dirty="0" smtClean="0">
                <a:hlinkClick r:id="rId9"/>
              </a:rPr>
              <a:t>www.asthmacommunitynetwork.org/webinars</a:t>
            </a:r>
            <a:endParaRPr lang="en-US" sz="2000" dirty="0" smtClean="0"/>
          </a:p>
          <a:p>
            <a:pPr lvl="1"/>
            <a:endParaRPr lang="en-US" sz="2000" dirty="0" smtClean="0"/>
          </a:p>
          <a:p>
            <a:pPr lvl="1"/>
            <a:endParaRPr lang="en-US" sz="2000" dirty="0"/>
          </a:p>
          <a:p>
            <a:pPr lvl="1"/>
            <a:endParaRPr lang="en-US" sz="2000" dirty="0" smtClean="0"/>
          </a:p>
          <a:p>
            <a:pPr lvl="1"/>
            <a:endParaRPr lang="en-US" dirty="0"/>
          </a:p>
        </p:txBody>
      </p:sp>
    </p:spTree>
    <p:extLst>
      <p:ext uri="{BB962C8B-B14F-4D97-AF65-F5344CB8AC3E}">
        <p14:creationId xmlns:p14="http://schemas.microsoft.com/office/powerpoint/2010/main" val="18600853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5737"/>
            <a:ext cx="9144000" cy="554185"/>
          </a:xfrm>
        </p:spPr>
        <p:txBody>
          <a:bodyPr/>
          <a:lstStyle/>
          <a:p>
            <a:r>
              <a:rPr lang="en-US" dirty="0" smtClean="0">
                <a:latin typeface="+mn-lt"/>
                <a:ea typeface="+mn-ea"/>
                <a:cs typeface="+mn-cs"/>
              </a:rPr>
              <a:t>Join the Online Discussion Forum</a:t>
            </a:r>
            <a:endParaRPr lang="en-US" dirty="0"/>
          </a:p>
        </p:txBody>
      </p:sp>
      <p:sp>
        <p:nvSpPr>
          <p:cNvPr id="3" name="Content Placeholder 2"/>
          <p:cNvSpPr>
            <a:spLocks noGrp="1"/>
          </p:cNvSpPr>
          <p:nvPr>
            <p:ph idx="1"/>
          </p:nvPr>
        </p:nvSpPr>
        <p:spPr>
          <a:xfrm>
            <a:off x="0" y="1890028"/>
            <a:ext cx="9144000" cy="1611593"/>
          </a:xfrm>
        </p:spPr>
        <p:txBody>
          <a:bodyPr>
            <a:normAutofit fontScale="77500" lnSpcReduction="20000"/>
          </a:bodyPr>
          <a:lstStyle/>
          <a:p>
            <a:pPr marL="0" indent="0" algn="ctr">
              <a:lnSpc>
                <a:spcPct val="120000"/>
              </a:lnSpc>
              <a:buNone/>
            </a:pPr>
            <a:r>
              <a:rPr lang="en-US" sz="3300" dirty="0" smtClean="0"/>
              <a:t>Speakers are now available for a live </a:t>
            </a:r>
            <a:r>
              <a:rPr lang="en-US" sz="3300" dirty="0"/>
              <a:t>Q&amp;A </a:t>
            </a:r>
            <a:r>
              <a:rPr lang="en-US" sz="3300" dirty="0" smtClean="0"/>
              <a:t>Session. </a:t>
            </a:r>
          </a:p>
          <a:p>
            <a:pPr marL="0" indent="0" algn="ctr">
              <a:lnSpc>
                <a:spcPct val="120000"/>
              </a:lnSpc>
              <a:spcBef>
                <a:spcPts val="600"/>
              </a:spcBef>
              <a:spcAft>
                <a:spcPts val="600"/>
              </a:spcAft>
              <a:buNone/>
            </a:pPr>
            <a:r>
              <a:rPr lang="en-US" sz="3300" dirty="0" smtClean="0"/>
              <a:t>Thursday, December 3, 2015, 3:00 p.m. – 3:30 p.m. </a:t>
            </a:r>
          </a:p>
          <a:p>
            <a:pPr marL="0" indent="0" algn="ctr">
              <a:lnSpc>
                <a:spcPct val="120000"/>
              </a:lnSpc>
              <a:spcBef>
                <a:spcPts val="1200"/>
              </a:spcBef>
              <a:buNone/>
            </a:pPr>
            <a:r>
              <a:rPr lang="en-US" b="1" dirty="0" smtClean="0"/>
              <a:t>Members can submit questions via the link in the Chat pane.</a:t>
            </a:r>
            <a:endParaRPr lang="en-US" b="1" dirty="0"/>
          </a:p>
        </p:txBody>
      </p:sp>
      <p:sp>
        <p:nvSpPr>
          <p:cNvPr id="6" name="TextBox 10"/>
          <p:cNvSpPr txBox="1">
            <a:spLocks noChangeArrowheads="1"/>
          </p:cNvSpPr>
          <p:nvPr/>
        </p:nvSpPr>
        <p:spPr bwMode="auto">
          <a:xfrm>
            <a:off x="144779" y="3681727"/>
            <a:ext cx="8854441" cy="1846659"/>
          </a:xfrm>
          <a:prstGeom prst="rect">
            <a:avLst/>
          </a:prstGeom>
          <a:solidFill>
            <a:schemeClr val="bg1">
              <a:lumMod val="95000"/>
            </a:schemeClr>
          </a:solidFill>
          <a:ln w="9525">
            <a:solidFill>
              <a:srgbClr val="5E7D2B"/>
            </a:solidFill>
            <a:miter lim="800000"/>
            <a:headEnd/>
            <a:tailEnd/>
          </a:ln>
        </p:spPr>
        <p:txBody>
          <a:bodyPr wrap="square">
            <a:spAutoFit/>
          </a:bodyPr>
          <a:lstStyle/>
          <a:p>
            <a:pPr>
              <a:spcAft>
                <a:spcPts val="600"/>
              </a:spcAft>
            </a:pPr>
            <a:r>
              <a:rPr lang="en-US" sz="2400" dirty="0" smtClean="0">
                <a:latin typeface="Calibri" pitchFamily="34" charset="0"/>
              </a:rPr>
              <a:t>Not yet a member? </a:t>
            </a:r>
            <a:r>
              <a:rPr lang="en-US" sz="2400" dirty="0">
                <a:latin typeface="Calibri" pitchFamily="34" charset="0"/>
              </a:rPr>
              <a:t>Joining online is quick and easy.</a:t>
            </a:r>
          </a:p>
          <a:p>
            <a:pPr marL="740664" indent="-283464">
              <a:spcBef>
                <a:spcPts val="600"/>
              </a:spcBef>
              <a:spcAft>
                <a:spcPts val="600"/>
              </a:spcAft>
              <a:buFont typeface="Arial" pitchFamily="34" charset="0"/>
              <a:buChar char="•"/>
            </a:pPr>
            <a:r>
              <a:rPr lang="en-US" sz="2000" dirty="0" smtClean="0">
                <a:latin typeface="Calibri" pitchFamily="34" charset="0"/>
              </a:rPr>
              <a:t>Go </a:t>
            </a:r>
            <a:r>
              <a:rPr lang="en-US" sz="2000" dirty="0">
                <a:latin typeface="Calibri" pitchFamily="34" charset="0"/>
              </a:rPr>
              <a:t>to </a:t>
            </a:r>
            <a:r>
              <a:rPr lang="en-US" sz="2000" b="1" dirty="0" smtClean="0">
                <a:latin typeface="Calibri" pitchFamily="34" charset="0"/>
              </a:rPr>
              <a:t>AsthmaCommunityNetwork.org. </a:t>
            </a:r>
            <a:endParaRPr lang="en-US" sz="2000" dirty="0">
              <a:latin typeface="Calibri" pitchFamily="34" charset="0"/>
            </a:endParaRPr>
          </a:p>
          <a:p>
            <a:pPr marL="740664" indent="-283464">
              <a:spcBef>
                <a:spcPts val="600"/>
              </a:spcBef>
              <a:spcAft>
                <a:spcPts val="600"/>
              </a:spcAft>
              <a:buFont typeface="Arial" pitchFamily="34" charset="0"/>
              <a:buChar char="•"/>
            </a:pPr>
            <a:r>
              <a:rPr lang="en-US" sz="2000" b="1" dirty="0">
                <a:latin typeface="Calibri" pitchFamily="34" charset="0"/>
              </a:rPr>
              <a:t>Click</a:t>
            </a:r>
            <a:r>
              <a:rPr lang="en-US" sz="2000" dirty="0">
                <a:latin typeface="Calibri" pitchFamily="34" charset="0"/>
              </a:rPr>
              <a:t> “</a:t>
            </a:r>
            <a:r>
              <a:rPr lang="en-US" sz="2000" b="1" dirty="0">
                <a:latin typeface="Calibri" pitchFamily="34" charset="0"/>
              </a:rPr>
              <a:t>Join Now</a:t>
            </a:r>
            <a:r>
              <a:rPr lang="en-US" sz="2000" dirty="0">
                <a:latin typeface="Calibri" pitchFamily="34" charset="0"/>
              </a:rPr>
              <a:t>” at the top and complete the </a:t>
            </a:r>
            <a:r>
              <a:rPr lang="en-US" sz="2000" dirty="0" smtClean="0">
                <a:latin typeface="Calibri" pitchFamily="34" charset="0"/>
              </a:rPr>
              <a:t>registration process.</a:t>
            </a:r>
            <a:endParaRPr lang="en-US" sz="2000" dirty="0">
              <a:latin typeface="Calibri" pitchFamily="34" charset="0"/>
            </a:endParaRPr>
          </a:p>
          <a:p>
            <a:pPr marL="740664" indent="-283464">
              <a:spcBef>
                <a:spcPts val="600"/>
              </a:spcBef>
              <a:spcAft>
                <a:spcPts val="600"/>
              </a:spcAft>
              <a:buFont typeface="Arial" pitchFamily="34" charset="0"/>
              <a:buChar char="•"/>
            </a:pPr>
            <a:r>
              <a:rPr lang="en-US" sz="2000" b="1" dirty="0">
                <a:latin typeface="Calibri" pitchFamily="34" charset="0"/>
              </a:rPr>
              <a:t>Post </a:t>
            </a:r>
            <a:r>
              <a:rPr lang="en-US" sz="2000" b="1" dirty="0" smtClean="0">
                <a:latin typeface="Calibri" pitchFamily="34" charset="0"/>
              </a:rPr>
              <a:t>your questions </a:t>
            </a:r>
            <a:r>
              <a:rPr lang="en-US" sz="2000" dirty="0" smtClean="0">
                <a:latin typeface="Calibri" pitchFamily="34" charset="0"/>
              </a:rPr>
              <a:t>as </a:t>
            </a:r>
            <a:r>
              <a:rPr lang="en-US" sz="2000" dirty="0">
                <a:latin typeface="Calibri" pitchFamily="34" charset="0"/>
              </a:rPr>
              <a:t>soon as your account is </a:t>
            </a:r>
            <a:r>
              <a:rPr lang="en-US" sz="2000" dirty="0" smtClean="0">
                <a:latin typeface="Calibri" pitchFamily="34" charset="0"/>
              </a:rPr>
              <a:t>approved.</a:t>
            </a:r>
            <a:endParaRPr lang="en-US" sz="2000" dirty="0">
              <a:latin typeface="Calibri" pitchFamily="34" charset="0"/>
            </a:endParaRPr>
          </a:p>
        </p:txBody>
      </p:sp>
      <p:sp>
        <p:nvSpPr>
          <p:cNvPr id="4" name="Oval 3"/>
          <p:cNvSpPr/>
          <p:nvPr/>
        </p:nvSpPr>
        <p:spPr>
          <a:xfrm>
            <a:off x="6068290" y="138545"/>
            <a:ext cx="1066800" cy="540328"/>
          </a:xfrm>
          <a:prstGeom prst="ellipse">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83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639080" y="1373011"/>
            <a:ext cx="773974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070C0"/>
                </a:solidFill>
                <a:latin typeface="Calibri"/>
              </a:rPr>
              <a:t>Merck Childhood Asthma Network</a:t>
            </a:r>
            <a:endParaRPr lang="en-US" altLang="en-US" sz="3600" b="1" dirty="0">
              <a:solidFill>
                <a:srgbClr val="0070C0"/>
              </a:solidFill>
              <a:latin typeface="Calibri"/>
            </a:endParaRPr>
          </a:p>
          <a:p>
            <a:pPr algn="ctr" eaLnBrk="1" hangingPunct="1">
              <a:spcBef>
                <a:spcPts val="1200"/>
              </a:spcBef>
              <a:buNone/>
            </a:pPr>
            <a:r>
              <a:rPr lang="en-US" dirty="0"/>
              <a:t>Julie Kennedy Lesch, MPA</a:t>
            </a:r>
          </a:p>
          <a:p>
            <a:pPr algn="ctr" eaLnBrk="1" hangingPunct="1">
              <a:spcBef>
                <a:spcPct val="0"/>
              </a:spcBef>
              <a:spcAft>
                <a:spcPts val="0"/>
              </a:spcAft>
              <a:buFontTx/>
              <a:buNone/>
            </a:pPr>
            <a:r>
              <a:rPr lang="en-US" sz="2800" dirty="0">
                <a:ea typeface="Calibri" panose="020F0502020204030204" pitchFamily="34" charset="0"/>
                <a:cs typeface="Times New Roman" panose="02020603050405020304" pitchFamily="18" charset="0"/>
              </a:rPr>
              <a:t>Programs Manager </a:t>
            </a:r>
            <a:endParaRPr lang="en-US" altLang="en-US" sz="2800" dirty="0" smtClean="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41" y="3658483"/>
            <a:ext cx="1602619" cy="24039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391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41"/>
          <a:stretch/>
        </p:blipFill>
        <p:spPr bwMode="auto">
          <a:xfrm>
            <a:off x="7204308" y="1968327"/>
            <a:ext cx="1411075" cy="1256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S:\MCAN\Personal Stories\PR\PR Pictures\hires\02022010MCAN_046.jpg"/>
          <p:cNvPicPr>
            <a:picLocks noChangeAspect="1" noChangeArrowheads="1"/>
          </p:cNvPicPr>
          <p:nvPr/>
        </p:nvPicPr>
        <p:blipFill>
          <a:blip r:embed="rId4" cstate="screen"/>
          <a:srcRect/>
          <a:stretch>
            <a:fillRect/>
          </a:stretch>
        </p:blipFill>
        <p:spPr bwMode="auto">
          <a:xfrm>
            <a:off x="5408890" y="1533635"/>
            <a:ext cx="1600200" cy="990600"/>
          </a:xfrm>
          <a:prstGeom prst="rect">
            <a:avLst/>
          </a:prstGeom>
          <a:ln>
            <a:noFill/>
          </a:ln>
          <a:effectLst>
            <a:outerShdw blurRad="190500" algn="tl" rotWithShape="0">
              <a:srgbClr val="000000">
                <a:alpha val="70000"/>
              </a:srgbClr>
            </a:outerShdw>
          </a:effectLst>
        </p:spPr>
      </p:pic>
      <p:sp>
        <p:nvSpPr>
          <p:cNvPr id="5" name="Content Placeholder 5"/>
          <p:cNvSpPr txBox="1">
            <a:spLocks/>
          </p:cNvSpPr>
          <p:nvPr/>
        </p:nvSpPr>
        <p:spPr>
          <a:xfrm>
            <a:off x="452486" y="1524000"/>
            <a:ext cx="4761186" cy="4495800"/>
          </a:xfrm>
          <a:prstGeom prst="rect">
            <a:avLst/>
          </a:prstGeom>
        </p:spPr>
        <p:txBody>
          <a:bodyPr vert="horz" lIns="91440" tIns="45720" rIns="91440" bIns="45720" rtlCol="0">
            <a:noAutofit/>
          </a:bodyPr>
          <a:lstStyle>
            <a:lvl1pPr marL="168275" indent="-168275" algn="l" defTabSz="914400" rtl="0" eaLnBrk="1" latinLnBrk="0" hangingPunct="1">
              <a:spcBef>
                <a:spcPts val="300"/>
              </a:spcBef>
              <a:spcAft>
                <a:spcPts val="300"/>
              </a:spcAft>
              <a:buClr>
                <a:schemeClr val="accent1"/>
              </a:buClr>
              <a:buFont typeface="Arial" pitchFamily="34" charset="0"/>
              <a:buChar char="•"/>
              <a:defRPr sz="2000" kern="1200">
                <a:solidFill>
                  <a:schemeClr val="tx1"/>
                </a:solidFill>
                <a:latin typeface="+mn-lt"/>
                <a:ea typeface="+mn-ea"/>
                <a:cs typeface="+mn-cs"/>
              </a:defRPr>
            </a:lvl1pPr>
            <a:lvl2pPr marL="511175" indent="-234950" algn="l" defTabSz="914400" rtl="0" eaLnBrk="1" latinLnBrk="0" hangingPunct="1">
              <a:spcBef>
                <a:spcPts val="300"/>
              </a:spcBef>
              <a:spcAft>
                <a:spcPts val="300"/>
              </a:spcAft>
              <a:buClr>
                <a:schemeClr val="accent2"/>
              </a:buClr>
              <a:buFont typeface="Arial" pitchFamily="34" charset="0"/>
              <a:buChar char="–"/>
              <a:tabLst/>
              <a:defRPr sz="1800" kern="1200">
                <a:solidFill>
                  <a:schemeClr val="tx1"/>
                </a:solidFill>
                <a:latin typeface="+mn-lt"/>
                <a:ea typeface="+mn-ea"/>
                <a:cs typeface="+mn-cs"/>
              </a:defRPr>
            </a:lvl2pPr>
            <a:lvl3pPr marL="746125" indent="-176213" algn="l" defTabSz="914400" rtl="0" eaLnBrk="1" latinLnBrk="0" hangingPunct="1">
              <a:spcBef>
                <a:spcPts val="300"/>
              </a:spcBef>
              <a:spcAft>
                <a:spcPts val="300"/>
              </a:spcAft>
              <a:buClr>
                <a:schemeClr val="accent3"/>
              </a:buClr>
              <a:buFont typeface="Arial" pitchFamily="34" charset="0"/>
              <a:buChar char="•"/>
              <a:defRPr sz="1600" kern="1200">
                <a:solidFill>
                  <a:schemeClr val="tx1"/>
                </a:solidFill>
                <a:latin typeface="+mn-lt"/>
                <a:ea typeface="+mn-ea"/>
                <a:cs typeface="+mn-cs"/>
              </a:defRPr>
            </a:lvl3pPr>
            <a:lvl4pPr marL="1031875" indent="-179388" algn="l" defTabSz="914400" rtl="0" eaLnBrk="1" latinLnBrk="0" hangingPunct="1">
              <a:spcBef>
                <a:spcPts val="300"/>
              </a:spcBef>
              <a:spcAft>
                <a:spcPts val="300"/>
              </a:spcAft>
              <a:buFont typeface="Arial" pitchFamily="34" charset="0"/>
              <a:buChar char="–"/>
              <a:defRPr sz="1400" kern="1200">
                <a:solidFill>
                  <a:schemeClr val="tx1"/>
                </a:solidFill>
                <a:latin typeface="+mn-lt"/>
                <a:ea typeface="+mn-ea"/>
                <a:cs typeface="+mn-cs"/>
              </a:defRPr>
            </a:lvl4pPr>
            <a:lvl5pPr marL="1371600" indent="-228600" algn="l" defTabSz="914400" rtl="0" eaLnBrk="1" latinLnBrk="0" hangingPunct="1">
              <a:spcBef>
                <a:spcPts val="300"/>
              </a:spcBef>
              <a:spcAft>
                <a:spcPts val="300"/>
              </a:spcAft>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B948F"/>
              </a:buClr>
              <a:buFont typeface="Arial" pitchFamily="34" charset="0"/>
              <a:buNone/>
            </a:pPr>
            <a:r>
              <a:rPr lang="en-US" sz="1800" dirty="0" smtClean="0">
                <a:solidFill>
                  <a:srgbClr val="482F8C"/>
                </a:solidFill>
                <a:cs typeface="Arial" charset="0"/>
              </a:rPr>
              <a:t>The Merck Childhood Asthma Network, Inc. (MCAN) enhances the quality of life for children with asthma and their families and reduces the burden of the disease on them and society by</a:t>
            </a:r>
          </a:p>
          <a:p>
            <a:pPr marL="523875" lvl="1" indent="-285750">
              <a:buClr>
                <a:srgbClr val="482F8C"/>
              </a:buClr>
              <a:buSzPct val="125000"/>
              <a:buFont typeface="Arial" pitchFamily="34" charset="0"/>
              <a:buChar char="•"/>
            </a:pPr>
            <a:r>
              <a:rPr lang="en-US" dirty="0" smtClean="0">
                <a:solidFill>
                  <a:srgbClr val="505050"/>
                </a:solidFill>
                <a:cs typeface="Arial" charset="0"/>
              </a:rPr>
              <a:t>Improving </a:t>
            </a:r>
            <a:r>
              <a:rPr lang="en-US" b="1" u="sng" dirty="0" smtClean="0">
                <a:solidFill>
                  <a:srgbClr val="482F8C"/>
                </a:solidFill>
                <a:cs typeface="Arial" charset="0"/>
              </a:rPr>
              <a:t>access to and the quality of asthma healthcare services</a:t>
            </a:r>
            <a:r>
              <a:rPr lang="en-US" dirty="0" smtClean="0">
                <a:solidFill>
                  <a:srgbClr val="482F8C"/>
                </a:solidFill>
                <a:cs typeface="Arial" charset="0"/>
              </a:rPr>
              <a:t> </a:t>
            </a:r>
            <a:r>
              <a:rPr lang="en-US" dirty="0" smtClean="0">
                <a:solidFill>
                  <a:srgbClr val="505050"/>
                </a:solidFill>
                <a:cs typeface="Arial" charset="0"/>
              </a:rPr>
              <a:t>for children, especially the medically underserved, by funding </a:t>
            </a:r>
            <a:r>
              <a:rPr lang="en-US" b="1" i="1" dirty="0" smtClean="0">
                <a:solidFill>
                  <a:srgbClr val="482F8C"/>
                </a:solidFill>
                <a:cs typeface="Arial" charset="0"/>
              </a:rPr>
              <a:t>implementation research </a:t>
            </a:r>
          </a:p>
          <a:p>
            <a:pPr marL="523875" lvl="1" indent="-285750">
              <a:buClr>
                <a:srgbClr val="482F8C"/>
              </a:buClr>
              <a:buSzPct val="125000"/>
              <a:buFont typeface="Arial" pitchFamily="34" charset="0"/>
              <a:buChar char="•"/>
            </a:pPr>
            <a:r>
              <a:rPr lang="en-US" dirty="0" smtClean="0">
                <a:solidFill>
                  <a:srgbClr val="505050"/>
                </a:solidFill>
                <a:cs typeface="Arial" charset="0"/>
              </a:rPr>
              <a:t>Advocating </a:t>
            </a:r>
            <a:r>
              <a:rPr lang="en-US" b="1" u="sng" dirty="0" smtClean="0">
                <a:solidFill>
                  <a:srgbClr val="482F8C"/>
                </a:solidFill>
                <a:cs typeface="Arial" charset="0"/>
              </a:rPr>
              <a:t>policies</a:t>
            </a:r>
            <a:r>
              <a:rPr lang="en-US" dirty="0" smtClean="0">
                <a:solidFill>
                  <a:srgbClr val="505050"/>
                </a:solidFill>
                <a:cs typeface="Arial" charset="0"/>
              </a:rPr>
              <a:t> that expedite implementation, dissemination and sustainability of science-based asthma care</a:t>
            </a:r>
          </a:p>
          <a:p>
            <a:pPr marL="523875" lvl="1" indent="-285750">
              <a:buClr>
                <a:srgbClr val="482F8C"/>
              </a:buClr>
              <a:buSzPct val="125000"/>
              <a:buFont typeface="Arial" pitchFamily="34" charset="0"/>
              <a:buChar char="•"/>
            </a:pPr>
            <a:r>
              <a:rPr lang="en-US" dirty="0" smtClean="0">
                <a:solidFill>
                  <a:srgbClr val="505050"/>
                </a:solidFill>
                <a:cs typeface="Arial" charset="0"/>
              </a:rPr>
              <a:t>Increasing </a:t>
            </a:r>
            <a:r>
              <a:rPr lang="en-US" b="1" u="sng" dirty="0" smtClean="0">
                <a:solidFill>
                  <a:srgbClr val="482F8C"/>
                </a:solidFill>
                <a:cs typeface="Arial" charset="0"/>
              </a:rPr>
              <a:t>awareness and knowledge</a:t>
            </a:r>
            <a:r>
              <a:rPr lang="en-US" dirty="0" smtClean="0">
                <a:solidFill>
                  <a:srgbClr val="482F8C"/>
                </a:solidFill>
                <a:cs typeface="Arial" charset="0"/>
              </a:rPr>
              <a:t> </a:t>
            </a:r>
            <a:r>
              <a:rPr lang="en-US" dirty="0" smtClean="0">
                <a:solidFill>
                  <a:srgbClr val="505050"/>
                </a:solidFill>
                <a:cs typeface="Arial" charset="0"/>
              </a:rPr>
              <a:t>of asthma and quality asthma care</a:t>
            </a:r>
          </a:p>
          <a:p>
            <a:pPr lvl="1">
              <a:buClr>
                <a:srgbClr val="482F8C"/>
              </a:buClr>
            </a:pPr>
            <a:endParaRPr lang="en-US" sz="1000" dirty="0" smtClean="0">
              <a:solidFill>
                <a:srgbClr val="505050"/>
              </a:solidFill>
              <a:latin typeface="Arial" charset="0"/>
              <a:cs typeface="Arial" charset="0"/>
            </a:endParaRPr>
          </a:p>
          <a:p>
            <a:pPr lvl="1">
              <a:buClr>
                <a:srgbClr val="482F8C"/>
              </a:buClr>
            </a:pPr>
            <a:endParaRPr lang="en-US" sz="1000" dirty="0" smtClean="0">
              <a:solidFill>
                <a:srgbClr val="505050"/>
              </a:solidFill>
              <a:latin typeface="Arial" charset="0"/>
              <a:cs typeface="Arial" charset="0"/>
            </a:endParaRPr>
          </a:p>
          <a:p>
            <a:pPr>
              <a:buClr>
                <a:srgbClr val="2B948F"/>
              </a:buClr>
            </a:pPr>
            <a:endParaRPr lang="en-US" sz="1400" dirty="0" smtClean="0">
              <a:solidFill>
                <a:srgbClr val="505050"/>
              </a:solidFill>
              <a:latin typeface="Arial" charset="0"/>
              <a:cs typeface="Arial" charset="0"/>
            </a:endParaRPr>
          </a:p>
          <a:p>
            <a:pPr>
              <a:buClr>
                <a:srgbClr val="2B948F"/>
              </a:buClr>
            </a:pPr>
            <a:endParaRPr lang="en-US" sz="1400" dirty="0" smtClean="0">
              <a:solidFill>
                <a:srgbClr val="505050"/>
              </a:solidFill>
              <a:latin typeface="Arial" charset="0"/>
              <a:cs typeface="Arial" charset="0"/>
            </a:endParaRPr>
          </a:p>
        </p:txBody>
      </p:sp>
      <p:sp>
        <p:nvSpPr>
          <p:cNvPr id="6" name="Rectangle 5"/>
          <p:cNvSpPr/>
          <p:nvPr/>
        </p:nvSpPr>
        <p:spPr>
          <a:xfrm>
            <a:off x="3258207" y="685800"/>
            <a:ext cx="5885793" cy="775138"/>
          </a:xfrm>
          <a:prstGeom prst="rect">
            <a:avLst/>
          </a:prstGeom>
          <a:solidFill>
            <a:srgbClr val="482F8C"/>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nchor="ctr"/>
          <a:lstStyle/>
          <a:p>
            <a:pPr marL="91440">
              <a:defRPr/>
            </a:pPr>
            <a:endParaRPr lang="en-US" b="1" dirty="0">
              <a:solidFill>
                <a:srgbClr val="FFFFFF"/>
              </a:solidFill>
            </a:endParaRPr>
          </a:p>
          <a:p>
            <a:pPr marL="91440">
              <a:defRPr/>
            </a:pPr>
            <a:r>
              <a:rPr lang="en-US" b="1" dirty="0">
                <a:solidFill>
                  <a:srgbClr val="FFFFFF"/>
                </a:solidFill>
              </a:rPr>
              <a:t>MCAN is a nonprofit 501(c)(3) organization established in 2005 and funded by The Merck </a:t>
            </a:r>
            <a:r>
              <a:rPr lang="en-US" b="1" dirty="0" smtClean="0">
                <a:solidFill>
                  <a:srgbClr val="FFFFFF"/>
                </a:solidFill>
              </a:rPr>
              <a:t>Foundation.</a:t>
            </a:r>
            <a:endParaRPr lang="en-US" b="1" dirty="0">
              <a:solidFill>
                <a:srgbClr val="FFFFFF"/>
              </a:solidFill>
            </a:endParaRPr>
          </a:p>
          <a:p>
            <a:pPr marL="91440">
              <a:lnSpc>
                <a:spcPct val="80000"/>
              </a:lnSpc>
              <a:defRPr/>
            </a:pPr>
            <a:endParaRPr lang="en-US" b="1" i="1" dirty="0">
              <a:solidFill>
                <a:srgbClr val="FFFFFF"/>
              </a:solidFill>
            </a:endParaRPr>
          </a:p>
        </p:txBody>
      </p:sp>
      <p:pic>
        <p:nvPicPr>
          <p:cNvPr id="14" name="Picture 5" descr="MCANlogo_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5408890" y="2776614"/>
            <a:ext cx="3080395" cy="2705030"/>
            <a:chOff x="5758805" y="3559136"/>
            <a:chExt cx="3080395" cy="2705030"/>
          </a:xfrm>
        </p:grpSpPr>
        <p:grpSp>
          <p:nvGrpSpPr>
            <p:cNvPr id="16" name="Group 15"/>
            <p:cNvGrpSpPr/>
            <p:nvPr/>
          </p:nvGrpSpPr>
          <p:grpSpPr>
            <a:xfrm>
              <a:off x="5791200" y="3559136"/>
              <a:ext cx="3048000" cy="1721356"/>
              <a:chOff x="5791200" y="3178136"/>
              <a:chExt cx="3048000" cy="1721356"/>
            </a:xfrm>
          </p:grpSpPr>
          <p:pic>
            <p:nvPicPr>
              <p:cNvPr id="19" name="Picture 18" descr="Jack Parent Malveaux.JPG"/>
              <p:cNvPicPr>
                <a:picLocks noChangeAspect="1"/>
              </p:cNvPicPr>
              <p:nvPr/>
            </p:nvPicPr>
            <p:blipFill>
              <a:blip r:embed="rId6" cstate="print"/>
              <a:stretch>
                <a:fillRect/>
              </a:stretch>
            </p:blipFill>
            <p:spPr>
              <a:xfrm>
                <a:off x="5791200" y="3178136"/>
                <a:ext cx="1610364" cy="1073576"/>
              </a:xfrm>
              <a:prstGeom prst="rect">
                <a:avLst/>
              </a:prstGeom>
              <a:ln>
                <a:noFill/>
              </a:ln>
              <a:effectLst>
                <a:outerShdw blurRad="292100" dist="139700" dir="2700000" algn="tl" rotWithShape="0">
                  <a:srgbClr val="333333">
                    <a:alpha val="65000"/>
                  </a:srgbClr>
                </a:outerShdw>
              </a:effectLst>
            </p:spPr>
          </p:pic>
          <p:pic>
            <p:nvPicPr>
              <p:cNvPr id="20" name="Picture 19" descr="LA_MCAF_IMG_5667.jpg"/>
              <p:cNvPicPr>
                <a:picLocks noChangeAspect="1"/>
              </p:cNvPicPr>
              <p:nvPr/>
            </p:nvPicPr>
            <p:blipFill>
              <a:blip r:embed="rId7" cstate="email"/>
              <a:stretch>
                <a:fillRect/>
              </a:stretch>
            </p:blipFill>
            <p:spPr>
              <a:xfrm>
                <a:off x="7239000" y="3832693"/>
                <a:ext cx="1600200" cy="1066799"/>
              </a:xfrm>
              <a:prstGeom prst="rect">
                <a:avLst/>
              </a:prstGeom>
              <a:ln>
                <a:noFill/>
              </a:ln>
              <a:effectLst>
                <a:outerShdw blurRad="292100" dist="139700" dir="2700000" algn="tl" rotWithShape="0">
                  <a:srgbClr val="333333">
                    <a:alpha val="65000"/>
                  </a:srgbClr>
                </a:outerShdw>
              </a:effectLst>
            </p:spPr>
          </p:pic>
        </p:grpSp>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8805" y="5044656"/>
              <a:ext cx="1642759" cy="1219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1"/>
          <p:cNvPicPr>
            <a:picLocks noChangeAspect="1"/>
          </p:cNvPicPr>
          <p:nvPr/>
        </p:nvPicPr>
        <p:blipFill>
          <a:blip r:embed="rId9"/>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668521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txBox="1">
            <a:spLocks/>
          </p:cNvSpPr>
          <p:nvPr/>
        </p:nvSpPr>
        <p:spPr bwMode="auto">
          <a:xfrm>
            <a:off x="0" y="152400"/>
            <a:ext cx="861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pitchFamily="34" charset="0"/>
                <a:cs typeface="Arial" pitchFamily="34" charset="0"/>
              </a:defRPr>
            </a:lvl1pPr>
            <a:lvl2pPr marL="742950" indent="-285750" eaLnBrk="0" hangingPunct="0">
              <a:buChar char="–"/>
              <a:defRPr sz="2800">
                <a:solidFill>
                  <a:schemeClr val="tx1"/>
                </a:solidFill>
                <a:latin typeface="Arial" pitchFamily="34" charset="0"/>
                <a:cs typeface="Arial" pitchFamily="34" charset="0"/>
              </a:defRPr>
            </a:lvl2pPr>
            <a:lvl3pPr marL="1143000" indent="-228600" eaLnBrk="0" hangingPunct="0">
              <a:buChar char="•"/>
              <a:defRPr sz="2400">
                <a:solidFill>
                  <a:schemeClr val="tx1"/>
                </a:solidFill>
                <a:latin typeface="Arial" pitchFamily="34" charset="0"/>
                <a:cs typeface="Arial" pitchFamily="34" charset="0"/>
              </a:defRPr>
            </a:lvl3pPr>
            <a:lvl4pPr marL="1600200" indent="-228600" eaLnBrk="0" hangingPunct="0">
              <a:buChar char="–"/>
              <a:defRPr sz="2000">
                <a:solidFill>
                  <a:schemeClr val="tx1"/>
                </a:solidFill>
                <a:latin typeface="Arial" pitchFamily="34" charset="0"/>
                <a:cs typeface="Arial" pitchFamily="34" charset="0"/>
              </a:defRPr>
            </a:lvl4pPr>
            <a:lvl5pPr marL="2057400" indent="-228600" eaLnBrk="0" hangingPunc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r>
              <a:rPr lang="en-US" altLang="en-US" sz="2800" b="1" dirty="0">
                <a:solidFill>
                  <a:srgbClr val="0070C0"/>
                </a:solidFill>
                <a:latin typeface="Calibri"/>
              </a:rPr>
              <a:t>We’re Leaving Behind a Legacy </a:t>
            </a:r>
            <a:br>
              <a:rPr lang="en-US" altLang="en-US" sz="2800" b="1" dirty="0">
                <a:solidFill>
                  <a:srgbClr val="0070C0"/>
                </a:solidFill>
                <a:latin typeface="Calibri"/>
              </a:rPr>
            </a:br>
            <a:r>
              <a:rPr lang="en-US" altLang="en-US" sz="2800" b="1" dirty="0">
                <a:solidFill>
                  <a:srgbClr val="0070C0"/>
                </a:solidFill>
                <a:latin typeface="Calibri"/>
              </a:rPr>
              <a:t>That Others Will Build Upon…</a:t>
            </a:r>
          </a:p>
        </p:txBody>
      </p:sp>
      <p:sp>
        <p:nvSpPr>
          <p:cNvPr id="8" name="Rectangle 7"/>
          <p:cNvSpPr/>
          <p:nvPr/>
        </p:nvSpPr>
        <p:spPr>
          <a:xfrm>
            <a:off x="1581150" y="1371600"/>
            <a:ext cx="6019800" cy="1295400"/>
          </a:xfrm>
          <a:prstGeom prst="rect">
            <a:avLst/>
          </a:prstGeom>
          <a:solidFill>
            <a:schemeClr val="bg1"/>
          </a:solidFill>
          <a:ln>
            <a:solidFill>
              <a:srgbClr val="3535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en-US" sz="1600" dirty="0">
                <a:solidFill>
                  <a:srgbClr val="3535A9"/>
                </a:solidFill>
              </a:rPr>
              <a:t>Combining evidence-based science, case management and environmental control, especially in the home, </a:t>
            </a:r>
            <a:r>
              <a:rPr lang="en-US" sz="1600" b="1" dirty="0">
                <a:solidFill>
                  <a:srgbClr val="3535A9"/>
                </a:solidFill>
              </a:rPr>
              <a:t>yields positive results</a:t>
            </a:r>
            <a:r>
              <a:rPr lang="en-US" sz="1600" dirty="0">
                <a:solidFill>
                  <a:srgbClr val="3535A9"/>
                </a:solidFill>
              </a:rPr>
              <a:t> in communities where care is coordinated and children with asthma have access to </a:t>
            </a:r>
            <a:r>
              <a:rPr lang="en-US" sz="1600" dirty="0" smtClean="0">
                <a:solidFill>
                  <a:srgbClr val="3535A9"/>
                </a:solidFill>
              </a:rPr>
              <a:t>high-quality </a:t>
            </a:r>
            <a:r>
              <a:rPr lang="en-US" sz="1600" dirty="0">
                <a:solidFill>
                  <a:srgbClr val="3535A9"/>
                </a:solidFill>
              </a:rPr>
              <a:t>health care.</a:t>
            </a:r>
          </a:p>
        </p:txBody>
      </p:sp>
      <p:sp>
        <p:nvSpPr>
          <p:cNvPr id="9" name="Rectangle 8"/>
          <p:cNvSpPr/>
          <p:nvPr/>
        </p:nvSpPr>
        <p:spPr>
          <a:xfrm>
            <a:off x="1581150" y="3048000"/>
            <a:ext cx="6019800" cy="762000"/>
          </a:xfrm>
          <a:prstGeom prst="rect">
            <a:avLst/>
          </a:prstGeom>
          <a:solidFill>
            <a:schemeClr val="bg1"/>
          </a:solidFill>
          <a:ln>
            <a:solidFill>
              <a:srgbClr val="3535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535A9"/>
                </a:solidFill>
              </a:rPr>
              <a:t>Integrating asthma educators/community health workers into the </a:t>
            </a:r>
            <a:r>
              <a:rPr lang="en-US" sz="1600" dirty="0" smtClean="0">
                <a:solidFill>
                  <a:srgbClr val="3535A9"/>
                </a:solidFill>
              </a:rPr>
              <a:t>health care </a:t>
            </a:r>
            <a:r>
              <a:rPr lang="en-US" sz="1600" dirty="0">
                <a:solidFill>
                  <a:srgbClr val="3535A9"/>
                </a:solidFill>
              </a:rPr>
              <a:t>team can bring about </a:t>
            </a:r>
            <a:r>
              <a:rPr lang="en-US" sz="1600" b="1" dirty="0">
                <a:solidFill>
                  <a:srgbClr val="3535A9"/>
                </a:solidFill>
              </a:rPr>
              <a:t>improved health outcomes</a:t>
            </a:r>
            <a:r>
              <a:rPr lang="en-US" sz="1600" dirty="0">
                <a:solidFill>
                  <a:srgbClr val="3535A9"/>
                </a:solidFill>
              </a:rPr>
              <a:t>.</a:t>
            </a:r>
          </a:p>
        </p:txBody>
      </p:sp>
      <p:sp>
        <p:nvSpPr>
          <p:cNvPr id="10" name="Rectangle 9"/>
          <p:cNvSpPr/>
          <p:nvPr/>
        </p:nvSpPr>
        <p:spPr>
          <a:xfrm>
            <a:off x="1581150" y="4114800"/>
            <a:ext cx="6019800" cy="1295400"/>
          </a:xfrm>
          <a:prstGeom prst="rect">
            <a:avLst/>
          </a:prstGeom>
          <a:solidFill>
            <a:schemeClr val="bg1"/>
          </a:solidFill>
          <a:ln>
            <a:solidFill>
              <a:srgbClr val="3535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535A9"/>
                </a:solidFill>
              </a:rPr>
              <a:t>Sustainable change in the quality of and access to asthma care will </a:t>
            </a:r>
            <a:r>
              <a:rPr lang="en-US" sz="1600" b="1" dirty="0">
                <a:solidFill>
                  <a:srgbClr val="3535A9"/>
                </a:solidFill>
              </a:rPr>
              <a:t>require continued advocacy and collaboration </a:t>
            </a:r>
            <a:r>
              <a:rPr lang="en-US" sz="1600" dirty="0">
                <a:solidFill>
                  <a:srgbClr val="3535A9"/>
                </a:solidFill>
              </a:rPr>
              <a:t>across key stakeholders such as payers, health care providers, the housing sector, schools, state/local environmental programs…</a:t>
            </a:r>
          </a:p>
        </p:txBody>
      </p:sp>
      <p:pic>
        <p:nvPicPr>
          <p:cNvPr id="6" name="Picture 5" descr="CHI 16.jpg"/>
          <p:cNvPicPr>
            <a:picLocks noChangeAspect="1"/>
          </p:cNvPicPr>
          <p:nvPr/>
        </p:nvPicPr>
        <p:blipFill>
          <a:blip r:embed="rId3" cstate="email"/>
          <a:stretch>
            <a:fillRect/>
          </a:stretch>
        </p:blipFill>
        <p:spPr>
          <a:xfrm rot="534178">
            <a:off x="57287" y="2791713"/>
            <a:ext cx="1257298" cy="838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13" descr="Portfolio Play (29 of 64).jpg"/>
          <p:cNvPicPr>
            <a:picLocks noChangeAspect="1"/>
          </p:cNvPicPr>
          <p:nvPr/>
        </p:nvPicPr>
        <p:blipFill>
          <a:blip r:embed="rId4" cstate="email"/>
          <a:srcRect/>
          <a:stretch>
            <a:fillRect/>
          </a:stretch>
        </p:blipFill>
        <p:spPr>
          <a:xfrm rot="21180891">
            <a:off x="90653" y="1533376"/>
            <a:ext cx="1295400" cy="971848"/>
          </a:xfrm>
          <a:prstGeom prst="rect">
            <a:avLst/>
          </a:prstGeom>
          <a:solidFill>
            <a:srgbClr val="FFFFFF">
              <a:shade val="85000"/>
            </a:srgbClr>
          </a:solidFill>
          <a:ln w="381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23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2268">
            <a:off x="7013575" y="428625"/>
            <a:ext cx="1966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452486" y="5373246"/>
            <a:ext cx="1086952" cy="1484754"/>
          </a:xfrm>
          <a:prstGeom prst="rect">
            <a:avLst/>
          </a:prstGeom>
        </p:spPr>
      </p:pic>
    </p:spTree>
    <p:extLst>
      <p:ext uri="{BB962C8B-B14F-4D97-AF65-F5344CB8AC3E}">
        <p14:creationId xmlns:p14="http://schemas.microsoft.com/office/powerpoint/2010/main" val="275453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WorkLead xmlns="dc75c247-7f53-4913-864a-4160aff1c458">
      <UserInfo>
        <DisplayName/>
        <AccountId xsi:nil="true"/>
        <AccountType/>
      </UserInfo>
    </WorkLead>
    <Managers xmlns="dc75c247-7f53-4913-864a-4160aff1c458">
      <UserInfo>
        <DisplayName/>
        <AccountId xsi:nil="true"/>
        <AccountType/>
      </UserInfo>
    </Managers>
    <Project_x0020_Period_x0020_of_x0020_Performance_x0020_Start_x0020_Date xmlns="dc75c247-7f53-4913-864a-4160aff1c458" xsi:nil="true"/>
    <RetentionExemption xmlns="dc75c247-7f53-4913-864a-4160aff1c458">false</RetentionExemption>
    <PhaseName xmlns="dc75c247-7f53-4913-864a-4160aff1c458">OY1</PhaseName>
    <ProjectTOWAName xmlns="dc75c247-7f53-4913-864a-4160aff1c458" xsi:nil="true"/>
    <ProjectTask xmlns="dc75c247-7f53-4913-864a-4160aff1c458">Not in Use</ProjectTask>
    <o862737f445746b494e2139aeb29e646 xmlns="dc75c247-7f53-4913-864a-4160aff1c458">
      <Terms xmlns="http://schemas.microsoft.com/office/infopath/2007/PartnerControls"/>
    </o862737f445746b494e2139aeb29e646>
    <g50616bc87614647a90e999144457760 xmlns="dc75c247-7f53-4913-864a-4160aff1c458">
      <Terms xmlns="http://schemas.microsoft.com/office/infopath/2007/PartnerControls"/>
    </g50616bc87614647a90e999144457760>
    <m5f81a6254e44a55996bb6356c849e0c xmlns="dc75c247-7f53-4913-864a-4160aff1c458">
      <Terms xmlns="http://schemas.microsoft.com/office/infopath/2007/PartnerControls"/>
    </m5f81a6254e44a55996bb6356c849e0c>
    <b5df6f1f3e23409d9f5e1fce19348e51 xmlns="dc75c247-7f53-4913-864a-4160aff1c458">
      <Terms xmlns="http://schemas.microsoft.com/office/infopath/2007/PartnerControls"/>
    </b5df6f1f3e23409d9f5e1fce19348e51>
    <TaxCatchAll xmlns="dc75c247-7f53-4913-864a-4160aff1c458"/>
    <Project_x0020_Period_x0020_of_x0020_Performance_x0020_End_x0020_Date xmlns="dc75c247-7f53-4913-864a-4160aff1c458" xsi:nil="true"/>
    <a6be725d576043378de6f214f0e78ee4 xmlns="dc75c247-7f53-4913-864a-4160aff1c458">
      <Terms xmlns="http://schemas.microsoft.com/office/infopath/2007/PartnerControls"/>
    </a6be725d576043378de6f214f0e78ee4>
    <od8879f902fd47c7bc2aee162c9e5240 xmlns="dc75c247-7f53-4913-864a-4160aff1c458">
      <Terms xmlns="http://schemas.microsoft.com/office/infopath/2007/PartnerControls"/>
    </od8879f902fd47c7bc2aee162c9e5240>
    <j996553e0ae54d4984db0606efb6351c xmlns="dc75c247-7f53-4913-864a-4160aff1c458">
      <Terms xmlns="http://schemas.microsoft.com/office/infopath/2007/PartnerControls"/>
    </j996553e0ae54d4984db0606efb6351c>
    <TaxKeywordTaxHTField xmlns="dc75c247-7f53-4913-864a-4160aff1c458">
      <Terms xmlns="http://schemas.microsoft.com/office/infopath/2007/PartnerControls"/>
    </TaxKeywordTaxHTField>
    <if0a8aeaad58489cbaf27eea2233913d xmlns="dc75c247-7f53-4913-864a-4160aff1c458">
      <Terms xmlns="http://schemas.microsoft.com/office/infopath/2007/PartnerControls"/>
    </if0a8aeaad58489cbaf27eea2233913d>
    <ContractName xmlns="dc75c247-7f53-4913-864a-4160aff1c458">5275</ContractName>
    <ContractNumber xmlns="dc75c247-7f53-4913-864a-4160aff1c458" xsi:nil="true"/>
    <a6d0b0f5ac9d4fa8b2e660c59fbea416 xmlns="dc75c247-7f53-4913-864a-4160aff1c458">
      <Terms xmlns="http://schemas.microsoft.com/office/infopath/2007/PartnerControls"/>
    </a6d0b0f5ac9d4fa8b2e660c59fbea416>
    <ProjectOwner_PrincipalInvestigator xmlns="dc75c247-7f53-4913-864a-4160aff1c458">
      <UserInfo>
        <DisplayName/>
        <AccountId xsi:nil="true"/>
        <AccountType/>
      </UserInfo>
    </ProjectOwner_PrincipalInvestigator>
    <ContractCostPointNumber xmlns="dc75c247-7f53-4913-864a-4160aff1c458" xsi:nil="true"/>
    <ProgramName xmlns="dc75c247-7f53-4913-864a-4160aff1c458">Not in Use</ProgramName>
    <f579045f93c34d4baadb74be2d3a98b1 xmlns="dc75c247-7f53-4913-864a-4160aff1c458">
      <Terms xmlns="http://schemas.microsoft.com/office/infopath/2007/PartnerControls"/>
    </f579045f93c34d4baadb74be2d3a98b1>
    <ProjectName xmlns="dc75c247-7f53-4913-864a-4160aff1c458">V-3 – Asthma Programs</ProjectName>
  </documentManagement>
</p:properties>
</file>

<file path=customXml/item2.xml><?xml version="1.0" encoding="utf-8"?>
<ct:contentTypeSchema xmlns:ct="http://schemas.microsoft.com/office/2006/metadata/contentType" xmlns:ma="http://schemas.microsoft.com/office/2006/metadata/properties/metaAttributes" ct:_="" ma:_="" ma:contentTypeName="Technical Document" ma:contentTypeID="0x010100B80CB6684E0D2F408D230F308CBB847F030200E715B6E330FF214B95C030E04D08231E" ma:contentTypeVersion="55" ma:contentTypeDescription="" ma:contentTypeScope="" ma:versionID="80586cf66e956967629ef5f30187d3c0">
  <xsd:schema xmlns:xsd="http://www.w3.org/2001/XMLSchema" xmlns:xs="http://www.w3.org/2001/XMLSchema" xmlns:p="http://schemas.microsoft.com/office/2006/metadata/properties" xmlns:ns2="dc75c247-7f53-4913-864a-4160aff1c458" targetNamespace="http://schemas.microsoft.com/office/2006/metadata/properties" ma:root="true" ma:fieldsID="3c8c03412e5765933aef5e4572f8a029" ns2:_="">
    <xsd:import namespace="dc75c247-7f53-4913-864a-4160aff1c458"/>
    <xsd:element name="properties">
      <xsd:complexType>
        <xsd:sequence>
          <xsd:element name="documentManagement">
            <xsd:complexType>
              <xsd:all>
                <xsd:element ref="ns2:PhaseName" minOccurs="0"/>
                <xsd:element ref="ns2:ProjectName" minOccurs="0"/>
                <xsd:element ref="ns2:ProjectOwner_PrincipalInvestigator" minOccurs="0"/>
                <xsd:element ref="ns2:Managers" minOccurs="0"/>
                <xsd:element ref="ns2:Project_x0020_Period_x0020_of_x0020_Performance_x0020_Start_x0020_Date" minOccurs="0"/>
                <xsd:element ref="ns2:Project_x0020_Period_x0020_of_x0020_Performance_x0020_End_x0020_Date" minOccurs="0"/>
                <xsd:element ref="ns2:ProjectTOWAName" minOccurs="0"/>
                <xsd:element ref="ns2:ContractName" minOccurs="0"/>
                <xsd:element ref="ns2:ContractNumber" minOccurs="0"/>
                <xsd:element ref="ns2:ContractCostPointNumber" minOccurs="0"/>
                <xsd:element ref="ns2:ProjectTask" minOccurs="0"/>
                <xsd:element ref="ns2:ProgramName" minOccurs="0"/>
                <xsd:element ref="ns2:WorkLead" minOccurs="0"/>
                <xsd:element ref="ns2:RetentionExemption" minOccurs="0"/>
                <xsd:element ref="ns2:a6be725d576043378de6f214f0e78ee4" minOccurs="0"/>
                <xsd:element ref="ns2:od8879f902fd47c7bc2aee162c9e5240" minOccurs="0"/>
                <xsd:element ref="ns2:j996553e0ae54d4984db0606efb6351c" minOccurs="0"/>
                <xsd:element ref="ns2:if0a8aeaad58489cbaf27eea2233913d" minOccurs="0"/>
                <xsd:element ref="ns2:f579045f93c34d4baadb74be2d3a98b1" minOccurs="0"/>
                <xsd:element ref="ns2:m5f81a6254e44a55996bb6356c849e0c" minOccurs="0"/>
                <xsd:element ref="ns2:TaxKeywordTaxHTField" minOccurs="0"/>
                <xsd:element ref="ns2:o862737f445746b494e2139aeb29e646" minOccurs="0"/>
                <xsd:element ref="ns2:g50616bc87614647a90e999144457760" minOccurs="0"/>
                <xsd:element ref="ns2:a6d0b0f5ac9d4fa8b2e660c59fbea416" minOccurs="0"/>
                <xsd:element ref="ns2:TaxCatchAll" minOccurs="0"/>
                <xsd:element ref="ns2:TaxCatchAllLabel" minOccurs="0"/>
                <xsd:element ref="ns2:b5df6f1f3e23409d9f5e1fce19348e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5c247-7f53-4913-864a-4160aff1c458" elementFormDefault="qualified">
    <xsd:import namespace="http://schemas.microsoft.com/office/2006/documentManagement/types"/>
    <xsd:import namespace="http://schemas.microsoft.com/office/infopath/2007/PartnerControls"/>
    <xsd:element name="PhaseName" ma:index="1" nillable="true" ma:displayName="Phase Name" ma:default="OY1" ma:internalName="PhaseName">
      <xsd:simpleType>
        <xsd:restriction base="dms:Text">
          <xsd:maxLength value="255"/>
        </xsd:restriction>
      </xsd:simpleType>
    </xsd:element>
    <xsd:element name="ProjectName" ma:index="2" nillable="true" ma:displayName="Project Name" ma:default="V-3 – Asthma Programs" ma:internalName="ProjectName">
      <xsd:simpleType>
        <xsd:restriction base="dms:Text">
          <xsd:maxLength value="255"/>
        </xsd:restriction>
      </xsd:simpleType>
    </xsd:element>
    <xsd:element name="ProjectOwner_PrincipalInvestigator" ma:index="4" nillable="true" ma:displayName="Project Owner(s)/Principal Investigator(s)" ma:default="" ma:list="UserInfo" ma:SearchPeopleOnly="false" ma:SharePointGroup="0" ma:internalName="ProjectOwner_PrincipalInvestiga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s" ma:index="5" nillable="true" ma:displayName="Project Manager(s)" ma:default="" ma:description="Users or Groups that will be the Project Managers for this Project." ma:list="UserInfo" ma:SearchPeopleOnly="false" ma:SharePointGroup="0" ma:internalName="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_x0020_of_x0020_Performance_x0020_Start_x0020_Date" ma:index="6" nillable="true" ma:displayName="Project Period of Performance Start Date" ma:default="" ma:format="DateOnly" ma:internalName="Project_x0020_Period_x0020_of_x0020_Performance_x0020_Start_x0020_Date">
      <xsd:simpleType>
        <xsd:restriction base="dms:DateTime"/>
      </xsd:simpleType>
    </xsd:element>
    <xsd:element name="Project_x0020_Period_x0020_of_x0020_Performance_x0020_End_x0020_Date" ma:index="7" nillable="true" ma:displayName="Project Period of Performance End Date" ma:default="" ma:format="DateOnly" ma:internalName="Project_x0020_Period_x0020_of_x0020_Performance_x0020_End_x0020_Date">
      <xsd:simpleType>
        <xsd:restriction base="dms:DateTime"/>
      </xsd:simpleType>
    </xsd:element>
    <xsd:element name="ProjectTOWAName" ma:index="11" nillable="true" ma:displayName="Project Cost Point Name" ma:default="" ma:internalName="ProjectTOWAName">
      <xsd:simpleType>
        <xsd:restriction base="dms:Text">
          <xsd:maxLength value="255"/>
        </xsd:restriction>
      </xsd:simpleType>
    </xsd:element>
    <xsd:element name="ContractName" ma:index="12" nillable="true" ma:displayName="Contract Name" ma:default="5275" ma:internalName="ContractName">
      <xsd:simpleType>
        <xsd:restriction base="dms:Text">
          <xsd:maxLength value="255"/>
        </xsd:restriction>
      </xsd:simpleType>
    </xsd:element>
    <xsd:element name="ContractNumber" ma:index="13" nillable="true" ma:displayName="Contract Number" ma:default="" ma:internalName="ContractNumber">
      <xsd:simpleType>
        <xsd:restriction base="dms:Text">
          <xsd:maxLength value="255"/>
        </xsd:restriction>
      </xsd:simpleType>
    </xsd:element>
    <xsd:element name="ContractCostPointNumber" ma:index="14" nillable="true" ma:displayName="Contract CostPoint Number" ma:default="" ma:internalName="ContractCostPointNumber">
      <xsd:simpleType>
        <xsd:restriction base="dms:Text">
          <xsd:maxLength value="255"/>
        </xsd:restriction>
      </xsd:simpleType>
    </xsd:element>
    <xsd:element name="ProjectTask" ma:index="18" nillable="true" ma:displayName="Project Task" ma:default="Not in Use" ma:format="Dropdown" ma:indexed="true" ma:internalName="ProjectTask">
      <xsd:simpleType>
        <xsd:restriction base="dms:Choice">
          <xsd:enumeration value="Not in Use"/>
          <xsd:enumeration value="Task 1"/>
          <xsd:enumeration value="Task 2"/>
          <xsd:enumeration value="Task 3"/>
          <xsd:enumeration value="Task 4"/>
          <xsd:enumeration value="Task 5"/>
          <xsd:enumeration value="Task 6"/>
          <xsd:enumeration value="Task 7"/>
          <xsd:enumeration value="Task 8"/>
          <xsd:enumeration value="Task 9"/>
          <xsd:enumeration value="Task 10"/>
        </xsd:restriction>
      </xsd:simpleType>
    </xsd:element>
    <xsd:element name="ProgramName" ma:index="20" nillable="true" ma:displayName="Program Name" ma:default="Not in Use" ma:format="Dropdown" ma:internalName="ProgramName">
      <xsd:simpleType>
        <xsd:restriction base="dms:Choice">
          <xsd:enumeration value="Not in Use"/>
          <xsd:enumeration value="Program 1"/>
          <xsd:enumeration value="Program 2"/>
        </xsd:restriction>
      </xsd:simpleType>
    </xsd:element>
    <xsd:element name="WorkLead" ma:index="21" nillable="true" ma:displayName="Work Lead" ma:list="UserInfo" ma:SearchPeopleOnly="false" ma:SharePointGroup="0" ma:internalName="WorkLea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Exemption" ma:index="22" nillable="true" ma:displayName="Retention Exemption" ma:default="false" ma:description="Does this item is exempt to retention policies?" ma:format="Dropdown" ma:internalName="RetentionExemption">
      <xsd:simpleType>
        <xsd:restriction base="dms:Choice">
          <xsd:enumeration value="true"/>
          <xsd:enumeration value="false"/>
        </xsd:restriction>
      </xsd:simpleType>
    </xsd:element>
    <xsd:element name="a6be725d576043378de6f214f0e78ee4" ma:index="27" nillable="true" ma:taxonomy="true" ma:internalName="a6be725d576043378de6f214f0e78ee4" ma:taxonomyFieldName="ProjectClients" ma:displayName="Project Client(s)" ma:default="" ma:fieldId="{a6be725d-5760-4337-8de6-f214f0e78ee4}"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od8879f902fd47c7bc2aee162c9e5240" ma:index="28" nillable="true" ma:taxonomy="true" ma:internalName="od8879f902fd47c7bc2aee162c9e5240" ma:taxonomyFieldName="Locations" ma:displayName="Location(s)" ma:default="" ma:fieldId="{8d8879f9-02fd-47c7-bc2a-ee162c9e5240}"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j996553e0ae54d4984db0606efb6351c" ma:index="29" nillable="true" ma:taxonomy="true" ma:internalName="j996553e0ae54d4984db0606efb6351c" ma:taxonomyFieldName="ProjectServiceSectors" ma:displayName="Project Service Sector(s)" ma:default="" ma:fieldId="{3996553e-0ae5-4d49-84db-0606efb6351c}"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element name="if0a8aeaad58489cbaf27eea2233913d" ma:index="32" nillable="true" ma:taxonomy="true" ma:internalName="if0a8aeaad58489cbaf27eea2233913d" ma:taxonomyFieldName="ProjectLocations" ma:displayName="Project Location(s)" ma:default="" ma:fieldId="{2f0a8aea-ad58-489c-baf2-7eea2233913d}"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f579045f93c34d4baadb74be2d3a98b1" ma:index="34" nillable="true" ma:taxonomy="true" ma:internalName="f579045f93c34d4baadb74be2d3a98b1" ma:taxonomyFieldName="ProjectSubjectAreas" ma:displayName="Project Subject Area(s)" ma:default="" ma:fieldId="{f579045f-93c3-4d4b-aadb-74be2d3a98b1}" ma:taxonomyMulti="true" ma:sspId="3d0ec70f-4850-419e-ba88-1a2e9ef4e89e" ma:termSetId="f080a943-eb78-43ab-9400-12a16134994c" ma:anchorId="00000000-0000-0000-0000-000000000000" ma:open="false" ma:isKeyword="false">
      <xsd:complexType>
        <xsd:sequence>
          <xsd:element ref="pc:Terms" minOccurs="0" maxOccurs="1"/>
        </xsd:sequence>
      </xsd:complexType>
    </xsd:element>
    <xsd:element name="m5f81a6254e44a55996bb6356c849e0c" ma:index="35" nillable="true" ma:taxonomy="true" ma:internalName="m5f81a6254e44a55996bb6356c849e0c" ma:taxonomyFieldName="WorkType" ma:displayName="Work Type" ma:indexed="true" ma:default="" ma:fieldId="{65f81a62-54e4-4a55-996b-b6356c849e0c}" ma:sspId="3d0ec70f-4850-419e-ba88-1a2e9ef4e89e" ma:termSetId="71bc965d-f6c0-4fc0-acc6-7dbe60bc6319" ma:anchorId="00000000-0000-0000-0000-000000000000" ma:open="false" ma:isKeyword="false">
      <xsd:complexType>
        <xsd:sequence>
          <xsd:element ref="pc:Terms" minOccurs="0" maxOccurs="1"/>
        </xsd:sequence>
      </xsd:complexType>
    </xsd:element>
    <xsd:element name="TaxKeywordTaxHTField" ma:index="38" nillable="true" ma:taxonomy="true" ma:internalName="TaxKeywordTaxHTField" ma:taxonomyFieldName="TaxKeyword" ma:displayName="Enterprise Keywords" ma:fieldId="{23f27201-bee3-471e-b2e7-b64fd8b7ca38}" ma:taxonomyMulti="true" ma:sspId="3d0ec70f-4850-419e-ba88-1a2e9ef4e89e" ma:termSetId="00000000-0000-0000-0000-000000000000" ma:anchorId="00000000-0000-0000-0000-000000000000" ma:open="true" ma:isKeyword="true">
      <xsd:complexType>
        <xsd:sequence>
          <xsd:element ref="pc:Terms" minOccurs="0" maxOccurs="1"/>
        </xsd:sequence>
      </xsd:complexType>
    </xsd:element>
    <xsd:element name="o862737f445746b494e2139aeb29e646" ma:index="39" nillable="true" ma:taxonomy="true" ma:internalName="o862737f445746b494e2139aeb29e646" ma:taxonomyFieldName="ContractClients" ma:displayName="Contract Client(s)" ma:default="" ma:fieldId="{8862737f-4457-46b4-94e2-139aeb29e646}"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g50616bc87614647a90e999144457760" ma:index="40" nillable="true" ma:taxonomy="true" ma:internalName="g50616bc87614647a90e999144457760" ma:taxonomyFieldName="AreaOfExpertise" ma:displayName="Area of Expertise" ma:default="" ma:fieldId="{050616bc-8761-4647-a90e-999144457760}" ma:sspId="3d0ec70f-4850-419e-ba88-1a2e9ef4e89e" ma:termSetId="feb27233-c7ec-44e4-a9ed-cbe7bef49228" ma:anchorId="00000000-0000-0000-0000-000000000000" ma:open="false" ma:isKeyword="false">
      <xsd:complexType>
        <xsd:sequence>
          <xsd:element ref="pc:Terms" minOccurs="0" maxOccurs="1"/>
        </xsd:sequence>
      </xsd:complexType>
    </xsd:element>
    <xsd:element name="a6d0b0f5ac9d4fa8b2e660c59fbea416" ma:index="41" nillable="true" ma:taxonomy="true" ma:internalName="a6d0b0f5ac9d4fa8b2e660c59fbea416" ma:taxonomyFieldName="ContractDivisions" ma:displayName="Contract Division(s)" ma:default="" ma:fieldId="{a6d0b0f5-ac9d-4fa8-b2e6-60c59fbea416}" ma:taxonomyMulti="true" ma:sspId="3d0ec70f-4850-419e-ba88-1a2e9ef4e89e" ma:termSetId="6c598dca-fe5d-4256-b9f9-32eb57bf3049" ma:anchorId="00000000-0000-0000-0000-000000000000" ma:open="false" ma:isKeyword="false">
      <xsd:complexType>
        <xsd:sequence>
          <xsd:element ref="pc:Terms" minOccurs="0" maxOccurs="1"/>
        </xsd:sequence>
      </xsd:complexType>
    </xsd:element>
    <xsd:element name="TaxCatchAll" ma:index="42" nillable="true" ma:displayName="Taxonomy Catch All Column" ma:hidden="true" ma:list="{3b80584e-7dfc-4e3a-81cd-7309862fbfb3}" ma:internalName="TaxCatchAll" ma:showField="CatchAllData" ma:web="2f0528e8-6af4-42a1-9729-9b91dd4474f3">
      <xsd:complexType>
        <xsd:complexContent>
          <xsd:extension base="dms:MultiChoiceLookup">
            <xsd:sequence>
              <xsd:element name="Value" type="dms:Lookup" maxOccurs="unbounded" minOccurs="0" nillable="true"/>
            </xsd:sequence>
          </xsd:extension>
        </xsd:complexContent>
      </xsd:complexType>
    </xsd:element>
    <xsd:element name="TaxCatchAllLabel" ma:index="43" nillable="true" ma:displayName="Taxonomy Catch All Column1" ma:hidden="true" ma:list="{3b80584e-7dfc-4e3a-81cd-7309862fbfb3}" ma:internalName="TaxCatchAllLabel" ma:readOnly="true" ma:showField="CatchAllDataLabel" ma:web="2f0528e8-6af4-42a1-9729-9b91dd4474f3">
      <xsd:complexType>
        <xsd:complexContent>
          <xsd:extension base="dms:MultiChoiceLookup">
            <xsd:sequence>
              <xsd:element name="Value" type="dms:Lookup" maxOccurs="unbounded" minOccurs="0" nillable="true"/>
            </xsd:sequence>
          </xsd:extension>
        </xsd:complexContent>
      </xsd:complexType>
    </xsd:element>
    <xsd:element name="b5df6f1f3e23409d9f5e1fce19348e51" ma:index="45" nillable="true" ma:taxonomy="true" ma:internalName="b5df6f1f3e23409d9f5e1fce19348e51" ma:taxonomyFieldName="ServiceSectors" ma:displayName="Service Sector(s)" ma:default="" ma:fieldId="{b5df6f1f-3e23-409d-9f5e-1fce19348e51}"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d0ec70f-4850-419e-ba88-1a2e9ef4e89e" ContentTypeId="0x010100B80CB6684E0D2F408D230F308CBB847F0302"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93762-7C2F-4AA7-A1E1-0C7A815C1AAE}">
  <ds:schemaRef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dc75c247-7f53-4913-864a-4160aff1c45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5AA0A30-D7BB-41E0-8A8A-E5CDD23D9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5c247-7f53-4913-864a-4160aff1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DF7A48-E87B-4719-8E47-52E301BADB11}">
  <ds:schemaRefs>
    <ds:schemaRef ds:uri="Microsoft.SharePoint.Taxonomy.ContentTypeSync"/>
  </ds:schemaRefs>
</ds:datastoreItem>
</file>

<file path=customXml/itemProps4.xml><?xml version="1.0" encoding="utf-8"?>
<ds:datastoreItem xmlns:ds="http://schemas.openxmlformats.org/officeDocument/2006/customXml" ds:itemID="{F8827BBA-5916-4720-90C7-C545E6F07F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14543</TotalTime>
  <Words>1997</Words>
  <Application>Microsoft Office PowerPoint</Application>
  <PresentationFormat>On-screen Show (4:3)</PresentationFormat>
  <Paragraphs>373</Paragraphs>
  <Slides>68</Slides>
  <Notes>38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3</vt:i4>
      </vt:variant>
      <vt:variant>
        <vt:lpstr>Slide Titles</vt:lpstr>
      </vt:variant>
      <vt:variant>
        <vt:i4>68</vt:i4>
      </vt:variant>
    </vt:vector>
  </HeadingPairs>
  <TitlesOfParts>
    <vt:vector size="84" baseType="lpstr">
      <vt:lpstr>MS PGothic</vt:lpstr>
      <vt:lpstr>MS PGothic</vt:lpstr>
      <vt:lpstr>Arial</vt:lpstr>
      <vt:lpstr>Calibri</vt:lpstr>
      <vt:lpstr>Monotype Sorts</vt:lpstr>
      <vt:lpstr>Times New Roman</vt:lpstr>
      <vt:lpstr>Wingdings</vt:lpstr>
      <vt:lpstr>Office Theme</vt:lpstr>
      <vt:lpstr>5_Office Theme</vt:lpstr>
      <vt:lpstr>4_Office Theme</vt:lpstr>
      <vt:lpstr>3_Office Theme</vt:lpstr>
      <vt:lpstr>1_Office Theme</vt:lpstr>
      <vt:lpstr>2_Office Theme</vt:lpstr>
      <vt:lpstr>Photo Editor Photo</vt:lpstr>
      <vt:lpstr>Chart</vt:lpstr>
      <vt:lpstr>Visio</vt:lpstr>
      <vt:lpstr>Welcome! MCAN Resources for Successful Asthma Interventions</vt:lpstr>
      <vt:lpstr>Purpose</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got to CHAMPS…</vt:lpstr>
      <vt:lpstr>PowerPoint Presentation</vt:lpstr>
      <vt:lpstr>PowerPoint Presentation</vt:lpstr>
      <vt:lpstr>PowerPoint Presentation</vt:lpstr>
      <vt:lpstr>CHAMPS Community Healthcare for Asthma Management and Prevention of Symptoms</vt:lpstr>
      <vt:lpstr>NIH Inner-City Asthma Studies</vt:lpstr>
      <vt:lpstr>The Basis of CHAMPS: A Series of Highly Tailored NIH Asthma Interventions:</vt:lpstr>
      <vt:lpstr>Results of NCICAS Phase I Epidemiologic Study</vt:lpstr>
      <vt:lpstr>Asthma Interventions</vt:lpstr>
      <vt:lpstr>Tools Tailored to Facilitate a Patient-Specific Intervention </vt:lpstr>
      <vt:lpstr>Among the Risk Factors Found to Affect Asthma…</vt:lpstr>
      <vt:lpstr>Child Asthma Risk Assessment Tool (CARAT)</vt:lpstr>
      <vt:lpstr>PowerPoint Presentation</vt:lpstr>
      <vt:lpstr>PowerPoint Presentation</vt:lpstr>
      <vt:lpstr>PowerPoint Presentation</vt:lpstr>
      <vt:lpstr>PowerPoint Presentation</vt:lpstr>
      <vt:lpstr>PowerPoint Presentation</vt:lpstr>
      <vt:lpstr>PowerPoint Presentation</vt:lpstr>
      <vt:lpstr>Allergen Sensitivity by Skin Prick Test</vt:lpstr>
      <vt:lpstr>Home Environmental Exposures</vt:lpstr>
      <vt:lpstr>Environmental Risk Assessment Tool (ERAT)</vt:lpstr>
      <vt:lpstr>PowerPoint Presentation</vt:lpstr>
      <vt:lpstr>Participant Outcomes</vt:lpstr>
      <vt:lpstr>Summary</vt:lpstr>
      <vt:lpstr>PowerPoint Presentation</vt:lpstr>
      <vt:lpstr>PowerPoint Presentation</vt:lpstr>
      <vt:lpstr>The Take-Home Message…</vt:lpstr>
      <vt:lpstr>PowerPoint Presentation</vt:lpstr>
      <vt:lpstr>How to Access and Use the  CHAMPS Resources on www.asthmacommunitynetwork.org</vt:lpstr>
      <vt:lpstr>Objective: Answer Two Key Questions</vt:lpstr>
      <vt:lpstr>Two Key Concepts</vt:lpstr>
      <vt:lpstr>What resources are available on the site?</vt:lpstr>
      <vt:lpstr>Getting Started</vt:lpstr>
      <vt:lpstr>Going Deeper</vt:lpstr>
      <vt:lpstr>Finding the CHAMPS Materials</vt:lpstr>
      <vt:lpstr>PowerPoint Presentation</vt:lpstr>
      <vt:lpstr>PowerPoint Presentation</vt:lpstr>
      <vt:lpstr>PowerPoint Presentation</vt:lpstr>
      <vt:lpstr>PowerPoint Presentation</vt:lpstr>
      <vt:lpstr>PowerPoint Presentation</vt:lpstr>
      <vt:lpstr>Getting Started</vt:lpstr>
      <vt:lpstr>PowerPoint Presentation</vt:lpstr>
      <vt:lpstr>Intervention Diagram</vt:lpstr>
      <vt:lpstr>e-Learning Videos</vt:lpstr>
      <vt:lpstr>Going Deeper</vt:lpstr>
      <vt:lpstr>PowerPoint Presentation</vt:lpstr>
      <vt:lpstr>Procedural Manual</vt:lpstr>
      <vt:lpstr>Related Asthma Research</vt:lpstr>
      <vt:lpstr>PowerPoint Presentation</vt:lpstr>
      <vt:lpstr>Intervention Tools</vt:lpstr>
      <vt:lpstr>Intervention Tools</vt:lpstr>
      <vt:lpstr>Take-Home Points</vt:lpstr>
      <vt:lpstr>Roundtable Discussion</vt:lpstr>
      <vt:lpstr>PowerPoint Presentation</vt:lpstr>
      <vt:lpstr>MCAN and CHAMPS Resources on AsthmaCommunityNetwork.org</vt:lpstr>
      <vt:lpstr>Join the Online Discussion Forum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Health and Housing Programs:  Collaborative Efforts to Improve Asthma Outcomes</dc:title>
  <dc:creator>Betsy.Lipson</dc:creator>
  <cp:lastModifiedBy>Natalie Shuster</cp:lastModifiedBy>
  <cp:revision>1715</cp:revision>
  <cp:lastPrinted>2015-11-18T11:28:12Z</cp:lastPrinted>
  <dcterms:created xsi:type="dcterms:W3CDTF">2012-01-10T17:57:36Z</dcterms:created>
  <dcterms:modified xsi:type="dcterms:W3CDTF">2015-12-08T20:30:58Z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0x010100B80CB6684E0D2F408D230F308CBB847F030200E715B6E330FF214B95C030E04D08231E</vt:lpwstr>
  </property>
  <property fmtid="{D5CDD505-2E9C-101B-9397-08002B2CF9AE}" pid="3" name="TaxKeyword">
    <vt:lpwstr/>
  </property>
  <property fmtid="{D5CDD505-2E9C-101B-9397-08002B2CF9AE}" pid="4" name="Locations">
    <vt:lpwstr/>
  </property>
  <property fmtid="{D5CDD505-2E9C-101B-9397-08002B2CF9AE}" pid="5" name="ProjectSubjectAreas">
    <vt:lpwstr/>
  </property>
  <property fmtid="{D5CDD505-2E9C-101B-9397-08002B2CF9AE}" pid="6" name="ServiceSectors">
    <vt:lpwstr/>
  </property>
  <property fmtid="{D5CDD505-2E9C-101B-9397-08002B2CF9AE}" pid="7" name="WorkType">
    <vt:lpwstr/>
  </property>
  <property fmtid="{D5CDD505-2E9C-101B-9397-08002B2CF9AE}" pid="8" name="ContractDivisions">
    <vt:lpwstr/>
  </property>
  <property fmtid="{D5CDD505-2E9C-101B-9397-08002B2CF9AE}" pid="9" name="ContractClients">
    <vt:lpwstr/>
  </property>
  <property fmtid="{D5CDD505-2E9C-101B-9397-08002B2CF9AE}" pid="10" name="ProjectClients">
    <vt:lpwstr/>
  </property>
  <property fmtid="{D5CDD505-2E9C-101B-9397-08002B2CF9AE}" pid="11" name="ProjectServiceSectors">
    <vt:lpwstr/>
  </property>
  <property fmtid="{D5CDD505-2E9C-101B-9397-08002B2CF9AE}" pid="12" name="AreaOfExpertise">
    <vt:lpwstr/>
  </property>
  <property fmtid="{D5CDD505-2E9C-101B-9397-08002B2CF9AE}" pid="13" name="ProjectLocations">
    <vt:lpwstr/>
  </property>
</Properties>
</file>