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3697" r:id="rId3"/>
    <p:sldMasterId id="2147483709" r:id="rId4"/>
  </p:sldMasterIdLst>
  <p:notesMasterIdLst>
    <p:notesMasterId r:id="rId79"/>
  </p:notesMasterIdLst>
  <p:sldIdLst>
    <p:sldId id="257" r:id="rId5"/>
    <p:sldId id="258" r:id="rId6"/>
    <p:sldId id="266" r:id="rId7"/>
    <p:sldId id="259" r:id="rId8"/>
    <p:sldId id="262" r:id="rId9"/>
    <p:sldId id="264" r:id="rId10"/>
    <p:sldId id="265" r:id="rId11"/>
    <p:sldId id="278" r:id="rId12"/>
    <p:sldId id="279" r:id="rId13"/>
    <p:sldId id="267" r:id="rId14"/>
    <p:sldId id="260" r:id="rId15"/>
    <p:sldId id="576" r:id="rId16"/>
    <p:sldId id="752" r:id="rId17"/>
    <p:sldId id="753" r:id="rId18"/>
    <p:sldId id="754" r:id="rId19"/>
    <p:sldId id="755" r:id="rId20"/>
    <p:sldId id="261" r:id="rId21"/>
    <p:sldId id="756" r:id="rId22"/>
    <p:sldId id="757" r:id="rId23"/>
    <p:sldId id="758" r:id="rId24"/>
    <p:sldId id="759" r:id="rId25"/>
    <p:sldId id="760" r:id="rId26"/>
    <p:sldId id="761" r:id="rId27"/>
    <p:sldId id="762" r:id="rId28"/>
    <p:sldId id="269" r:id="rId29"/>
    <p:sldId id="763" r:id="rId30"/>
    <p:sldId id="764" r:id="rId31"/>
    <p:sldId id="765" r:id="rId32"/>
    <p:sldId id="766" r:id="rId33"/>
    <p:sldId id="274" r:id="rId34"/>
    <p:sldId id="275" r:id="rId35"/>
    <p:sldId id="276" r:id="rId36"/>
    <p:sldId id="277" r:id="rId37"/>
    <p:sldId id="767" r:id="rId38"/>
    <p:sldId id="768" r:id="rId39"/>
    <p:sldId id="280" r:id="rId40"/>
    <p:sldId id="281" r:id="rId41"/>
    <p:sldId id="282" r:id="rId42"/>
    <p:sldId id="283" r:id="rId43"/>
    <p:sldId id="256" r:id="rId44"/>
    <p:sldId id="577" r:id="rId45"/>
    <p:sldId id="578" r:id="rId46"/>
    <p:sldId id="579" r:id="rId47"/>
    <p:sldId id="580" r:id="rId48"/>
    <p:sldId id="273" r:id="rId49"/>
    <p:sldId id="581" r:id="rId50"/>
    <p:sldId id="582" r:id="rId51"/>
    <p:sldId id="263" r:id="rId52"/>
    <p:sldId id="583" r:id="rId53"/>
    <p:sldId id="584" r:id="rId54"/>
    <p:sldId id="585" r:id="rId55"/>
    <p:sldId id="586" r:id="rId56"/>
    <p:sldId id="268" r:id="rId57"/>
    <p:sldId id="587" r:id="rId58"/>
    <p:sldId id="588" r:id="rId59"/>
    <p:sldId id="285" r:id="rId60"/>
    <p:sldId id="732" r:id="rId61"/>
    <p:sldId id="290" r:id="rId62"/>
    <p:sldId id="291" r:id="rId63"/>
    <p:sldId id="733" r:id="rId64"/>
    <p:sldId id="745" r:id="rId65"/>
    <p:sldId id="736" r:id="rId66"/>
    <p:sldId id="270" r:id="rId67"/>
    <p:sldId id="743" r:id="rId68"/>
    <p:sldId id="746" r:id="rId69"/>
    <p:sldId id="747" r:id="rId70"/>
    <p:sldId id="748" r:id="rId71"/>
    <p:sldId id="719" r:id="rId72"/>
    <p:sldId id="721" r:id="rId73"/>
    <p:sldId id="749" r:id="rId74"/>
    <p:sldId id="750" r:id="rId75"/>
    <p:sldId id="271" r:id="rId76"/>
    <p:sldId id="575" r:id="rId77"/>
    <p:sldId id="272" r:id="rId7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EBB363-D882-490E-9DD3-4041B87EAA59}">
          <p14:sldIdLst>
            <p14:sldId id="257"/>
            <p14:sldId id="258"/>
            <p14:sldId id="266"/>
            <p14:sldId id="259"/>
            <p14:sldId id="262"/>
            <p14:sldId id="264"/>
            <p14:sldId id="265"/>
            <p14:sldId id="278"/>
            <p14:sldId id="279"/>
            <p14:sldId id="267"/>
            <p14:sldId id="260"/>
            <p14:sldId id="576"/>
            <p14:sldId id="752"/>
            <p14:sldId id="753"/>
            <p14:sldId id="754"/>
            <p14:sldId id="755"/>
            <p14:sldId id="261"/>
            <p14:sldId id="756"/>
            <p14:sldId id="757"/>
            <p14:sldId id="758"/>
            <p14:sldId id="759"/>
            <p14:sldId id="760"/>
            <p14:sldId id="761"/>
            <p14:sldId id="762"/>
            <p14:sldId id="269"/>
            <p14:sldId id="763"/>
            <p14:sldId id="764"/>
            <p14:sldId id="765"/>
            <p14:sldId id="766"/>
            <p14:sldId id="274"/>
            <p14:sldId id="275"/>
            <p14:sldId id="276"/>
            <p14:sldId id="277"/>
            <p14:sldId id="767"/>
            <p14:sldId id="768"/>
            <p14:sldId id="280"/>
            <p14:sldId id="281"/>
            <p14:sldId id="282"/>
            <p14:sldId id="283"/>
            <p14:sldId id="256"/>
            <p14:sldId id="577"/>
            <p14:sldId id="578"/>
            <p14:sldId id="579"/>
            <p14:sldId id="580"/>
            <p14:sldId id="273"/>
            <p14:sldId id="581"/>
            <p14:sldId id="582"/>
            <p14:sldId id="263"/>
            <p14:sldId id="583"/>
            <p14:sldId id="584"/>
            <p14:sldId id="585"/>
            <p14:sldId id="586"/>
            <p14:sldId id="268"/>
            <p14:sldId id="587"/>
            <p14:sldId id="588"/>
            <p14:sldId id="285"/>
            <p14:sldId id="732"/>
            <p14:sldId id="290"/>
            <p14:sldId id="291"/>
            <p14:sldId id="733"/>
            <p14:sldId id="745"/>
            <p14:sldId id="736"/>
            <p14:sldId id="270"/>
            <p14:sldId id="743"/>
            <p14:sldId id="746"/>
            <p14:sldId id="747"/>
            <p14:sldId id="748"/>
            <p14:sldId id="719"/>
            <p14:sldId id="721"/>
            <p14:sldId id="749"/>
            <p14:sldId id="750"/>
            <p14:sldId id="271"/>
            <p14:sldId id="575"/>
            <p14:sldId id="27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n Brown" initials="EB" lastIdx="4" clrIdx="0">
    <p:extLst>
      <p:ext uri="{19B8F6BF-5375-455C-9EA6-DF929625EA0E}">
        <p15:presenceInfo xmlns:p15="http://schemas.microsoft.com/office/powerpoint/2012/main" userId="S-1-5-21-1078081533-1284227242-725345543-3912" providerId="AD"/>
      </p:ext>
    </p:extLst>
  </p:cmAuthor>
  <p:cmAuthor id="2" name="Natalie Lugo" initials="NL" lastIdx="3" clrIdx="1">
    <p:extLst>
      <p:ext uri="{19B8F6BF-5375-455C-9EA6-DF929625EA0E}">
        <p15:presenceInfo xmlns:p15="http://schemas.microsoft.com/office/powerpoint/2012/main" userId="S-1-5-21-1078081533-1284227242-725345543-6176" providerId="AD"/>
      </p:ext>
    </p:extLst>
  </p:cmAuthor>
  <p:cmAuthor id="3" name="Melanie Hudson" initials="MH" lastIdx="10" clrIdx="2">
    <p:extLst>
      <p:ext uri="{19B8F6BF-5375-455C-9EA6-DF929625EA0E}">
        <p15:presenceInfo xmlns:p15="http://schemas.microsoft.com/office/powerpoint/2012/main" userId="95b59e338dfab658" providerId="Windows Live"/>
      </p:ext>
    </p:extLst>
  </p:cmAuthor>
  <p:cmAuthor id="4" name="Kristen LeBaron" initials="KL" lastIdx="3" clrIdx="3">
    <p:extLst>
      <p:ext uri="{19B8F6BF-5375-455C-9EA6-DF929625EA0E}">
        <p15:presenceInfo xmlns:p15="http://schemas.microsoft.com/office/powerpoint/2012/main" userId="Kristen LeBar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6DB7"/>
    <a:srgbClr val="FFFFFF"/>
    <a:srgbClr val="E46C0A"/>
    <a:srgbClr val="B3A2C7"/>
    <a:srgbClr val="008080"/>
    <a:srgbClr val="95B3D7"/>
    <a:srgbClr val="106CB7"/>
    <a:srgbClr val="856BA5"/>
    <a:srgbClr val="8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78392" autoAdjust="0"/>
  </p:normalViewPr>
  <p:slideViewPr>
    <p:cSldViewPr snapToGrid="0">
      <p:cViewPr varScale="1">
        <p:scale>
          <a:sx n="56" d="100"/>
          <a:sy n="56" d="100"/>
        </p:scale>
        <p:origin x="1956"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doh-fs-01.enterprise.ri.gov\DOH-CFHE\Home\Julian.Drix\HOME%20DIRECTORY\Asthma%20Data%20-%20Reports%20-%20Maps\Medicaid%20Data\Hassenfeld%20IRB%20project\Results%20-%20Data%20Analyses\Medicaid%20cost%20of%20care%20comparisons-HARP-asthma-general.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doh-fs-01.enterprise.ri.gov\DOH-CFHE\Home\Julian.Drix\HOME%20DIRECTORY\Asthma%20Data%20-%20Reports%20-%20Maps\Medicaid%20Data\Hassenfeld%20IRB%20project\Results%20-%20Data%20Analyses\Medicaid%20cost%20of%20care%20comparisons-HARP-asthma-general.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1"/>
          <c:showCatName val="1"/>
          <c:showSerName val="0"/>
          <c:showPercent val="0"/>
          <c:showBubbleSize val="0"/>
          <c:showLeaderLines val="0"/>
        </c:dLbls>
        <c:firstSliceAng val="0"/>
      </c:pieChart>
    </c:plotArea>
    <c:plotVisOnly val="1"/>
    <c:dispBlanksAs val="zero"/>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dirty="0"/>
              <a:t>Asthma Emergency Department Visits, </a:t>
            </a:r>
          </a:p>
          <a:p>
            <a:pPr>
              <a:defRPr sz="2000"/>
            </a:pPr>
            <a:r>
              <a:rPr lang="en-US" dirty="0"/>
              <a:t>2016</a:t>
            </a:r>
            <a:r>
              <a:rPr lang="en-US" sz="2000" b="0" i="0" u="none" strike="noStrike" baseline="0" dirty="0">
                <a:effectLst/>
              </a:rPr>
              <a:t>–</a:t>
            </a:r>
            <a:r>
              <a:rPr lang="en-US" dirty="0"/>
              <a:t>2017</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Asthma Emergency Department visits, 2016-2017</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6CB-4667-BF96-18777DA77D6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6CB-4667-BF96-18777DA77D63}"/>
              </c:ext>
            </c:extLst>
          </c:dPt>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6CB-4667-BF96-18777DA77D63}"/>
                </c:ext>
              </c:extLst>
            </c:dLbl>
            <c:dLbl>
              <c:idx val="1"/>
              <c:layout>
                <c:manualLayout>
                  <c:x val="0.18001572160547355"/>
                  <c:y val="9.9664202795014908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6CB-4667-BF96-18777DA77D6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Medicaid</c:v>
                </c:pt>
                <c:pt idx="1">
                  <c:v>Commercial, self-pay or unknown</c:v>
                </c:pt>
              </c:strCache>
            </c:strRef>
          </c:cat>
          <c:val>
            <c:numRef>
              <c:f>Sheet1!$B$2:$B$3</c:f>
              <c:numCache>
                <c:formatCode>General</c:formatCode>
                <c:ptCount val="2"/>
                <c:pt idx="0">
                  <c:v>2150</c:v>
                </c:pt>
                <c:pt idx="1">
                  <c:v>860</c:v>
                </c:pt>
              </c:numCache>
            </c:numRef>
          </c:val>
          <c:extLst>
            <c:ext xmlns:c16="http://schemas.microsoft.com/office/drawing/2014/chart" uri="{C3380CC4-5D6E-409C-BE32-E72D297353CC}">
              <c16:uniqueId val="{00000004-66CB-4667-BF96-18777DA77D63}"/>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4.03311331353505E-2"/>
          <c:y val="0.80714335941918802"/>
          <c:w val="0.92741477214006851"/>
          <c:h val="0.1773253829056292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Median Cost of Care by Population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'total cost of care 2014-2016'!$C$2</c:f>
              <c:strCache>
                <c:ptCount val="1"/>
                <c:pt idx="0">
                  <c:v>HARP eligible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'total cost of care 2014-2016'!$B$3:$B$5</c:f>
              <c:numCache>
                <c:formatCode>General</c:formatCode>
                <c:ptCount val="3"/>
                <c:pt idx="0">
                  <c:v>2014</c:v>
                </c:pt>
                <c:pt idx="1">
                  <c:v>2015</c:v>
                </c:pt>
                <c:pt idx="2">
                  <c:v>2016</c:v>
                </c:pt>
              </c:numCache>
            </c:numRef>
          </c:cat>
          <c:val>
            <c:numRef>
              <c:f>'total cost of care 2014-2016'!$C$3:$C$5</c:f>
              <c:numCache>
                <c:formatCode>"$"#,##0</c:formatCode>
                <c:ptCount val="3"/>
                <c:pt idx="0">
                  <c:v>3956</c:v>
                </c:pt>
                <c:pt idx="1">
                  <c:v>1948</c:v>
                </c:pt>
                <c:pt idx="2">
                  <c:v>2101</c:v>
                </c:pt>
              </c:numCache>
            </c:numRef>
          </c:val>
          <c:extLst>
            <c:ext xmlns:c16="http://schemas.microsoft.com/office/drawing/2014/chart" uri="{C3380CC4-5D6E-409C-BE32-E72D297353CC}">
              <c16:uniqueId val="{00000000-3989-4705-A5A9-F40907D0BCAE}"/>
            </c:ext>
          </c:extLst>
        </c:ser>
        <c:ser>
          <c:idx val="1"/>
          <c:order val="1"/>
          <c:tx>
            <c:strRef>
              <c:f>'total cost of care 2014-2016'!$D$2</c:f>
              <c:strCache>
                <c:ptCount val="1"/>
                <c:pt idx="0">
                  <c:v>asthma, non-HARP</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'total cost of care 2014-2016'!$B$3:$B$5</c:f>
              <c:numCache>
                <c:formatCode>General</c:formatCode>
                <c:ptCount val="3"/>
                <c:pt idx="0">
                  <c:v>2014</c:v>
                </c:pt>
                <c:pt idx="1">
                  <c:v>2015</c:v>
                </c:pt>
                <c:pt idx="2">
                  <c:v>2016</c:v>
                </c:pt>
              </c:numCache>
            </c:numRef>
          </c:cat>
          <c:val>
            <c:numRef>
              <c:f>'total cost of care 2014-2016'!$D$3:$D$5</c:f>
              <c:numCache>
                <c:formatCode>"$"#,##0</c:formatCode>
                <c:ptCount val="3"/>
                <c:pt idx="0">
                  <c:v>967</c:v>
                </c:pt>
                <c:pt idx="1">
                  <c:v>744</c:v>
                </c:pt>
                <c:pt idx="2">
                  <c:v>793</c:v>
                </c:pt>
              </c:numCache>
            </c:numRef>
          </c:val>
          <c:extLst>
            <c:ext xmlns:c16="http://schemas.microsoft.com/office/drawing/2014/chart" uri="{C3380CC4-5D6E-409C-BE32-E72D297353CC}">
              <c16:uniqueId val="{00000001-3989-4705-A5A9-F40907D0BCAE}"/>
            </c:ext>
          </c:extLst>
        </c:ser>
        <c:ser>
          <c:idx val="2"/>
          <c:order val="2"/>
          <c:tx>
            <c:strRef>
              <c:f>'total cost of care 2014-2016'!$E$2</c:f>
              <c:strCache>
                <c:ptCount val="1"/>
                <c:pt idx="0">
                  <c:v>Total Pediatric Medicaid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'total cost of care 2014-2016'!$B$3:$B$5</c:f>
              <c:numCache>
                <c:formatCode>General</c:formatCode>
                <c:ptCount val="3"/>
                <c:pt idx="0">
                  <c:v>2014</c:v>
                </c:pt>
                <c:pt idx="1">
                  <c:v>2015</c:v>
                </c:pt>
                <c:pt idx="2">
                  <c:v>2016</c:v>
                </c:pt>
              </c:numCache>
            </c:numRef>
          </c:cat>
          <c:val>
            <c:numRef>
              <c:f>'total cost of care 2014-2016'!$E$3:$E$5</c:f>
              <c:numCache>
                <c:formatCode>"$"#,##0</c:formatCode>
                <c:ptCount val="3"/>
                <c:pt idx="0">
                  <c:v>456</c:v>
                </c:pt>
                <c:pt idx="1">
                  <c:v>389</c:v>
                </c:pt>
                <c:pt idx="2">
                  <c:v>408</c:v>
                </c:pt>
              </c:numCache>
            </c:numRef>
          </c:val>
          <c:extLst>
            <c:ext xmlns:c16="http://schemas.microsoft.com/office/drawing/2014/chart" uri="{C3380CC4-5D6E-409C-BE32-E72D297353CC}">
              <c16:uniqueId val="{00000002-3989-4705-A5A9-F40907D0BCAE}"/>
            </c:ext>
          </c:extLst>
        </c:ser>
        <c:dLbls>
          <c:showLegendKey val="0"/>
          <c:showVal val="0"/>
          <c:showCatName val="0"/>
          <c:showSerName val="0"/>
          <c:showPercent val="0"/>
          <c:showBubbleSize val="0"/>
        </c:dLbls>
        <c:gapWidth val="219"/>
        <c:overlap val="-27"/>
        <c:axId val="155586952"/>
        <c:axId val="155587344"/>
      </c:barChart>
      <c:catAx>
        <c:axId val="155586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155587344"/>
        <c:crosses val="autoZero"/>
        <c:auto val="1"/>
        <c:lblAlgn val="ctr"/>
        <c:lblOffset val="100"/>
        <c:noMultiLvlLbl val="0"/>
      </c:catAx>
      <c:valAx>
        <c:axId val="15558734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55869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Average </a:t>
            </a:r>
            <a:r>
              <a:rPr lang="en-US" b="1" baseline="0" dirty="0"/>
              <a:t>Cost of Care by Population</a:t>
            </a:r>
            <a:endParaRPr lang="en-US"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'total cost of care 2014-2016'!$I$2</c:f>
              <c:strCache>
                <c:ptCount val="1"/>
                <c:pt idx="0">
                  <c:v>HARP eligible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'total cost of care 2014-2016'!$H$3:$H$5</c:f>
              <c:numCache>
                <c:formatCode>General</c:formatCode>
                <c:ptCount val="3"/>
                <c:pt idx="0">
                  <c:v>2014</c:v>
                </c:pt>
                <c:pt idx="1">
                  <c:v>2015</c:v>
                </c:pt>
                <c:pt idx="2">
                  <c:v>2016</c:v>
                </c:pt>
              </c:numCache>
            </c:numRef>
          </c:cat>
          <c:val>
            <c:numRef>
              <c:f>'total cost of care 2014-2016'!$I$3:$I$5</c:f>
              <c:numCache>
                <c:formatCode>"$"#,##0</c:formatCode>
                <c:ptCount val="3"/>
                <c:pt idx="0">
                  <c:v>14790</c:v>
                </c:pt>
                <c:pt idx="1">
                  <c:v>8166</c:v>
                </c:pt>
                <c:pt idx="2">
                  <c:v>9489</c:v>
                </c:pt>
              </c:numCache>
            </c:numRef>
          </c:val>
          <c:extLst>
            <c:ext xmlns:c16="http://schemas.microsoft.com/office/drawing/2014/chart" uri="{C3380CC4-5D6E-409C-BE32-E72D297353CC}">
              <c16:uniqueId val="{00000000-F497-4296-AE54-19957AEAC15A}"/>
            </c:ext>
          </c:extLst>
        </c:ser>
        <c:ser>
          <c:idx val="1"/>
          <c:order val="1"/>
          <c:tx>
            <c:strRef>
              <c:f>'total cost of care 2014-2016'!$J$2</c:f>
              <c:strCache>
                <c:ptCount val="1"/>
                <c:pt idx="0">
                  <c:v>asthma, non-HARP</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'total cost of care 2014-2016'!$H$3:$H$5</c:f>
              <c:numCache>
                <c:formatCode>General</c:formatCode>
                <c:ptCount val="3"/>
                <c:pt idx="0">
                  <c:v>2014</c:v>
                </c:pt>
                <c:pt idx="1">
                  <c:v>2015</c:v>
                </c:pt>
                <c:pt idx="2">
                  <c:v>2016</c:v>
                </c:pt>
              </c:numCache>
            </c:numRef>
          </c:cat>
          <c:val>
            <c:numRef>
              <c:f>'total cost of care 2014-2016'!$J$3:$J$5</c:f>
              <c:numCache>
                <c:formatCode>"$"#,##0</c:formatCode>
                <c:ptCount val="3"/>
                <c:pt idx="0">
                  <c:v>3372</c:v>
                </c:pt>
                <c:pt idx="1">
                  <c:v>2652</c:v>
                </c:pt>
                <c:pt idx="2">
                  <c:v>2652</c:v>
                </c:pt>
              </c:numCache>
            </c:numRef>
          </c:val>
          <c:extLst>
            <c:ext xmlns:c16="http://schemas.microsoft.com/office/drawing/2014/chart" uri="{C3380CC4-5D6E-409C-BE32-E72D297353CC}">
              <c16:uniqueId val="{00000001-F497-4296-AE54-19957AEAC15A}"/>
            </c:ext>
          </c:extLst>
        </c:ser>
        <c:ser>
          <c:idx val="2"/>
          <c:order val="2"/>
          <c:tx>
            <c:strRef>
              <c:f>'total cost of care 2014-2016'!$K$2</c:f>
              <c:strCache>
                <c:ptCount val="1"/>
                <c:pt idx="0">
                  <c:v>Total Pediatric Medicaid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'total cost of care 2014-2016'!$H$3:$H$5</c:f>
              <c:numCache>
                <c:formatCode>General</c:formatCode>
                <c:ptCount val="3"/>
                <c:pt idx="0">
                  <c:v>2014</c:v>
                </c:pt>
                <c:pt idx="1">
                  <c:v>2015</c:v>
                </c:pt>
                <c:pt idx="2">
                  <c:v>2016</c:v>
                </c:pt>
              </c:numCache>
            </c:numRef>
          </c:cat>
          <c:val>
            <c:numRef>
              <c:f>'total cost of care 2014-2016'!$K$3:$K$5</c:f>
              <c:numCache>
                <c:formatCode>"$"#,##0</c:formatCode>
                <c:ptCount val="3"/>
                <c:pt idx="0">
                  <c:v>2411</c:v>
                </c:pt>
                <c:pt idx="1">
                  <c:v>2178</c:v>
                </c:pt>
                <c:pt idx="2">
                  <c:v>2170</c:v>
                </c:pt>
              </c:numCache>
            </c:numRef>
          </c:val>
          <c:extLst>
            <c:ext xmlns:c16="http://schemas.microsoft.com/office/drawing/2014/chart" uri="{C3380CC4-5D6E-409C-BE32-E72D297353CC}">
              <c16:uniqueId val="{00000002-F497-4296-AE54-19957AEAC15A}"/>
            </c:ext>
          </c:extLst>
        </c:ser>
        <c:dLbls>
          <c:showLegendKey val="0"/>
          <c:showVal val="0"/>
          <c:showCatName val="0"/>
          <c:showSerName val="0"/>
          <c:showPercent val="0"/>
          <c:showBubbleSize val="0"/>
        </c:dLbls>
        <c:gapWidth val="219"/>
        <c:overlap val="-27"/>
        <c:axId val="155588128"/>
        <c:axId val="155588520"/>
      </c:barChart>
      <c:catAx>
        <c:axId val="155588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155588520"/>
        <c:crosses val="autoZero"/>
        <c:auto val="1"/>
        <c:lblAlgn val="ctr"/>
        <c:lblOffset val="100"/>
        <c:noMultiLvlLbl val="0"/>
      </c:catAx>
      <c:valAx>
        <c:axId val="15558852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55881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7F8CDA-7FDD-4AF5-9417-AD516318363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4C4A3E8-E1CB-45B5-B498-9A3A65BFE231}">
      <dgm:prSet phldrT="[Text]"/>
      <dgm:spPr/>
      <dgm:t>
        <a:bodyPr/>
        <a:lstStyle/>
        <a:p>
          <a:r>
            <a:rPr lang="en-US" dirty="0"/>
            <a:t>Screening:</a:t>
          </a:r>
        </a:p>
        <a:p>
          <a:r>
            <a:rPr lang="en-US" dirty="0"/>
            <a:t>Health Care Use and Asthma Control</a:t>
          </a:r>
        </a:p>
      </dgm:t>
    </dgm:pt>
    <dgm:pt modelId="{A0BA68D4-96B2-4B0D-BA3B-B93F0618141D}" type="parTrans" cxnId="{A2C38A38-7ACF-4291-A6F2-487EBD0C499B}">
      <dgm:prSet/>
      <dgm:spPr/>
      <dgm:t>
        <a:bodyPr/>
        <a:lstStyle/>
        <a:p>
          <a:endParaRPr lang="en-US"/>
        </a:p>
      </dgm:t>
    </dgm:pt>
    <dgm:pt modelId="{38D4F034-EB63-479D-90EF-316CDD89A5AB}" type="sibTrans" cxnId="{A2C38A38-7ACF-4291-A6F2-487EBD0C499B}">
      <dgm:prSet/>
      <dgm:spPr/>
      <dgm:t>
        <a:bodyPr/>
        <a:lstStyle/>
        <a:p>
          <a:endParaRPr lang="en-US"/>
        </a:p>
      </dgm:t>
    </dgm:pt>
    <dgm:pt modelId="{BA4CCBE1-7951-4E28-910E-393CBA3546D9}">
      <dgm:prSet phldrT="[Text]"/>
      <dgm:spPr/>
      <dgm:t>
        <a:bodyPr/>
        <a:lstStyle/>
        <a:p>
          <a:r>
            <a:rPr lang="en-US" dirty="0"/>
            <a:t>If 2+ ED visits or 1 inpatient, and/or very poorly controlled symptoms (daily)</a:t>
          </a:r>
        </a:p>
      </dgm:t>
    </dgm:pt>
    <dgm:pt modelId="{4628C037-22C5-4023-93AC-D81715B2A2D9}" type="parTrans" cxnId="{0295FC15-7FAB-45A3-91B4-72B8D8A6DA8F}">
      <dgm:prSet/>
      <dgm:spPr/>
      <dgm:t>
        <a:bodyPr/>
        <a:lstStyle/>
        <a:p>
          <a:endParaRPr lang="en-US"/>
        </a:p>
      </dgm:t>
    </dgm:pt>
    <dgm:pt modelId="{1DAB8F6E-6204-4B09-8F36-9DDEACADD28F}" type="sibTrans" cxnId="{0295FC15-7FAB-45A3-91B4-72B8D8A6DA8F}">
      <dgm:prSet/>
      <dgm:spPr/>
      <dgm:t>
        <a:bodyPr/>
        <a:lstStyle/>
        <a:p>
          <a:endParaRPr lang="en-US"/>
        </a:p>
      </dgm:t>
    </dgm:pt>
    <dgm:pt modelId="{FC7F032A-9E43-4E7F-8B0A-149250E67E38}">
      <dgm:prSet phldrT="[Text]"/>
      <dgm:spPr/>
      <dgm:t>
        <a:bodyPr/>
        <a:lstStyle/>
        <a:p>
          <a:r>
            <a:rPr lang="en-US" dirty="0"/>
            <a:t>2–3 sessions with Certified Asthma Educator (AE-C) and CHW</a:t>
          </a:r>
        </a:p>
      </dgm:t>
    </dgm:pt>
    <dgm:pt modelId="{7A97C8B6-5D0B-443C-B898-EDEEE5FF373D}" type="parTrans" cxnId="{A432C69D-0454-4C39-AC44-F62312D04200}">
      <dgm:prSet/>
      <dgm:spPr/>
      <dgm:t>
        <a:bodyPr/>
        <a:lstStyle/>
        <a:p>
          <a:endParaRPr lang="en-US"/>
        </a:p>
      </dgm:t>
    </dgm:pt>
    <dgm:pt modelId="{09CE9379-8F0E-4EE3-83B5-9F6555CC2520}" type="sibTrans" cxnId="{A432C69D-0454-4C39-AC44-F62312D04200}">
      <dgm:prSet/>
      <dgm:spPr/>
      <dgm:t>
        <a:bodyPr/>
        <a:lstStyle/>
        <a:p>
          <a:endParaRPr lang="en-US"/>
        </a:p>
      </dgm:t>
    </dgm:pt>
    <dgm:pt modelId="{50A3651A-50D3-48E4-9750-DFB58C8E8C9E}">
      <dgm:prSet phldrT="[Text]"/>
      <dgm:spPr/>
      <dgm:t>
        <a:bodyPr/>
        <a:lstStyle/>
        <a:p>
          <a:r>
            <a:rPr lang="en-US" dirty="0"/>
            <a:t>Environmental supplies and instruction for remediation</a:t>
          </a:r>
        </a:p>
      </dgm:t>
    </dgm:pt>
    <dgm:pt modelId="{FD016839-AB90-437F-9D09-DE439A88151C}" type="parTrans" cxnId="{5515FE9A-3F72-424D-940F-C656ABD9A290}">
      <dgm:prSet/>
      <dgm:spPr/>
      <dgm:t>
        <a:bodyPr/>
        <a:lstStyle/>
        <a:p>
          <a:endParaRPr lang="en-US"/>
        </a:p>
      </dgm:t>
    </dgm:pt>
    <dgm:pt modelId="{EC0D8AC6-0E69-4AA8-8C3F-E4DD1FAC2F30}" type="sibTrans" cxnId="{5515FE9A-3F72-424D-940F-C656ABD9A290}">
      <dgm:prSet/>
      <dgm:spPr/>
      <dgm:t>
        <a:bodyPr/>
        <a:lstStyle/>
        <a:p>
          <a:endParaRPr lang="en-US"/>
        </a:p>
      </dgm:t>
    </dgm:pt>
    <dgm:pt modelId="{5350E3D3-0E3D-4453-9551-9C050AAD86A7}">
      <dgm:prSet phldrT="[Text]"/>
      <dgm:spPr/>
      <dgm:t>
        <a:bodyPr/>
        <a:lstStyle/>
        <a:p>
          <a:r>
            <a:rPr lang="en-US" dirty="0"/>
            <a:t>If symptoms &gt; 2x/week but less than daily (i.e., not well controlled)</a:t>
          </a:r>
        </a:p>
      </dgm:t>
    </dgm:pt>
    <dgm:pt modelId="{5B16B72E-3426-4D99-B141-C2FA8860B0D0}" type="parTrans" cxnId="{1A6B43FB-48F6-4A93-8AA1-41F0F739ED94}">
      <dgm:prSet/>
      <dgm:spPr/>
      <dgm:t>
        <a:bodyPr/>
        <a:lstStyle/>
        <a:p>
          <a:endParaRPr lang="en-US"/>
        </a:p>
      </dgm:t>
    </dgm:pt>
    <dgm:pt modelId="{C3B9C46F-3318-4647-8F2C-17571019AFF1}" type="sibTrans" cxnId="{1A6B43FB-48F6-4A93-8AA1-41F0F739ED94}">
      <dgm:prSet/>
      <dgm:spPr/>
      <dgm:t>
        <a:bodyPr/>
        <a:lstStyle/>
        <a:p>
          <a:endParaRPr lang="en-US"/>
        </a:p>
      </dgm:t>
    </dgm:pt>
    <dgm:pt modelId="{56602BD3-0047-4BA7-BACF-90099B4EB407}">
      <dgm:prSet phldrT="[Text]"/>
      <dgm:spPr/>
      <dgm:t>
        <a:bodyPr/>
        <a:lstStyle/>
        <a:p>
          <a:r>
            <a:rPr lang="en-US" dirty="0"/>
            <a:t>Single session with AE-C</a:t>
          </a:r>
        </a:p>
      </dgm:t>
    </dgm:pt>
    <dgm:pt modelId="{4B2A2AFA-7E54-494A-93EC-EDD73AAF4C2A}" type="parTrans" cxnId="{6C95D4F4-4091-49AA-9E50-F269F6A92588}">
      <dgm:prSet/>
      <dgm:spPr/>
      <dgm:t>
        <a:bodyPr/>
        <a:lstStyle/>
        <a:p>
          <a:endParaRPr lang="en-US"/>
        </a:p>
      </dgm:t>
    </dgm:pt>
    <dgm:pt modelId="{21FBCFE4-A854-4B49-B250-BDC3BE885DF1}" type="sibTrans" cxnId="{6C95D4F4-4091-49AA-9E50-F269F6A92588}">
      <dgm:prSet/>
      <dgm:spPr/>
      <dgm:t>
        <a:bodyPr/>
        <a:lstStyle/>
        <a:p>
          <a:endParaRPr lang="en-US"/>
        </a:p>
      </dgm:t>
    </dgm:pt>
    <dgm:pt modelId="{80C25022-DFCE-4F3C-B722-3133D0B8937D}" type="pres">
      <dgm:prSet presAssocID="{AF7F8CDA-7FDD-4AF5-9417-AD516318363E}" presName="hierChild1" presStyleCnt="0">
        <dgm:presLayoutVars>
          <dgm:chPref val="1"/>
          <dgm:dir/>
          <dgm:animOne val="branch"/>
          <dgm:animLvl val="lvl"/>
          <dgm:resizeHandles/>
        </dgm:presLayoutVars>
      </dgm:prSet>
      <dgm:spPr/>
    </dgm:pt>
    <dgm:pt modelId="{57ED2D1B-5595-4317-8D63-1CDBDC81C8AB}" type="pres">
      <dgm:prSet presAssocID="{34C4A3E8-E1CB-45B5-B498-9A3A65BFE231}" presName="hierRoot1" presStyleCnt="0"/>
      <dgm:spPr/>
    </dgm:pt>
    <dgm:pt modelId="{4E321729-2B86-4763-89DE-7F21B6D8F2E2}" type="pres">
      <dgm:prSet presAssocID="{34C4A3E8-E1CB-45B5-B498-9A3A65BFE231}" presName="composite" presStyleCnt="0"/>
      <dgm:spPr/>
    </dgm:pt>
    <dgm:pt modelId="{92C642ED-4642-4A6D-89ED-B41A95C080EA}" type="pres">
      <dgm:prSet presAssocID="{34C4A3E8-E1CB-45B5-B498-9A3A65BFE231}" presName="background" presStyleLbl="node0" presStyleIdx="0" presStyleCnt="1"/>
      <dgm:spPr/>
    </dgm:pt>
    <dgm:pt modelId="{4C190932-D2F2-4253-A37D-19BE148DE933}" type="pres">
      <dgm:prSet presAssocID="{34C4A3E8-E1CB-45B5-B498-9A3A65BFE231}" presName="text" presStyleLbl="fgAcc0" presStyleIdx="0" presStyleCnt="1">
        <dgm:presLayoutVars>
          <dgm:chPref val="3"/>
        </dgm:presLayoutVars>
      </dgm:prSet>
      <dgm:spPr/>
    </dgm:pt>
    <dgm:pt modelId="{B04EB367-12FA-4726-A052-77D44E2CC09E}" type="pres">
      <dgm:prSet presAssocID="{34C4A3E8-E1CB-45B5-B498-9A3A65BFE231}" presName="hierChild2" presStyleCnt="0"/>
      <dgm:spPr/>
    </dgm:pt>
    <dgm:pt modelId="{56CDE7E3-82C0-47F9-A4DF-2F03BFD64347}" type="pres">
      <dgm:prSet presAssocID="{4628C037-22C5-4023-93AC-D81715B2A2D9}" presName="Name10" presStyleLbl="parChTrans1D2" presStyleIdx="0" presStyleCnt="2"/>
      <dgm:spPr/>
    </dgm:pt>
    <dgm:pt modelId="{1C71F136-0B05-45DE-948E-A91C119481C5}" type="pres">
      <dgm:prSet presAssocID="{BA4CCBE1-7951-4E28-910E-393CBA3546D9}" presName="hierRoot2" presStyleCnt="0"/>
      <dgm:spPr/>
    </dgm:pt>
    <dgm:pt modelId="{E5F91313-CAD1-4681-8AED-C9076D781E62}" type="pres">
      <dgm:prSet presAssocID="{BA4CCBE1-7951-4E28-910E-393CBA3546D9}" presName="composite2" presStyleCnt="0"/>
      <dgm:spPr/>
    </dgm:pt>
    <dgm:pt modelId="{1474FE8F-CAE8-46C0-9AC8-9164EDA0D204}" type="pres">
      <dgm:prSet presAssocID="{BA4CCBE1-7951-4E28-910E-393CBA3546D9}" presName="background2" presStyleLbl="node2" presStyleIdx="0" presStyleCnt="2"/>
      <dgm:spPr/>
    </dgm:pt>
    <dgm:pt modelId="{E38F091B-66FA-4850-B2DB-8AA96A06D514}" type="pres">
      <dgm:prSet presAssocID="{BA4CCBE1-7951-4E28-910E-393CBA3546D9}" presName="text2" presStyleLbl="fgAcc2" presStyleIdx="0" presStyleCnt="2">
        <dgm:presLayoutVars>
          <dgm:chPref val="3"/>
        </dgm:presLayoutVars>
      </dgm:prSet>
      <dgm:spPr/>
    </dgm:pt>
    <dgm:pt modelId="{D57BA783-1B41-43B3-AAB8-924C160D560D}" type="pres">
      <dgm:prSet presAssocID="{BA4CCBE1-7951-4E28-910E-393CBA3546D9}" presName="hierChild3" presStyleCnt="0"/>
      <dgm:spPr/>
    </dgm:pt>
    <dgm:pt modelId="{D7DED10F-4A0C-44EB-B876-FCC9AAE84A14}" type="pres">
      <dgm:prSet presAssocID="{7A97C8B6-5D0B-443C-B898-EDEEE5FF373D}" presName="Name17" presStyleLbl="parChTrans1D3" presStyleIdx="0" presStyleCnt="3"/>
      <dgm:spPr/>
    </dgm:pt>
    <dgm:pt modelId="{A17DD3EB-B072-43C6-944A-461220E8C99C}" type="pres">
      <dgm:prSet presAssocID="{FC7F032A-9E43-4E7F-8B0A-149250E67E38}" presName="hierRoot3" presStyleCnt="0"/>
      <dgm:spPr/>
    </dgm:pt>
    <dgm:pt modelId="{CB7C71F4-CB69-44C7-A9BA-DDDF6F879549}" type="pres">
      <dgm:prSet presAssocID="{FC7F032A-9E43-4E7F-8B0A-149250E67E38}" presName="composite3" presStyleCnt="0"/>
      <dgm:spPr/>
    </dgm:pt>
    <dgm:pt modelId="{E5C54BA2-5610-4C82-8150-267E8F142492}" type="pres">
      <dgm:prSet presAssocID="{FC7F032A-9E43-4E7F-8B0A-149250E67E38}" presName="background3" presStyleLbl="node3" presStyleIdx="0" presStyleCnt="3"/>
      <dgm:spPr/>
    </dgm:pt>
    <dgm:pt modelId="{5D328EE6-6732-4E01-B762-652D94054D21}" type="pres">
      <dgm:prSet presAssocID="{FC7F032A-9E43-4E7F-8B0A-149250E67E38}" presName="text3" presStyleLbl="fgAcc3" presStyleIdx="0" presStyleCnt="3">
        <dgm:presLayoutVars>
          <dgm:chPref val="3"/>
        </dgm:presLayoutVars>
      </dgm:prSet>
      <dgm:spPr/>
    </dgm:pt>
    <dgm:pt modelId="{A34F787D-A618-45E4-AF34-6D0325752876}" type="pres">
      <dgm:prSet presAssocID="{FC7F032A-9E43-4E7F-8B0A-149250E67E38}" presName="hierChild4" presStyleCnt="0"/>
      <dgm:spPr/>
    </dgm:pt>
    <dgm:pt modelId="{16D93C07-126A-43D7-96A7-298B2F2EF644}" type="pres">
      <dgm:prSet presAssocID="{FD016839-AB90-437F-9D09-DE439A88151C}" presName="Name17" presStyleLbl="parChTrans1D3" presStyleIdx="1" presStyleCnt="3"/>
      <dgm:spPr/>
    </dgm:pt>
    <dgm:pt modelId="{8AA5D36A-B2C3-4C97-AFD1-995570D80674}" type="pres">
      <dgm:prSet presAssocID="{50A3651A-50D3-48E4-9750-DFB58C8E8C9E}" presName="hierRoot3" presStyleCnt="0"/>
      <dgm:spPr/>
    </dgm:pt>
    <dgm:pt modelId="{155EC52D-3B6F-41CE-A766-2BDDDB491E59}" type="pres">
      <dgm:prSet presAssocID="{50A3651A-50D3-48E4-9750-DFB58C8E8C9E}" presName="composite3" presStyleCnt="0"/>
      <dgm:spPr/>
    </dgm:pt>
    <dgm:pt modelId="{185DF527-465E-4F1C-9B78-C9A5F153A804}" type="pres">
      <dgm:prSet presAssocID="{50A3651A-50D3-48E4-9750-DFB58C8E8C9E}" presName="background3" presStyleLbl="node3" presStyleIdx="1" presStyleCnt="3"/>
      <dgm:spPr/>
    </dgm:pt>
    <dgm:pt modelId="{A36F1520-3306-4706-BD9F-53E30C4A3E35}" type="pres">
      <dgm:prSet presAssocID="{50A3651A-50D3-48E4-9750-DFB58C8E8C9E}" presName="text3" presStyleLbl="fgAcc3" presStyleIdx="1" presStyleCnt="3">
        <dgm:presLayoutVars>
          <dgm:chPref val="3"/>
        </dgm:presLayoutVars>
      </dgm:prSet>
      <dgm:spPr/>
    </dgm:pt>
    <dgm:pt modelId="{985E6269-DDD7-495F-BD25-7281E4C1AEE1}" type="pres">
      <dgm:prSet presAssocID="{50A3651A-50D3-48E4-9750-DFB58C8E8C9E}" presName="hierChild4" presStyleCnt="0"/>
      <dgm:spPr/>
    </dgm:pt>
    <dgm:pt modelId="{674300E7-B152-4DC1-9B7F-96E9EDCEA938}" type="pres">
      <dgm:prSet presAssocID="{5B16B72E-3426-4D99-B141-C2FA8860B0D0}" presName="Name10" presStyleLbl="parChTrans1D2" presStyleIdx="1" presStyleCnt="2"/>
      <dgm:spPr/>
    </dgm:pt>
    <dgm:pt modelId="{7B1B97DC-14B7-40F6-837F-F941F9CDB666}" type="pres">
      <dgm:prSet presAssocID="{5350E3D3-0E3D-4453-9551-9C050AAD86A7}" presName="hierRoot2" presStyleCnt="0"/>
      <dgm:spPr/>
    </dgm:pt>
    <dgm:pt modelId="{353BCF44-03CD-4478-8E94-E82AEAFE4317}" type="pres">
      <dgm:prSet presAssocID="{5350E3D3-0E3D-4453-9551-9C050AAD86A7}" presName="composite2" presStyleCnt="0"/>
      <dgm:spPr/>
    </dgm:pt>
    <dgm:pt modelId="{5B138C23-0E56-49B6-BF2A-5EF10A08CA7B}" type="pres">
      <dgm:prSet presAssocID="{5350E3D3-0E3D-4453-9551-9C050AAD86A7}" presName="background2" presStyleLbl="node2" presStyleIdx="1" presStyleCnt="2"/>
      <dgm:spPr/>
    </dgm:pt>
    <dgm:pt modelId="{818A0BF1-D701-4834-8A51-9DFA33ED57EE}" type="pres">
      <dgm:prSet presAssocID="{5350E3D3-0E3D-4453-9551-9C050AAD86A7}" presName="text2" presStyleLbl="fgAcc2" presStyleIdx="1" presStyleCnt="2">
        <dgm:presLayoutVars>
          <dgm:chPref val="3"/>
        </dgm:presLayoutVars>
      </dgm:prSet>
      <dgm:spPr/>
    </dgm:pt>
    <dgm:pt modelId="{4B5A5153-517B-444A-8234-BCCB00E1EB01}" type="pres">
      <dgm:prSet presAssocID="{5350E3D3-0E3D-4453-9551-9C050AAD86A7}" presName="hierChild3" presStyleCnt="0"/>
      <dgm:spPr/>
    </dgm:pt>
    <dgm:pt modelId="{1FB3ECF8-6EFB-479F-A40C-36FCF9D4D4FD}" type="pres">
      <dgm:prSet presAssocID="{4B2A2AFA-7E54-494A-93EC-EDD73AAF4C2A}" presName="Name17" presStyleLbl="parChTrans1D3" presStyleIdx="2" presStyleCnt="3"/>
      <dgm:spPr/>
    </dgm:pt>
    <dgm:pt modelId="{286989E7-F01C-46CA-B644-B3FC1047665F}" type="pres">
      <dgm:prSet presAssocID="{56602BD3-0047-4BA7-BACF-90099B4EB407}" presName="hierRoot3" presStyleCnt="0"/>
      <dgm:spPr/>
    </dgm:pt>
    <dgm:pt modelId="{5A16C4EC-ED21-4E80-91CE-85C74361FD9C}" type="pres">
      <dgm:prSet presAssocID="{56602BD3-0047-4BA7-BACF-90099B4EB407}" presName="composite3" presStyleCnt="0"/>
      <dgm:spPr/>
    </dgm:pt>
    <dgm:pt modelId="{B88858AB-11F0-4A57-ACF5-26884AC228DF}" type="pres">
      <dgm:prSet presAssocID="{56602BD3-0047-4BA7-BACF-90099B4EB407}" presName="background3" presStyleLbl="node3" presStyleIdx="2" presStyleCnt="3"/>
      <dgm:spPr/>
    </dgm:pt>
    <dgm:pt modelId="{D568F78B-1D2F-48A5-8952-9F25FC4FC03A}" type="pres">
      <dgm:prSet presAssocID="{56602BD3-0047-4BA7-BACF-90099B4EB407}" presName="text3" presStyleLbl="fgAcc3" presStyleIdx="2" presStyleCnt="3">
        <dgm:presLayoutVars>
          <dgm:chPref val="3"/>
        </dgm:presLayoutVars>
      </dgm:prSet>
      <dgm:spPr/>
    </dgm:pt>
    <dgm:pt modelId="{542284A6-1FDF-44FD-86ED-40EC5D42B85F}" type="pres">
      <dgm:prSet presAssocID="{56602BD3-0047-4BA7-BACF-90099B4EB407}" presName="hierChild4" presStyleCnt="0"/>
      <dgm:spPr/>
    </dgm:pt>
  </dgm:ptLst>
  <dgm:cxnLst>
    <dgm:cxn modelId="{0295FC15-7FAB-45A3-91B4-72B8D8A6DA8F}" srcId="{34C4A3E8-E1CB-45B5-B498-9A3A65BFE231}" destId="{BA4CCBE1-7951-4E28-910E-393CBA3546D9}" srcOrd="0" destOrd="0" parTransId="{4628C037-22C5-4023-93AC-D81715B2A2D9}" sibTransId="{1DAB8F6E-6204-4B09-8F36-9DDEACADD28F}"/>
    <dgm:cxn modelId="{87759C16-D9CD-4309-9AAC-47A8DC1FB520}" type="presOf" srcId="{FC7F032A-9E43-4E7F-8B0A-149250E67E38}" destId="{5D328EE6-6732-4E01-B762-652D94054D21}" srcOrd="0" destOrd="0" presId="urn:microsoft.com/office/officeart/2005/8/layout/hierarchy1"/>
    <dgm:cxn modelId="{5E2C8D17-09C7-4138-ACF5-E8F093E1B925}" type="presOf" srcId="{AF7F8CDA-7FDD-4AF5-9417-AD516318363E}" destId="{80C25022-DFCE-4F3C-B722-3133D0B8937D}" srcOrd="0" destOrd="0" presId="urn:microsoft.com/office/officeart/2005/8/layout/hierarchy1"/>
    <dgm:cxn modelId="{A2C38A38-7ACF-4291-A6F2-487EBD0C499B}" srcId="{AF7F8CDA-7FDD-4AF5-9417-AD516318363E}" destId="{34C4A3E8-E1CB-45B5-B498-9A3A65BFE231}" srcOrd="0" destOrd="0" parTransId="{A0BA68D4-96B2-4B0D-BA3B-B93F0618141D}" sibTransId="{38D4F034-EB63-479D-90EF-316CDD89A5AB}"/>
    <dgm:cxn modelId="{EF18E761-F16E-4D29-AA42-94A055D9035C}" type="presOf" srcId="{5350E3D3-0E3D-4453-9551-9C050AAD86A7}" destId="{818A0BF1-D701-4834-8A51-9DFA33ED57EE}" srcOrd="0" destOrd="0" presId="urn:microsoft.com/office/officeart/2005/8/layout/hierarchy1"/>
    <dgm:cxn modelId="{C2D69069-94AD-4E4C-A0A2-A7FDAC2B8AC8}" type="presOf" srcId="{4B2A2AFA-7E54-494A-93EC-EDD73AAF4C2A}" destId="{1FB3ECF8-6EFB-479F-A40C-36FCF9D4D4FD}" srcOrd="0" destOrd="0" presId="urn:microsoft.com/office/officeart/2005/8/layout/hierarchy1"/>
    <dgm:cxn modelId="{1EFE8E6E-41F2-499F-813B-F6F8EB1AE4F2}" type="presOf" srcId="{5B16B72E-3426-4D99-B141-C2FA8860B0D0}" destId="{674300E7-B152-4DC1-9B7F-96E9EDCEA938}" srcOrd="0" destOrd="0" presId="urn:microsoft.com/office/officeart/2005/8/layout/hierarchy1"/>
    <dgm:cxn modelId="{3E101154-5133-451F-A3CC-DE2818C2A792}" type="presOf" srcId="{56602BD3-0047-4BA7-BACF-90099B4EB407}" destId="{D568F78B-1D2F-48A5-8952-9F25FC4FC03A}" srcOrd="0" destOrd="0" presId="urn:microsoft.com/office/officeart/2005/8/layout/hierarchy1"/>
    <dgm:cxn modelId="{8FA80D58-2BB0-477D-92B3-A675EEE1522D}" type="presOf" srcId="{34C4A3E8-E1CB-45B5-B498-9A3A65BFE231}" destId="{4C190932-D2F2-4253-A37D-19BE148DE933}" srcOrd="0" destOrd="0" presId="urn:microsoft.com/office/officeart/2005/8/layout/hierarchy1"/>
    <dgm:cxn modelId="{4A248180-E8E6-4CAD-8033-83BAB9733E8B}" type="presOf" srcId="{FD016839-AB90-437F-9D09-DE439A88151C}" destId="{16D93C07-126A-43D7-96A7-298B2F2EF644}" srcOrd="0" destOrd="0" presId="urn:microsoft.com/office/officeart/2005/8/layout/hierarchy1"/>
    <dgm:cxn modelId="{12B62E93-AF97-476B-AB88-1B737390FE7D}" type="presOf" srcId="{50A3651A-50D3-48E4-9750-DFB58C8E8C9E}" destId="{A36F1520-3306-4706-BD9F-53E30C4A3E35}" srcOrd="0" destOrd="0" presId="urn:microsoft.com/office/officeart/2005/8/layout/hierarchy1"/>
    <dgm:cxn modelId="{5515FE9A-3F72-424D-940F-C656ABD9A290}" srcId="{BA4CCBE1-7951-4E28-910E-393CBA3546D9}" destId="{50A3651A-50D3-48E4-9750-DFB58C8E8C9E}" srcOrd="1" destOrd="0" parTransId="{FD016839-AB90-437F-9D09-DE439A88151C}" sibTransId="{EC0D8AC6-0E69-4AA8-8C3F-E4DD1FAC2F30}"/>
    <dgm:cxn modelId="{A432C69D-0454-4C39-AC44-F62312D04200}" srcId="{BA4CCBE1-7951-4E28-910E-393CBA3546D9}" destId="{FC7F032A-9E43-4E7F-8B0A-149250E67E38}" srcOrd="0" destOrd="0" parTransId="{7A97C8B6-5D0B-443C-B898-EDEEE5FF373D}" sibTransId="{09CE9379-8F0E-4EE3-83B5-9F6555CC2520}"/>
    <dgm:cxn modelId="{2583ADCF-0A1E-4813-9B26-EA7C80927137}" type="presOf" srcId="{7A97C8B6-5D0B-443C-B898-EDEEE5FF373D}" destId="{D7DED10F-4A0C-44EB-B876-FCC9AAE84A14}" srcOrd="0" destOrd="0" presId="urn:microsoft.com/office/officeart/2005/8/layout/hierarchy1"/>
    <dgm:cxn modelId="{63EC19D7-FFFF-4227-8342-F8980F0A9CB1}" type="presOf" srcId="{4628C037-22C5-4023-93AC-D81715B2A2D9}" destId="{56CDE7E3-82C0-47F9-A4DF-2F03BFD64347}" srcOrd="0" destOrd="0" presId="urn:microsoft.com/office/officeart/2005/8/layout/hierarchy1"/>
    <dgm:cxn modelId="{E8F652E4-A1C0-457A-A931-B7FB4E246D95}" type="presOf" srcId="{BA4CCBE1-7951-4E28-910E-393CBA3546D9}" destId="{E38F091B-66FA-4850-B2DB-8AA96A06D514}" srcOrd="0" destOrd="0" presId="urn:microsoft.com/office/officeart/2005/8/layout/hierarchy1"/>
    <dgm:cxn modelId="{6C95D4F4-4091-49AA-9E50-F269F6A92588}" srcId="{5350E3D3-0E3D-4453-9551-9C050AAD86A7}" destId="{56602BD3-0047-4BA7-BACF-90099B4EB407}" srcOrd="0" destOrd="0" parTransId="{4B2A2AFA-7E54-494A-93EC-EDD73AAF4C2A}" sibTransId="{21FBCFE4-A854-4B49-B250-BDC3BE885DF1}"/>
    <dgm:cxn modelId="{1A6B43FB-48F6-4A93-8AA1-41F0F739ED94}" srcId="{34C4A3E8-E1CB-45B5-B498-9A3A65BFE231}" destId="{5350E3D3-0E3D-4453-9551-9C050AAD86A7}" srcOrd="1" destOrd="0" parTransId="{5B16B72E-3426-4D99-B141-C2FA8860B0D0}" sibTransId="{C3B9C46F-3318-4647-8F2C-17571019AFF1}"/>
    <dgm:cxn modelId="{7A3EEA3D-A954-41F9-930C-BCBEF4B736C0}" type="presParOf" srcId="{80C25022-DFCE-4F3C-B722-3133D0B8937D}" destId="{57ED2D1B-5595-4317-8D63-1CDBDC81C8AB}" srcOrd="0" destOrd="0" presId="urn:microsoft.com/office/officeart/2005/8/layout/hierarchy1"/>
    <dgm:cxn modelId="{955AC402-DEBD-4BB1-AFA3-BEEF5C4DDFF4}" type="presParOf" srcId="{57ED2D1B-5595-4317-8D63-1CDBDC81C8AB}" destId="{4E321729-2B86-4763-89DE-7F21B6D8F2E2}" srcOrd="0" destOrd="0" presId="urn:microsoft.com/office/officeart/2005/8/layout/hierarchy1"/>
    <dgm:cxn modelId="{49D46E36-1FAB-41F6-AE47-DB40E30EC029}" type="presParOf" srcId="{4E321729-2B86-4763-89DE-7F21B6D8F2E2}" destId="{92C642ED-4642-4A6D-89ED-B41A95C080EA}" srcOrd="0" destOrd="0" presId="urn:microsoft.com/office/officeart/2005/8/layout/hierarchy1"/>
    <dgm:cxn modelId="{98CF7D36-C95E-4E8E-93C0-E8F222943F6D}" type="presParOf" srcId="{4E321729-2B86-4763-89DE-7F21B6D8F2E2}" destId="{4C190932-D2F2-4253-A37D-19BE148DE933}" srcOrd="1" destOrd="0" presId="urn:microsoft.com/office/officeart/2005/8/layout/hierarchy1"/>
    <dgm:cxn modelId="{E2971861-C849-40F7-AC57-945FEB693C15}" type="presParOf" srcId="{57ED2D1B-5595-4317-8D63-1CDBDC81C8AB}" destId="{B04EB367-12FA-4726-A052-77D44E2CC09E}" srcOrd="1" destOrd="0" presId="urn:microsoft.com/office/officeart/2005/8/layout/hierarchy1"/>
    <dgm:cxn modelId="{FB5219F0-AF65-40FE-A253-E358B17A32EC}" type="presParOf" srcId="{B04EB367-12FA-4726-A052-77D44E2CC09E}" destId="{56CDE7E3-82C0-47F9-A4DF-2F03BFD64347}" srcOrd="0" destOrd="0" presId="urn:microsoft.com/office/officeart/2005/8/layout/hierarchy1"/>
    <dgm:cxn modelId="{A181C7F0-113E-43BE-8FB8-F1FE86FE4B17}" type="presParOf" srcId="{B04EB367-12FA-4726-A052-77D44E2CC09E}" destId="{1C71F136-0B05-45DE-948E-A91C119481C5}" srcOrd="1" destOrd="0" presId="urn:microsoft.com/office/officeart/2005/8/layout/hierarchy1"/>
    <dgm:cxn modelId="{C3B4A4B6-3228-4EB1-804A-9DCE8B78F109}" type="presParOf" srcId="{1C71F136-0B05-45DE-948E-A91C119481C5}" destId="{E5F91313-CAD1-4681-8AED-C9076D781E62}" srcOrd="0" destOrd="0" presId="urn:microsoft.com/office/officeart/2005/8/layout/hierarchy1"/>
    <dgm:cxn modelId="{69DA0590-C1F3-4471-9678-CA1D5F3B024A}" type="presParOf" srcId="{E5F91313-CAD1-4681-8AED-C9076D781E62}" destId="{1474FE8F-CAE8-46C0-9AC8-9164EDA0D204}" srcOrd="0" destOrd="0" presId="urn:microsoft.com/office/officeart/2005/8/layout/hierarchy1"/>
    <dgm:cxn modelId="{16E4DE15-4A63-4AA9-9D62-6E9D7A695ED1}" type="presParOf" srcId="{E5F91313-CAD1-4681-8AED-C9076D781E62}" destId="{E38F091B-66FA-4850-B2DB-8AA96A06D514}" srcOrd="1" destOrd="0" presId="urn:microsoft.com/office/officeart/2005/8/layout/hierarchy1"/>
    <dgm:cxn modelId="{45D8CB32-C4D9-4901-B6AB-556FD91079EE}" type="presParOf" srcId="{1C71F136-0B05-45DE-948E-A91C119481C5}" destId="{D57BA783-1B41-43B3-AAB8-924C160D560D}" srcOrd="1" destOrd="0" presId="urn:microsoft.com/office/officeart/2005/8/layout/hierarchy1"/>
    <dgm:cxn modelId="{E6F4F299-21BB-4623-931A-CF527A5FDA22}" type="presParOf" srcId="{D57BA783-1B41-43B3-AAB8-924C160D560D}" destId="{D7DED10F-4A0C-44EB-B876-FCC9AAE84A14}" srcOrd="0" destOrd="0" presId="urn:microsoft.com/office/officeart/2005/8/layout/hierarchy1"/>
    <dgm:cxn modelId="{93DFE112-4972-4529-B758-F454F6D68A7F}" type="presParOf" srcId="{D57BA783-1B41-43B3-AAB8-924C160D560D}" destId="{A17DD3EB-B072-43C6-944A-461220E8C99C}" srcOrd="1" destOrd="0" presId="urn:microsoft.com/office/officeart/2005/8/layout/hierarchy1"/>
    <dgm:cxn modelId="{50916681-5AC0-4ED2-AF11-889580D99A03}" type="presParOf" srcId="{A17DD3EB-B072-43C6-944A-461220E8C99C}" destId="{CB7C71F4-CB69-44C7-A9BA-DDDF6F879549}" srcOrd="0" destOrd="0" presId="urn:microsoft.com/office/officeart/2005/8/layout/hierarchy1"/>
    <dgm:cxn modelId="{CD194D48-1119-4E10-9CEB-3005F9AFE2ED}" type="presParOf" srcId="{CB7C71F4-CB69-44C7-A9BA-DDDF6F879549}" destId="{E5C54BA2-5610-4C82-8150-267E8F142492}" srcOrd="0" destOrd="0" presId="urn:microsoft.com/office/officeart/2005/8/layout/hierarchy1"/>
    <dgm:cxn modelId="{C828131A-46BC-48BB-B903-86328233739B}" type="presParOf" srcId="{CB7C71F4-CB69-44C7-A9BA-DDDF6F879549}" destId="{5D328EE6-6732-4E01-B762-652D94054D21}" srcOrd="1" destOrd="0" presId="urn:microsoft.com/office/officeart/2005/8/layout/hierarchy1"/>
    <dgm:cxn modelId="{02CBBB99-FA95-4736-826A-013A9890B651}" type="presParOf" srcId="{A17DD3EB-B072-43C6-944A-461220E8C99C}" destId="{A34F787D-A618-45E4-AF34-6D0325752876}" srcOrd="1" destOrd="0" presId="urn:microsoft.com/office/officeart/2005/8/layout/hierarchy1"/>
    <dgm:cxn modelId="{3D0D1811-90F2-4C38-BF80-485EB26CEB5B}" type="presParOf" srcId="{D57BA783-1B41-43B3-AAB8-924C160D560D}" destId="{16D93C07-126A-43D7-96A7-298B2F2EF644}" srcOrd="2" destOrd="0" presId="urn:microsoft.com/office/officeart/2005/8/layout/hierarchy1"/>
    <dgm:cxn modelId="{5F46EE5E-0548-4A66-AFC7-B63BB7D6F978}" type="presParOf" srcId="{D57BA783-1B41-43B3-AAB8-924C160D560D}" destId="{8AA5D36A-B2C3-4C97-AFD1-995570D80674}" srcOrd="3" destOrd="0" presId="urn:microsoft.com/office/officeart/2005/8/layout/hierarchy1"/>
    <dgm:cxn modelId="{7616FE51-D77E-4CED-8301-AC91D925623A}" type="presParOf" srcId="{8AA5D36A-B2C3-4C97-AFD1-995570D80674}" destId="{155EC52D-3B6F-41CE-A766-2BDDDB491E59}" srcOrd="0" destOrd="0" presId="urn:microsoft.com/office/officeart/2005/8/layout/hierarchy1"/>
    <dgm:cxn modelId="{4EA34163-C9B3-4352-B9A6-D3B5E3E82FA4}" type="presParOf" srcId="{155EC52D-3B6F-41CE-A766-2BDDDB491E59}" destId="{185DF527-465E-4F1C-9B78-C9A5F153A804}" srcOrd="0" destOrd="0" presId="urn:microsoft.com/office/officeart/2005/8/layout/hierarchy1"/>
    <dgm:cxn modelId="{EBB0F519-6111-4066-9736-28DB58DCD4FE}" type="presParOf" srcId="{155EC52D-3B6F-41CE-A766-2BDDDB491E59}" destId="{A36F1520-3306-4706-BD9F-53E30C4A3E35}" srcOrd="1" destOrd="0" presId="urn:microsoft.com/office/officeart/2005/8/layout/hierarchy1"/>
    <dgm:cxn modelId="{60CFD808-C800-4534-8D7B-F735C4D4E5B0}" type="presParOf" srcId="{8AA5D36A-B2C3-4C97-AFD1-995570D80674}" destId="{985E6269-DDD7-495F-BD25-7281E4C1AEE1}" srcOrd="1" destOrd="0" presId="urn:microsoft.com/office/officeart/2005/8/layout/hierarchy1"/>
    <dgm:cxn modelId="{4F4C2191-0333-4371-B053-446D0DBD5CB8}" type="presParOf" srcId="{B04EB367-12FA-4726-A052-77D44E2CC09E}" destId="{674300E7-B152-4DC1-9B7F-96E9EDCEA938}" srcOrd="2" destOrd="0" presId="urn:microsoft.com/office/officeart/2005/8/layout/hierarchy1"/>
    <dgm:cxn modelId="{53927F7F-EA01-4339-B4AD-AB917E164F26}" type="presParOf" srcId="{B04EB367-12FA-4726-A052-77D44E2CC09E}" destId="{7B1B97DC-14B7-40F6-837F-F941F9CDB666}" srcOrd="3" destOrd="0" presId="urn:microsoft.com/office/officeart/2005/8/layout/hierarchy1"/>
    <dgm:cxn modelId="{EA01F4C3-5EBB-46A2-9709-628122B922C8}" type="presParOf" srcId="{7B1B97DC-14B7-40F6-837F-F941F9CDB666}" destId="{353BCF44-03CD-4478-8E94-E82AEAFE4317}" srcOrd="0" destOrd="0" presId="urn:microsoft.com/office/officeart/2005/8/layout/hierarchy1"/>
    <dgm:cxn modelId="{30B9D000-8F83-4379-B8A2-619FB237F4C5}" type="presParOf" srcId="{353BCF44-03CD-4478-8E94-E82AEAFE4317}" destId="{5B138C23-0E56-49B6-BF2A-5EF10A08CA7B}" srcOrd="0" destOrd="0" presId="urn:microsoft.com/office/officeart/2005/8/layout/hierarchy1"/>
    <dgm:cxn modelId="{95FCCCF8-00BF-4492-B732-5144DC1D800F}" type="presParOf" srcId="{353BCF44-03CD-4478-8E94-E82AEAFE4317}" destId="{818A0BF1-D701-4834-8A51-9DFA33ED57EE}" srcOrd="1" destOrd="0" presId="urn:microsoft.com/office/officeart/2005/8/layout/hierarchy1"/>
    <dgm:cxn modelId="{FC7AF2DA-38C7-4FBB-B1C4-A338D1AB0914}" type="presParOf" srcId="{7B1B97DC-14B7-40F6-837F-F941F9CDB666}" destId="{4B5A5153-517B-444A-8234-BCCB00E1EB01}" srcOrd="1" destOrd="0" presId="urn:microsoft.com/office/officeart/2005/8/layout/hierarchy1"/>
    <dgm:cxn modelId="{A890642E-DFEC-483B-A480-82D28C9926E8}" type="presParOf" srcId="{4B5A5153-517B-444A-8234-BCCB00E1EB01}" destId="{1FB3ECF8-6EFB-479F-A40C-36FCF9D4D4FD}" srcOrd="0" destOrd="0" presId="urn:microsoft.com/office/officeart/2005/8/layout/hierarchy1"/>
    <dgm:cxn modelId="{79F00982-CB85-4D41-938C-877527B66070}" type="presParOf" srcId="{4B5A5153-517B-444A-8234-BCCB00E1EB01}" destId="{286989E7-F01C-46CA-B644-B3FC1047665F}" srcOrd="1" destOrd="0" presId="urn:microsoft.com/office/officeart/2005/8/layout/hierarchy1"/>
    <dgm:cxn modelId="{31404145-82ED-435E-9A5A-2355C29CDFA8}" type="presParOf" srcId="{286989E7-F01C-46CA-B644-B3FC1047665F}" destId="{5A16C4EC-ED21-4E80-91CE-85C74361FD9C}" srcOrd="0" destOrd="0" presId="urn:microsoft.com/office/officeart/2005/8/layout/hierarchy1"/>
    <dgm:cxn modelId="{A7E675E5-FEDB-4D6C-952E-21575A7C0D8D}" type="presParOf" srcId="{5A16C4EC-ED21-4E80-91CE-85C74361FD9C}" destId="{B88858AB-11F0-4A57-ACF5-26884AC228DF}" srcOrd="0" destOrd="0" presId="urn:microsoft.com/office/officeart/2005/8/layout/hierarchy1"/>
    <dgm:cxn modelId="{5CF267D0-1CCB-414E-AA00-243E56705A86}" type="presParOf" srcId="{5A16C4EC-ED21-4E80-91CE-85C74361FD9C}" destId="{D568F78B-1D2F-48A5-8952-9F25FC4FC03A}" srcOrd="1" destOrd="0" presId="urn:microsoft.com/office/officeart/2005/8/layout/hierarchy1"/>
    <dgm:cxn modelId="{78CDE1BD-1046-4CAA-99A7-DA3DB2F95BD7}" type="presParOf" srcId="{286989E7-F01C-46CA-B644-B3FC1047665F}" destId="{542284A6-1FDF-44FD-86ED-40EC5D42B85F}"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B3ECF8-6EFB-479F-A40C-36FCF9D4D4FD}">
      <dsp:nvSpPr>
        <dsp:cNvPr id="0" name=""/>
        <dsp:cNvSpPr/>
      </dsp:nvSpPr>
      <dsp:spPr>
        <a:xfrm>
          <a:off x="6926579" y="3215908"/>
          <a:ext cx="91440" cy="598360"/>
        </a:xfrm>
        <a:custGeom>
          <a:avLst/>
          <a:gdLst/>
          <a:ahLst/>
          <a:cxnLst/>
          <a:rect l="0" t="0" r="0" b="0"/>
          <a:pathLst>
            <a:path>
              <a:moveTo>
                <a:pt x="45720" y="0"/>
              </a:moveTo>
              <a:lnTo>
                <a:pt x="45720" y="5983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4300E7-B152-4DC1-9B7F-96E9EDCEA938}">
      <dsp:nvSpPr>
        <dsp:cNvPr id="0" name=""/>
        <dsp:cNvSpPr/>
      </dsp:nvSpPr>
      <dsp:spPr>
        <a:xfrm>
          <a:off x="5086350" y="1311098"/>
          <a:ext cx="1885949" cy="598360"/>
        </a:xfrm>
        <a:custGeom>
          <a:avLst/>
          <a:gdLst/>
          <a:ahLst/>
          <a:cxnLst/>
          <a:rect l="0" t="0" r="0" b="0"/>
          <a:pathLst>
            <a:path>
              <a:moveTo>
                <a:pt x="0" y="0"/>
              </a:moveTo>
              <a:lnTo>
                <a:pt x="0" y="407765"/>
              </a:lnTo>
              <a:lnTo>
                <a:pt x="1885949" y="407765"/>
              </a:lnTo>
              <a:lnTo>
                <a:pt x="1885949" y="59836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D93C07-126A-43D7-96A7-298B2F2EF644}">
      <dsp:nvSpPr>
        <dsp:cNvPr id="0" name=""/>
        <dsp:cNvSpPr/>
      </dsp:nvSpPr>
      <dsp:spPr>
        <a:xfrm>
          <a:off x="3200399" y="3215908"/>
          <a:ext cx="1257300" cy="598360"/>
        </a:xfrm>
        <a:custGeom>
          <a:avLst/>
          <a:gdLst/>
          <a:ahLst/>
          <a:cxnLst/>
          <a:rect l="0" t="0" r="0" b="0"/>
          <a:pathLst>
            <a:path>
              <a:moveTo>
                <a:pt x="0" y="0"/>
              </a:moveTo>
              <a:lnTo>
                <a:pt x="0" y="407765"/>
              </a:lnTo>
              <a:lnTo>
                <a:pt x="1257300" y="407765"/>
              </a:lnTo>
              <a:lnTo>
                <a:pt x="1257300" y="5983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DED10F-4A0C-44EB-B876-FCC9AAE84A14}">
      <dsp:nvSpPr>
        <dsp:cNvPr id="0" name=""/>
        <dsp:cNvSpPr/>
      </dsp:nvSpPr>
      <dsp:spPr>
        <a:xfrm>
          <a:off x="1943100" y="3215908"/>
          <a:ext cx="1257299" cy="598360"/>
        </a:xfrm>
        <a:custGeom>
          <a:avLst/>
          <a:gdLst/>
          <a:ahLst/>
          <a:cxnLst/>
          <a:rect l="0" t="0" r="0" b="0"/>
          <a:pathLst>
            <a:path>
              <a:moveTo>
                <a:pt x="1257299" y="0"/>
              </a:moveTo>
              <a:lnTo>
                <a:pt x="1257299" y="407765"/>
              </a:lnTo>
              <a:lnTo>
                <a:pt x="0" y="407765"/>
              </a:lnTo>
              <a:lnTo>
                <a:pt x="0" y="5983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CDE7E3-82C0-47F9-A4DF-2F03BFD64347}">
      <dsp:nvSpPr>
        <dsp:cNvPr id="0" name=""/>
        <dsp:cNvSpPr/>
      </dsp:nvSpPr>
      <dsp:spPr>
        <a:xfrm>
          <a:off x="3200399" y="1311098"/>
          <a:ext cx="1885950" cy="598360"/>
        </a:xfrm>
        <a:custGeom>
          <a:avLst/>
          <a:gdLst/>
          <a:ahLst/>
          <a:cxnLst/>
          <a:rect l="0" t="0" r="0" b="0"/>
          <a:pathLst>
            <a:path>
              <a:moveTo>
                <a:pt x="1885950" y="0"/>
              </a:moveTo>
              <a:lnTo>
                <a:pt x="1885950" y="407765"/>
              </a:lnTo>
              <a:lnTo>
                <a:pt x="0" y="407765"/>
              </a:lnTo>
              <a:lnTo>
                <a:pt x="0" y="59836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C642ED-4642-4A6D-89ED-B41A95C080EA}">
      <dsp:nvSpPr>
        <dsp:cNvPr id="0" name=""/>
        <dsp:cNvSpPr/>
      </dsp:nvSpPr>
      <dsp:spPr>
        <a:xfrm>
          <a:off x="4057650" y="4649"/>
          <a:ext cx="2057399" cy="130644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190932-D2F2-4253-A37D-19BE148DE933}">
      <dsp:nvSpPr>
        <dsp:cNvPr id="0" name=""/>
        <dsp:cNvSpPr/>
      </dsp:nvSpPr>
      <dsp:spPr>
        <a:xfrm>
          <a:off x="4286250" y="221819"/>
          <a:ext cx="2057399" cy="13064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Screening:</a:t>
          </a:r>
        </a:p>
        <a:p>
          <a:pPr marL="0" lvl="0" indent="0" algn="ctr" defTabSz="711200">
            <a:lnSpc>
              <a:spcPct val="90000"/>
            </a:lnSpc>
            <a:spcBef>
              <a:spcPct val="0"/>
            </a:spcBef>
            <a:spcAft>
              <a:spcPct val="35000"/>
            </a:spcAft>
            <a:buNone/>
          </a:pPr>
          <a:r>
            <a:rPr lang="en-US" sz="1600" kern="1200" dirty="0"/>
            <a:t>Health Care Use and Asthma Control</a:t>
          </a:r>
        </a:p>
      </dsp:txBody>
      <dsp:txXfrm>
        <a:off x="4324515" y="260084"/>
        <a:ext cx="1980869" cy="1229919"/>
      </dsp:txXfrm>
    </dsp:sp>
    <dsp:sp modelId="{1474FE8F-CAE8-46C0-9AC8-9164EDA0D204}">
      <dsp:nvSpPr>
        <dsp:cNvPr id="0" name=""/>
        <dsp:cNvSpPr/>
      </dsp:nvSpPr>
      <dsp:spPr>
        <a:xfrm>
          <a:off x="2171699" y="1909459"/>
          <a:ext cx="2057399" cy="130644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8F091B-66FA-4850-B2DB-8AA96A06D514}">
      <dsp:nvSpPr>
        <dsp:cNvPr id="0" name=""/>
        <dsp:cNvSpPr/>
      </dsp:nvSpPr>
      <dsp:spPr>
        <a:xfrm>
          <a:off x="2400299" y="2126629"/>
          <a:ext cx="2057399" cy="13064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If 2+ ED visits or 1 inpatient, and/or very poorly controlled symptoms (daily)</a:t>
          </a:r>
        </a:p>
      </dsp:txBody>
      <dsp:txXfrm>
        <a:off x="2438564" y="2164894"/>
        <a:ext cx="1980869" cy="1229919"/>
      </dsp:txXfrm>
    </dsp:sp>
    <dsp:sp modelId="{E5C54BA2-5610-4C82-8150-267E8F142492}">
      <dsp:nvSpPr>
        <dsp:cNvPr id="0" name=""/>
        <dsp:cNvSpPr/>
      </dsp:nvSpPr>
      <dsp:spPr>
        <a:xfrm>
          <a:off x="914400" y="3814268"/>
          <a:ext cx="2057399" cy="130644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328EE6-6732-4E01-B762-652D94054D21}">
      <dsp:nvSpPr>
        <dsp:cNvPr id="0" name=""/>
        <dsp:cNvSpPr/>
      </dsp:nvSpPr>
      <dsp:spPr>
        <a:xfrm>
          <a:off x="1143000" y="4031439"/>
          <a:ext cx="2057399" cy="13064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2–3 sessions with Certified Asthma Educator (AE-C) and CHW</a:t>
          </a:r>
        </a:p>
      </dsp:txBody>
      <dsp:txXfrm>
        <a:off x="1181265" y="4069704"/>
        <a:ext cx="1980869" cy="1229919"/>
      </dsp:txXfrm>
    </dsp:sp>
    <dsp:sp modelId="{185DF527-465E-4F1C-9B78-C9A5F153A804}">
      <dsp:nvSpPr>
        <dsp:cNvPr id="0" name=""/>
        <dsp:cNvSpPr/>
      </dsp:nvSpPr>
      <dsp:spPr>
        <a:xfrm>
          <a:off x="3428999" y="3814268"/>
          <a:ext cx="2057399" cy="130644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6F1520-3306-4706-BD9F-53E30C4A3E35}">
      <dsp:nvSpPr>
        <dsp:cNvPr id="0" name=""/>
        <dsp:cNvSpPr/>
      </dsp:nvSpPr>
      <dsp:spPr>
        <a:xfrm>
          <a:off x="3657599" y="4031438"/>
          <a:ext cx="2057399" cy="13064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Environmental supplies and instruction for remediation</a:t>
          </a:r>
        </a:p>
      </dsp:txBody>
      <dsp:txXfrm>
        <a:off x="3695864" y="4069703"/>
        <a:ext cx="1980869" cy="1229919"/>
      </dsp:txXfrm>
    </dsp:sp>
    <dsp:sp modelId="{5B138C23-0E56-49B6-BF2A-5EF10A08CA7B}">
      <dsp:nvSpPr>
        <dsp:cNvPr id="0" name=""/>
        <dsp:cNvSpPr/>
      </dsp:nvSpPr>
      <dsp:spPr>
        <a:xfrm>
          <a:off x="5943599" y="1909459"/>
          <a:ext cx="2057399" cy="130644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8A0BF1-D701-4834-8A51-9DFA33ED57EE}">
      <dsp:nvSpPr>
        <dsp:cNvPr id="0" name=""/>
        <dsp:cNvSpPr/>
      </dsp:nvSpPr>
      <dsp:spPr>
        <a:xfrm>
          <a:off x="6172199" y="2126629"/>
          <a:ext cx="2057399" cy="13064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If symptoms &gt; 2x/week but less than daily (i.e., not well controlled)</a:t>
          </a:r>
        </a:p>
      </dsp:txBody>
      <dsp:txXfrm>
        <a:off x="6210464" y="2164894"/>
        <a:ext cx="1980869" cy="1229919"/>
      </dsp:txXfrm>
    </dsp:sp>
    <dsp:sp modelId="{B88858AB-11F0-4A57-ACF5-26884AC228DF}">
      <dsp:nvSpPr>
        <dsp:cNvPr id="0" name=""/>
        <dsp:cNvSpPr/>
      </dsp:nvSpPr>
      <dsp:spPr>
        <a:xfrm>
          <a:off x="5943599" y="3814268"/>
          <a:ext cx="2057399" cy="130644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68F78B-1D2F-48A5-8952-9F25FC4FC03A}">
      <dsp:nvSpPr>
        <dsp:cNvPr id="0" name=""/>
        <dsp:cNvSpPr/>
      </dsp:nvSpPr>
      <dsp:spPr>
        <a:xfrm>
          <a:off x="6172199" y="4031438"/>
          <a:ext cx="2057399" cy="13064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Single session with AE-C</a:t>
          </a:r>
        </a:p>
      </dsp:txBody>
      <dsp:txXfrm>
        <a:off x="6210464" y="4069703"/>
        <a:ext cx="1980869" cy="122991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6671EA-DC66-4A8A-918B-0177DA476847}" type="datetimeFigureOut">
              <a:rPr lang="en-US" smtClean="0"/>
              <a:t>7/9/2019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74BA06-7AE2-4292-ACB7-BCDC785EF073}" type="slidenum">
              <a:rPr lang="en-US" smtClean="0"/>
              <a:t>‹#›</a:t>
            </a:fld>
            <a:endParaRPr lang="en-US"/>
          </a:p>
        </p:txBody>
      </p:sp>
    </p:spTree>
    <p:extLst>
      <p:ext uri="{BB962C8B-B14F-4D97-AF65-F5344CB8AC3E}">
        <p14:creationId xmlns:p14="http://schemas.microsoft.com/office/powerpoint/2010/main" val="1049242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D87E469-A682-437F-8F4C-9B08198C049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69994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3382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b="1" i="1" dirty="0"/>
              <a:t>Tracey’s Talking Points:</a:t>
            </a:r>
          </a:p>
          <a:p>
            <a:pPr>
              <a:defRPr/>
            </a:pPr>
            <a:endParaRPr lang="en-US" altLang="en-US" dirty="0"/>
          </a:p>
          <a:p>
            <a:pPr marL="171450" indent="-171450">
              <a:buFont typeface="Arial" panose="020B0604020202020204" pitchFamily="34" charset="0"/>
              <a:buChar char="•"/>
              <a:defRPr/>
            </a:pPr>
            <a:r>
              <a:rPr lang="en-US" altLang="en-US" dirty="0"/>
              <a:t>Looks like we have a great audience today. We have one more question</a:t>
            </a:r>
            <a:r>
              <a:rPr lang="en-US" altLang="en-US" baseline="0" dirty="0"/>
              <a:t> for you…</a:t>
            </a:r>
            <a:endParaRPr lang="en-US" altLang="en-US" dirty="0"/>
          </a:p>
          <a:p>
            <a:pPr>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Polling Question #2: “</a:t>
            </a:r>
            <a:r>
              <a:rPr lang="en-US" sz="1200" b="0" dirty="0">
                <a:latin typeface="Arial" panose="020B0604020202020204" pitchFamily="34" charset="0"/>
                <a:cs typeface="Arial" panose="020B0604020202020204" pitchFamily="34" charset="0"/>
              </a:rPr>
              <a:t>What actions are you already taking to pursue sustainable financing?</a:t>
            </a:r>
            <a:r>
              <a:rPr lang="en-US" sz="1200" b="0" kern="1200" dirty="0">
                <a:solidFill>
                  <a:schemeClr val="tx1"/>
                </a:solidFill>
                <a:effectLst/>
                <a:latin typeface="+mn-lt"/>
                <a:ea typeface="+mn-ea"/>
                <a:cs typeface="+mn-cs"/>
              </a:rPr>
              <a:t>” </a:t>
            </a:r>
            <a:endParaRPr lang="en-US" altLang="en-US" b="0" dirty="0"/>
          </a:p>
          <a:p>
            <a:pPr>
              <a:defRPr/>
            </a:pPr>
            <a:endParaRPr lang="en-US" altLang="en-US" b="1" i="1" dirty="0"/>
          </a:p>
          <a:p>
            <a:pPr marL="171450" indent="-171450">
              <a:buFont typeface="Arial" panose="020B0604020202020204" pitchFamily="34" charset="0"/>
              <a:buChar char="•"/>
              <a:defRPr/>
            </a:pPr>
            <a:r>
              <a:rPr lang="en-US" altLang="en-US" dirty="0"/>
              <a:t>Great – [provide overview of responses] Our speakers will touch</a:t>
            </a:r>
            <a:r>
              <a:rPr lang="en-US" altLang="en-US" baseline="0" dirty="0"/>
              <a:t> on many of these topics in their presentation.</a:t>
            </a:r>
            <a:endParaRPr lang="en-US" altLang="en-US" dirty="0"/>
          </a:p>
          <a:p>
            <a:pPr marL="171450" indent="-171450">
              <a:buFont typeface="Arial" panose="020B0604020202020204" pitchFamily="34" charset="0"/>
              <a:buChar char="•"/>
              <a:defRPr/>
            </a:pPr>
            <a:endParaRPr lang="en-US" altLang="en-US" dirty="0"/>
          </a:p>
          <a:p>
            <a:pPr>
              <a:defRPr/>
            </a:pPr>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5F6DDB-D1F5-473F-A88E-A79EDB33DB95}"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81511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 name="Google Shape;9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 name="Google Shape;119;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 name="Google Shape;127;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Overview of our model of care</a:t>
            </a:r>
            <a:endParaRPr/>
          </a:p>
        </p:txBody>
      </p:sp>
      <p:sp>
        <p:nvSpPr>
          <p:cNvPr id="133" name="Google Shape;133;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majority of our patients are obtained through surveying the student body of our participating sites on an annual basis.  We provide the sites with the attached parent handout that asks 5 questions and states if they answered yes to any of the questions, then their child may have symptoms of asthma and gives the parent the option of a no cost evaluation and treatment by checking the box.</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We provide services to children ages 6 months to 19 years of age and receive many referrals from existing patients and primary care providers within the community, therefore not all of our pts that are seen at the various sites are current students at the school.</a:t>
            </a:r>
            <a:endParaRPr/>
          </a:p>
        </p:txBody>
      </p:sp>
      <p:sp>
        <p:nvSpPr>
          <p:cNvPr id="178" name="Google Shape;178;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After an initial greeting the first appointment is underway.  Our bilingual MA explains the program to the parent or guardian and collects the medical information from the parent.  She obtains data on lifetime history of ER visits, missed school days, and hospital admissions.  This information is also obtained at each subsequent visit.  The provider determines if post-spirometry is necessary and discusses the diagnostic results with the parent as well as the diagnosis at the time of the visit.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86" name="Google Shape;186;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b="1" i="1" dirty="0"/>
              <a:t>Tracey’s Talking Points:</a:t>
            </a:r>
            <a:endParaRPr lang="en-US" dirty="0"/>
          </a:p>
          <a:p>
            <a:pPr eaLnBrk="1" hangingPunct="1">
              <a:spcBef>
                <a:spcPct val="0"/>
              </a:spcBef>
              <a:buFont typeface="Arial" pitchFamily="34" charset="0"/>
              <a:buNone/>
              <a:defRPr/>
            </a:pPr>
            <a:endParaRPr lang="en-US" b="1" dirty="0"/>
          </a:p>
          <a:p>
            <a:pPr marL="171450" indent="-171450" eaLnBrk="1" hangingPunct="1">
              <a:spcBef>
                <a:spcPct val="0"/>
              </a:spcBef>
              <a:buFont typeface="Arial" pitchFamily="34" charset="0"/>
              <a:buChar char="•"/>
              <a:defRPr/>
            </a:pPr>
            <a:r>
              <a:rPr lang="en-US" dirty="0"/>
              <a:t>Thank you for joining</a:t>
            </a:r>
            <a:r>
              <a:rPr lang="en-US" baseline="0" dirty="0"/>
              <a:t> us today for </a:t>
            </a:r>
            <a:r>
              <a:rPr lang="en-US" dirty="0"/>
              <a:t>” Sustainable Strategies for Asthma Care: Best Practices From the 2018 Asthma Award Winners,” a web-based presentation sponsored by the Environmental Protection Agency.</a:t>
            </a:r>
          </a:p>
          <a:p>
            <a:pPr eaLnBrk="1" hangingPunct="1">
              <a:spcBef>
                <a:spcPct val="0"/>
              </a:spcBef>
              <a:buFont typeface="Arial" pitchFamily="34" charset="0"/>
              <a:buNone/>
              <a:defRPr/>
            </a:pPr>
            <a:endParaRPr lang="en-US" b="1" dirty="0"/>
          </a:p>
        </p:txBody>
      </p:sp>
      <p:sp>
        <p:nvSpPr>
          <p:cNvPr id="4710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714FF9-92CB-4E07-8EDA-786591FDBD3A}"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65452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Meanwhile, the driver obtains the vitals, conducts spirometry and FeNO on the patient, and requests the parent or patient to fill out the Asthma Control Test or ACT.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US"/>
              <a:t>The parent is educated on the triggers and symptoms of asthma, as well as, an abbreviated pathophysiology of asthma.  They are also educated on the difference between a controller and a quick relief medication and a handout is given that addresses all of this information.  An asthma action plan is also created for the child and reviewed with the parent.</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The patient and parent practices using the age appropriate spacer and other medical devices. A treatment plan is developed for the patient and reviewed with the parent. We discuss with the parent that a follow up appointment in 1 month with an allergy skin test is recommended.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192" name="Google Shape;192;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is one of our pts performing Feno.  We have had FeNo for about 9 months and it has helped with our pt compliance as it gives pt’s and their parents a tangible value for airway inflammation.</a:t>
            </a:r>
            <a:endParaRPr/>
          </a:p>
        </p:txBody>
      </p:sp>
      <p:sp>
        <p:nvSpPr>
          <p:cNvPr id="199" name="Google Shape;199;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5" name="Google Shape;205;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return to our model of care that shows Ongoing treatment and home assessments, then back to re-surveying the following year</a:t>
            </a:r>
            <a:endParaRPr/>
          </a:p>
        </p:txBody>
      </p:sp>
      <p:sp>
        <p:nvSpPr>
          <p:cNvPr id="211" name="Google Shape;211;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strive to provide continuity of care on the asthma van with the goal to see patients back within 1-2 months of their initial appointment and the majority of our patients stay with their asthma van for 6 years or more, averaging 3 follow-up visits per year.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We offer parents the option of physically coming to their child’s appointment, or having a virtual visit via FaceTime or Skype if they are not able to miss work or have other obligations making it difficult to be physically present at the appointment.  We rolled virtual visits out about 1 year ago at a few pilot schools and are now conducting them at all of our sites.  Parents appreciate the flexibility.  We have even been able to see a pt when she was having an asthma exacerbation and her mother was in the ICU.</a:t>
            </a:r>
            <a:endParaRPr/>
          </a:p>
        </p:txBody>
      </p:sp>
      <p:sp>
        <p:nvSpPr>
          <p:cNvPr id="256" name="Google Shape;256;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At the follow up visit, it is determined if the pt is receiving adequate treatment.  The appointment is also utilized to review medication and information and to obtain an allergy skin test.  85% of pediatric asthma is due to allergies.  Therefore we provide allergy skin tests, typically at the 2nd clinic visit, testing for the most common allergens in the Chicago area, on an annual basis.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At every visit we review the asthma action plan and recommend a home assessment if appropriate.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62" name="Google Shape;262;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picture is an example of the extensive treatment performed on the asthma van.  2 brothers, one is receiving an albuterol neb treatment for an asthma exacerbation while the other receives an allergy skin test.</a:t>
            </a:r>
            <a:endParaRPr/>
          </a:p>
        </p:txBody>
      </p:sp>
      <p:sp>
        <p:nvSpPr>
          <p:cNvPr id="269" name="Google Shape;269;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a:solidFill>
                  <a:srgbClr val="222222"/>
                </a:solidFill>
                <a:highlight>
                  <a:srgbClr val="FFFFFF"/>
                </a:highlight>
                <a:latin typeface="Arial"/>
                <a:ea typeface="Arial"/>
                <a:cs typeface="Arial"/>
                <a:sym typeface="Arial"/>
              </a:rPr>
              <a:t>We started seeing “E” when he was 10 months old after his mother learned of our program through her sister.  We also treat his 3 year old brother.  E was born at 36 weeks gestation and and started having respiratory difficulties and congestion around 1 month of age.  Prior to coming to the asthma van he had been taken to the ER twice for respiratory distress and was admitted after each of the ER visits. At 4 months of age he was admitted to the intensive care unit requiring intubation for 3 days and he was again admitted to the hospital at 7 m/o for respiratory distress and stayed overnight for 1 week.  </a:t>
            </a:r>
            <a:endParaRPr sz="1100">
              <a:solidFill>
                <a:srgbClr val="222222"/>
              </a:solidFill>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endParaRPr sz="1100">
              <a:solidFill>
                <a:srgbClr val="222222"/>
              </a:solidFill>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r>
              <a:rPr lang="en-US" sz="1100">
                <a:solidFill>
                  <a:srgbClr val="222222"/>
                </a:solidFill>
                <a:highlight>
                  <a:srgbClr val="FFFFFF"/>
                </a:highlight>
                <a:latin typeface="Arial"/>
                <a:ea typeface="Arial"/>
                <a:cs typeface="Arial"/>
                <a:sym typeface="Arial"/>
              </a:rPr>
              <a:t>When he came to the asthma van the mother stated he had a bad cough, wheezing, daily congestion, and occasional retractions/respiratory distress. She said that she couldn’t sleep at night due to worrying about her baby being able to breathe and had him sleeping in his car seat or on a wedge at all times. </a:t>
            </a:r>
            <a:endParaRPr sz="1100">
              <a:solidFill>
                <a:srgbClr val="222222"/>
              </a:solidFill>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endParaRPr sz="1100">
              <a:solidFill>
                <a:srgbClr val="222222"/>
              </a:solidFill>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r>
              <a:rPr lang="en-US" sz="1100">
                <a:solidFill>
                  <a:srgbClr val="222222"/>
                </a:solidFill>
                <a:highlight>
                  <a:srgbClr val="FFFFFF"/>
                </a:highlight>
                <a:latin typeface="Arial"/>
                <a:ea typeface="Arial"/>
                <a:cs typeface="Arial"/>
                <a:sym typeface="Arial"/>
              </a:rPr>
              <a:t>She had mentioned this to her PCP but was not referred to a specialist.  After meeting E and his mother we started him on a daily controller medication and educated the mother about the medication and symptoms.  She was instructed when to use the medications and how often.  </a:t>
            </a:r>
            <a:endParaRPr sz="1100">
              <a:solidFill>
                <a:srgbClr val="222222"/>
              </a:solidFill>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endParaRPr sz="1100">
              <a:solidFill>
                <a:srgbClr val="222222"/>
              </a:solidFill>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r>
              <a:rPr lang="en-US" sz="1100">
                <a:solidFill>
                  <a:srgbClr val="222222"/>
                </a:solidFill>
                <a:highlight>
                  <a:srgbClr val="FFFFFF"/>
                </a:highlight>
                <a:latin typeface="Arial"/>
                <a:ea typeface="Arial"/>
                <a:cs typeface="Arial"/>
                <a:sym typeface="Arial"/>
              </a:rPr>
              <a:t>Since his first visit , over 2 years ago, he has not required additional emergency room visits or hospitalizations and now when he gets sick his symptoms are well controlled and only last a few days. The mother states his symptoms have resolved and he no longer has wheezing or retractions.   The mother says she is very happy regarding the services her sons have received and agreed to have her son's story shared.</a:t>
            </a:r>
            <a:endParaRPr/>
          </a:p>
        </p:txBody>
      </p:sp>
      <p:sp>
        <p:nvSpPr>
          <p:cNvPr id="274" name="Google Shape;274;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conduct telemedicine calls to follow up on our patients on a regular basis.  We have found regular contact with the patient/families has improved medication and appointment compliance </a:t>
            </a:r>
            <a:endParaRPr/>
          </a:p>
        </p:txBody>
      </p:sp>
      <p:sp>
        <p:nvSpPr>
          <p:cNvPr id="281" name="Google Shape;281;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community health worker goes into our patients’ homes to do a thorough assessment.  We like this to occur after an allergy test has been conducted so that we are aware of what the child is allergic to.  The CHW is looking for any environmental factors that could worsen our patients’ asthma symptoms.  She provides education and resources for what she finds during the assessment.  Some of the products that are given to our patients free of charge include: Allergy mattress and pillow covers, bed frames, mattresses, furnace filters, air purifiers, air conditioners, dehumidifiers, green cleaning kits, and vacuum cleaners</a:t>
            </a:r>
            <a:endParaRPr/>
          </a:p>
        </p:txBody>
      </p:sp>
      <p:sp>
        <p:nvSpPr>
          <p:cNvPr id="287" name="Google Shape;287;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1338263" y="1162050"/>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b="1" i="1" dirty="0"/>
              <a:t>Tracey’s Talking Points:</a:t>
            </a:r>
            <a:endParaRPr lang="en-US" altLang="en-US" dirty="0"/>
          </a:p>
          <a:p>
            <a:pPr>
              <a:defRPr/>
            </a:pPr>
            <a:endParaRPr lang="en-US" altLang="en-US" dirty="0"/>
          </a:p>
          <a:p>
            <a:pPr marL="171450" indent="-171450">
              <a:buFont typeface="Arial" panose="020B0604020202020204" pitchFamily="34" charset="0"/>
              <a:buChar char="•"/>
              <a:defRPr/>
            </a:pPr>
            <a:r>
              <a:rPr lang="en-US" altLang="en-US" dirty="0"/>
              <a:t>Before we dive into today’s presentations, let’s get a sense for who’s with us today. To do that,</a:t>
            </a:r>
            <a:r>
              <a:rPr lang="en-US" altLang="en-US" baseline="0" dirty="0"/>
              <a:t> please take a moment to answer the polling question on your screen: “What type of organization do you represent?”</a:t>
            </a:r>
            <a:endParaRPr lang="en-US" altLang="en-US" dirty="0"/>
          </a:p>
          <a:p>
            <a:pPr>
              <a:defRPr/>
            </a:pPr>
            <a:endParaRPr lang="en-US" altLang="en-US" dirty="0"/>
          </a:p>
          <a:p>
            <a:pPr>
              <a:defRPr/>
            </a:pPr>
            <a:r>
              <a:rPr lang="en-US" altLang="en-US" dirty="0"/>
              <a:t>Polling Question #1</a:t>
            </a:r>
          </a:p>
          <a:p>
            <a:pPr>
              <a:defRPr/>
            </a:pPr>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E746E4-C780-4F22-A1BD-8A935B0D140B}"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628901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r>
              <a:rPr lang="en-US">
                <a:latin typeface="Garamond"/>
                <a:ea typeface="Garamond"/>
                <a:cs typeface="Garamond"/>
                <a:sym typeface="Garamond"/>
              </a:rPr>
              <a:t>1)American Lung Association: The ALA is one of Mobile Care’s most frequent collaboration partners. The ALA lends staff to various Mobile Care projects, including Home Environment Assessments for Mobile Care patients. Additionally, the ALA allows Asthma Van staff to attend all trainings and conferences at no cost.</a:t>
            </a:r>
            <a:endParaRPr>
              <a:latin typeface="Garamond"/>
              <a:ea typeface="Garamond"/>
              <a:cs typeface="Garamond"/>
              <a:sym typeface="Garamond"/>
            </a:endParaRPr>
          </a:p>
          <a:p>
            <a:pPr marL="457200" lvl="0" indent="0" algn="l" rtl="0">
              <a:lnSpc>
                <a:spcPct val="100000"/>
              </a:lnSpc>
              <a:spcBef>
                <a:spcPts val="0"/>
              </a:spcBef>
              <a:spcAft>
                <a:spcPts val="0"/>
              </a:spcAft>
              <a:buSzPts val="1400"/>
              <a:buNone/>
            </a:pPr>
            <a:endParaRPr>
              <a:latin typeface="Garamond"/>
              <a:ea typeface="Garamond"/>
              <a:cs typeface="Garamond"/>
              <a:sym typeface="Garamond"/>
            </a:endParaRPr>
          </a:p>
          <a:p>
            <a:pPr marL="457200" lvl="0" indent="0" algn="l" rtl="0">
              <a:lnSpc>
                <a:spcPct val="100000"/>
              </a:lnSpc>
              <a:spcBef>
                <a:spcPts val="0"/>
              </a:spcBef>
              <a:spcAft>
                <a:spcPts val="0"/>
              </a:spcAft>
              <a:buSzPts val="1400"/>
              <a:buNone/>
            </a:pPr>
            <a:r>
              <a:rPr lang="en-US">
                <a:latin typeface="Garamond"/>
                <a:ea typeface="Garamond"/>
                <a:cs typeface="Garamond"/>
                <a:sym typeface="Garamond"/>
              </a:rPr>
              <a:t>2) UIC: Long standing partnership that has helped fund our community health worker and the Roseland Health Initiative; they also provided us with an allergist one day a week as one of her clinical sites. </a:t>
            </a:r>
            <a:endParaRPr>
              <a:latin typeface="Garamond"/>
              <a:ea typeface="Garamond"/>
              <a:cs typeface="Garamond"/>
              <a:sym typeface="Garamond"/>
            </a:endParaRPr>
          </a:p>
          <a:p>
            <a:pPr marL="457200" lvl="0" indent="0" algn="l" rtl="0">
              <a:lnSpc>
                <a:spcPct val="100000"/>
              </a:lnSpc>
              <a:spcBef>
                <a:spcPts val="0"/>
              </a:spcBef>
              <a:spcAft>
                <a:spcPts val="0"/>
              </a:spcAft>
              <a:buSzPts val="1400"/>
              <a:buNone/>
            </a:pPr>
            <a:endParaRPr>
              <a:latin typeface="Garamond"/>
              <a:ea typeface="Garamond"/>
              <a:cs typeface="Garamond"/>
              <a:sym typeface="Garamond"/>
            </a:endParaRPr>
          </a:p>
          <a:p>
            <a:pPr marL="457200" lvl="0" indent="0" algn="l" rtl="0">
              <a:lnSpc>
                <a:spcPct val="100000"/>
              </a:lnSpc>
              <a:spcBef>
                <a:spcPts val="0"/>
              </a:spcBef>
              <a:spcAft>
                <a:spcPts val="0"/>
              </a:spcAft>
              <a:buSzPts val="1400"/>
              <a:buNone/>
            </a:pPr>
            <a:r>
              <a:rPr lang="en-US">
                <a:latin typeface="Garamond"/>
                <a:ea typeface="Garamond"/>
                <a:cs typeface="Garamond"/>
                <a:sym typeface="Garamond"/>
              </a:rPr>
              <a:t>3) As mentioned previously we have 47 school sites that we partner and communicate regularly with through a designated volunteer.</a:t>
            </a:r>
            <a:endParaRPr>
              <a:latin typeface="Garamond"/>
              <a:ea typeface="Garamond"/>
              <a:cs typeface="Garamond"/>
              <a:sym typeface="Garamond"/>
            </a:endParaRPr>
          </a:p>
          <a:p>
            <a:pPr marL="457200" lvl="0" indent="0" algn="l" rtl="0">
              <a:lnSpc>
                <a:spcPct val="100000"/>
              </a:lnSpc>
              <a:spcBef>
                <a:spcPts val="0"/>
              </a:spcBef>
              <a:spcAft>
                <a:spcPts val="0"/>
              </a:spcAft>
              <a:buSzPts val="1400"/>
              <a:buNone/>
            </a:pPr>
            <a:endParaRPr>
              <a:latin typeface="Garamond"/>
              <a:ea typeface="Garamond"/>
              <a:cs typeface="Garamond"/>
              <a:sym typeface="Garamond"/>
            </a:endParaRPr>
          </a:p>
          <a:p>
            <a:pPr marL="457200" lvl="0" indent="0" algn="l" rtl="0">
              <a:lnSpc>
                <a:spcPct val="100000"/>
              </a:lnSpc>
              <a:spcBef>
                <a:spcPts val="0"/>
              </a:spcBef>
              <a:spcAft>
                <a:spcPts val="0"/>
              </a:spcAft>
              <a:buSzPts val="1400"/>
              <a:buNone/>
            </a:pPr>
            <a:r>
              <a:rPr lang="en-US">
                <a:latin typeface="Garamond"/>
                <a:ea typeface="Garamond"/>
                <a:cs typeface="Garamond"/>
                <a:sym typeface="Garamond"/>
              </a:rPr>
              <a:t>4) Chicago Asthma Consortium:  Mobile Care is a member of the Chicago Asthma Consortium and maintains an active presence on their School-Based Health Committee. Matt, our ED is the current acting chair for this organization.</a:t>
            </a:r>
            <a:endParaRPr>
              <a:latin typeface="Garamond"/>
              <a:ea typeface="Garamond"/>
              <a:cs typeface="Garamond"/>
              <a:sym typeface="Garamond"/>
            </a:endParaRPr>
          </a:p>
        </p:txBody>
      </p:sp>
      <p:sp>
        <p:nvSpPr>
          <p:cNvPr id="302" name="Google Shape;302;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 example of one of our community partnerships-we gave our partner school, Visistation, which is a catholic school, that does not have air conditioning-8 air conditioner units that were donated to us by Perfect Air.</a:t>
            </a:r>
            <a:endParaRPr/>
          </a:p>
        </p:txBody>
      </p:sp>
      <p:sp>
        <p:nvSpPr>
          <p:cNvPr id="312" name="Google Shape;312;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8" name="Google Shape;318;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4" name="Google Shape;324;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6" name="Google Shape;336;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4" name="Google Shape;344;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A0109-8A5E-4E47-9D7D-337CF4D90B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12536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data from the 2019 RI KIDSCOUNT Factbook—</a:t>
            </a:r>
          </a:p>
          <a:p>
            <a:endParaRPr lang="en-US" dirty="0"/>
          </a:p>
          <a:p>
            <a:r>
              <a:rPr lang="en-US" dirty="0"/>
              <a:t>Breakdown of ED visit rates per 1,000 children under 18 years of age—showing that Black and Hispanic children have disproportionately higher rates of ED visits and hospitalizations as compared to white children. </a:t>
            </a:r>
          </a:p>
          <a:p>
            <a:endParaRPr lang="en-US" dirty="0"/>
          </a:p>
          <a:p>
            <a:r>
              <a:rPr lang="en-US" dirty="0"/>
              <a:t>Also, among the four core cities, the rate of asthma ED visits is almost 3x as high as the rest of the state. Again, the core cities are providence, Pawtucket, central falls, and Woonsocket. In later slides I will be able to provide a map of the state which shows a visual of the core cities compared to the rest of the state in terms of the burden of asthma.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A0109-8A5E-4E47-9D7D-337CF4D90B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819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i="1" dirty="0"/>
              <a:t>Tracey’s Talking Points:</a:t>
            </a:r>
            <a:endParaRPr lang="en-US" dirty="0"/>
          </a:p>
          <a:p>
            <a:endParaRPr lang="en-US" dirty="0"/>
          </a:p>
          <a:p>
            <a:pPr marL="171450" indent="-171450">
              <a:buFont typeface="Arial" panose="020B0604020202020204" pitchFamily="34" charset="0"/>
              <a:buChar char="•"/>
            </a:pPr>
            <a:r>
              <a:rPr lang="en-US" dirty="0"/>
              <a:t>Key takeaways for today’s presentation include:</a:t>
            </a:r>
          </a:p>
          <a:p>
            <a:pPr marL="628650" lvl="1" indent="-171450">
              <a:buFont typeface="Arial" panose="020B0604020202020204" pitchFamily="34" charset="0"/>
              <a:buChar char="•"/>
            </a:pPr>
            <a:r>
              <a:rPr lang="en-US" dirty="0"/>
              <a:t>Hear successful strategies from winners of the 2018 National Environmental Leadership Award in Asthma Management for addressing asthma triggers, engaging CHWs and pursing program sustainability. </a:t>
            </a:r>
          </a:p>
          <a:p>
            <a:pPr marL="628650" lvl="1" indent="-171450">
              <a:buFont typeface="Arial" panose="020B0604020202020204" pitchFamily="34" charset="0"/>
              <a:buChar char="•"/>
            </a:pPr>
            <a:r>
              <a:rPr lang="en-US" dirty="0"/>
              <a:t>Learn how building partnerships with community organizations, including with local school districts, strengthens community ties and improves comprehensive asthma care. </a:t>
            </a:r>
          </a:p>
          <a:p>
            <a:pPr marL="628650" lvl="1" indent="-171450">
              <a:buFont typeface="Arial" panose="020B0604020202020204" pitchFamily="34" charset="0"/>
              <a:buChar char="•"/>
            </a:pPr>
            <a:r>
              <a:rPr lang="en-US" dirty="0"/>
              <a:t>Understand how to effectively track data to measure key program outcomes and cost savings.</a:t>
            </a:r>
          </a:p>
          <a:p>
            <a:pPr marL="628650" lvl="1" indent="-171450">
              <a:buFont typeface="Arial" panose="020B0604020202020204" pitchFamily="34" charset="0"/>
              <a:buChar char="•"/>
            </a:pPr>
            <a:r>
              <a:rPr lang="en-US" dirty="0"/>
              <a:t>Discover strategies for pursuing reimbursement through Medicaid and from health plans.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D87E469-A682-437F-8F4C-9B08198C049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132246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burden of asthma falls disproportionately on the urban, low-income cities in RI (PVD, Pawtucket, CF, and </a:t>
            </a:r>
            <a:r>
              <a:rPr lang="en-US" dirty="0" err="1"/>
              <a:t>Woon</a:t>
            </a:r>
            <a:r>
              <a:rPr lang="en-US" dirty="0"/>
              <a:t>) and also falls disproportionately on Black and Hispanic children, children living in low-income households, and children living in low-income urban neighborhoods. </a:t>
            </a:r>
          </a:p>
          <a:p>
            <a:endParaRPr lang="en-US" dirty="0"/>
          </a:p>
          <a:p>
            <a:r>
              <a:rPr lang="en-US" dirty="0"/>
              <a:t>Our program focuses on children w/ asthma on Medicaid as over 70% of ped asthma ED visits in RI are children on Medicaid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A0109-8A5E-4E47-9D7D-337CF4D90B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0880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maps shows asthma prevalence among children enrolled in Medicaid. The map on the right shows census tracts and the map on the left is broken down by town. Both maps show areas in the state with the highest prevalence rates of asthma. The map on the right is also using RIDOH’s small numbers policy to ensure reliable numbers—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strict small numbers data policy at RIDOH, when we start looking at smaller areas w/ smaller numbers, in areas w/ few asthma ED visits, makes data unstable so we restrict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A0109-8A5E-4E47-9D7D-337CF4D90B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576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A0109-8A5E-4E47-9D7D-337CF4D90B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3472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maps are a little older—they’re from 2010-2012, however I thought that they were important to include as they are density maps showing children 2-17 with an asthma claims living below poverty (left map) and children living in low and moderate-income affordable housing on the right side. The housing density map is especially interesting as many of the state’s public housing units are located in the areas that are more dense with asthma claims—if you look at the city of Pawtucket, the dark red mark on the lower side actually sits above the Pawtucket Housing Authority.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A0109-8A5E-4E47-9D7D-337CF4D90B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5428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getting into the details about our specific asthma interventions, I thought that it would be a good idea to give a brief background about the RI Asthma Control Program—</a:t>
            </a:r>
          </a:p>
          <a:p>
            <a:endParaRPr lang="en-US" dirty="0"/>
          </a:p>
          <a:p>
            <a:r>
              <a:rPr lang="en-US" dirty="0"/>
              <a:t>We are housed in the Division of Community Health and Equity and focus on RIDOH’s 3 leading priority areas including: socioeconomic and enviro det. Of health, eliminating health disparities and promoting health equity, and to ensure access to quality health services. </a:t>
            </a:r>
          </a:p>
          <a:p>
            <a:endParaRPr lang="en-US" dirty="0"/>
          </a:p>
          <a:p>
            <a:r>
              <a:rPr lang="en-US" dirty="0"/>
              <a:t>RIACP serves children 0-17 living in the high poverty urban areas of the state—the core cities (PVD, </a:t>
            </a:r>
            <a:r>
              <a:rPr lang="en-US" dirty="0" err="1"/>
              <a:t>Pawt</a:t>
            </a:r>
            <a:r>
              <a:rPr lang="en-US" dirty="0"/>
              <a:t>, CF, and </a:t>
            </a:r>
            <a:r>
              <a:rPr lang="en-US" dirty="0" err="1"/>
              <a:t>Woon</a:t>
            </a:r>
            <a:r>
              <a:rPr lang="en-US" dirty="0"/>
              <a:t>)</a:t>
            </a:r>
          </a:p>
          <a:p>
            <a:endParaRPr lang="en-US" dirty="0"/>
          </a:p>
          <a:p>
            <a:r>
              <a:rPr lang="en-US" dirty="0"/>
              <a:t>We are well-known for our long-term partnerships across different sectors, including research, hospitals, public health, housing, environmental and social justice organizations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A0109-8A5E-4E47-9D7D-337CF4D90B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30920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RIACP is made up of home-based, school, and clinical asthma interventions. </a:t>
            </a:r>
          </a:p>
          <a:p>
            <a:endParaRPr lang="en-US" dirty="0"/>
          </a:p>
          <a:p>
            <a:r>
              <a:rPr lang="en-US" dirty="0"/>
              <a:t>Our two home-based interventions are the Home Asthma Response Program, which is a home visiting program and the Breathe Easy at Home program. </a:t>
            </a:r>
          </a:p>
          <a:p>
            <a:endParaRPr lang="en-US" dirty="0"/>
          </a:p>
          <a:p>
            <a:r>
              <a:rPr lang="en-US" dirty="0"/>
              <a:t>For school-based services, we have Project CASE—controlling asthma in schools effectively, which encompasses Hasbro Children’s Hospital’s Draw a Breath asthma workshops, school trainings for staff, monitoring indoor/outdoor air quality in schools, promoting the use of AAPs, and improving care coordination between providers, schools, and families.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A0109-8A5E-4E47-9D7D-337CF4D90B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42179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HARP uses AE-Cs and CHWs to conduct up to 3 intensive in-home sessions that assess: asthma knowledge, provide asthma self management education, deliver environmental supplies, and improve quality and experience of care </a:t>
            </a:r>
          </a:p>
          <a:p>
            <a:r>
              <a:rPr lang="en-US" dirty="0"/>
              <a:t>RIACP currently partners with Hasbro Children’s Hospital and St. Joseph Health Center to provide home visits </a:t>
            </a:r>
          </a:p>
          <a:p>
            <a:r>
              <a:rPr lang="en-US" dirty="0"/>
              <a:t>HARP eligibility is based on: child’s age, city of residence, level of asthma control and use of the healthcare system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A0109-8A5E-4E47-9D7D-337CF4D90B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88620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how we screen patients and determine whether or not they are eligible to participate in the HARP intervention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A0109-8A5E-4E47-9D7D-337CF4D90B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2717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 was selected to be part of CDC’s 6|18 initiative in 2016 to target six common and costly health conditions with 18 proven interventions.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A0109-8A5E-4E47-9D7D-337CF4D90B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62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RI 6|18 asthma control team convened state government officials, providers, insurers together to propose a business case for making HARP a Medicaid-reimbursable service. We also worked with PCPs participating in RI’s Patient Centered Medical Home project, which now has 73 practice sites serving more than 320,000 RI residents to implement asthma guidelines-based care. </a:t>
            </a:r>
          </a:p>
          <a:p>
            <a:endParaRPr lang="en-US" b="1" dirty="0"/>
          </a:p>
          <a:p>
            <a:r>
              <a:rPr lang="en-US" b="1" dirty="0"/>
              <a:t>As shown in previous slides, through our participation with the 6|18 initiative, we were able to use claims data to map HARP-eligible Medicaid members showing a disproportionate cost burden for a small population of high utilizers, we developed the HARP infographic as shown in previous slides showing a positive return on investment, presented data to Medicaid and managed care organizations and initiated MCO pilot programs, and lastly, we mapped Medicaid asthma data with environmental determinants and were able to leverage funds from the Volkswagen clean air act civil settlement to secure funds for HARP coverage for Medicaid-eligible children with asthma. </a:t>
            </a:r>
          </a:p>
          <a:p>
            <a:endParaRPr lang="en-US" b="1" dirty="0"/>
          </a:p>
          <a:p>
            <a:endParaRPr lang="en-US" b="1" dirty="0"/>
          </a:p>
          <a:p>
            <a:r>
              <a:rPr lang="en-US" b="1" dirty="0"/>
              <a:t>6|18 Initiative to control asthma in Rhode Island: </a:t>
            </a:r>
            <a:endParaRPr lang="en-US" sz="1400" dirty="0"/>
          </a:p>
          <a:p>
            <a:r>
              <a:rPr lang="en-US" dirty="0"/>
              <a:t> </a:t>
            </a:r>
            <a:endParaRPr lang="en-US" sz="1400" dirty="0"/>
          </a:p>
          <a:p>
            <a:pPr lvl="0"/>
            <a:r>
              <a:rPr lang="en-US" dirty="0"/>
              <a:t>The RI Asthma Control Program (RIACP) participated in the first cohort of CDC’s 6|18 Initiative and the discussions on reimbursement of the costs of asthma home visiting services. </a:t>
            </a:r>
            <a:endParaRPr lang="en-US" sz="1400" dirty="0"/>
          </a:p>
          <a:p>
            <a:pPr lvl="0"/>
            <a:r>
              <a:rPr lang="en-US" dirty="0"/>
              <a:t>RIACP submitted a HARP Budget Initiative as part of its 6|18 work, which is one of many program efforts to get statewide Medicaid coverage of HARP for pediatric asthma patients with poorly controlled asthma.</a:t>
            </a:r>
            <a:endParaRPr lang="en-US" sz="1400" dirty="0"/>
          </a:p>
          <a:p>
            <a:pPr lvl="0"/>
            <a:r>
              <a:rPr lang="en-US" dirty="0"/>
              <a:t>RIACP has continued to ensure that this parallel effort is aligned with the activities within the 6|18 Initiative to create a synergistic approach to promoting CHWs and team-based care to use successes and demonstrated cost savings from the asthma home visiting models.</a:t>
            </a:r>
            <a:endParaRPr lang="en-US" sz="1400" dirty="0"/>
          </a:p>
          <a:p>
            <a:r>
              <a:rPr lang="en-US" dirty="0"/>
              <a:t> </a:t>
            </a:r>
            <a:endParaRPr lang="en-US" sz="1400" dirty="0"/>
          </a:p>
          <a:p>
            <a:r>
              <a:rPr lang="en-US" b="1" dirty="0"/>
              <a:t>HARP Reimbursement and the 6|18 Initiative:</a:t>
            </a:r>
            <a:r>
              <a:rPr lang="en-US" dirty="0"/>
              <a:t> </a:t>
            </a:r>
            <a:endParaRPr lang="en-US" sz="1400" dirty="0"/>
          </a:p>
          <a:p>
            <a:pPr lvl="0"/>
            <a:r>
              <a:rPr lang="en-US" dirty="0"/>
              <a:t>Efforts towards coverage and reimbursement for the HARP asthma home visiting model have been a significant effort and primary focus. </a:t>
            </a:r>
            <a:endParaRPr lang="en-US" sz="1400" dirty="0"/>
          </a:p>
          <a:p>
            <a:pPr lvl="0"/>
            <a:r>
              <a:rPr lang="en-US" dirty="0"/>
              <a:t>Technical assistance and support provided by the CDC’s 6|18 Initiative have continued to be very beneficial and broadly supported efforts to make a business case for HARP, build a partnership with RI Medicaid and individual MCOs, and develop a deeper understanding of the various CMS and Medicaid policy pathways towards reimbursement. </a:t>
            </a:r>
            <a:endParaRPr lang="en-US" sz="1400" dirty="0"/>
          </a:p>
          <a:p>
            <a:pPr lvl="0"/>
            <a:r>
              <a:rPr lang="en-US" dirty="0"/>
              <a:t>RIACP will continue to have ongoing support with the 6|18 initiative and the Center for Health Care Strategies (CHCS). </a:t>
            </a:r>
            <a:endParaRPr lang="en-US" sz="1400" dirty="0"/>
          </a:p>
          <a:p>
            <a:pPr lvl="1"/>
            <a:r>
              <a:rPr lang="en-US" dirty="0"/>
              <a:t>Through the support from CHCS and RI Medicaid, RIACP will organize and facilitate meetings to with the purpose to negotiate with individual MCOs. </a:t>
            </a:r>
            <a:endParaRPr lang="en-US" sz="1400" dirty="0"/>
          </a:p>
          <a:p>
            <a:pPr lvl="2"/>
            <a:r>
              <a:rPr lang="en-US" dirty="0"/>
              <a:t>To prepare for these meetings, RIACP will utilize Medicaid data specific to the MCO’s members to demonstrate both previous outcomes with their members and the projected eligibility within their population of covered lives. </a:t>
            </a:r>
            <a:endParaRPr lang="en-US" sz="14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A0109-8A5E-4E47-9D7D-337CF4D90B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115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r>
              <a:rPr lang="en-US" b="1" i="1" dirty="0"/>
              <a:t>Tracey’s Talking Points:</a:t>
            </a:r>
            <a:endParaRPr lang="en-US" dirty="0"/>
          </a:p>
          <a:p>
            <a:pPr eaLnBrk="1" fontAlgn="auto" hangingPunct="1">
              <a:spcBef>
                <a:spcPts val="0"/>
              </a:spcBef>
              <a:spcAft>
                <a:spcPts val="0"/>
              </a:spcAft>
              <a:defRPr/>
            </a:pPr>
            <a:endParaRPr lang="en-US" dirty="0"/>
          </a:p>
          <a:p>
            <a:pPr marL="171450" indent="-171450" eaLnBrk="1" fontAlgn="auto" hangingPunct="1">
              <a:spcBef>
                <a:spcPts val="0"/>
              </a:spcBef>
              <a:spcAft>
                <a:spcPts val="0"/>
              </a:spcAft>
              <a:buFont typeface="Arial" pitchFamily="34" charset="0"/>
              <a:buChar char="•"/>
              <a:defRPr/>
            </a:pPr>
            <a:r>
              <a:rPr lang="en-US" dirty="0"/>
              <a:t>The</a:t>
            </a:r>
            <a:r>
              <a:rPr lang="en-US" baseline="0" dirty="0"/>
              <a:t> National Environmental Leadership Award in Asthma Management is</a:t>
            </a:r>
            <a:r>
              <a:rPr lang="en-US" dirty="0"/>
              <a:t> the highest recognition in the country that a program and its leaders can receive for delivering excellent environmental asthma management.</a:t>
            </a:r>
          </a:p>
          <a:p>
            <a:pPr eaLnBrk="1" fontAlgn="auto" hangingPunct="1">
              <a:spcBef>
                <a:spcPts val="0"/>
              </a:spcBef>
              <a:spcAft>
                <a:spcPts val="0"/>
              </a:spcAft>
              <a:buFont typeface="Arial" pitchFamily="34" charset="0"/>
              <a:buNone/>
              <a:defRPr/>
            </a:pPr>
            <a:endParaRPr lang="en-US" dirty="0"/>
          </a:p>
          <a:p>
            <a:pPr marL="171450" indent="-171450" eaLnBrk="1" fontAlgn="auto" hangingPunct="1">
              <a:spcBef>
                <a:spcPts val="0"/>
              </a:spcBef>
              <a:spcAft>
                <a:spcPts val="0"/>
              </a:spcAft>
              <a:buFont typeface="Arial" pitchFamily="34" charset="0"/>
              <a:buChar char="•"/>
              <a:defRPr/>
            </a:pPr>
            <a:r>
              <a:rPr lang="en-US" dirty="0"/>
              <a:t>Winners receive a place in the National Environmental Leadership Award in Asthma Management Hall of Fame, national recognition through a</a:t>
            </a:r>
            <a:r>
              <a:rPr lang="en-US" baseline="0" dirty="0"/>
              <a:t> press release and blogs, </a:t>
            </a:r>
            <a:r>
              <a:rPr lang="en-US" dirty="0"/>
              <a:t>a</a:t>
            </a:r>
            <a:r>
              <a:rPr lang="en-US" baseline="0" dirty="0"/>
              <a:t> crystal </a:t>
            </a:r>
            <a:r>
              <a:rPr lang="en-US" dirty="0"/>
              <a:t>award, and the opportunity to serve as mentors to help other programs achieve impactful results.</a:t>
            </a:r>
          </a:p>
          <a:p>
            <a:pPr marL="0" indent="0" eaLnBrk="1" fontAlgn="auto" hangingPunct="1">
              <a:spcBef>
                <a:spcPts val="0"/>
              </a:spcBef>
              <a:spcAft>
                <a:spcPts val="0"/>
              </a:spcAft>
              <a:buFont typeface="Arial" pitchFamily="34" charset="0"/>
              <a:buNone/>
              <a:defRPr/>
            </a:pPr>
            <a:endParaRPr lang="en-US" dirty="0"/>
          </a:p>
          <a:p>
            <a:pPr marL="171450" indent="-171450" eaLnBrk="1" fontAlgn="auto" hangingPunct="1">
              <a:spcBef>
                <a:spcPts val="0"/>
              </a:spcBef>
              <a:spcAft>
                <a:spcPts val="0"/>
              </a:spcAft>
              <a:buFont typeface="Arial" pitchFamily="34" charset="0"/>
              <a:buChar char="•"/>
              <a:defRPr/>
            </a:pPr>
            <a:r>
              <a:rPr lang="en-US" dirty="0"/>
              <a:t>Applications are due by January 31, 2019, so consider applying today!</a:t>
            </a:r>
          </a:p>
        </p:txBody>
      </p:sp>
      <p:sp>
        <p:nvSpPr>
          <p:cNvPr id="5018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017906-DC89-4CFA-B4CB-F5D36215A732}"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154204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developed a business case on HARP to show the cost savings and return on investment of the program. </a:t>
            </a:r>
          </a:p>
          <a:p>
            <a:r>
              <a:rPr lang="en-US" dirty="0"/>
              <a:t>HARP has a positive ROI—every dollar invested gets returned with additional savings earned </a:t>
            </a:r>
          </a:p>
          <a:p>
            <a:r>
              <a:rPr lang="en-US" dirty="0"/>
              <a:t>HARP participants had a 33% ROI on ED/hospital costs (for every $1 invested returned with an extra 30 cents saved)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A0109-8A5E-4E47-9D7D-337CF4D90B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4818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have been several demonstrated outcomes for the HARP program including quality improvement, improved asthma control, quality of life, reduction of environmental triggers, reduction of missed/work days and an increased use of asthma action plans for participants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A0109-8A5E-4E47-9D7D-337CF4D90B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2239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provides a breakdown of the median and average cost of care for children with asthma who are enrolled in Medicaid—</a:t>
            </a:r>
          </a:p>
          <a:p>
            <a:endParaRPr lang="en-US" dirty="0"/>
          </a:p>
          <a:p>
            <a:r>
              <a:rPr lang="en-US" dirty="0"/>
              <a:t>As you can see, in 2016, children w/ asthma who were on Medicaid cost an average of $9,489, compared to children with asthma who were not eligible for HARP who cost an average of $2,652. This breakdown of costs by HARP eligible population compared to those who are not eligible for HARP shows the importance of investing in this program. </a:t>
            </a:r>
          </a:p>
          <a:p>
            <a:endParaRPr lang="en-US" dirty="0"/>
          </a:p>
          <a:p>
            <a:r>
              <a:rPr lang="en-US" dirty="0"/>
              <a:t>HARP-eligible group has smaller numbers and much higher costs for asthma care </a:t>
            </a:r>
          </a:p>
          <a:p>
            <a:endParaRPr lang="en-US" dirty="0"/>
          </a:p>
          <a:p>
            <a:r>
              <a:rPr lang="en-US" dirty="0"/>
              <a:t>(If time) On top the uses of Medicaid claims data described (mapping, evaluation, and economic analysis of asthma for MCOs), we also have used claims data for environmental policy such as sharing maps of asthma hot spots overlaid </a:t>
            </a:r>
            <a:r>
              <a:rPr lang="en-US" sz="1400" dirty="0"/>
              <a:t>public </a:t>
            </a:r>
            <a:r>
              <a:rPr lang="en-US" dirty="0"/>
              <a:t>transit  bus routes to help our sister agencies prioritize asthma hot spots for a zero emission bus electrification project.  In the future we will also be looking at housing instability and displacement within the </a:t>
            </a:r>
            <a:r>
              <a:rPr lang="en-US"/>
              <a:t>Medicaid population.</a:t>
            </a: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AA0109-8A5E-4E47-9D7D-337CF4D90B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48352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b="1" i="1" dirty="0"/>
              <a:t>Tracey’s Talking Points:</a:t>
            </a:r>
          </a:p>
          <a:p>
            <a:endParaRPr lang="en-US" altLang="en-US" dirty="0"/>
          </a:p>
          <a:p>
            <a:r>
              <a:rPr lang="en-US" altLang="en-US" dirty="0"/>
              <a:t>Thank you to all of our speakers for a terrific presentation. </a:t>
            </a:r>
          </a:p>
          <a:p>
            <a:endParaRPr lang="en-US" altLang="en-US" dirty="0"/>
          </a:p>
          <a:p>
            <a:pPr marL="171450" indent="-171450">
              <a:buFont typeface="Arial" panose="020B0604020202020204" pitchFamily="34" charset="0"/>
              <a:buChar char="•"/>
            </a:pPr>
            <a:r>
              <a:rPr lang="en-US" altLang="en-US" dirty="0"/>
              <a:t>Before we head into the Q&amp;A on the discussion forum, I would like to take this opportunity to learn from you, our asthma community, on what actions you feel equipped</a:t>
            </a:r>
            <a:r>
              <a:rPr lang="en-US" altLang="en-US" baseline="0" dirty="0"/>
              <a:t> to perform based on what you have learned in the webinar</a:t>
            </a:r>
            <a:r>
              <a:rPr lang="en-US" altLang="en-US" dirty="0"/>
              <a:t>. </a:t>
            </a:r>
          </a:p>
          <a:p>
            <a:endParaRPr lang="en-US" altLang="en-US" dirty="0"/>
          </a:p>
          <a:p>
            <a:r>
              <a:rPr lang="en-US" altLang="en-US" dirty="0"/>
              <a:t>Polling Question #3</a:t>
            </a:r>
          </a:p>
          <a:p>
            <a:endParaRPr lang="en-US" altLang="en-US" dirty="0"/>
          </a:p>
          <a:p>
            <a:pPr marL="171450" indent="-171450" eaLnBrk="1" hangingPunct="1">
              <a:spcBef>
                <a:spcPct val="0"/>
              </a:spcBef>
              <a:buFont typeface="Arial" panose="020B0604020202020204" pitchFamily="34" charset="0"/>
              <a:buChar char="•"/>
            </a:pPr>
            <a:r>
              <a:rPr lang="en-US" altLang="en-US" dirty="0"/>
              <a:t>Great, thank you for your participation. Additionally, please be on the lookout for a brief feedback form in your email following today’s webinar. We look forward to hearing your thoughts about the presentation. It will only take 5 minutes to complete and it will greatly help us in planning our future webinar activities.</a:t>
            </a:r>
            <a:endParaRPr lang="en-US" altLang="en-US" i="1"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5F6DDB-D1F5-473F-A88E-A79EDB33DB95}"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54333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i="1" dirty="0"/>
              <a:t>Tracey’s Talking Points/Closing Remarks:</a:t>
            </a:r>
          </a:p>
          <a:p>
            <a:pPr eaLnBrk="1" hangingPunct="1">
              <a:spcBef>
                <a:spcPct val="0"/>
              </a:spcBef>
            </a:pPr>
            <a:endParaRPr lang="en-US" altLang="en-US" b="1" i="1" dirty="0"/>
          </a:p>
          <a:p>
            <a:pPr marL="171450" indent="-171450" eaLnBrk="1" hangingPunct="1">
              <a:spcBef>
                <a:spcPct val="0"/>
              </a:spcBef>
              <a:buFont typeface="Arial" panose="020B0604020202020204" pitchFamily="34" charset="0"/>
              <a:buChar char="•"/>
            </a:pPr>
            <a:r>
              <a:rPr lang="en-US" altLang="en-US" dirty="0"/>
              <a:t>That concludes our webinar. My thanks again to our speakers for their time and willingness to share their information and experiences. Also, thanks to all of you who participated. We’re glad you could join us and hope the session was helpful for you. </a:t>
            </a:r>
          </a:p>
          <a:p>
            <a:pPr marL="171450" indent="-171450" eaLnBrk="1" hangingPunct="1">
              <a:spcBef>
                <a:spcPct val="0"/>
              </a:spcBef>
              <a:buFont typeface="Arial" panose="020B0604020202020204" pitchFamily="34" charset="0"/>
              <a:buChar char="•"/>
            </a:pPr>
            <a:endParaRPr lang="en-US" altLang="en-US" dirty="0"/>
          </a:p>
          <a:p>
            <a:pPr marL="171450" indent="-171450" eaLnBrk="1" hangingPunct="1">
              <a:spcBef>
                <a:spcPct val="0"/>
              </a:spcBef>
              <a:buFont typeface="Arial" panose="020B0604020202020204" pitchFamily="34" charset="0"/>
              <a:buChar char="•"/>
            </a:pPr>
            <a:r>
              <a:rPr lang="en-US" altLang="en-US" dirty="0"/>
              <a:t>Be on the lookout for an audiovisual file of this webinar posted on AsthmaCommunityNetwork.org in the coming weeks. </a:t>
            </a:r>
          </a:p>
          <a:p>
            <a:pPr marL="171450" indent="-171450" eaLnBrk="1" hangingPunct="1">
              <a:spcBef>
                <a:spcPct val="0"/>
              </a:spcBef>
              <a:buFont typeface="Arial" panose="020B0604020202020204" pitchFamily="34" charset="0"/>
              <a:buChar char="•"/>
            </a:pPr>
            <a:endParaRPr lang="en-US" altLang="en-US" dirty="0"/>
          </a:p>
          <a:p>
            <a:pPr marL="171450" indent="-171450" eaLnBrk="1" hangingPunct="1">
              <a:spcBef>
                <a:spcPct val="0"/>
              </a:spcBef>
              <a:buFont typeface="Arial" panose="020B0604020202020204" pitchFamily="34" charset="0"/>
              <a:buChar char="•"/>
            </a:pPr>
            <a:r>
              <a:rPr lang="en-US" altLang="en-US" dirty="0"/>
              <a:t>Also, the award winners are available now for a live online Q&amp;A discussion at AsthmaCommunityNetwork.org to answer your questions. They will do their best to respond to your questions in the next 30 minutes. The Q&amp;A discussion will be archived on AsthmaCommunityNetwork.org for future viewing. The next slide provides instructions for posting questions to the online forum.</a:t>
            </a:r>
          </a:p>
        </p:txBody>
      </p:sp>
      <p:sp>
        <p:nvSpPr>
          <p:cNvPr id="8192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C23E681-97FD-4879-A99F-E13E418A1848}" type="slidenum">
              <a:rPr lang="en-US" altLang="en-US">
                <a:latin typeface="Calibri" panose="020F0502020204030204" pitchFamily="34" charset="0"/>
              </a:rPr>
              <a:pPr eaLnBrk="1" hangingPunct="1"/>
              <a:t>73</a:t>
            </a:fld>
            <a:endParaRPr lang="en-US" altLang="en-US" dirty="0">
              <a:latin typeface="Calibri" panose="020F0502020204030204" pitchFamily="34" charset="0"/>
            </a:endParaRPr>
          </a:p>
        </p:txBody>
      </p:sp>
    </p:spTree>
    <p:extLst>
      <p:ext uri="{BB962C8B-B14F-4D97-AF65-F5344CB8AC3E}">
        <p14:creationId xmlns:p14="http://schemas.microsoft.com/office/powerpoint/2010/main" val="26598127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US" b="1" i="1" dirty="0"/>
              <a:t>Tracey’s Talking Points:</a:t>
            </a:r>
            <a:endParaRPr lang="en-US" dirty="0"/>
          </a:p>
          <a:p>
            <a:pPr marL="171450" indent="-171450" eaLnBrk="1" hangingPunct="1">
              <a:spcBef>
                <a:spcPct val="0"/>
              </a:spcBef>
              <a:buFont typeface="Arial" pitchFamily="34" charset="0"/>
              <a:buChar char="•"/>
              <a:defRPr/>
            </a:pPr>
            <a:endParaRPr lang="en-US" b="1" dirty="0"/>
          </a:p>
          <a:p>
            <a:pPr marL="171450" indent="-171450" eaLnBrk="1" hangingPunct="1">
              <a:spcBef>
                <a:spcPct val="0"/>
              </a:spcBef>
              <a:buFont typeface="Arial" panose="020B0604020202020204" pitchFamily="34" charset="0"/>
              <a:buChar char="•"/>
            </a:pPr>
            <a:r>
              <a:rPr lang="en-US" altLang="en-US" dirty="0"/>
              <a:t>That concludes our webinar. My thanks again to our speakers for their time and willingness to share their insight and best practices. Also, thanks to all of you who participated. We’re glad you could join us and hope the session was helpful for you. </a:t>
            </a:r>
          </a:p>
          <a:p>
            <a:pPr marL="171450" indent="-171450" eaLnBrk="1" hangingPunct="1">
              <a:spcBef>
                <a:spcPct val="0"/>
              </a:spcBef>
              <a:buFont typeface="Arial" panose="020B0604020202020204" pitchFamily="34" charset="0"/>
              <a:buChar char="•"/>
            </a:pPr>
            <a:endParaRPr lang="en-US" altLang="en-US" dirty="0"/>
          </a:p>
          <a:p>
            <a:pPr marL="171450" indent="-171450" eaLnBrk="1" hangingPunct="1">
              <a:spcBef>
                <a:spcPct val="0"/>
              </a:spcBef>
              <a:buFont typeface="Arial" panose="020B0604020202020204" pitchFamily="34" charset="0"/>
              <a:buChar char="•"/>
            </a:pPr>
            <a:r>
              <a:rPr lang="en-US" altLang="en-US" dirty="0"/>
              <a:t>Be on the lookout for an audiovisual file of this webinar posted on AsthmaCommunityNetwork.org in the coming weeks. </a:t>
            </a:r>
          </a:p>
          <a:p>
            <a:pPr marL="0" indent="0" eaLnBrk="1" hangingPunct="1">
              <a:spcBef>
                <a:spcPct val="0"/>
              </a:spcBef>
              <a:buFont typeface="Arial" pitchFamily="34" charset="0"/>
              <a:buNone/>
              <a:defRPr/>
            </a:pPr>
            <a:endParaRPr lang="en-US" dirty="0"/>
          </a:p>
          <a:p>
            <a:pPr marL="171450" indent="-171450" eaLnBrk="1" hangingPunct="1">
              <a:spcBef>
                <a:spcPct val="0"/>
              </a:spcBef>
              <a:buFont typeface="Arial" pitchFamily="34" charset="0"/>
              <a:buChar char="•"/>
              <a:defRPr/>
            </a:pPr>
            <a:r>
              <a:rPr lang="en-US" dirty="0"/>
              <a:t>I would now like to invite you to join the Q&amp;A session. Here are some directions for how to post a question in the Discussion Forum on AsthmaCommunityNetwork.org. </a:t>
            </a:r>
          </a:p>
          <a:p>
            <a:pPr marL="171450" indent="-171450" eaLnBrk="1" hangingPunct="1">
              <a:spcBef>
                <a:spcPct val="0"/>
              </a:spcBef>
              <a:buFont typeface="Arial" pitchFamily="34" charset="0"/>
              <a:buChar char="•"/>
              <a:defRPr/>
            </a:pPr>
            <a:endParaRPr lang="en-US" dirty="0"/>
          </a:p>
          <a:p>
            <a:pPr marL="171450" indent="-171450" eaLnBrk="1" hangingPunct="1">
              <a:spcBef>
                <a:spcPct val="0"/>
              </a:spcBef>
              <a:buFont typeface="Arial" pitchFamily="34" charset="0"/>
              <a:buChar char="•"/>
              <a:defRPr/>
            </a:pPr>
            <a:r>
              <a:rPr lang="en-US" dirty="0"/>
              <a:t>You will need to log</a:t>
            </a:r>
            <a:r>
              <a:rPr lang="en-US" baseline="0" dirty="0"/>
              <a:t> </a:t>
            </a:r>
            <a:r>
              <a:rPr lang="en-US" dirty="0"/>
              <a:t>in to your Network account to post questions. </a:t>
            </a:r>
          </a:p>
          <a:p>
            <a:pPr marL="171450" indent="-171450" eaLnBrk="1" hangingPunct="1">
              <a:spcBef>
                <a:spcPct val="0"/>
              </a:spcBef>
              <a:buFont typeface="Arial" pitchFamily="34" charset="0"/>
              <a:buChar char="•"/>
              <a:defRPr/>
            </a:pPr>
            <a:endParaRPr lang="en-US" dirty="0"/>
          </a:p>
          <a:p>
            <a:pPr marL="171450" indent="-171450" eaLnBrk="1" hangingPunct="1">
              <a:spcBef>
                <a:spcPct val="0"/>
              </a:spcBef>
              <a:buFont typeface="Arial" pitchFamily="34" charset="0"/>
              <a:buChar char="•"/>
              <a:defRPr/>
            </a:pPr>
            <a:r>
              <a:rPr lang="en-US" dirty="0"/>
              <a:t>If you are not a member yet, you can join the Network today by clicking the “Join Now” link at the top of the AsthmaCommunityNetwork.org homepage. </a:t>
            </a:r>
          </a:p>
          <a:p>
            <a:pPr marL="171450" indent="-171450" eaLnBrk="1" hangingPunct="1">
              <a:spcBef>
                <a:spcPct val="0"/>
              </a:spcBef>
              <a:buFont typeface="Arial" pitchFamily="34" charset="0"/>
              <a:buChar char="•"/>
              <a:defRPr/>
            </a:pPr>
            <a:endParaRPr lang="en-US" dirty="0"/>
          </a:p>
          <a:p>
            <a:pPr marL="171450" indent="-171450" eaLnBrk="1" hangingPunct="1">
              <a:spcBef>
                <a:spcPct val="0"/>
              </a:spcBef>
              <a:buFont typeface="Arial" pitchFamily="34" charset="0"/>
              <a:buChar char="•"/>
              <a:defRPr/>
            </a:pPr>
            <a:r>
              <a:rPr lang="en-US" dirty="0"/>
              <a:t>Your account will be approved momentarily and you can begin posting questions. </a:t>
            </a:r>
          </a:p>
          <a:p>
            <a:pPr marL="171450" indent="-171450" eaLnBrk="1" hangingPunct="1">
              <a:spcBef>
                <a:spcPct val="0"/>
              </a:spcBef>
              <a:buFont typeface="Arial" pitchFamily="34" charset="0"/>
              <a:buChar char="•"/>
              <a:defRPr/>
            </a:pPr>
            <a:endParaRPr lang="en-US" dirty="0"/>
          </a:p>
          <a:p>
            <a:pPr marL="171450" marR="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lang="en-US" dirty="0"/>
              <a:t>Thanks again for joining us, and we look</a:t>
            </a:r>
            <a:r>
              <a:rPr lang="en-US" baseline="0" dirty="0"/>
              <a:t> forward to chatting with you in the Discussion Forum.</a:t>
            </a:r>
            <a:endParaRPr lang="en-US" dirty="0"/>
          </a:p>
          <a:p>
            <a:pPr eaLnBrk="1" hangingPunct="1">
              <a:spcBef>
                <a:spcPct val="0"/>
              </a:spcBef>
              <a:defRPr/>
            </a:pPr>
            <a:endParaRPr lang="en-US" dirty="0"/>
          </a:p>
        </p:txBody>
      </p:sp>
      <p:sp>
        <p:nvSpPr>
          <p:cNvPr id="8294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16F6E4-99B4-466C-86A1-6095C2D700E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30135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i="1" dirty="0"/>
              <a:t>Tracey’s Talking Points: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Since 2005, EPA</a:t>
            </a:r>
            <a:r>
              <a:rPr lang="en-US" baseline="0" dirty="0"/>
              <a:t> has recognized</a:t>
            </a:r>
            <a:r>
              <a:rPr lang="en-US" dirty="0"/>
              <a:t> health plans, health care providers and communities in</a:t>
            </a:r>
            <a:r>
              <a:rPr lang="en-US" baseline="0" dirty="0"/>
              <a:t> action </a:t>
            </a:r>
            <a:r>
              <a:rPr lang="en-US" dirty="0"/>
              <a:t>for their best practice approaches to delivery of comprehensive asthma care.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ECA565-1CCA-48B6-A50D-C041E1CDBBDC}"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47120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fontScale="55000" lnSpcReduction="20000"/>
          </a:bodyPr>
          <a:lstStyle/>
          <a:p>
            <a:pPr marL="0" indent="0">
              <a:spcBef>
                <a:spcPts val="0"/>
              </a:spcBef>
              <a:buFont typeface="Arial" panose="020B0604020202020204" pitchFamily="34" charset="0"/>
              <a:buNone/>
            </a:pPr>
            <a:endParaRPr lang="en-US" sz="1800" dirty="0"/>
          </a:p>
          <a:p>
            <a:pPr marL="0" indent="0">
              <a:spcBef>
                <a:spcPts val="0"/>
              </a:spcBef>
              <a:buFont typeface="Arial" panose="020B0604020202020204" pitchFamily="34" charset="0"/>
              <a:buNone/>
            </a:pPr>
            <a:r>
              <a:rPr lang="en-US" sz="1800" dirty="0"/>
              <a:t>Let’s take a moment to look at the burden of asthma.</a:t>
            </a:r>
          </a:p>
          <a:p>
            <a:pPr marL="0" indent="0">
              <a:spcBef>
                <a:spcPts val="0"/>
              </a:spcBef>
              <a:buFont typeface="Arial" panose="020B0604020202020204" pitchFamily="34" charset="0"/>
              <a:buNone/>
            </a:pPr>
            <a:r>
              <a:rPr lang="en-US" sz="1800" dirty="0"/>
              <a:t>Asthma remains an important </a:t>
            </a:r>
            <a:r>
              <a:rPr lang="en-US" sz="1800" b="1" dirty="0">
                <a:solidFill>
                  <a:srgbClr val="4A7EB8"/>
                </a:solidFill>
              </a:rPr>
              <a:t>public health challenge</a:t>
            </a:r>
            <a:r>
              <a:rPr lang="en-US" sz="1800" dirty="0"/>
              <a:t> characterized by disparities.</a:t>
            </a:r>
          </a:p>
          <a:p>
            <a:pPr marL="285750" indent="-285750">
              <a:spcBef>
                <a:spcPts val="0"/>
              </a:spcBef>
              <a:buFont typeface="Arial" panose="020B0604020202020204" pitchFamily="34" charset="0"/>
              <a:buChar char="•"/>
            </a:pPr>
            <a:endParaRPr lang="en-US" sz="1600" dirty="0"/>
          </a:p>
          <a:p>
            <a:pPr marL="0" indent="0">
              <a:spcBef>
                <a:spcPts val="0"/>
              </a:spcBef>
              <a:buFont typeface="Arial" panose="020B0604020202020204" pitchFamily="34" charset="0"/>
              <a:buNone/>
            </a:pPr>
            <a:r>
              <a:rPr lang="en-US" sz="1800" dirty="0"/>
              <a:t>We have made progress to </a:t>
            </a:r>
            <a:r>
              <a:rPr lang="en-US" sz="1800" b="1" dirty="0">
                <a:solidFill>
                  <a:srgbClr val="4A7EB8"/>
                </a:solidFill>
              </a:rPr>
              <a:t>decrease asthma prevalence</a:t>
            </a:r>
            <a:r>
              <a:rPr lang="en-US" sz="1800" dirty="0"/>
              <a:t>, yet there is still a </a:t>
            </a:r>
            <a:r>
              <a:rPr lang="en-US" sz="1800" b="1" dirty="0">
                <a:solidFill>
                  <a:srgbClr val="4A7EB8"/>
                </a:solidFill>
              </a:rPr>
              <a:t>critical need for solutions </a:t>
            </a:r>
            <a:r>
              <a:rPr lang="en-US" sz="1800" dirty="0"/>
              <a:t>focused at the state and community levels to address </a:t>
            </a:r>
            <a:r>
              <a:rPr lang="en-US" sz="1800" b="1" dirty="0">
                <a:solidFill>
                  <a:srgbClr val="4A7EB8"/>
                </a:solidFill>
              </a:rPr>
              <a:t>out-of-control asthma</a:t>
            </a:r>
            <a:r>
              <a:rPr lang="en-US" sz="1800" dirty="0"/>
              <a:t>, which leads to increased costs.</a:t>
            </a:r>
          </a:p>
          <a:p>
            <a:pPr marL="1200043" lvl="2" indent="-285750">
              <a:lnSpc>
                <a:spcPct val="107000"/>
              </a:lnSpc>
              <a:spcBef>
                <a:spcPts val="0"/>
              </a:spcBef>
              <a:spcAft>
                <a:spcPts val="0"/>
              </a:spcAft>
              <a:buFont typeface="Arial" panose="020B0604020202020204" pitchFamily="34" charset="0"/>
              <a:buChar char="•"/>
            </a:pPr>
            <a:r>
              <a:rPr lang="en-US" sz="1700" b="1" dirty="0">
                <a:solidFill>
                  <a:prstClr val="black"/>
                </a:solidFill>
                <a:latin typeface="Arial" panose="020B0604020202020204"/>
                <a:ea typeface="Times New Roman" panose="02020603050405020304" pitchFamily="18" charset="0"/>
                <a:cs typeface="Calibri" panose="020F0502020204030204" pitchFamily="34" charset="0"/>
              </a:rPr>
              <a:t>CDC reports that some national indicators are improving:</a:t>
            </a:r>
          </a:p>
          <a:p>
            <a:pPr marL="1657190" lvl="3" indent="-285750">
              <a:lnSpc>
                <a:spcPct val="107000"/>
              </a:lnSpc>
              <a:spcBef>
                <a:spcPts val="0"/>
              </a:spcBef>
              <a:spcAft>
                <a:spcPts val="0"/>
              </a:spcAft>
              <a:buFont typeface="Arial" panose="020B0604020202020204" pitchFamily="34" charset="0"/>
              <a:buChar char="•"/>
            </a:pPr>
            <a:r>
              <a:rPr lang="en-US" sz="1700" dirty="0">
                <a:solidFill>
                  <a:prstClr val="black"/>
                </a:solidFill>
                <a:latin typeface="Arial" panose="020B0604020202020204"/>
                <a:ea typeface="Times New Roman" panose="02020603050405020304" pitchFamily="18" charset="0"/>
                <a:cs typeface="Calibri" panose="020F0502020204030204" pitchFamily="34" charset="0"/>
              </a:rPr>
              <a:t>Asthma prevalence among children has decreased slightly</a:t>
            </a:r>
          </a:p>
          <a:p>
            <a:pPr marL="1657190" lvl="3" indent="-285750">
              <a:lnSpc>
                <a:spcPct val="107000"/>
              </a:lnSpc>
              <a:spcBef>
                <a:spcPts val="0"/>
              </a:spcBef>
              <a:spcAft>
                <a:spcPts val="0"/>
              </a:spcAft>
              <a:buFont typeface="Arial" panose="020B0604020202020204" pitchFamily="34" charset="0"/>
              <a:buChar char="•"/>
            </a:pPr>
            <a:r>
              <a:rPr lang="en-US" sz="1700" dirty="0">
                <a:solidFill>
                  <a:prstClr val="black"/>
                </a:solidFill>
                <a:latin typeface="Arial" panose="020B0604020202020204"/>
                <a:ea typeface="Times New Roman" panose="02020603050405020304" pitchFamily="18" charset="0"/>
                <a:cs typeface="Calibri" panose="020F0502020204030204" pitchFamily="34" charset="0"/>
              </a:rPr>
              <a:t>Asthma attacks have decreased in children of all races and ethnicities</a:t>
            </a:r>
          </a:p>
          <a:p>
            <a:pPr marL="1657190" lvl="3" indent="-285750">
              <a:lnSpc>
                <a:spcPct val="107000"/>
              </a:lnSpc>
              <a:spcBef>
                <a:spcPts val="0"/>
              </a:spcBef>
              <a:spcAft>
                <a:spcPts val="0"/>
              </a:spcAft>
              <a:buFont typeface="Arial" panose="020B0604020202020204" pitchFamily="34" charset="0"/>
              <a:buChar char="•"/>
            </a:pPr>
            <a:r>
              <a:rPr lang="en-US" sz="1700" dirty="0">
                <a:solidFill>
                  <a:prstClr val="black"/>
                </a:solidFill>
                <a:latin typeface="Arial" panose="020B0604020202020204"/>
                <a:ea typeface="Times New Roman" panose="02020603050405020304" pitchFamily="18" charset="0"/>
                <a:cs typeface="Calibri" panose="020F0502020204030204" pitchFamily="34" charset="0"/>
              </a:rPr>
              <a:t>Asthma-related hospitalizations and missed school days were fewer in 2013 than in 2003</a:t>
            </a:r>
          </a:p>
          <a:p>
            <a:pPr marL="1657190" lvl="3" indent="-285750">
              <a:lnSpc>
                <a:spcPct val="107000"/>
              </a:lnSpc>
              <a:spcBef>
                <a:spcPts val="0"/>
              </a:spcBef>
              <a:spcAft>
                <a:spcPts val="0"/>
              </a:spcAft>
              <a:buFont typeface="Arial" panose="020B0604020202020204" pitchFamily="34" charset="0"/>
              <a:buChar char="•"/>
            </a:pPr>
            <a:r>
              <a:rPr lang="en-US" sz="1700" dirty="0">
                <a:solidFill>
                  <a:prstClr val="black"/>
                </a:solidFill>
                <a:latin typeface="Arial" panose="020B0604020202020204"/>
                <a:ea typeface="Calibri" panose="020F0502020204030204" pitchFamily="34" charset="0"/>
                <a:cs typeface="Calibri" panose="020F0502020204030204" pitchFamily="34" charset="0"/>
              </a:rPr>
              <a:t>U</a:t>
            </a:r>
            <a:r>
              <a:rPr lang="en-US" sz="1700" dirty="0">
                <a:solidFill>
                  <a:prstClr val="black"/>
                </a:solidFill>
                <a:latin typeface="Arial" panose="020B0604020202020204"/>
                <a:ea typeface="Calibri" panose="020F0502020204030204" pitchFamily="34" charset="0"/>
                <a:cs typeface="Times New Roman" panose="02020603050405020304" pitchFamily="18" charset="0"/>
              </a:rPr>
              <a:t>tilization of asthma action plans was higher in 2013 than in 2003</a:t>
            </a:r>
          </a:p>
          <a:p>
            <a:pPr marL="1200043" lvl="2" indent="-285750">
              <a:lnSpc>
                <a:spcPct val="107000"/>
              </a:lnSpc>
              <a:spcBef>
                <a:spcPts val="0"/>
              </a:spcBef>
              <a:spcAft>
                <a:spcPts val="0"/>
              </a:spcAft>
              <a:buFont typeface="Arial" panose="020B0604020202020204" pitchFamily="34" charset="0"/>
              <a:buChar char="•"/>
            </a:pPr>
            <a:r>
              <a:rPr lang="en-US" sz="1700" b="1" dirty="0">
                <a:solidFill>
                  <a:prstClr val="black"/>
                </a:solidFill>
                <a:latin typeface="Arial" panose="020B0604020202020204"/>
                <a:ea typeface="Calibri" panose="020F0502020204030204" pitchFamily="34" charset="0"/>
                <a:cs typeface="Times New Roman" panose="02020603050405020304" pitchFamily="18" charset="0"/>
              </a:rPr>
              <a:t>Yet important disparities continue:</a:t>
            </a:r>
          </a:p>
          <a:p>
            <a:pPr marL="1657190" lvl="3" indent="-285750">
              <a:lnSpc>
                <a:spcPct val="107000"/>
              </a:lnSpc>
              <a:spcBef>
                <a:spcPts val="0"/>
              </a:spcBef>
              <a:spcAft>
                <a:spcPts val="0"/>
              </a:spcAft>
              <a:buFont typeface="Arial" panose="020B0604020202020204" pitchFamily="34" charset="0"/>
              <a:buChar char="•"/>
            </a:pPr>
            <a:r>
              <a:rPr lang="en-US" sz="1700" dirty="0">
                <a:solidFill>
                  <a:prstClr val="black"/>
                </a:solidFill>
                <a:latin typeface="Arial" panose="020B0604020202020204"/>
                <a:ea typeface="Calibri" panose="020F0502020204030204" pitchFamily="34" charset="0"/>
                <a:cs typeface="Times New Roman" panose="02020603050405020304" pitchFamily="18" charset="0"/>
              </a:rPr>
              <a:t>Children living below the poverty line experience the most ED visits, missed school days, and hospitalizations</a:t>
            </a:r>
          </a:p>
          <a:p>
            <a:pPr marL="1657190" lvl="3" indent="-285750">
              <a:lnSpc>
                <a:spcPct val="107000"/>
              </a:lnSpc>
              <a:spcBef>
                <a:spcPts val="0"/>
              </a:spcBef>
              <a:spcAft>
                <a:spcPts val="0"/>
              </a:spcAft>
              <a:buFont typeface="Arial" panose="020B0604020202020204" pitchFamily="34" charset="0"/>
              <a:buChar char="•"/>
            </a:pPr>
            <a:r>
              <a:rPr lang="en-US" sz="1700" dirty="0">
                <a:solidFill>
                  <a:prstClr val="black"/>
                </a:solidFill>
                <a:latin typeface="Arial" panose="020B0604020202020204"/>
                <a:ea typeface="Calibri" panose="020F0502020204030204" pitchFamily="34" charset="0"/>
                <a:cs typeface="Times New Roman" panose="02020603050405020304" pitchFamily="18" charset="0"/>
              </a:rPr>
              <a:t>These “high utilizers” with uncontrolled asthma drive up costs</a:t>
            </a:r>
          </a:p>
          <a:p>
            <a:pPr marL="1200043" marR="0" lvl="2" indent="-28575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lang="en-US" sz="1800" b="1" dirty="0">
                <a:solidFill>
                  <a:prstClr val="black"/>
                </a:solidFill>
                <a:latin typeface="Arial" panose="020B0604020202020204"/>
                <a:ea typeface="Calibri" panose="020F0502020204030204" pitchFamily="34" charset="0"/>
                <a:cs typeface="Times New Roman" panose="02020603050405020304" pitchFamily="18" charset="0"/>
              </a:rPr>
              <a:t>And we already know that asthma costs the U.S. over $50B </a:t>
            </a:r>
            <a:r>
              <a:rPr lang="en-US" sz="1800" b="1" dirty="0">
                <a:solidFill>
                  <a:prstClr val="black"/>
                </a:solidFill>
                <a:latin typeface="Arial" panose="020B0604020202020204"/>
              </a:rPr>
              <a:t>each year,</a:t>
            </a:r>
            <a:r>
              <a:rPr lang="en-US" sz="1800" b="1" baseline="30000" dirty="0">
                <a:solidFill>
                  <a:prstClr val="black"/>
                </a:solidFill>
                <a:latin typeface="Arial" panose="020B0604020202020204"/>
              </a:rPr>
              <a:t> </a:t>
            </a:r>
            <a:r>
              <a:rPr lang="en-US" sz="1800" b="1" dirty="0">
                <a:solidFill>
                  <a:prstClr val="black"/>
                </a:solidFill>
                <a:latin typeface="Arial" panose="020B0604020202020204"/>
              </a:rPr>
              <a:t>and Medicaid spends more than $10B annually to treat asthma in children and adults.</a:t>
            </a:r>
            <a:endParaRPr lang="en-US" sz="1800" dirty="0">
              <a:solidFill>
                <a:prstClr val="black"/>
              </a:solidFill>
              <a:latin typeface="Arial" panose="020B0604020202020204"/>
            </a:endParaRPr>
          </a:p>
          <a:p>
            <a:pPr marL="0" indent="0">
              <a:spcBef>
                <a:spcPts val="0"/>
              </a:spcBef>
              <a:buFont typeface="Arial" panose="020B0604020202020204" pitchFamily="34" charset="0"/>
              <a:buNone/>
            </a:pPr>
            <a:endParaRPr lang="en-US" sz="1600" dirty="0"/>
          </a:p>
          <a:p>
            <a:pPr marL="0" indent="0">
              <a:spcBef>
                <a:spcPts val="0"/>
              </a:spcBef>
              <a:buFont typeface="Arial" panose="020B0604020202020204" pitchFamily="34" charset="0"/>
              <a:buNone/>
            </a:pPr>
            <a:r>
              <a:rPr lang="en-US" sz="1800" dirty="0"/>
              <a:t>EPA supports the widespread delivery of in-home environmental asthma interventions because it </a:t>
            </a:r>
            <a:r>
              <a:rPr lang="en-US" sz="1800" b="1" dirty="0">
                <a:solidFill>
                  <a:srgbClr val="4A7EB8"/>
                </a:solidFill>
              </a:rPr>
              <a:t>reduces health care costs</a:t>
            </a:r>
            <a:r>
              <a:rPr lang="en-US" sz="1800" dirty="0"/>
              <a:t>, </a:t>
            </a:r>
            <a:r>
              <a:rPr lang="en-US" sz="1800" b="1" dirty="0">
                <a:solidFill>
                  <a:srgbClr val="4A7EB8"/>
                </a:solidFill>
              </a:rPr>
              <a:t>increases savings</a:t>
            </a:r>
            <a:r>
              <a:rPr lang="en-US" sz="1800" dirty="0"/>
              <a:t>, and </a:t>
            </a:r>
            <a:r>
              <a:rPr lang="en-US" sz="1800" b="1" dirty="0">
                <a:solidFill>
                  <a:srgbClr val="4A7EB8"/>
                </a:solidFill>
              </a:rPr>
              <a:t>expands the health care workforce</a:t>
            </a:r>
            <a:r>
              <a:rPr lang="en-US" sz="1800" dirty="0"/>
              <a:t>. </a:t>
            </a:r>
          </a:p>
          <a:p>
            <a:pPr marL="285750" indent="-285750">
              <a:spcBef>
                <a:spcPts val="0"/>
              </a:spcBef>
              <a:buFont typeface="Arial" panose="020B0604020202020204" pitchFamily="34" charset="0"/>
              <a:buChar char="•"/>
            </a:pPr>
            <a:endParaRPr lang="en-US" sz="1600" dirty="0"/>
          </a:p>
          <a:p>
            <a:pPr marL="457146" lvl="1" indent="0">
              <a:spcBef>
                <a:spcPts val="0"/>
              </a:spcBef>
              <a:spcAft>
                <a:spcPts val="0"/>
              </a:spcAft>
              <a:buFont typeface="Arial" panose="020B0604020202020204" pitchFamily="34" charset="0"/>
              <a:buNone/>
            </a:pPr>
            <a:endParaRPr lang="en-US" sz="2200" dirty="0"/>
          </a:p>
          <a:p>
            <a:pPr marL="171450" indent="-171450" defTabSz="841516">
              <a:buFont typeface="Arial" panose="020B0604020202020204" pitchFamily="34" charset="0"/>
              <a:buChar char="•"/>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CA565-1CCA-48B6-A50D-C041E1CDBB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4057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fontScale="92500" lnSpcReduction="10000"/>
          </a:bodyPr>
          <a:lstStyle/>
          <a:p>
            <a:pPr>
              <a:defRPr/>
            </a:pPr>
            <a:r>
              <a:rPr lang="en-US" sz="1200" dirty="0"/>
              <a:t>But the good news is we also know how to treat and manage asthma.</a:t>
            </a:r>
          </a:p>
          <a:p>
            <a:pPr>
              <a:defRPr/>
            </a:pPr>
            <a:endParaRPr lang="en-US" sz="1200" dirty="0"/>
          </a:p>
          <a:p>
            <a:pPr>
              <a:defRPr/>
            </a:pPr>
            <a:r>
              <a:rPr lang="en-US" sz="1200" dirty="0"/>
              <a:t>Science informs policy and forms the foundation for our program approaches </a:t>
            </a:r>
            <a:endParaRPr lang="en-US" sz="1200" baseline="0" dirty="0"/>
          </a:p>
          <a:p>
            <a:pPr>
              <a:defRPr/>
            </a:pPr>
            <a:endParaRPr lang="en-US" sz="1200"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Science tells us that</a:t>
            </a:r>
            <a:r>
              <a:rPr lang="en-US" sz="1200" baseline="0" dirty="0"/>
              <a:t> a</a:t>
            </a:r>
            <a:r>
              <a:rPr lang="en-US" sz="1200" dirty="0"/>
              <a:t>long with medical management --</a:t>
            </a:r>
            <a:r>
              <a:rPr lang="en-US" sz="1200" baseline="0" dirty="0"/>
              <a:t> there</a:t>
            </a:r>
            <a:r>
              <a:rPr lang="en-US" sz="1200" dirty="0"/>
              <a:t> is a strong evidence-base and supporting</a:t>
            </a:r>
            <a:r>
              <a:rPr lang="en-US" sz="1200" baseline="0" dirty="0"/>
              <a:t> national </a:t>
            </a:r>
            <a:r>
              <a:rPr lang="en-US" sz="1200" dirty="0"/>
              <a:t> guidelines that recognize the role of environmental triggers and their remediation</a:t>
            </a:r>
            <a:r>
              <a:rPr lang="en-US" sz="1200" baseline="0" dirty="0"/>
              <a:t> as an important part of </a:t>
            </a:r>
            <a:r>
              <a:rPr lang="en-US" sz="1200" dirty="0"/>
              <a:t>comprehensive asthma management.  We know that</a:t>
            </a:r>
            <a:r>
              <a:rPr lang="en-US" sz="1200" baseline="0" dirty="0"/>
              <a:t> eliminating common indoor triggers like tobacco smoke, pet dander, molds, cockroaches and dusts mites results in decreased symptoms and asthma episodes and improved outcomes for people with asthma.</a:t>
            </a:r>
            <a:endParaRPr lang="en-US" sz="1200" dirty="0"/>
          </a:p>
          <a:p>
            <a:pPr>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Home visits are a critical care component we need to address, particularly for our at-risk populations.  These families are often in crisis-mode and facing so many issues that effectively managing a child’s asthma becomes a real challenge.  Home visits provide that one-on-one time that families need to figure out an approach they can follow to help a child keep their asthma under control.</a:t>
            </a:r>
          </a:p>
          <a:p>
            <a:pPr marL="0" marR="0" lvl="0" indent="0" algn="l" defTabSz="881261"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881261" rtl="0" eaLnBrk="0" fontAlgn="base" latinLnBrk="0" hangingPunct="0">
              <a:lnSpc>
                <a:spcPct val="100000"/>
              </a:lnSpc>
              <a:spcBef>
                <a:spcPct val="30000"/>
              </a:spcBef>
              <a:spcAft>
                <a:spcPct val="0"/>
              </a:spcAft>
              <a:buClrTx/>
              <a:buSzTx/>
              <a:buFontTx/>
              <a:buNone/>
              <a:tabLst/>
              <a:defRPr/>
            </a:pPr>
            <a:r>
              <a:rPr lang="en-US" dirty="0"/>
              <a:t>As the technical experts on the built environment and health, EPA has led the federal effort through non-regulatory strategies that enable communities to deliver and sustain in-home environmental asthma care, aimed at ensuring access.</a:t>
            </a:r>
          </a:p>
          <a:p>
            <a:pPr marL="0" marR="0" lvl="0" indent="0" algn="l" defTabSz="881261"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881261"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CA565-1CCA-48B6-A50D-C041E1CDBB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733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i="1" dirty="0"/>
              <a:t>Tracey’s Talking Points:</a:t>
            </a:r>
          </a:p>
          <a:p>
            <a:endParaRPr lang="en-US" altLang="en-US" dirty="0"/>
          </a:p>
          <a:p>
            <a:pPr marL="171450" indent="-171450">
              <a:buFont typeface="Arial" panose="020B0604020202020204" pitchFamily="34" charset="0"/>
              <a:buChar char="•"/>
            </a:pPr>
            <a:r>
              <a:rPr lang="en-US" altLang="en-US" dirty="0"/>
              <a:t>As I mentioned earlier,</a:t>
            </a:r>
            <a:r>
              <a:rPr lang="en-US" altLang="en-US" baseline="0" dirty="0"/>
              <a:t> m</a:t>
            </a:r>
            <a:r>
              <a:rPr lang="en-US" altLang="en-US" dirty="0"/>
              <a:t>any of our award winners have used EPA’s System for Delivering High-Quality Asthma Care, which</a:t>
            </a:r>
            <a:r>
              <a:rPr lang="en-US" altLang="en-US" baseline="0" dirty="0"/>
              <a:t> features essential components to developing an effective and sustainable asthma program. </a:t>
            </a:r>
            <a:endParaRPr lang="en-US" altLang="en-US" dirty="0"/>
          </a:p>
          <a:p>
            <a:pPr marL="171450" indent="-171450">
              <a:buFont typeface="Arial" panose="020B0604020202020204" pitchFamily="34" charset="0"/>
              <a:buChar char="•"/>
            </a:pPr>
            <a:endParaRPr lang="en-US" altLang="en-US" dirty="0"/>
          </a:p>
          <a:p>
            <a:pPr marL="171450" indent="-171450">
              <a:buFont typeface="Arial" panose="020B0604020202020204" pitchFamily="34" charset="0"/>
              <a:buChar char="•"/>
            </a:pPr>
            <a:r>
              <a:rPr lang="en-US" altLang="en-US" dirty="0"/>
              <a:t>The System is a conceptual framework, based on results of the Asthma Health</a:t>
            </a:r>
            <a:r>
              <a:rPr lang="en-US" altLang="en-US" baseline="0" dirty="0"/>
              <a:t> Outcomes Project, </a:t>
            </a:r>
            <a:r>
              <a:rPr lang="en-US" altLang="en-US" baseline="0"/>
              <a:t>conducted by the </a:t>
            </a:r>
            <a:r>
              <a:rPr lang="en-US" altLang="en-US" baseline="0" dirty="0"/>
              <a:t>University of Michigan, </a:t>
            </a:r>
            <a:r>
              <a:rPr lang="en-US" altLang="en-US" dirty="0"/>
              <a:t>which identifies the core elements of successful asthma programs and the processes that drive their implementation, continuous improvement and endurance. The five key drivers of the System are committed leaders </a:t>
            </a:r>
            <a:r>
              <a:rPr lang="en-US" altLang="en-US"/>
              <a:t>and champions, </a:t>
            </a:r>
            <a:r>
              <a:rPr lang="en-US" altLang="en-US" dirty="0"/>
              <a:t>strong </a:t>
            </a:r>
            <a:r>
              <a:rPr lang="en-US" altLang="en-US"/>
              <a:t>community ties, </a:t>
            </a:r>
            <a:r>
              <a:rPr lang="en-US" altLang="en-US" dirty="0"/>
              <a:t>integrated health </a:t>
            </a:r>
            <a:r>
              <a:rPr lang="en-US" altLang="en-US"/>
              <a:t>care services,</a:t>
            </a:r>
            <a:r>
              <a:rPr lang="en-US" altLang="en-US" baseline="0"/>
              <a:t> </a:t>
            </a:r>
            <a:r>
              <a:rPr lang="en-US" altLang="en-US"/>
              <a:t>tailored environmental interventions,</a:t>
            </a:r>
            <a:r>
              <a:rPr lang="en-US" altLang="en-US" baseline="0"/>
              <a:t> </a:t>
            </a:r>
            <a:r>
              <a:rPr lang="en-US" altLang="en-US"/>
              <a:t>and </a:t>
            </a:r>
            <a:r>
              <a:rPr lang="en-US" altLang="en-US" dirty="0"/>
              <a:t>high-performing collaborations. </a:t>
            </a:r>
          </a:p>
          <a:p>
            <a:pPr marL="171450" indent="-171450">
              <a:buFont typeface="Arial" panose="020B0604020202020204" pitchFamily="34" charset="0"/>
              <a:buChar char="•"/>
            </a:pPr>
            <a:endParaRPr lang="en-US" altLang="en-US" dirty="0"/>
          </a:p>
          <a:p>
            <a:pPr marL="171450" indent="-171450">
              <a:buFont typeface="Arial" panose="020B0604020202020204" pitchFamily="34" charset="0"/>
              <a:buChar char="•"/>
            </a:pPr>
            <a:r>
              <a:rPr lang="en-US" altLang="en-US" dirty="0"/>
              <a:t>The System is flexible, and any asthma program—regardless of its size, institutional home (e.g., health plan, health care provider, community program), budget, target community, or level of development—can use the System to guide its work. </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6E4754-6BD0-444F-8935-55B16CA8791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71972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E76EACF-8468-477D-98A4-7BEEB68A4B1F}" type="datetimeFigureOut">
              <a:rPr lang="en-US"/>
              <a:pPr>
                <a:defRPr/>
              </a:pPr>
              <a:t>7/9/2019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A9B12B9F-16A6-4AAF-95EF-5DA37D5EF978}" type="slidenum">
              <a:rPr lang="en-US" altLang="en-US"/>
              <a:pPr/>
              <a:t>‹#›</a:t>
            </a:fld>
            <a:endParaRPr lang="en-US" altLang="en-US" dirty="0"/>
          </a:p>
        </p:txBody>
      </p:sp>
    </p:spTree>
    <p:extLst>
      <p:ext uri="{BB962C8B-B14F-4D97-AF65-F5344CB8AC3E}">
        <p14:creationId xmlns:p14="http://schemas.microsoft.com/office/powerpoint/2010/main" val="2010103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8E3550F-D773-4E2E-B45F-1CD1CB96D50E}" type="datetimeFigureOut">
              <a:rPr lang="en-US"/>
              <a:pPr>
                <a:defRPr/>
              </a:pPr>
              <a:t>7/9/2019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262FB97D-D743-43E9-90D5-A38D2B044A3B}" type="slidenum">
              <a:rPr lang="en-US" altLang="en-US"/>
              <a:pPr/>
              <a:t>‹#›</a:t>
            </a:fld>
            <a:endParaRPr lang="en-US" altLang="en-US" dirty="0"/>
          </a:p>
        </p:txBody>
      </p:sp>
    </p:spTree>
    <p:extLst>
      <p:ext uri="{BB962C8B-B14F-4D97-AF65-F5344CB8AC3E}">
        <p14:creationId xmlns:p14="http://schemas.microsoft.com/office/powerpoint/2010/main" val="3327048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CEC75FA-CA84-4136-8AB0-31BCAD21C199}" type="datetimeFigureOut">
              <a:rPr lang="en-US"/>
              <a:pPr>
                <a:defRPr/>
              </a:pPr>
              <a:t>7/9/2019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063EEF5E-928D-4085-9052-5E34697AFFDA}" type="slidenum">
              <a:rPr lang="en-US" altLang="en-US"/>
              <a:pPr/>
              <a:t>‹#›</a:t>
            </a:fld>
            <a:endParaRPr lang="en-US" altLang="en-US" dirty="0"/>
          </a:p>
        </p:txBody>
      </p:sp>
    </p:spTree>
    <p:extLst>
      <p:ext uri="{BB962C8B-B14F-4D97-AF65-F5344CB8AC3E}">
        <p14:creationId xmlns:p14="http://schemas.microsoft.com/office/powerpoint/2010/main" val="1667618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3700" y="749300"/>
            <a:ext cx="6572250" cy="958850"/>
          </a:xfrm>
        </p:spPr>
        <p:txBody>
          <a:bodyPr>
            <a:normAutofit/>
          </a:bodyPr>
          <a:lstStyle>
            <a:lvl1pPr algn="l">
              <a:defRPr sz="2400" b="1" i="0">
                <a:solidFill>
                  <a:schemeClr val="tx1"/>
                </a:solidFill>
                <a:latin typeface="+mj-lt"/>
                <a:cs typeface="Helvetica"/>
              </a:defRPr>
            </a:lvl1pPr>
          </a:lstStyle>
          <a:p>
            <a:r>
              <a:rPr lang="en-US"/>
              <a:t>Click to edit Master title style</a:t>
            </a:r>
            <a:endParaRPr lang="en-US" dirty="0"/>
          </a:p>
        </p:txBody>
      </p:sp>
      <p:sp>
        <p:nvSpPr>
          <p:cNvPr id="3" name="Subtitle 2"/>
          <p:cNvSpPr>
            <a:spLocks noGrp="1"/>
          </p:cNvSpPr>
          <p:nvPr>
            <p:ph type="subTitle" idx="1"/>
          </p:nvPr>
        </p:nvSpPr>
        <p:spPr>
          <a:xfrm>
            <a:off x="393700" y="1727199"/>
            <a:ext cx="6153150" cy="723899"/>
          </a:xfrm>
        </p:spPr>
        <p:txBody>
          <a:bodyPr lIns="91440" anchor="ctr" anchorCtr="0">
            <a:normAutofit/>
          </a:bodyPr>
          <a:lstStyle>
            <a:lvl1pPr marL="0" indent="0" algn="l">
              <a:buNone/>
              <a:defRPr sz="1800" b="0" i="0">
                <a:solidFill>
                  <a:schemeClr val="bg2"/>
                </a:solidFill>
                <a:latin typeface="+mn-lt"/>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6" name="Text Placeholder 5"/>
          <p:cNvSpPr>
            <a:spLocks noGrp="1"/>
          </p:cNvSpPr>
          <p:nvPr>
            <p:ph type="body" sz="quarter" idx="10" hasCustomPrompt="1"/>
          </p:nvPr>
        </p:nvSpPr>
        <p:spPr>
          <a:xfrm>
            <a:off x="393700" y="3060700"/>
            <a:ext cx="3276600" cy="1041400"/>
          </a:xfrm>
        </p:spPr>
        <p:txBody>
          <a:bodyPr>
            <a:normAutofit/>
          </a:bodyPr>
          <a:lstStyle>
            <a:lvl1pPr>
              <a:defRPr sz="1100" baseline="0">
                <a:solidFill>
                  <a:schemeClr val="tx1"/>
                </a:solidFill>
              </a:defRPr>
            </a:lvl1pPr>
          </a:lstStyle>
          <a:p>
            <a:pPr lvl="0"/>
            <a:r>
              <a:rPr lang="en-US" dirty="0"/>
              <a:t>Click to edit Presenter Information</a:t>
            </a:r>
          </a:p>
        </p:txBody>
      </p:sp>
    </p:spTree>
    <p:extLst>
      <p:ext uri="{BB962C8B-B14F-4D97-AF65-F5344CB8AC3E}">
        <p14:creationId xmlns:p14="http://schemas.microsoft.com/office/powerpoint/2010/main" val="522293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74320" y="2166365"/>
            <a:ext cx="8603674" cy="1739347"/>
          </a:xfrm>
        </p:spPr>
        <p:txBody>
          <a:bodyPr tIns="45720" bIns="45720" anchor="ctr">
            <a:normAutofit/>
          </a:bodyPr>
          <a:lstStyle>
            <a:lvl1pPr algn="ctr">
              <a:lnSpc>
                <a:spcPct val="80000"/>
              </a:lnSpc>
              <a:defRPr sz="4500" spc="113" baseline="0"/>
            </a:lvl1pPr>
          </a:lstStyle>
          <a:p>
            <a:r>
              <a:rPr lang="en-US"/>
              <a:t>Click to edit Master title style</a:t>
            </a:r>
            <a:endParaRPr lang="en-US" dirty="0"/>
          </a:p>
        </p:txBody>
      </p:sp>
      <p:sp>
        <p:nvSpPr>
          <p:cNvPr id="3" name="Subtitle 2"/>
          <p:cNvSpPr>
            <a:spLocks noGrp="1"/>
          </p:cNvSpPr>
          <p:nvPr>
            <p:ph type="subTitle" idx="1"/>
          </p:nvPr>
        </p:nvSpPr>
        <p:spPr>
          <a:xfrm>
            <a:off x="1143000" y="3996251"/>
            <a:ext cx="6858000" cy="1309255"/>
          </a:xfrm>
        </p:spPr>
        <p:txBody>
          <a:bodyPr>
            <a:normAutofit/>
          </a:bodyPr>
          <a:lstStyle>
            <a:lvl1pPr marL="0" indent="0" algn="ctr">
              <a:buNone/>
              <a:defRPr sz="1500"/>
            </a:lvl1pPr>
            <a:lvl2pPr marL="342900" indent="0" algn="ctr">
              <a:buNone/>
              <a:defRPr sz="1500"/>
            </a:lvl2pPr>
            <a:lvl3pPr marL="685800" indent="0" algn="ctr">
              <a:buNone/>
              <a:defRPr sz="15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64CA947-684E-441A-8978-B5C97E8D56B5}" type="datetimeFigureOut">
              <a:rPr lang="en-US" smtClean="0"/>
              <a:t>7/9/2019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0F95C8-BF7C-4B6C-AF97-F3A51B56FD6D}" type="slidenum">
              <a:rPr lang="en-US" smtClean="0"/>
              <a:t>‹#›</a:t>
            </a:fld>
            <a:endParaRPr lang="en-US"/>
          </a:p>
        </p:txBody>
      </p:sp>
    </p:spTree>
    <p:extLst>
      <p:ext uri="{BB962C8B-B14F-4D97-AF65-F5344CB8AC3E}">
        <p14:creationId xmlns:p14="http://schemas.microsoft.com/office/powerpoint/2010/main" val="2807718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4CA947-684E-441A-8978-B5C97E8D56B5}" type="datetimeFigureOut">
              <a:rPr lang="en-US" smtClean="0"/>
              <a:t>7/9/2019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0F95C8-BF7C-4B6C-AF97-F3A51B56FD6D}" type="slidenum">
              <a:rPr lang="en-US" smtClean="0"/>
              <a:t>‹#›</a:t>
            </a:fld>
            <a:endParaRPr lang="en-US"/>
          </a:p>
        </p:txBody>
      </p:sp>
    </p:spTree>
    <p:extLst>
      <p:ext uri="{BB962C8B-B14F-4D97-AF65-F5344CB8AC3E}">
        <p14:creationId xmlns:p14="http://schemas.microsoft.com/office/powerpoint/2010/main" val="38845499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24893" y="2208879"/>
            <a:ext cx="7886700" cy="1676400"/>
          </a:xfrm>
        </p:spPr>
        <p:txBody>
          <a:bodyPr anchor="ctr">
            <a:noAutofit/>
          </a:bodyPr>
          <a:lstStyle>
            <a:lvl1pPr algn="ctr">
              <a:lnSpc>
                <a:spcPct val="80000"/>
              </a:lnSpc>
              <a:defRPr sz="4500" b="0" spc="113"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4893" y="4010335"/>
            <a:ext cx="7886700" cy="1174639"/>
          </a:xfrm>
        </p:spPr>
        <p:txBody>
          <a:bodyPr anchor="t">
            <a:normAutofit/>
          </a:bodyPr>
          <a:lstStyle>
            <a:lvl1pPr marL="0" indent="0" algn="ctr">
              <a:buNone/>
              <a:defRPr sz="1500">
                <a:solidFill>
                  <a:schemeClr val="tx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664CA947-684E-441A-8978-B5C97E8D56B5}" type="datetimeFigureOut">
              <a:rPr lang="en-US" smtClean="0"/>
              <a:t>7/9/2019</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5C0F95C8-BF7C-4B6C-AF97-F3A51B56FD6D}" type="slidenum">
              <a:rPr lang="en-US" smtClean="0"/>
              <a:t>‹#›</a:t>
            </a:fld>
            <a:endParaRPr lang="en-US"/>
          </a:p>
        </p:txBody>
      </p:sp>
    </p:spTree>
    <p:extLst>
      <p:ext uri="{BB962C8B-B14F-4D97-AF65-F5344CB8AC3E}">
        <p14:creationId xmlns:p14="http://schemas.microsoft.com/office/powerpoint/2010/main" val="2261374067"/>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04008" y="2011680"/>
            <a:ext cx="3566160" cy="420624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72793" y="2011680"/>
            <a:ext cx="3566160" cy="420624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64CA947-684E-441A-8978-B5C97E8D56B5}" type="datetimeFigureOut">
              <a:rPr lang="en-US" smtClean="0"/>
              <a:t>7/9/2019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0F95C8-BF7C-4B6C-AF97-F3A51B56FD6D}" type="slidenum">
              <a:rPr lang="en-US" smtClean="0"/>
              <a:t>‹#›</a:t>
            </a:fld>
            <a:endParaRPr lang="en-US"/>
          </a:p>
        </p:txBody>
      </p:sp>
    </p:spTree>
    <p:extLst>
      <p:ext uri="{BB962C8B-B14F-4D97-AF65-F5344CB8AC3E}">
        <p14:creationId xmlns:p14="http://schemas.microsoft.com/office/powerpoint/2010/main" val="42679937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905256" y="1913470"/>
            <a:ext cx="3566160" cy="743094"/>
          </a:xfrm>
        </p:spPr>
        <p:txBody>
          <a:bodyPr anchor="ctr">
            <a:normAutofit/>
          </a:bodyPr>
          <a:lstStyle>
            <a:lvl1pPr marL="0" indent="0">
              <a:buNone/>
              <a:defRPr sz="1575"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905256" y="2656566"/>
            <a:ext cx="3566160" cy="35661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73423" y="1913470"/>
            <a:ext cx="3566160" cy="743094"/>
          </a:xfrm>
        </p:spPr>
        <p:txBody>
          <a:bodyPr anchor="ctr">
            <a:normAutofit/>
          </a:bodyPr>
          <a:lstStyle>
            <a:lvl1pPr marL="0" indent="0">
              <a:buNone/>
              <a:defRPr sz="1575"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73423" y="2656564"/>
            <a:ext cx="3566160" cy="35661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64CA947-684E-441A-8978-B5C97E8D56B5}" type="datetimeFigureOut">
              <a:rPr lang="en-US" smtClean="0"/>
              <a:t>7/9/2019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0F95C8-BF7C-4B6C-AF97-F3A51B56FD6D}" type="slidenum">
              <a:rPr lang="en-US" smtClean="0"/>
              <a:t>‹#›</a:t>
            </a:fld>
            <a:endParaRPr lang="en-US"/>
          </a:p>
        </p:txBody>
      </p:sp>
    </p:spTree>
    <p:extLst>
      <p:ext uri="{BB962C8B-B14F-4D97-AF65-F5344CB8AC3E}">
        <p14:creationId xmlns:p14="http://schemas.microsoft.com/office/powerpoint/2010/main" val="529491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64CA947-684E-441A-8978-B5C97E8D56B5}" type="datetimeFigureOut">
              <a:rPr lang="en-US" smtClean="0"/>
              <a:t>7/9/2019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0F95C8-BF7C-4B6C-AF97-F3A51B56FD6D}" type="slidenum">
              <a:rPr lang="en-US" smtClean="0"/>
              <a:t>‹#›</a:t>
            </a:fld>
            <a:endParaRPr lang="en-US"/>
          </a:p>
        </p:txBody>
      </p:sp>
    </p:spTree>
    <p:extLst>
      <p:ext uri="{BB962C8B-B14F-4D97-AF65-F5344CB8AC3E}">
        <p14:creationId xmlns:p14="http://schemas.microsoft.com/office/powerpoint/2010/main" val="1531535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4CA947-684E-441A-8978-B5C97E8D56B5}" type="datetimeFigureOut">
              <a:rPr lang="en-US" smtClean="0"/>
              <a:t>7/9/2019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0F95C8-BF7C-4B6C-AF97-F3A51B56FD6D}" type="slidenum">
              <a:rPr lang="en-US" smtClean="0"/>
              <a:t>‹#›</a:t>
            </a:fld>
            <a:endParaRPr lang="en-US"/>
          </a:p>
        </p:txBody>
      </p:sp>
    </p:spTree>
    <p:extLst>
      <p:ext uri="{BB962C8B-B14F-4D97-AF65-F5344CB8AC3E}">
        <p14:creationId xmlns:p14="http://schemas.microsoft.com/office/powerpoint/2010/main" val="4141552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55F3C18-E87E-4CDE-BCD4-1A6831D94275}" type="datetimeFigureOut">
              <a:rPr lang="en-US"/>
              <a:pPr>
                <a:defRPr/>
              </a:pPr>
              <a:t>7/9/2019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A5E8B02B-A49B-4B01-A736-F9A453190C69}" type="slidenum">
              <a:rPr lang="en-US" altLang="en-US"/>
              <a:pPr/>
              <a:t>‹#›</a:t>
            </a:fld>
            <a:endParaRPr lang="en-US" altLang="en-US" dirty="0"/>
          </a:p>
        </p:txBody>
      </p:sp>
    </p:spTree>
    <p:extLst>
      <p:ext uri="{BB962C8B-B14F-4D97-AF65-F5344CB8AC3E}">
        <p14:creationId xmlns:p14="http://schemas.microsoft.com/office/powerpoint/2010/main" val="32380257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905256" y="2120054"/>
            <a:ext cx="4594860" cy="4114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841767" y="2147487"/>
            <a:ext cx="2400300" cy="3432319"/>
          </a:xfrm>
        </p:spPr>
        <p:txBody>
          <a:bodyPr>
            <a:normAutofit/>
          </a:bodyPr>
          <a:lstStyle>
            <a:lvl1pPr marL="0" indent="0">
              <a:lnSpc>
                <a:spcPct val="95000"/>
              </a:lnSpc>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664CA947-684E-441A-8978-B5C97E8D56B5}" type="datetimeFigureOut">
              <a:rPr lang="en-US" smtClean="0"/>
              <a:t>7/9/2019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0F95C8-BF7C-4B6C-AF97-F3A51B56FD6D}" type="slidenum">
              <a:rPr lang="en-US" smtClean="0"/>
              <a:t>‹#›</a:t>
            </a:fld>
            <a:endParaRPr lang="en-US"/>
          </a:p>
        </p:txBody>
      </p:sp>
    </p:spTree>
    <p:extLst>
      <p:ext uri="{BB962C8B-B14F-4D97-AF65-F5344CB8AC3E}">
        <p14:creationId xmlns:p14="http://schemas.microsoft.com/office/powerpoint/2010/main" val="34580925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960120" y="2211494"/>
            <a:ext cx="4594860" cy="3931920"/>
          </a:xfrm>
          <a:solidFill>
            <a:schemeClr val="tx2">
              <a:lumMod val="60000"/>
              <a:lumOff val="40000"/>
            </a:schemeClr>
          </a:solidFill>
        </p:spPr>
        <p:txBody>
          <a:bodyPr tIns="365760" anchor="t"/>
          <a:lstStyle>
            <a:lvl1pPr marL="0" indent="0" algn="ctr">
              <a:buNone/>
              <a:defRPr sz="2400">
                <a:solidFill>
                  <a:schemeClr val="tx1">
                    <a:lumMod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843016" y="2150621"/>
            <a:ext cx="2400300" cy="3429000"/>
          </a:xfrm>
        </p:spPr>
        <p:txBody>
          <a:bodyPr>
            <a:normAutofit/>
          </a:bodyPr>
          <a:lstStyle>
            <a:lvl1pPr marL="0" indent="0">
              <a:lnSpc>
                <a:spcPct val="95000"/>
              </a:lnSpc>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664CA947-684E-441A-8978-B5C97E8D56B5}" type="datetimeFigureOut">
              <a:rPr lang="en-US" smtClean="0"/>
              <a:t>7/9/2019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0F95C8-BF7C-4B6C-AF97-F3A51B56FD6D}" type="slidenum">
              <a:rPr lang="en-US" smtClean="0"/>
              <a:t>‹#›</a:t>
            </a:fld>
            <a:endParaRPr lang="en-US"/>
          </a:p>
        </p:txBody>
      </p:sp>
    </p:spTree>
    <p:extLst>
      <p:ext uri="{BB962C8B-B14F-4D97-AF65-F5344CB8AC3E}">
        <p14:creationId xmlns:p14="http://schemas.microsoft.com/office/powerpoint/2010/main" val="3147548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4CA947-684E-441A-8978-B5C97E8D56B5}" type="datetimeFigureOut">
              <a:rPr lang="en-US" smtClean="0"/>
              <a:t>7/9/2019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0F95C8-BF7C-4B6C-AF97-F3A51B56FD6D}" type="slidenum">
              <a:rPr lang="en-US" smtClean="0"/>
              <a:t>‹#›</a:t>
            </a:fld>
            <a:endParaRPr lang="en-US"/>
          </a:p>
        </p:txBody>
      </p:sp>
    </p:spTree>
    <p:extLst>
      <p:ext uri="{BB962C8B-B14F-4D97-AF65-F5344CB8AC3E}">
        <p14:creationId xmlns:p14="http://schemas.microsoft.com/office/powerpoint/2010/main" val="3685455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764484" y="0"/>
            <a:ext cx="20574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870468" y="274638"/>
            <a:ext cx="1801785"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4638"/>
            <a:ext cx="5979968"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422855"/>
            <a:ext cx="2057397" cy="365125"/>
          </a:xfrm>
        </p:spPr>
        <p:txBody>
          <a:bodyPr/>
          <a:lstStyle/>
          <a:p>
            <a:fld id="{664CA947-684E-441A-8978-B5C97E8D56B5}" type="datetimeFigureOut">
              <a:rPr lang="en-US" smtClean="0"/>
              <a:t>7/9/2019</a:t>
            </a:fld>
            <a:endParaRPr lang="en-US"/>
          </a:p>
        </p:txBody>
      </p:sp>
      <p:sp>
        <p:nvSpPr>
          <p:cNvPr id="5" name="Footer Placeholder 4"/>
          <p:cNvSpPr>
            <a:spLocks noGrp="1"/>
          </p:cNvSpPr>
          <p:nvPr>
            <p:ph type="ftr" sz="quarter" idx="11"/>
          </p:nvPr>
        </p:nvSpPr>
        <p:spPr>
          <a:xfrm>
            <a:off x="2832102" y="6422855"/>
            <a:ext cx="3209752" cy="365125"/>
          </a:xfrm>
        </p:spPr>
        <p:txBody>
          <a:bodyPr/>
          <a:lstStyle/>
          <a:p>
            <a:endParaRPr lang="en-US"/>
          </a:p>
        </p:txBody>
      </p:sp>
      <p:sp>
        <p:nvSpPr>
          <p:cNvPr id="6" name="Slide Number Placeholder 5"/>
          <p:cNvSpPr>
            <a:spLocks noGrp="1"/>
          </p:cNvSpPr>
          <p:nvPr>
            <p:ph type="sldNum" sz="quarter" idx="12"/>
          </p:nvPr>
        </p:nvSpPr>
        <p:spPr>
          <a:xfrm>
            <a:off x="6054787" y="6422855"/>
            <a:ext cx="659819" cy="365125"/>
          </a:xfrm>
        </p:spPr>
        <p:txBody>
          <a:bodyPr/>
          <a:lstStyle/>
          <a:p>
            <a:fld id="{5C0F95C8-BF7C-4B6C-AF97-F3A51B56FD6D}" type="slidenum">
              <a:rPr lang="en-US" smtClean="0"/>
              <a:t>‹#›</a:t>
            </a:fld>
            <a:endParaRPr lang="en-US"/>
          </a:p>
        </p:txBody>
      </p:sp>
    </p:spTree>
    <p:extLst>
      <p:ext uri="{BB962C8B-B14F-4D97-AF65-F5344CB8AC3E}">
        <p14:creationId xmlns:p14="http://schemas.microsoft.com/office/powerpoint/2010/main" val="120966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0534D29-8AC8-41B7-AC70-9482607FDA5E}" type="datetimeFigureOut">
              <a:rPr lang="en-US" smtClean="0"/>
              <a:t>7/9/2019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465778-A76A-44C2-B8F0-74C1DA5B577F}" type="slidenum">
              <a:rPr lang="en-US" smtClean="0"/>
              <a:t>‹#›</a:t>
            </a:fld>
            <a:endParaRPr lang="en-US"/>
          </a:p>
        </p:txBody>
      </p:sp>
    </p:spTree>
    <p:extLst>
      <p:ext uri="{BB962C8B-B14F-4D97-AF65-F5344CB8AC3E}">
        <p14:creationId xmlns:p14="http://schemas.microsoft.com/office/powerpoint/2010/main" val="2668138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534D29-8AC8-41B7-AC70-9482607FDA5E}" type="datetimeFigureOut">
              <a:rPr lang="en-US" smtClean="0"/>
              <a:t>7/9/2019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465778-A76A-44C2-B8F0-74C1DA5B577F}" type="slidenum">
              <a:rPr lang="en-US" smtClean="0"/>
              <a:t>‹#›</a:t>
            </a:fld>
            <a:endParaRPr lang="en-US"/>
          </a:p>
        </p:txBody>
      </p:sp>
    </p:spTree>
    <p:extLst>
      <p:ext uri="{BB962C8B-B14F-4D97-AF65-F5344CB8AC3E}">
        <p14:creationId xmlns:p14="http://schemas.microsoft.com/office/powerpoint/2010/main" val="9030508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534D29-8AC8-41B7-AC70-9482607FDA5E}" type="datetimeFigureOut">
              <a:rPr lang="en-US" smtClean="0"/>
              <a:t>7/9/2019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465778-A76A-44C2-B8F0-74C1DA5B577F}" type="slidenum">
              <a:rPr lang="en-US" smtClean="0"/>
              <a:t>‹#›</a:t>
            </a:fld>
            <a:endParaRPr lang="en-US"/>
          </a:p>
        </p:txBody>
      </p:sp>
    </p:spTree>
    <p:extLst>
      <p:ext uri="{BB962C8B-B14F-4D97-AF65-F5344CB8AC3E}">
        <p14:creationId xmlns:p14="http://schemas.microsoft.com/office/powerpoint/2010/main" val="2536349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0534D29-8AC8-41B7-AC70-9482607FDA5E}" type="datetimeFigureOut">
              <a:rPr lang="en-US" smtClean="0"/>
              <a:t>7/9/2019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465778-A76A-44C2-B8F0-74C1DA5B577F}" type="slidenum">
              <a:rPr lang="en-US" smtClean="0"/>
              <a:t>‹#›</a:t>
            </a:fld>
            <a:endParaRPr lang="en-US"/>
          </a:p>
        </p:txBody>
      </p:sp>
    </p:spTree>
    <p:extLst>
      <p:ext uri="{BB962C8B-B14F-4D97-AF65-F5344CB8AC3E}">
        <p14:creationId xmlns:p14="http://schemas.microsoft.com/office/powerpoint/2010/main" val="11085095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534D29-8AC8-41B7-AC70-9482607FDA5E}" type="datetimeFigureOut">
              <a:rPr lang="en-US" smtClean="0"/>
              <a:t>7/9/2019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465778-A76A-44C2-B8F0-74C1DA5B577F}" type="slidenum">
              <a:rPr lang="en-US" smtClean="0"/>
              <a:t>‹#›</a:t>
            </a:fld>
            <a:endParaRPr lang="en-US"/>
          </a:p>
        </p:txBody>
      </p:sp>
    </p:spTree>
    <p:extLst>
      <p:ext uri="{BB962C8B-B14F-4D97-AF65-F5344CB8AC3E}">
        <p14:creationId xmlns:p14="http://schemas.microsoft.com/office/powerpoint/2010/main" val="27685672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0534D29-8AC8-41B7-AC70-9482607FDA5E}" type="datetimeFigureOut">
              <a:rPr lang="en-US" smtClean="0"/>
              <a:t>7/9/2019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465778-A76A-44C2-B8F0-74C1DA5B577F}" type="slidenum">
              <a:rPr lang="en-US" smtClean="0"/>
              <a:t>‹#›</a:t>
            </a:fld>
            <a:endParaRPr lang="en-US"/>
          </a:p>
        </p:txBody>
      </p:sp>
    </p:spTree>
    <p:extLst>
      <p:ext uri="{BB962C8B-B14F-4D97-AF65-F5344CB8AC3E}">
        <p14:creationId xmlns:p14="http://schemas.microsoft.com/office/powerpoint/2010/main" val="277956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08141D7-E5E6-44BD-9CA5-A7E7F946B5CF}" type="datetimeFigureOut">
              <a:rPr lang="en-US"/>
              <a:pPr>
                <a:defRPr/>
              </a:pPr>
              <a:t>7/9/2019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54FE20D4-4E11-4BC2-9746-EAEA80443E34}" type="slidenum">
              <a:rPr lang="en-US" altLang="en-US"/>
              <a:pPr/>
              <a:t>‹#›</a:t>
            </a:fld>
            <a:endParaRPr lang="en-US" altLang="en-US" dirty="0"/>
          </a:p>
        </p:txBody>
      </p:sp>
    </p:spTree>
    <p:extLst>
      <p:ext uri="{BB962C8B-B14F-4D97-AF65-F5344CB8AC3E}">
        <p14:creationId xmlns:p14="http://schemas.microsoft.com/office/powerpoint/2010/main" val="1853245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534D29-8AC8-41B7-AC70-9482607FDA5E}" type="datetimeFigureOut">
              <a:rPr lang="en-US" smtClean="0"/>
              <a:t>7/9/2019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465778-A76A-44C2-B8F0-74C1DA5B577F}" type="slidenum">
              <a:rPr lang="en-US" smtClean="0"/>
              <a:t>‹#›</a:t>
            </a:fld>
            <a:endParaRPr lang="en-US"/>
          </a:p>
        </p:txBody>
      </p:sp>
    </p:spTree>
    <p:extLst>
      <p:ext uri="{BB962C8B-B14F-4D97-AF65-F5344CB8AC3E}">
        <p14:creationId xmlns:p14="http://schemas.microsoft.com/office/powerpoint/2010/main" val="29599333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534D29-8AC8-41B7-AC70-9482607FDA5E}" type="datetimeFigureOut">
              <a:rPr lang="en-US" smtClean="0"/>
              <a:t>7/9/2019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465778-A76A-44C2-B8F0-74C1DA5B577F}" type="slidenum">
              <a:rPr lang="en-US" smtClean="0"/>
              <a:t>‹#›</a:t>
            </a:fld>
            <a:endParaRPr lang="en-US"/>
          </a:p>
        </p:txBody>
      </p:sp>
    </p:spTree>
    <p:extLst>
      <p:ext uri="{BB962C8B-B14F-4D97-AF65-F5344CB8AC3E}">
        <p14:creationId xmlns:p14="http://schemas.microsoft.com/office/powerpoint/2010/main" val="18911543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534D29-8AC8-41B7-AC70-9482607FDA5E}" type="datetimeFigureOut">
              <a:rPr lang="en-US" smtClean="0"/>
              <a:t>7/9/2019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465778-A76A-44C2-B8F0-74C1DA5B577F}" type="slidenum">
              <a:rPr lang="en-US" smtClean="0"/>
              <a:t>‹#›</a:t>
            </a:fld>
            <a:endParaRPr lang="en-US"/>
          </a:p>
        </p:txBody>
      </p:sp>
    </p:spTree>
    <p:extLst>
      <p:ext uri="{BB962C8B-B14F-4D97-AF65-F5344CB8AC3E}">
        <p14:creationId xmlns:p14="http://schemas.microsoft.com/office/powerpoint/2010/main" val="12082493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534D29-8AC8-41B7-AC70-9482607FDA5E}" type="datetimeFigureOut">
              <a:rPr lang="en-US" smtClean="0"/>
              <a:t>7/9/2019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465778-A76A-44C2-B8F0-74C1DA5B577F}" type="slidenum">
              <a:rPr lang="en-US" smtClean="0"/>
              <a:t>‹#›</a:t>
            </a:fld>
            <a:endParaRPr lang="en-US"/>
          </a:p>
        </p:txBody>
      </p:sp>
    </p:spTree>
    <p:extLst>
      <p:ext uri="{BB962C8B-B14F-4D97-AF65-F5344CB8AC3E}">
        <p14:creationId xmlns:p14="http://schemas.microsoft.com/office/powerpoint/2010/main" val="28764030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534D29-8AC8-41B7-AC70-9482607FDA5E}" type="datetimeFigureOut">
              <a:rPr lang="en-US" smtClean="0"/>
              <a:t>7/9/2019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465778-A76A-44C2-B8F0-74C1DA5B577F}" type="slidenum">
              <a:rPr lang="en-US" smtClean="0"/>
              <a:t>‹#›</a:t>
            </a:fld>
            <a:endParaRPr lang="en-US"/>
          </a:p>
        </p:txBody>
      </p:sp>
    </p:spTree>
    <p:extLst>
      <p:ext uri="{BB962C8B-B14F-4D97-AF65-F5344CB8AC3E}">
        <p14:creationId xmlns:p14="http://schemas.microsoft.com/office/powerpoint/2010/main" val="41686206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844570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3066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44930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0"/>
        <p:cNvGrpSpPr/>
        <p:nvPr/>
      </p:nvGrpSpPr>
      <p:grpSpPr>
        <a:xfrm>
          <a:off x="0" y="0"/>
          <a:ext cx="0" cy="0"/>
          <a:chOff x="0" y="0"/>
          <a:chExt cx="0" cy="0"/>
        </a:xfrm>
      </p:grpSpPr>
      <p:sp>
        <p:nvSpPr>
          <p:cNvPr id="31" name="Google Shape;31;p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33" name="Google Shape;33;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184603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9" name="Google Shape;39;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28653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59C49AB-8CCF-4CF6-9AAF-2F62068AF97D}" type="datetimeFigureOut">
              <a:rPr lang="en-US"/>
              <a:pPr>
                <a:defRPr/>
              </a:pPr>
              <a:t>7/9/2019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5F134710-8FDF-40D0-A45D-F1738FC7C85A}" type="slidenum">
              <a:rPr lang="en-US" altLang="en-US"/>
              <a:pPr/>
              <a:t>‹#›</a:t>
            </a:fld>
            <a:endParaRPr lang="en-US" altLang="en-US" dirty="0"/>
          </a:p>
        </p:txBody>
      </p:sp>
    </p:spTree>
    <p:extLst>
      <p:ext uri="{BB962C8B-B14F-4D97-AF65-F5344CB8AC3E}">
        <p14:creationId xmlns:p14="http://schemas.microsoft.com/office/powerpoint/2010/main" val="13808486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 name="Google Shape;45;p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99020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2" name="Google Shape;52;p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3" name="Google Shape;53;p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4" name="Google Shape;54;p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5" name="Google Shape;55;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469336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986858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588209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346933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75168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80BB225-DD27-4355-8D5F-FF98E8448F71}" type="datetimeFigureOut">
              <a:rPr lang="en-US"/>
              <a:pPr>
                <a:defRPr/>
              </a:pPr>
              <a:t>7/9/2019</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fld id="{56D2C37C-A1E8-41A5-94F4-BC98DBA6D2CD}" type="slidenum">
              <a:rPr lang="en-US" altLang="en-US"/>
              <a:pPr/>
              <a:t>‹#›</a:t>
            </a:fld>
            <a:endParaRPr lang="en-US" altLang="en-US" dirty="0"/>
          </a:p>
        </p:txBody>
      </p:sp>
    </p:spTree>
    <p:extLst>
      <p:ext uri="{BB962C8B-B14F-4D97-AF65-F5344CB8AC3E}">
        <p14:creationId xmlns:p14="http://schemas.microsoft.com/office/powerpoint/2010/main" val="866078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3CF2C69-F5EF-4896-9A42-89759C0CCEAC}" type="datetimeFigureOut">
              <a:rPr lang="en-US"/>
              <a:pPr>
                <a:defRPr/>
              </a:pPr>
              <a:t>7/9/2019</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fld id="{197400D4-95F2-4F60-85F9-6ABF84B610EB}" type="slidenum">
              <a:rPr lang="en-US" altLang="en-US"/>
              <a:pPr/>
              <a:t>‹#›</a:t>
            </a:fld>
            <a:endParaRPr lang="en-US" altLang="en-US" dirty="0"/>
          </a:p>
        </p:txBody>
      </p:sp>
    </p:spTree>
    <p:extLst>
      <p:ext uri="{BB962C8B-B14F-4D97-AF65-F5344CB8AC3E}">
        <p14:creationId xmlns:p14="http://schemas.microsoft.com/office/powerpoint/2010/main" val="3844164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180975" y="6492875"/>
            <a:ext cx="2133600" cy="365125"/>
          </a:xfrm>
        </p:spPr>
        <p:txBody>
          <a:bodyPr/>
          <a:lstStyle>
            <a:lvl1pPr algn="l">
              <a:defRPr>
                <a:solidFill>
                  <a:schemeClr val="bg1"/>
                </a:solidFill>
              </a:defRPr>
            </a:lvl1pPr>
          </a:lstStyle>
          <a:p>
            <a:fld id="{1867F81F-8D7E-440C-8909-FC1F9F4AA756}" type="slidenum">
              <a:rPr lang="en-US" altLang="en-US"/>
              <a:pPr/>
              <a:t>‹#›</a:t>
            </a:fld>
            <a:endParaRPr lang="en-US" altLang="en-US" dirty="0"/>
          </a:p>
        </p:txBody>
      </p:sp>
    </p:spTree>
    <p:extLst>
      <p:ext uri="{BB962C8B-B14F-4D97-AF65-F5344CB8AC3E}">
        <p14:creationId xmlns:p14="http://schemas.microsoft.com/office/powerpoint/2010/main" val="3867893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5123380-F56D-4E50-8051-58A6056CB8A5}" type="datetimeFigureOut">
              <a:rPr lang="en-US"/>
              <a:pPr>
                <a:defRPr/>
              </a:pPr>
              <a:t>7/9/2019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E239991A-6155-474A-8E34-F3316DA301A0}" type="slidenum">
              <a:rPr lang="en-US" altLang="en-US"/>
              <a:pPr/>
              <a:t>‹#›</a:t>
            </a:fld>
            <a:endParaRPr lang="en-US" altLang="en-US" dirty="0"/>
          </a:p>
        </p:txBody>
      </p:sp>
    </p:spTree>
    <p:extLst>
      <p:ext uri="{BB962C8B-B14F-4D97-AF65-F5344CB8AC3E}">
        <p14:creationId xmlns:p14="http://schemas.microsoft.com/office/powerpoint/2010/main" val="2470283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2A97FEB-D4DA-4B94-B97C-310BE6625EAD}" type="datetimeFigureOut">
              <a:rPr lang="en-US"/>
              <a:pPr>
                <a:defRPr/>
              </a:pPr>
              <a:t>7/9/2019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E1499433-999F-4E32-A3FA-476452D5BCC5}" type="slidenum">
              <a:rPr lang="en-US" altLang="en-US"/>
              <a:pPr/>
              <a:t>‹#›</a:t>
            </a:fld>
            <a:endParaRPr lang="en-US" altLang="en-US" dirty="0"/>
          </a:p>
        </p:txBody>
      </p:sp>
    </p:spTree>
    <p:extLst>
      <p:ext uri="{BB962C8B-B14F-4D97-AF65-F5344CB8AC3E}">
        <p14:creationId xmlns:p14="http://schemas.microsoft.com/office/powerpoint/2010/main" val="1006889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78E8501-0ADC-4594-AA00-EEC2306494FC}" type="datetimeFigureOut">
              <a:rPr lang="en-US"/>
              <a:pPr>
                <a:defRPr/>
              </a:pPr>
              <a:t>7/9/2019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C5591647-0CFB-43B2-A55D-D21C585851A2}" type="slidenum">
              <a:rPr lang="en-US" altLang="en-US"/>
              <a:pPr/>
              <a:t>‹#›</a:t>
            </a:fld>
            <a:endParaRPr lang="en-US" altLang="en-US" dirty="0"/>
          </a:p>
        </p:txBody>
      </p:sp>
      <p:sp>
        <p:nvSpPr>
          <p:cNvPr id="1031" name="Title Placeholder 1"/>
          <p:cNvSpPr txBox="1">
            <a:spLocks/>
          </p:cNvSpPr>
          <p:nvPr userDrawn="1"/>
        </p:nvSpPr>
        <p:spPr bwMode="auto">
          <a:xfrm>
            <a:off x="457200" y="274638"/>
            <a:ext cx="8229600" cy="1143000"/>
          </a:xfrm>
          <a:prstGeom prst="rect">
            <a:avLst/>
          </a:prstGeom>
          <a:noFill/>
          <a:ln>
            <a:noFill/>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sz="4400" dirty="0">
                <a:latin typeface="Calibri" pitchFamily="34" charset="0"/>
              </a:rPr>
              <a:t>Click to edit Master title style</a:t>
            </a:r>
          </a:p>
        </p:txBody>
      </p:sp>
      <p:sp>
        <p:nvSpPr>
          <p:cNvPr id="1032" name="Text Placeholder 2"/>
          <p:cNvSpPr txBox="1">
            <a:spLocks/>
          </p:cNvSpPr>
          <p:nvPr userDrawn="1"/>
        </p:nvSpPr>
        <p:spPr bwMode="auto">
          <a:xfrm>
            <a:off x="457200" y="1600200"/>
            <a:ext cx="8229600" cy="4525963"/>
          </a:xfrm>
          <a:prstGeom prst="rect">
            <a:avLst/>
          </a:prstGeom>
          <a:noFill/>
          <a:ln>
            <a:noFill/>
          </a:ln>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20000"/>
              </a:spcBef>
              <a:buFont typeface="Arial" charset="0"/>
              <a:buChar char="•"/>
              <a:defRPr/>
            </a:pPr>
            <a:r>
              <a:rPr lang="en-US" sz="3200" dirty="0">
                <a:latin typeface="Calibri" pitchFamily="34" charset="0"/>
              </a:rPr>
              <a:t>Click to edit Master text styles</a:t>
            </a:r>
          </a:p>
          <a:p>
            <a:pPr lvl="1">
              <a:spcBef>
                <a:spcPct val="20000"/>
              </a:spcBef>
              <a:buFont typeface="Arial" charset="0"/>
              <a:buChar char="–"/>
              <a:defRPr/>
            </a:pPr>
            <a:r>
              <a:rPr lang="en-US" sz="2800" dirty="0">
                <a:latin typeface="Calibri" pitchFamily="34" charset="0"/>
              </a:rPr>
              <a:t>Second level</a:t>
            </a:r>
          </a:p>
          <a:p>
            <a:pPr lvl="2">
              <a:spcBef>
                <a:spcPct val="20000"/>
              </a:spcBef>
              <a:buFont typeface="Arial" charset="0"/>
              <a:buChar char="•"/>
              <a:defRPr/>
            </a:pPr>
            <a:r>
              <a:rPr lang="en-US" sz="2400" dirty="0">
                <a:latin typeface="Calibri" pitchFamily="34" charset="0"/>
              </a:rPr>
              <a:t>Third level</a:t>
            </a:r>
          </a:p>
          <a:p>
            <a:pPr lvl="3">
              <a:spcBef>
                <a:spcPct val="20000"/>
              </a:spcBef>
              <a:buFont typeface="Arial" charset="0"/>
              <a:buChar char="–"/>
              <a:defRPr/>
            </a:pPr>
            <a:r>
              <a:rPr lang="en-US" sz="2000" dirty="0">
                <a:latin typeface="Calibri" pitchFamily="34" charset="0"/>
              </a:rPr>
              <a:t>Fourth level</a:t>
            </a:r>
          </a:p>
          <a:p>
            <a:pPr lvl="4">
              <a:spcBef>
                <a:spcPct val="20000"/>
              </a:spcBef>
              <a:buFont typeface="Arial" charset="0"/>
              <a:buChar char="»"/>
              <a:defRPr/>
            </a:pPr>
            <a:r>
              <a:rPr lang="en-US" sz="2000" dirty="0">
                <a:latin typeface="Calibri" pitchFamily="34" charset="0"/>
              </a:rPr>
              <a:t>Fifth level</a:t>
            </a:r>
          </a:p>
        </p:txBody>
      </p:sp>
      <p:sp>
        <p:nvSpPr>
          <p:cNvPr id="9" name="Date Placeholder 3"/>
          <p:cNvSpPr txBox="1">
            <a:spLocks/>
          </p:cNvSpPr>
          <p:nvPr userDrawn="1"/>
        </p:nvSpPr>
        <p:spPr>
          <a:xfrm>
            <a:off x="457200" y="6356350"/>
            <a:ext cx="2133600" cy="365125"/>
          </a:xfrm>
          <a:prstGeom prst="rect">
            <a:avLst/>
          </a:prstGeom>
        </p:spPr>
        <p:txBody>
          <a:bodyPr anchor="ctr"/>
          <a:lstStyle>
            <a:lvl1pPr algn="l" fontAlgn="auto">
              <a:spcBef>
                <a:spcPts val="0"/>
              </a:spcBef>
              <a:spcAft>
                <a:spcPts val="0"/>
              </a:spcAft>
              <a:defRPr sz="1200" smtClean="0">
                <a:solidFill>
                  <a:schemeClr val="tx1">
                    <a:tint val="75000"/>
                  </a:schemeClr>
                </a:solidFill>
                <a:latin typeface="+mn-lt"/>
              </a:defRPr>
            </a:lvl1pPr>
          </a:lstStyle>
          <a:p>
            <a:pPr>
              <a:defRPr/>
            </a:pPr>
            <a:fld id="{6B284952-8F0B-4195-BCDA-F9CCF77DBC12}" type="datetimeFigureOut">
              <a:rPr lang="en-US"/>
              <a:pPr>
                <a:defRPr/>
              </a:pPr>
              <a:t>7/9/2019</a:t>
            </a:fld>
            <a:endParaRPr lang="en-US" dirty="0"/>
          </a:p>
        </p:txBody>
      </p:sp>
      <p:sp>
        <p:nvSpPr>
          <p:cNvPr id="10" name="Slide Number Placeholder 5"/>
          <p:cNvSpPr txBox="1">
            <a:spLocks/>
          </p:cNvSpPr>
          <p:nvPr userDrawn="1"/>
        </p:nvSpPr>
        <p:spPr>
          <a:xfrm>
            <a:off x="6553200" y="6356350"/>
            <a:ext cx="2133600" cy="365125"/>
          </a:xfrm>
          <a:prstGeom prst="rect">
            <a:avLst/>
          </a:prstGeom>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C1FB04D-6B72-4960-A624-3CC81CF2DAB8}" type="slidenum">
              <a:rPr lang="en-US" altLang="en-US" sz="1200">
                <a:solidFill>
                  <a:srgbClr val="898989"/>
                </a:solidFill>
                <a:latin typeface="Calibri" panose="020F0502020204030204" pitchFamily="34" charset="0"/>
              </a:rPr>
              <a:pPr algn="r" eaLnBrk="1" hangingPunct="1"/>
              <a:t>‹#›</a:t>
            </a:fld>
            <a:endParaRPr lang="en-US" altLang="en-US" sz="1200" dirty="0">
              <a:solidFill>
                <a:srgbClr val="898989"/>
              </a:solidFill>
              <a:latin typeface="Calibri" panose="020F0502020204030204" pitchFamily="34" charset="0"/>
            </a:endParaRPr>
          </a:p>
        </p:txBody>
      </p:sp>
      <p:pic>
        <p:nvPicPr>
          <p:cNvPr id="1035" name="Picture 7" descr="EPA-slide-bg.jp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0" y="98425"/>
            <a:ext cx="9144000"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5"/>
          <p:cNvSpPr txBox="1">
            <a:spLocks/>
          </p:cNvSpPr>
          <p:nvPr userDrawn="1"/>
        </p:nvSpPr>
        <p:spPr>
          <a:xfrm>
            <a:off x="184150" y="6492875"/>
            <a:ext cx="21336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B81BA1-B2DD-4BD1-96D8-710BB5CB0F9F}" type="slidenum">
              <a:rPr lang="en-US" altLang="en-US" sz="1400">
                <a:solidFill>
                  <a:schemeClr val="bg1"/>
                </a:solidFill>
                <a:latin typeface="Calibri" panose="020F0502020204030204" pitchFamily="34" charset="0"/>
              </a:rPr>
              <a:pPr eaLnBrk="1" hangingPunct="1"/>
              <a:t>‹#›</a:t>
            </a:fld>
            <a:endParaRPr lang="en-US" altLang="en-US" sz="14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24081557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362" y="176109"/>
            <a:ext cx="9141714"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902189" y="284176"/>
            <a:ext cx="733806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02189" y="2011680"/>
            <a:ext cx="7338060" cy="420624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01699" y="6422855"/>
            <a:ext cx="2250671" cy="365125"/>
          </a:xfrm>
          <a:prstGeom prst="rect">
            <a:avLst/>
          </a:prstGeom>
        </p:spPr>
        <p:txBody>
          <a:bodyPr vert="horz" lIns="91440" tIns="45720" rIns="45720" bIns="45720" rtlCol="0" anchor="ctr"/>
          <a:lstStyle>
            <a:lvl1pPr algn="l">
              <a:defRPr sz="788">
                <a:solidFill>
                  <a:schemeClr val="tx1"/>
                </a:solidFill>
              </a:defRPr>
            </a:lvl1pPr>
          </a:lstStyle>
          <a:p>
            <a:fld id="{664CA947-684E-441A-8978-B5C97E8D56B5}" type="datetimeFigureOut">
              <a:rPr lang="en-US" smtClean="0"/>
              <a:t>7/9/2019</a:t>
            </a:fld>
            <a:endParaRPr lang="en-US"/>
          </a:p>
        </p:txBody>
      </p:sp>
      <p:sp>
        <p:nvSpPr>
          <p:cNvPr id="5" name="Footer Placeholder 4"/>
          <p:cNvSpPr>
            <a:spLocks noGrp="1"/>
          </p:cNvSpPr>
          <p:nvPr>
            <p:ph type="ftr" sz="quarter" idx="3"/>
          </p:nvPr>
        </p:nvSpPr>
        <p:spPr>
          <a:xfrm>
            <a:off x="4197353" y="6422855"/>
            <a:ext cx="3783330" cy="365125"/>
          </a:xfrm>
          <a:prstGeom prst="rect">
            <a:avLst/>
          </a:prstGeom>
        </p:spPr>
        <p:txBody>
          <a:bodyPr vert="horz" lIns="91440" tIns="45720" rIns="91440" bIns="45720" rtlCol="0" anchor="ctr"/>
          <a:lstStyle>
            <a:lvl1pPr algn="r">
              <a:defRPr sz="788">
                <a:solidFill>
                  <a:schemeClr val="tx1"/>
                </a:solidFill>
              </a:defRPr>
            </a:lvl1pPr>
          </a:lstStyle>
          <a:p>
            <a:endParaRPr lang="en-US"/>
          </a:p>
        </p:txBody>
      </p:sp>
      <p:sp>
        <p:nvSpPr>
          <p:cNvPr id="6" name="Slide Number Placeholder 5"/>
          <p:cNvSpPr>
            <a:spLocks noGrp="1"/>
          </p:cNvSpPr>
          <p:nvPr>
            <p:ph type="sldNum" sz="quarter" idx="4"/>
          </p:nvPr>
        </p:nvSpPr>
        <p:spPr>
          <a:xfrm>
            <a:off x="7994195" y="6422855"/>
            <a:ext cx="709698" cy="365125"/>
          </a:xfrm>
          <a:prstGeom prst="rect">
            <a:avLst/>
          </a:prstGeom>
        </p:spPr>
        <p:txBody>
          <a:bodyPr vert="horz" lIns="45720" tIns="45720" rIns="91440" bIns="45720" rtlCol="0" anchor="ctr"/>
          <a:lstStyle>
            <a:lvl1pPr algn="l">
              <a:defRPr sz="900" b="0">
                <a:solidFill>
                  <a:schemeClr val="tx1"/>
                </a:solidFill>
              </a:defRPr>
            </a:lvl1pPr>
          </a:lstStyle>
          <a:p>
            <a:fld id="{5C0F95C8-BF7C-4B6C-AF97-F3A51B56FD6D}" type="slidenum">
              <a:rPr lang="en-US" smtClean="0"/>
              <a:t>‹#›</a:t>
            </a:fld>
            <a:endParaRPr lang="en-US"/>
          </a:p>
        </p:txBody>
      </p:sp>
    </p:spTree>
    <p:extLst>
      <p:ext uri="{BB962C8B-B14F-4D97-AF65-F5344CB8AC3E}">
        <p14:creationId xmlns:p14="http://schemas.microsoft.com/office/powerpoint/2010/main" val="1581529870"/>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85000"/>
        </a:lnSpc>
        <a:spcBef>
          <a:spcPct val="0"/>
        </a:spcBef>
        <a:buNone/>
        <a:defRPr sz="3000" kern="1200" cap="all" baseline="0">
          <a:solidFill>
            <a:schemeClr val="bg2"/>
          </a:solidFill>
          <a:latin typeface="+mj-lt"/>
          <a:ea typeface="+mj-ea"/>
          <a:cs typeface="+mj-cs"/>
        </a:defRPr>
      </a:lvl1pPr>
    </p:titleStyle>
    <p:bodyStyle>
      <a:lvl1pPr marL="137160" indent="-137160" algn="l" defTabSz="685800" rtl="0" eaLnBrk="1" latinLnBrk="0" hangingPunct="1">
        <a:lnSpc>
          <a:spcPct val="90000"/>
        </a:lnSpc>
        <a:spcBef>
          <a:spcPts val="900"/>
        </a:spcBef>
        <a:spcAft>
          <a:spcPts val="150"/>
        </a:spcAft>
        <a:buClr>
          <a:schemeClr val="tx1"/>
        </a:buClr>
        <a:buFont typeface="Wingdings" pitchFamily="2" charset="2"/>
        <a:buChar char=""/>
        <a:defRPr sz="1650" kern="1200">
          <a:solidFill>
            <a:schemeClr val="tx1"/>
          </a:solidFill>
          <a:latin typeface="+mn-lt"/>
          <a:ea typeface="+mn-ea"/>
          <a:cs typeface="+mn-cs"/>
        </a:defRPr>
      </a:lvl1pPr>
      <a:lvl2pPr marL="308610" indent="-137160" algn="l" defTabSz="685800" rtl="0" eaLnBrk="1" latinLnBrk="0" hangingPunct="1">
        <a:lnSpc>
          <a:spcPct val="90000"/>
        </a:lnSpc>
        <a:spcBef>
          <a:spcPts val="150"/>
        </a:spcBef>
        <a:spcAft>
          <a:spcPts val="300"/>
        </a:spcAft>
        <a:buClr>
          <a:schemeClr val="tx1"/>
        </a:buClr>
        <a:buFont typeface="Wingdings" pitchFamily="2" charset="2"/>
        <a:buChar char=""/>
        <a:defRPr sz="1500" kern="1200">
          <a:solidFill>
            <a:schemeClr val="tx1"/>
          </a:solidFill>
          <a:latin typeface="+mn-lt"/>
          <a:ea typeface="+mn-ea"/>
          <a:cs typeface="+mn-cs"/>
        </a:defRPr>
      </a:lvl2pPr>
      <a:lvl3pPr marL="480060" indent="-137160" algn="l" defTabSz="685800" rtl="0" eaLnBrk="1" latinLnBrk="0" hangingPunct="1">
        <a:lnSpc>
          <a:spcPct val="90000"/>
        </a:lnSpc>
        <a:spcBef>
          <a:spcPts val="150"/>
        </a:spcBef>
        <a:spcAft>
          <a:spcPts val="300"/>
        </a:spcAft>
        <a:buClr>
          <a:schemeClr val="tx1"/>
        </a:buClr>
        <a:buFont typeface="Wingdings" pitchFamily="2" charset="2"/>
        <a:buChar char=""/>
        <a:defRPr sz="1350" kern="1200">
          <a:solidFill>
            <a:schemeClr val="tx1"/>
          </a:solidFill>
          <a:latin typeface="+mn-lt"/>
          <a:ea typeface="+mn-ea"/>
          <a:cs typeface="+mn-cs"/>
        </a:defRPr>
      </a:lvl3pPr>
      <a:lvl4pPr marL="65151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4pPr>
      <a:lvl5pPr marL="82296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5pPr>
      <a:lvl6pPr marL="9634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6pPr>
      <a:lvl7pPr marL="11038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7pPr>
      <a:lvl8pPr marL="12217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8pPr>
      <a:lvl9pPr marL="13546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534D29-8AC8-41B7-AC70-9482607FDA5E}" type="datetimeFigureOut">
              <a:rPr lang="en-US" smtClean="0"/>
              <a:t>7/9/2019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465778-A76A-44C2-B8F0-74C1DA5B577F}" type="slidenum">
              <a:rPr lang="en-US" smtClean="0"/>
              <a:t>‹#›</a:t>
            </a:fld>
            <a:endParaRPr lang="en-US"/>
          </a:p>
        </p:txBody>
      </p:sp>
    </p:spTree>
    <p:extLst>
      <p:ext uri="{BB962C8B-B14F-4D97-AF65-F5344CB8AC3E}">
        <p14:creationId xmlns:p14="http://schemas.microsoft.com/office/powerpoint/2010/main" val="198794971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FA3A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19236655"/>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hyperlink" Target="http://www.communitybasedservices.org/sites/communitybasedservices.org/files/files/Mobile%20C_A_R_E_%20Foun" TargetMode="External"/><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7.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hyperlink" Target="http://www.communitybasedservices.org/sites/communitybasedservices.org/files/files/Mobile%20C_A_R_E_%20Foun" TargetMode="External"/><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37.xml"/><Relationship Id="rId5" Type="http://schemas.openxmlformats.org/officeDocument/2006/relationships/image" Target="../media/image32.jpeg"/><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37.xml"/><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2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24.xml"/><Relationship Id="rId4" Type="http://schemas.openxmlformats.org/officeDocument/2006/relationships/chart" Target="../charts/char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2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g"/></Relationships>
</file>

<file path=ppt/slides/_rels/slide5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2.xml"/><Relationship Id="rId1" Type="http://schemas.openxmlformats.org/officeDocument/2006/relationships/slideLayout" Target="../slideLayouts/slideLayout24.x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24.xml"/><Relationship Id="rId5" Type="http://schemas.openxmlformats.org/officeDocument/2006/relationships/image" Target="../media/image68.png"/><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24.xml"/><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24.xml"/><Relationship Id="rId5" Type="http://schemas.openxmlformats.org/officeDocument/2006/relationships/image" Target="../media/image71.png"/><Relationship Id="rId4" Type="http://schemas.openxmlformats.org/officeDocument/2006/relationships/image" Target="../media/image70.png"/></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24.xml"/><Relationship Id="rId4" Type="http://schemas.openxmlformats.org/officeDocument/2006/relationships/image" Target="../media/image72.png"/></Relationships>
</file>

<file path=ppt/slides/_rels/slide6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6.png"/><Relationship Id="rId7" Type="http://schemas.openxmlformats.org/officeDocument/2006/relationships/diagramColors" Target="../diagrams/colors1.xml"/><Relationship Id="rId2" Type="http://schemas.openxmlformats.org/officeDocument/2006/relationships/notesSlide" Target="../notesSlides/notesSlide47.xml"/><Relationship Id="rId1" Type="http://schemas.openxmlformats.org/officeDocument/2006/relationships/slideLayout" Target="../slideLayouts/slideLayout2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8.xml"/><Relationship Id="rId1" Type="http://schemas.openxmlformats.org/officeDocument/2006/relationships/slideLayout" Target="../slideLayouts/slideLayout25.xml"/><Relationship Id="rId4" Type="http://schemas.openxmlformats.org/officeDocument/2006/relationships/image" Target="../media/image56.png"/></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25.xml"/><Relationship Id="rId5" Type="http://schemas.openxmlformats.org/officeDocument/2006/relationships/image" Target="../media/image56.png"/><Relationship Id="rId4" Type="http://schemas.openxmlformats.org/officeDocument/2006/relationships/hyperlink" Target="https://www.cdc.gov/sixeighteen/docs/6-18-evidence-summary-asthma.pdf"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0.xml"/><Relationship Id="rId1" Type="http://schemas.openxmlformats.org/officeDocument/2006/relationships/slideLayout" Target="../slideLayouts/slideLayout24.xml"/><Relationship Id="rId4" Type="http://schemas.openxmlformats.org/officeDocument/2006/relationships/image" Target="../media/image56.png"/></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24.xml"/><Relationship Id="rId5" Type="http://schemas.openxmlformats.org/officeDocument/2006/relationships/image" Target="../media/image77.JPG"/><Relationship Id="rId4" Type="http://schemas.openxmlformats.org/officeDocument/2006/relationships/image" Target="../media/image76.JPG"/></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24.xml"/><Relationship Id="rId5" Type="http://schemas.openxmlformats.org/officeDocument/2006/relationships/chart" Target="../charts/chart4.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81.jpeg"/><Relationship Id="rId5" Type="http://schemas.openxmlformats.org/officeDocument/2006/relationships/image" Target="../media/image80.svg"/><Relationship Id="rId4" Type="http://schemas.openxmlformats.org/officeDocument/2006/relationships/image" Target="../media/image79.png"/><Relationship Id="rId9" Type="http://schemas.openxmlformats.org/officeDocument/2006/relationships/image" Target="../media/image84.JP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09F87A-3C05-4565-B34F-79D2948717CF}"/>
              </a:ext>
            </a:extLst>
          </p:cNvPr>
          <p:cNvPicPr>
            <a:picLocks noChangeAspect="1"/>
          </p:cNvPicPr>
          <p:nvPr/>
        </p:nvPicPr>
        <p:blipFill rotWithShape="1">
          <a:blip r:embed="rId3" cstate="print">
            <a:alphaModFix amt="79000"/>
            <a:extLst>
              <a:ext uri="{28A0092B-C50C-407E-A947-70E740481C1C}">
                <a14:useLocalDpi xmlns:a14="http://schemas.microsoft.com/office/drawing/2010/main" val="0"/>
              </a:ext>
            </a:extLst>
          </a:blip>
          <a:srcRect/>
          <a:stretch/>
        </p:blipFill>
        <p:spPr>
          <a:xfrm>
            <a:off x="1" y="0"/>
            <a:ext cx="9144000" cy="6858000"/>
          </a:xfrm>
          <a:prstGeom prst="rect">
            <a:avLst/>
          </a:prstGeom>
        </p:spPr>
      </p:pic>
      <p:sp>
        <p:nvSpPr>
          <p:cNvPr id="4" name="TextBox 3"/>
          <p:cNvSpPr txBox="1"/>
          <p:nvPr/>
        </p:nvSpPr>
        <p:spPr>
          <a:xfrm>
            <a:off x="307780" y="5939906"/>
            <a:ext cx="8571524" cy="492443"/>
          </a:xfrm>
          <a:prstGeom prst="rect">
            <a:avLst/>
          </a:prstGeom>
          <a:solidFill>
            <a:schemeClr val="bg1">
              <a:alpha val="80000"/>
            </a:schemeClr>
          </a:solidFill>
          <a:ln>
            <a:noFill/>
          </a:ln>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lvl="0" defTabSz="914400" fontAlgn="base">
              <a:spcBef>
                <a:spcPct val="0"/>
              </a:spcBef>
              <a:spcAft>
                <a:spcPct val="0"/>
              </a:spcAft>
              <a:defRPr/>
            </a:pPr>
            <a:r>
              <a:rPr lang="en-US" altLang="en-US" sz="2600" b="1" dirty="0">
                <a:solidFill>
                  <a:srgbClr val="0F6DB7"/>
                </a:solidFill>
                <a:latin typeface="Arial" panose="020B0604020202020204" pitchFamily="34" charset="0"/>
              </a:rPr>
              <a:t>Best Practices From the 2019 Asthma Award Winners</a:t>
            </a:r>
          </a:p>
        </p:txBody>
      </p:sp>
      <p:sp>
        <p:nvSpPr>
          <p:cNvPr id="3076" name="Rectangle 1"/>
          <p:cNvSpPr>
            <a:spLocks noChangeArrowheads="1"/>
          </p:cNvSpPr>
          <p:nvPr/>
        </p:nvSpPr>
        <p:spPr bwMode="auto">
          <a:xfrm>
            <a:off x="305135" y="3816248"/>
            <a:ext cx="3850034" cy="2123658"/>
          </a:xfrm>
          <a:prstGeom prst="rect">
            <a:avLst/>
          </a:prstGeom>
          <a:solidFill>
            <a:schemeClr val="bg1">
              <a:alpha val="80000"/>
            </a:schemeClr>
          </a:solid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defTabSz="914400" eaLnBrk="1" fontAlgn="base" hangingPunct="1">
              <a:spcBef>
                <a:spcPct val="0"/>
              </a:spcBef>
              <a:spcAft>
                <a:spcPct val="0"/>
              </a:spcAft>
              <a:buNone/>
              <a:defRPr/>
            </a:pPr>
            <a:r>
              <a:rPr lang="en-US" altLang="en-US" sz="4400" b="1" dirty="0">
                <a:solidFill>
                  <a:srgbClr val="0F6DB7"/>
                </a:solidFill>
                <a:latin typeface="Arial" panose="020B0604020202020204" pitchFamily="34" charset="0"/>
              </a:rPr>
              <a:t>National Models for Asthma Care:</a:t>
            </a:r>
            <a:endParaRPr kumimoji="0" lang="en-US" altLang="en-US" sz="4400" b="1" i="0" u="none" strike="noStrike" kern="1200" cap="none" spc="0" normalizeH="0" noProof="0" dirty="0">
              <a:ln>
                <a:noFill/>
              </a:ln>
              <a:solidFill>
                <a:srgbClr val="0F6DB7"/>
              </a:solidFill>
              <a:effectLst/>
              <a:uLnTx/>
              <a:uFillTx/>
              <a:latin typeface="Arial" panose="020B0604020202020204" pitchFamily="34" charset="0"/>
            </a:endParaRPr>
          </a:p>
        </p:txBody>
      </p:sp>
    </p:spTree>
    <p:extLst>
      <p:ext uri="{BB962C8B-B14F-4D97-AF65-F5344CB8AC3E}">
        <p14:creationId xmlns:p14="http://schemas.microsoft.com/office/powerpoint/2010/main" val="2285516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636" y="1785909"/>
            <a:ext cx="4450255" cy="4470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191000" y="4451350"/>
            <a:ext cx="26670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p:txBody>
      </p:sp>
      <p:sp>
        <p:nvSpPr>
          <p:cNvPr id="5" name="Title 1"/>
          <p:cNvSpPr txBox="1">
            <a:spLocks/>
          </p:cNvSpPr>
          <p:nvPr/>
        </p:nvSpPr>
        <p:spPr bwMode="auto">
          <a:xfrm>
            <a:off x="457200" y="455286"/>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70C0"/>
                </a:solidFill>
                <a:effectLst/>
                <a:uLnTx/>
                <a:uFillTx/>
                <a:latin typeface="Arial" panose="020B0604020202020204" pitchFamily="34" charset="0"/>
                <a:ea typeface="+mj-ea"/>
                <a:cs typeface="Arial" panose="020B0604020202020204" pitchFamily="34" charset="0"/>
              </a:rPr>
              <a:t>The System for Delivering </a:t>
            </a:r>
            <a:br>
              <a:rPr kumimoji="0" lang="en-US" altLang="en-US" sz="3600" b="1" i="0" u="none" strike="noStrike" kern="1200" cap="none" spc="0" normalizeH="0" baseline="0" noProof="0" dirty="0">
                <a:ln>
                  <a:noFill/>
                </a:ln>
                <a:solidFill>
                  <a:srgbClr val="0070C0"/>
                </a:solidFill>
                <a:effectLst/>
                <a:uLnTx/>
                <a:uFillTx/>
                <a:latin typeface="Arial" panose="020B0604020202020204" pitchFamily="34" charset="0"/>
                <a:ea typeface="+mj-ea"/>
                <a:cs typeface="Arial" panose="020B0604020202020204" pitchFamily="34" charset="0"/>
              </a:rPr>
            </a:br>
            <a:r>
              <a:rPr kumimoji="0" lang="en-US" altLang="en-US" sz="3600" b="1" i="0" u="none" strike="noStrike" kern="1200" cap="none" spc="0" normalizeH="0" baseline="0" noProof="0" dirty="0">
                <a:ln>
                  <a:noFill/>
                </a:ln>
                <a:solidFill>
                  <a:srgbClr val="0070C0"/>
                </a:solidFill>
                <a:effectLst/>
                <a:uLnTx/>
                <a:uFillTx/>
                <a:latin typeface="Arial" panose="020B0604020202020204" pitchFamily="34" charset="0"/>
                <a:ea typeface="+mj-ea"/>
                <a:cs typeface="Arial" panose="020B0604020202020204" pitchFamily="34" charset="0"/>
              </a:rPr>
              <a:t>High-Quality Asthma Care</a:t>
            </a:r>
          </a:p>
        </p:txBody>
      </p:sp>
    </p:spTree>
    <p:extLst>
      <p:ext uri="{BB962C8B-B14F-4D97-AF65-F5344CB8AC3E}">
        <p14:creationId xmlns:p14="http://schemas.microsoft.com/office/powerpoint/2010/main" val="1830487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485900" y="617855"/>
            <a:ext cx="6172200" cy="857250"/>
          </a:xfrm>
        </p:spPr>
        <p:txBody>
          <a:bodyPr/>
          <a:lstStyle/>
          <a:p>
            <a:r>
              <a:rPr lang="en-US" altLang="en-US" sz="3600" b="1" dirty="0">
                <a:solidFill>
                  <a:srgbClr val="0070C0"/>
                </a:solidFill>
                <a:latin typeface="Arial" panose="020B0604020202020204" pitchFamily="34" charset="0"/>
                <a:cs typeface="Arial" panose="020B0604020202020204" pitchFamily="34" charset="0"/>
              </a:rPr>
              <a:t>Polling Question 2</a:t>
            </a:r>
          </a:p>
        </p:txBody>
      </p:sp>
      <p:sp>
        <p:nvSpPr>
          <p:cNvPr id="6" name="Content Placeholder 2"/>
          <p:cNvSpPr>
            <a:spLocks noGrp="1"/>
          </p:cNvSpPr>
          <p:nvPr>
            <p:ph idx="1"/>
          </p:nvPr>
        </p:nvSpPr>
        <p:spPr>
          <a:xfrm>
            <a:off x="1084263" y="1835238"/>
            <a:ext cx="6975475" cy="3976282"/>
          </a:xfrm>
        </p:spPr>
        <p:txBody>
          <a:bodyPr/>
          <a:lstStyle/>
          <a:p>
            <a:pPr marL="0" indent="0">
              <a:buNone/>
              <a:defRPr/>
            </a:pPr>
            <a:r>
              <a:rPr lang="en-US" sz="2400" b="1" dirty="0">
                <a:latin typeface="Arial" panose="020B0604020202020204" pitchFamily="34" charset="0"/>
                <a:cs typeface="Arial" panose="020B0604020202020204" pitchFamily="34" charset="0"/>
              </a:rPr>
              <a:t>Which of the following best practices are you currently employing in your work?</a:t>
            </a:r>
            <a:endParaRPr lang="en-US" sz="2400" dirty="0">
              <a:latin typeface="Arial" panose="020B0604020202020204" pitchFamily="34" charset="0"/>
              <a:cs typeface="Arial" panose="020B0604020202020204" pitchFamily="34" charset="0"/>
            </a:endParaRPr>
          </a:p>
          <a:p>
            <a:pPr marL="385763" indent="-385763">
              <a:buFont typeface="+mj-lt"/>
              <a:buAutoNum type="arabicPeriod"/>
              <a:defRPr/>
            </a:pPr>
            <a:r>
              <a:rPr lang="en-US" sz="2400" dirty="0">
                <a:latin typeface="Arial" panose="020B0604020202020204" pitchFamily="34" charset="0"/>
                <a:cs typeface="Arial" panose="020B0604020202020204" pitchFamily="34" charset="0"/>
              </a:rPr>
              <a:t>Strong community ties</a:t>
            </a:r>
          </a:p>
          <a:p>
            <a:pPr marL="385763" indent="-385763">
              <a:buFont typeface="+mj-lt"/>
              <a:buAutoNum type="arabicPeriod"/>
              <a:defRPr/>
            </a:pPr>
            <a:r>
              <a:rPr lang="en-US" sz="2400" dirty="0">
                <a:latin typeface="Arial" panose="020B0604020202020204" pitchFamily="34" charset="0"/>
                <a:cs typeface="Arial" panose="020B0604020202020204" pitchFamily="34" charset="0"/>
              </a:rPr>
              <a:t>Integrated health care services</a:t>
            </a:r>
          </a:p>
          <a:p>
            <a:pPr marL="385763" indent="-385763">
              <a:buFont typeface="+mj-lt"/>
              <a:buAutoNum type="arabicPeriod"/>
              <a:defRPr/>
            </a:pPr>
            <a:r>
              <a:rPr lang="en-US" sz="2400" dirty="0">
                <a:latin typeface="Arial" panose="020B0604020202020204" pitchFamily="34" charset="0"/>
                <a:cs typeface="Arial" panose="020B0604020202020204" pitchFamily="34" charset="0"/>
              </a:rPr>
              <a:t>Tailored environmental interventions</a:t>
            </a:r>
          </a:p>
          <a:p>
            <a:pPr marL="385763" indent="-385763">
              <a:buFont typeface="+mj-lt"/>
              <a:buAutoNum type="arabicPeriod"/>
              <a:defRPr/>
            </a:pPr>
            <a:r>
              <a:rPr lang="en-US" sz="2400" dirty="0">
                <a:latin typeface="Arial" panose="020B0604020202020204" pitchFamily="34" charset="0"/>
                <a:cs typeface="Arial" panose="020B0604020202020204" pitchFamily="34" charset="0"/>
              </a:rPr>
              <a:t>High-performing collaborations</a:t>
            </a:r>
          </a:p>
          <a:p>
            <a:pPr marL="385763" indent="-385763">
              <a:buFont typeface="+mj-lt"/>
              <a:buAutoNum type="arabicPeriod"/>
              <a:defRPr/>
            </a:pPr>
            <a:r>
              <a:rPr lang="en-US" sz="2400" dirty="0">
                <a:latin typeface="Arial" panose="020B0604020202020204" pitchFamily="34" charset="0"/>
                <a:cs typeface="Arial" panose="020B0604020202020204" pitchFamily="34" charset="0"/>
              </a:rPr>
              <a:t>Committed leaders and champions</a:t>
            </a:r>
          </a:p>
        </p:txBody>
      </p:sp>
    </p:spTree>
    <p:extLst>
      <p:ext uri="{BB962C8B-B14F-4D97-AF65-F5344CB8AC3E}">
        <p14:creationId xmlns:p14="http://schemas.microsoft.com/office/powerpoint/2010/main" val="889301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DD2959-3EDF-44F8-A867-F9F5B491E4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8" cy="6857999"/>
          </a:xfrm>
          <a:prstGeom prst="rect">
            <a:avLst/>
          </a:prstGeom>
        </p:spPr>
      </p:pic>
    </p:spTree>
    <p:extLst>
      <p:ext uri="{BB962C8B-B14F-4D97-AF65-F5344CB8AC3E}">
        <p14:creationId xmlns:p14="http://schemas.microsoft.com/office/powerpoint/2010/main" val="324975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14" descr="Original Breathmobile bw.jpg"/>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0" y="0"/>
            <a:ext cx="10682242" cy="6949440"/>
          </a:xfrm>
          <a:prstGeom prst="rect">
            <a:avLst/>
          </a:prstGeom>
          <a:noFill/>
          <a:ln>
            <a:noFill/>
          </a:ln>
        </p:spPr>
      </p:pic>
      <p:sp>
        <p:nvSpPr>
          <p:cNvPr id="94" name="Google Shape;94;p14"/>
          <p:cNvSpPr/>
          <p:nvPr/>
        </p:nvSpPr>
        <p:spPr>
          <a:xfrm>
            <a:off x="0" y="4419600"/>
            <a:ext cx="6934200" cy="2133600"/>
          </a:xfrm>
          <a:prstGeom prst="snip1Rect">
            <a:avLst>
              <a:gd name="adj" fmla="val 16667"/>
            </a:avLst>
          </a:prstGeom>
          <a:solidFill>
            <a:srgbClr val="7F7F7F">
              <a:alpha val="74509"/>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5" name="Google Shape;95;p14"/>
          <p:cNvSpPr txBox="1"/>
          <p:nvPr/>
        </p:nvSpPr>
        <p:spPr>
          <a:xfrm>
            <a:off x="76200" y="4614195"/>
            <a:ext cx="6707400" cy="1706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Founded in 1999 by Dr. Philip Sheridan, Sr.</a:t>
            </a:r>
            <a:endParaRPr kumimoji="0"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Inspired by the </a:t>
            </a:r>
            <a:r>
              <a:rPr kumimoji="0" lang="en-US" sz="20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Breathmobile</a:t>
            </a:r>
            <a:r>
              <a:rPr kumimoji="0" lang="en-US"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program in Los Angeles and the knowledge that cost and transportation were the two most cited barriers to asthma care.</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15"/>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4663025" y="152400"/>
            <a:ext cx="4419599" cy="5892798"/>
          </a:xfrm>
          <a:prstGeom prst="rect">
            <a:avLst/>
          </a:prstGeom>
          <a:noFill/>
          <a:ln w="28575" cap="flat" cmpd="sng">
            <a:solidFill>
              <a:schemeClr val="lt1"/>
            </a:solidFill>
            <a:prstDash val="solid"/>
            <a:round/>
            <a:headEnd type="none" w="sm" len="sm"/>
            <a:tailEnd type="none" w="sm" len="sm"/>
          </a:ln>
        </p:spPr>
      </p:pic>
      <p:sp>
        <p:nvSpPr>
          <p:cNvPr id="101" name="Google Shape;101;p15"/>
          <p:cNvSpPr/>
          <p:nvPr/>
        </p:nvSpPr>
        <p:spPr>
          <a:xfrm>
            <a:off x="0" y="4419600"/>
            <a:ext cx="6934200" cy="2133600"/>
          </a:xfrm>
          <a:prstGeom prst="snip1Rect">
            <a:avLst>
              <a:gd name="adj" fmla="val 16667"/>
            </a:avLst>
          </a:prstGeom>
          <a:solidFill>
            <a:srgbClr val="7F7F7F">
              <a:alpha val="74509"/>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2" name="Google Shape;102;p15"/>
          <p:cNvSpPr txBox="1"/>
          <p:nvPr/>
        </p:nvSpPr>
        <p:spPr>
          <a:xfrm>
            <a:off x="76200" y="4614208"/>
            <a:ext cx="6728124" cy="1323439"/>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Now we have two vans with 2,700 patient visits per year and 47 partner school sites.</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03" name="Google Shape;103;p15"/>
          <p:cNvPicPr preferRelativeResize="0"/>
          <p:nvPr/>
        </p:nvPicPr>
        <p:blipFill rotWithShape="1">
          <a:blip r:embed="rId4">
            <a:alphaModFix/>
            <a:extLst>
              <a:ext uri="{28A0092B-C50C-407E-A947-70E740481C1C}">
                <a14:useLocalDpi xmlns:a14="http://schemas.microsoft.com/office/drawing/2010/main" val="0"/>
              </a:ext>
            </a:extLst>
          </a:blip>
          <a:srcRect/>
          <a:stretch/>
        </p:blipFill>
        <p:spPr>
          <a:xfrm>
            <a:off x="76200" y="704725"/>
            <a:ext cx="4419600" cy="3053887"/>
          </a:xfrm>
          <a:prstGeom prst="rect">
            <a:avLst/>
          </a:prstGeom>
          <a:noFill/>
          <a:ln w="28575" cap="flat" cmpd="sng">
            <a:solidFill>
              <a:schemeClr val="lt1"/>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6"/>
          <p:cNvSpPr/>
          <p:nvPr/>
        </p:nvSpPr>
        <p:spPr>
          <a:xfrm>
            <a:off x="0" y="4419600"/>
            <a:ext cx="6934200" cy="2133600"/>
          </a:xfrm>
          <a:prstGeom prst="snip1Rect">
            <a:avLst>
              <a:gd name="adj" fmla="val 16667"/>
            </a:avLst>
          </a:prstGeom>
          <a:solidFill>
            <a:srgbClr val="7F7F7F">
              <a:alpha val="74509"/>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9" name="Google Shape;109;p16"/>
          <p:cNvSpPr txBox="1"/>
          <p:nvPr/>
        </p:nvSpPr>
        <p:spPr>
          <a:xfrm>
            <a:off x="76200" y="4614208"/>
            <a:ext cx="6728100" cy="1323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2013: Our home assessment program piloted in the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Roseland neighborhood and reduced pediatric asthma emergency department visits by 84% in that local hospital.</a:t>
            </a:r>
            <a:endParaRPr kumimoji="0"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110" name="Google Shape;110;p16"/>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699250" y="117950"/>
            <a:ext cx="7745504" cy="4114799"/>
          </a:xfrm>
          <a:prstGeom prst="rect">
            <a:avLst/>
          </a:prstGeom>
          <a:noFill/>
          <a:ln w="28575" cap="flat" cmpd="sng">
            <a:solidFill>
              <a:schemeClr val="lt1"/>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7"/>
          <p:cNvSpPr txBox="1"/>
          <p:nvPr/>
        </p:nvSpPr>
        <p:spPr>
          <a:xfrm>
            <a:off x="187931" y="1736250"/>
            <a:ext cx="3728400" cy="33855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sz="4000" b="1" i="0" u="sng" strike="noStrike" kern="0" cap="none" spc="0" normalizeH="0" baseline="0" noProof="0" dirty="0">
                <a:ln>
                  <a:noFill/>
                </a:ln>
                <a:solidFill>
                  <a:srgbClr val="FFFFFF"/>
                </a:solidFill>
                <a:effectLst/>
                <a:uLnTx/>
                <a:uFillTx/>
                <a:latin typeface="Century Gothic"/>
                <a:ea typeface="Century Gothic"/>
                <a:cs typeface="Century Gothic"/>
                <a:sym typeface="Century Gothic"/>
              </a:rPr>
              <a:t>Programs</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Asthma Vans</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Dental Van</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Portable Dental Clinic</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Home Assessments</a:t>
            </a: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116" name="Google Shape;116;p17"/>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4052200" y="0"/>
            <a:ext cx="5091801" cy="6858000"/>
          </a:xfrm>
          <a:prstGeom prst="rect">
            <a:avLst/>
          </a:prstGeom>
          <a:noFill/>
          <a:ln w="28575" cap="flat" cmpd="sng">
            <a:solidFill>
              <a:schemeClr val="lt1"/>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18"/>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2700976" y="474452"/>
            <a:ext cx="6443024" cy="5865501"/>
          </a:xfrm>
          <a:prstGeom prst="rect">
            <a:avLst/>
          </a:prstGeom>
          <a:noFill/>
          <a:ln>
            <a:noFill/>
          </a:ln>
        </p:spPr>
      </p:pic>
      <p:sp>
        <p:nvSpPr>
          <p:cNvPr id="122" name="Google Shape;122;p18"/>
          <p:cNvSpPr txBox="1"/>
          <p:nvPr/>
        </p:nvSpPr>
        <p:spPr>
          <a:xfrm>
            <a:off x="104431" y="1798550"/>
            <a:ext cx="2991600" cy="972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25% </a:t>
            </a:r>
            <a:r>
              <a:rPr kumimoji="0" lang="en-US"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of low-income children have </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asthma</a:t>
            </a:r>
            <a:endParaRPr kumimoji="0"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23" name="Google Shape;123;p18"/>
          <p:cNvSpPr txBox="1"/>
          <p:nvPr/>
        </p:nvSpPr>
        <p:spPr>
          <a:xfrm>
            <a:off x="104431" y="3067475"/>
            <a:ext cx="2544300" cy="833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 </a:t>
            </a:r>
            <a:r>
              <a:rPr kumimoji="0" lang="en-US"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cause of pediatric emergency room use</a:t>
            </a:r>
            <a:endParaRPr kumimoji="0"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24" name="Google Shape;124;p18"/>
          <p:cNvSpPr txBox="1"/>
          <p:nvPr/>
        </p:nvSpPr>
        <p:spPr>
          <a:xfrm>
            <a:off x="104431" y="4624820"/>
            <a:ext cx="2544300" cy="8337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 </a:t>
            </a:r>
            <a:r>
              <a:rPr kumimoji="0" lang="en-US"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cause of school absenteeism</a:t>
            </a:r>
            <a:endParaRPr kumimoji="0"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19"/>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3878150" y="266700"/>
            <a:ext cx="4315610" cy="6324600"/>
          </a:xfrm>
          <a:prstGeom prst="rect">
            <a:avLst/>
          </a:prstGeom>
          <a:noFill/>
          <a:ln>
            <a:noFill/>
          </a:ln>
        </p:spPr>
      </p:pic>
      <p:sp>
        <p:nvSpPr>
          <p:cNvPr id="130" name="Google Shape;130;p19"/>
          <p:cNvSpPr txBox="1"/>
          <p:nvPr/>
        </p:nvSpPr>
        <p:spPr>
          <a:xfrm>
            <a:off x="-294764" y="2966100"/>
            <a:ext cx="4532700" cy="9258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00"/>
              <a:buFont typeface="Arial"/>
              <a:buNone/>
              <a:tabLst/>
              <a:defRPr/>
            </a:pPr>
            <a:r>
              <a:rPr kumimoji="0" lang="en-US" sz="26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 </a:t>
            </a: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 asthma fatalities</a:t>
            </a:r>
            <a:b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b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in the nation</a:t>
            </a: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
        <p:cNvGrpSpPr/>
        <p:nvPr/>
      </p:nvGrpSpPr>
      <p:grpSpPr>
        <a:xfrm>
          <a:off x="0" y="0"/>
          <a:ext cx="0" cy="0"/>
          <a:chOff x="0" y="0"/>
          <a:chExt cx="0" cy="0"/>
        </a:xfrm>
      </p:grpSpPr>
      <p:sp>
        <p:nvSpPr>
          <p:cNvPr id="135" name="Google Shape;135;p20"/>
          <p:cNvSpPr txBox="1"/>
          <p:nvPr/>
        </p:nvSpPr>
        <p:spPr>
          <a:xfrm>
            <a:off x="402706" y="6495939"/>
            <a:ext cx="1392959" cy="76944"/>
          </a:xfrm>
          <a:prstGeom prst="rect">
            <a:avLst/>
          </a:prstGeom>
          <a:noFill/>
          <a:ln>
            <a:noFill/>
          </a:ln>
        </p:spPr>
        <p:txBody>
          <a:bodyPr spcFirstLastPara="1" wrap="square" lIns="0" tIns="0" rIns="0" bIns="0" anchor="t" anchorCtr="0">
            <a:noAutofit/>
          </a:bodyPr>
          <a:lstStyle/>
          <a:p>
            <a:pPr marL="11397"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r>
              <a:rPr kumimoji="0" lang="en-US" sz="500" b="0" i="0" u="none" strike="noStrike" kern="0" cap="none" spc="0" normalizeH="0" baseline="0" noProof="0">
                <a:ln>
                  <a:noFill/>
                </a:ln>
                <a:solidFill>
                  <a:srgbClr val="607685"/>
                </a:solidFill>
                <a:effectLst/>
                <a:uLnTx/>
                <a:uFillTx/>
                <a:latin typeface="Arial"/>
                <a:ea typeface="Arial"/>
                <a:cs typeface="Arial"/>
                <a:sym typeface="Arial"/>
              </a:rPr>
              <a:t>©2017 Advisory Board • All Rights Reserved</a:t>
            </a: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6" name="Google Shape;136;p20"/>
          <p:cNvSpPr txBox="1"/>
          <p:nvPr/>
        </p:nvSpPr>
        <p:spPr>
          <a:xfrm>
            <a:off x="8273703" y="6495939"/>
            <a:ext cx="469900" cy="76944"/>
          </a:xfrm>
          <a:prstGeom prst="rect">
            <a:avLst/>
          </a:prstGeom>
          <a:noFill/>
          <a:ln>
            <a:noFill/>
          </a:ln>
        </p:spPr>
        <p:txBody>
          <a:bodyPr spcFirstLastPara="1" wrap="square" lIns="0" tIns="0" rIns="0" bIns="0" anchor="t" anchorCtr="0">
            <a:noAutofit/>
          </a:bodyPr>
          <a:lstStyle/>
          <a:p>
            <a:pPr marL="11397"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r>
              <a:rPr kumimoji="0" lang="en-US" sz="500" b="1" i="0" u="none" strike="noStrike" kern="0" cap="none" spc="0" normalizeH="0" baseline="0" noProof="0">
                <a:ln>
                  <a:noFill/>
                </a:ln>
                <a:solidFill>
                  <a:srgbClr val="607685"/>
                </a:solidFill>
                <a:effectLst/>
                <a:uLnTx/>
                <a:uFillTx/>
                <a:latin typeface="Arial"/>
                <a:ea typeface="Arial"/>
                <a:cs typeface="Arial"/>
                <a:sym typeface="Arial"/>
              </a:rPr>
              <a:t>advisory.com</a:t>
            </a: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7" name="Google Shape;137;p20"/>
          <p:cNvSpPr/>
          <p:nvPr/>
        </p:nvSpPr>
        <p:spPr>
          <a:xfrm>
            <a:off x="414193" y="911374"/>
            <a:ext cx="8316191" cy="0"/>
          </a:xfrm>
          <a:custGeom>
            <a:avLst/>
            <a:gdLst/>
            <a:ahLst/>
            <a:cxnLst/>
            <a:rect l="l" t="t" r="r" b="b"/>
            <a:pathLst>
              <a:path w="9147810" h="120000" extrusionOk="0">
                <a:moveTo>
                  <a:pt x="0" y="0"/>
                </a:moveTo>
                <a:lnTo>
                  <a:pt x="9147238" y="0"/>
                </a:lnTo>
              </a:path>
            </a:pathLst>
          </a:custGeom>
          <a:noFill/>
          <a:ln w="9525" cap="flat" cmpd="sng">
            <a:solidFill>
              <a:srgbClr val="607685"/>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8" name="Google Shape;138;p20"/>
          <p:cNvSpPr txBox="1"/>
          <p:nvPr/>
        </p:nvSpPr>
        <p:spPr>
          <a:xfrm>
            <a:off x="402706" y="642112"/>
            <a:ext cx="7798377" cy="579646"/>
          </a:xfrm>
          <a:prstGeom prst="rect">
            <a:avLst/>
          </a:prstGeom>
          <a:noFill/>
          <a:ln>
            <a:noFill/>
          </a:ln>
        </p:spPr>
        <p:txBody>
          <a:bodyPr spcFirstLastPara="1" wrap="square" lIns="0" tIns="0" rIns="0" bIns="0" anchor="t" anchorCtr="0">
            <a:noAutofit/>
          </a:bodyPr>
          <a:lstStyle/>
          <a:p>
            <a:pPr marL="11397"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333D47"/>
                </a:solidFill>
                <a:effectLst/>
                <a:uLnTx/>
                <a:uFillTx/>
                <a:latin typeface="Arial"/>
                <a:ea typeface="Arial"/>
                <a:cs typeface="Arial"/>
                <a:sym typeface="Arial"/>
              </a:rPr>
              <a:t>Limited Asthma Specialist Access Necessitates Need for Mobile Intervention</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11397" marR="0" lvl="0" indent="0" algn="l" defTabSz="914400" rtl="0" eaLnBrk="1" fontAlgn="auto" latinLnBrk="0" hangingPunct="1">
              <a:lnSpc>
                <a:spcPct val="100000"/>
              </a:lnSpc>
              <a:spcBef>
                <a:spcPts val="673"/>
              </a:spcBef>
              <a:spcAft>
                <a:spcPts val="0"/>
              </a:spcAft>
              <a:buClr>
                <a:srgbClr val="000000"/>
              </a:buClr>
              <a:buSzPts val="1300"/>
              <a:buFont typeface="Arial"/>
              <a:buNone/>
              <a:tabLst/>
              <a:defRPr/>
            </a:pPr>
            <a:r>
              <a:rPr kumimoji="0" lang="en-US" sz="1300" b="0" i="0" u="none" strike="noStrike" kern="0" cap="none" spc="0" normalizeH="0" baseline="0" noProof="0">
                <a:ln>
                  <a:noFill/>
                </a:ln>
                <a:solidFill>
                  <a:srgbClr val="607685"/>
                </a:solidFill>
                <a:effectLst/>
                <a:uLnTx/>
                <a:uFillTx/>
                <a:latin typeface="Arial"/>
                <a:ea typeface="Arial"/>
                <a:cs typeface="Arial"/>
                <a:sym typeface="Arial"/>
              </a:rPr>
              <a:t>CHWs Oversee Relationships with Partner Schools and Patient Families, Offer Home Assessments</a:t>
            </a:r>
            <a:endParaRPr kumimoji="0" sz="13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9" name="Google Shape;139;p20"/>
          <p:cNvSpPr txBox="1"/>
          <p:nvPr/>
        </p:nvSpPr>
        <p:spPr>
          <a:xfrm>
            <a:off x="5696297" y="6208821"/>
            <a:ext cx="3041650" cy="184666"/>
          </a:xfrm>
          <a:prstGeom prst="rect">
            <a:avLst/>
          </a:prstGeom>
          <a:noFill/>
          <a:ln>
            <a:noFill/>
          </a:ln>
        </p:spPr>
        <p:txBody>
          <a:bodyPr spcFirstLastPara="1" wrap="square" lIns="0" tIns="0" rIns="0" bIns="0" anchor="t" anchorCtr="0">
            <a:noAutofit/>
          </a:bodyPr>
          <a:lstStyle/>
          <a:p>
            <a:pPr marL="11397" marR="4559" lvl="0" indent="0" algn="l" defTabSz="914400" rtl="0" eaLnBrk="1" fontAlgn="auto" latinLnBrk="0" hangingPunct="1">
              <a:lnSpc>
                <a:spcPct val="100000"/>
              </a:lnSpc>
              <a:spcBef>
                <a:spcPts val="0"/>
              </a:spcBef>
              <a:spcAft>
                <a:spcPts val="0"/>
              </a:spcAft>
              <a:buClr>
                <a:srgbClr val="000000"/>
              </a:buClr>
              <a:buSzPts val="400"/>
              <a:buFont typeface="Arial"/>
              <a:buNone/>
              <a:tabLst/>
              <a:defRPr/>
            </a:pPr>
            <a:r>
              <a:rPr kumimoji="0" lang="en-US" sz="400" b="0" i="0" u="none" strike="noStrike" kern="0" cap="none" spc="0" normalizeH="0" baseline="0" noProof="0">
                <a:ln>
                  <a:noFill/>
                </a:ln>
                <a:solidFill>
                  <a:srgbClr val="333D47"/>
                </a:solidFill>
                <a:effectLst/>
                <a:uLnTx/>
                <a:uFillTx/>
                <a:latin typeface="Arial"/>
                <a:ea typeface="Arial"/>
                <a:cs typeface="Arial"/>
                <a:sym typeface="Arial"/>
              </a:rPr>
              <a:t>“Exemplary Programs Making Services Easier to Use,” National Center for Ease of Use of Community-Based Services,</a:t>
            </a:r>
            <a:r>
              <a:rPr kumimoji="0" lang="en-US" sz="400" b="0" i="0" u="sng" strike="noStrike" kern="0" cap="none" spc="0" normalizeH="0" baseline="0" noProof="0">
                <a:ln>
                  <a:noFill/>
                </a:ln>
                <a:solidFill>
                  <a:srgbClr val="0000FF"/>
                </a:solidFill>
                <a:effectLst/>
                <a:uLnTx/>
                <a:uFillTx/>
                <a:latin typeface="Arial"/>
                <a:ea typeface="Arial"/>
                <a:cs typeface="Arial"/>
                <a:sym typeface="Arial"/>
                <a:hlinkClick r:id="rId3"/>
              </a:rPr>
              <a:t> http://www.communitybasedservices.org/sites/communitybasedservices.org/files/files/Mobile%20C_A_R_E_%20Foun</a:t>
            </a:r>
            <a:r>
              <a:rPr kumimoji="0" lang="en-US" sz="400" b="0" i="0" u="none" strike="noStrike" kern="0" cap="none" spc="0" normalizeH="0" baseline="0" noProof="0">
                <a:ln>
                  <a:noFill/>
                </a:ln>
                <a:solidFill>
                  <a:srgbClr val="333D47"/>
                </a:solidFill>
                <a:effectLst/>
                <a:uLnTx/>
                <a:uFillTx/>
                <a:latin typeface="Arial"/>
                <a:ea typeface="Arial"/>
                <a:cs typeface="Arial"/>
                <a:sym typeface="Arial"/>
              </a:rPr>
              <a:t> dation.pdf; Population Health Advisor research and analysis.</a:t>
            </a:r>
            <a:endParaRPr kumimoji="0" sz="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0" name="Google Shape;140;p20"/>
          <p:cNvSpPr/>
          <p:nvPr/>
        </p:nvSpPr>
        <p:spPr>
          <a:xfrm>
            <a:off x="4070928" y="2072775"/>
            <a:ext cx="888423" cy="313204"/>
          </a:xfrm>
          <a:custGeom>
            <a:avLst/>
            <a:gdLst/>
            <a:ahLst/>
            <a:cxnLst/>
            <a:rect l="l" t="t" r="r" b="b"/>
            <a:pathLst>
              <a:path w="977264" h="354964" extrusionOk="0">
                <a:moveTo>
                  <a:pt x="0" y="354812"/>
                </a:moveTo>
                <a:lnTo>
                  <a:pt x="977087" y="354812"/>
                </a:lnTo>
                <a:lnTo>
                  <a:pt x="977087" y="0"/>
                </a:lnTo>
                <a:lnTo>
                  <a:pt x="0" y="0"/>
                </a:lnTo>
                <a:lnTo>
                  <a:pt x="0" y="354812"/>
                </a:lnTo>
                <a:close/>
              </a:path>
            </a:pathLst>
          </a:custGeom>
          <a:solidFill>
            <a:srgbClr val="BDC8D0"/>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1" name="Google Shape;141;p20"/>
          <p:cNvSpPr txBox="1"/>
          <p:nvPr/>
        </p:nvSpPr>
        <p:spPr>
          <a:xfrm>
            <a:off x="4313036" y="2169786"/>
            <a:ext cx="407554" cy="138499"/>
          </a:xfrm>
          <a:prstGeom prst="rect">
            <a:avLst/>
          </a:prstGeom>
          <a:noFill/>
          <a:ln>
            <a:noFill/>
          </a:ln>
        </p:spPr>
        <p:txBody>
          <a:bodyPr spcFirstLastPara="1" wrap="square" lIns="0" tIns="0" rIns="0" bIns="0" anchor="t" anchorCtr="0">
            <a:noAutofit/>
          </a:bodyPr>
          <a:lstStyle/>
          <a:p>
            <a:pPr marL="11397"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a:ln>
                  <a:noFill/>
                </a:ln>
                <a:solidFill>
                  <a:srgbClr val="333D47"/>
                </a:solidFill>
                <a:effectLst/>
                <a:uLnTx/>
                <a:uFillTx/>
                <a:latin typeface="Arial"/>
                <a:ea typeface="Arial"/>
                <a:cs typeface="Arial"/>
                <a:sym typeface="Arial"/>
              </a:rPr>
              <a:t>Survey</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2" name="Google Shape;142;p20"/>
          <p:cNvSpPr/>
          <p:nvPr/>
        </p:nvSpPr>
        <p:spPr>
          <a:xfrm>
            <a:off x="3946235" y="1970718"/>
            <a:ext cx="249382" cy="242047"/>
          </a:xfrm>
          <a:custGeom>
            <a:avLst/>
            <a:gdLst/>
            <a:ahLst/>
            <a:cxnLst/>
            <a:rect l="l" t="t" r="r" b="b"/>
            <a:pathLst>
              <a:path w="274320" h="274319" extrusionOk="0">
                <a:moveTo>
                  <a:pt x="133101" y="0"/>
                </a:moveTo>
                <a:lnTo>
                  <a:pt x="90866" y="7933"/>
                </a:lnTo>
                <a:lnTo>
                  <a:pt x="54308" y="27740"/>
                </a:lnTo>
                <a:lnTo>
                  <a:pt x="25557" y="57291"/>
                </a:lnTo>
                <a:lnTo>
                  <a:pt x="6744" y="94455"/>
                </a:lnTo>
                <a:lnTo>
                  <a:pt x="0" y="137101"/>
                </a:lnTo>
                <a:lnTo>
                  <a:pt x="535" y="149288"/>
                </a:lnTo>
                <a:lnTo>
                  <a:pt x="10371" y="189157"/>
                </a:lnTo>
                <a:lnTo>
                  <a:pt x="31449" y="223486"/>
                </a:lnTo>
                <a:lnTo>
                  <a:pt x="62273" y="250342"/>
                </a:lnTo>
                <a:lnTo>
                  <a:pt x="101348" y="267790"/>
                </a:lnTo>
                <a:lnTo>
                  <a:pt x="147177" y="273899"/>
                </a:lnTo>
                <a:lnTo>
                  <a:pt x="161171" y="272152"/>
                </a:lnTo>
                <a:lnTo>
                  <a:pt x="200030" y="258811"/>
                </a:lnTo>
                <a:lnTo>
                  <a:pt x="232661" y="234617"/>
                </a:lnTo>
                <a:lnTo>
                  <a:pt x="257078" y="201242"/>
                </a:lnTo>
                <a:lnTo>
                  <a:pt x="271296" y="160355"/>
                </a:lnTo>
                <a:lnTo>
                  <a:pt x="274126" y="129749"/>
                </a:lnTo>
                <a:lnTo>
                  <a:pt x="272623" y="115483"/>
                </a:lnTo>
                <a:lnTo>
                  <a:pt x="259814" y="75836"/>
                </a:lnTo>
                <a:lnTo>
                  <a:pt x="236016" y="42504"/>
                </a:lnTo>
                <a:lnTo>
                  <a:pt x="203105" y="17526"/>
                </a:lnTo>
                <a:lnTo>
                  <a:pt x="162958" y="2941"/>
                </a:lnTo>
                <a:lnTo>
                  <a:pt x="133101"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3" name="Google Shape;143;p20"/>
          <p:cNvSpPr/>
          <p:nvPr/>
        </p:nvSpPr>
        <p:spPr>
          <a:xfrm>
            <a:off x="3946235" y="1970718"/>
            <a:ext cx="249382" cy="242047"/>
          </a:xfrm>
          <a:custGeom>
            <a:avLst/>
            <a:gdLst/>
            <a:ahLst/>
            <a:cxnLst/>
            <a:rect l="l" t="t" r="r" b="b"/>
            <a:pathLst>
              <a:path w="274320" h="274319" extrusionOk="0">
                <a:moveTo>
                  <a:pt x="0" y="137101"/>
                </a:moveTo>
                <a:lnTo>
                  <a:pt x="6744" y="94455"/>
                </a:lnTo>
                <a:lnTo>
                  <a:pt x="25557" y="57291"/>
                </a:lnTo>
                <a:lnTo>
                  <a:pt x="54308" y="27740"/>
                </a:lnTo>
                <a:lnTo>
                  <a:pt x="90866" y="7933"/>
                </a:lnTo>
                <a:lnTo>
                  <a:pt x="133101" y="0"/>
                </a:lnTo>
                <a:lnTo>
                  <a:pt x="148292" y="742"/>
                </a:lnTo>
                <a:lnTo>
                  <a:pt x="190434" y="11409"/>
                </a:lnTo>
                <a:lnTo>
                  <a:pt x="225965" y="33149"/>
                </a:lnTo>
                <a:lnTo>
                  <a:pt x="253010" y="63923"/>
                </a:lnTo>
                <a:lnTo>
                  <a:pt x="269690" y="101691"/>
                </a:lnTo>
                <a:lnTo>
                  <a:pt x="274126" y="129749"/>
                </a:lnTo>
                <a:lnTo>
                  <a:pt x="273425" y="145346"/>
                </a:lnTo>
                <a:lnTo>
                  <a:pt x="263049" y="188365"/>
                </a:lnTo>
                <a:lnTo>
                  <a:pt x="241811" y="224430"/>
                </a:lnTo>
                <a:lnTo>
                  <a:pt x="211697" y="251870"/>
                </a:lnTo>
                <a:lnTo>
                  <a:pt x="174693" y="269014"/>
                </a:lnTo>
                <a:lnTo>
                  <a:pt x="147177" y="273899"/>
                </a:lnTo>
                <a:lnTo>
                  <a:pt x="131242" y="273242"/>
                </a:lnTo>
                <a:lnTo>
                  <a:pt x="87498" y="263138"/>
                </a:lnTo>
                <a:lnTo>
                  <a:pt x="51008" y="242340"/>
                </a:lnTo>
                <a:lnTo>
                  <a:pt x="23266" y="212778"/>
                </a:lnTo>
                <a:lnTo>
                  <a:pt x="5769" y="176388"/>
                </a:lnTo>
                <a:lnTo>
                  <a:pt x="0" y="137101"/>
                </a:lnTo>
                <a:close/>
              </a:path>
            </a:pathLst>
          </a:custGeom>
          <a:noFill/>
          <a:ln w="19050" cap="flat" cmpd="sng">
            <a:solidFill>
              <a:srgbClr val="333D47"/>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144;p20"/>
          <p:cNvSpPr txBox="1"/>
          <p:nvPr/>
        </p:nvSpPr>
        <p:spPr>
          <a:xfrm>
            <a:off x="4020128" y="2033522"/>
            <a:ext cx="87168" cy="138499"/>
          </a:xfrm>
          <a:prstGeom prst="rect">
            <a:avLst/>
          </a:prstGeom>
          <a:noFill/>
          <a:ln>
            <a:noFill/>
          </a:ln>
        </p:spPr>
        <p:txBody>
          <a:bodyPr spcFirstLastPara="1" wrap="square" lIns="0" tIns="0" rIns="0" bIns="0" anchor="t" anchorCtr="0">
            <a:noAutofit/>
          </a:bodyPr>
          <a:lstStyle/>
          <a:p>
            <a:pPr marL="11397"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0" i="0" u="none" strike="noStrike" kern="0" cap="none" spc="0" normalizeH="0" baseline="0" noProof="0">
                <a:ln>
                  <a:noFill/>
                </a:ln>
                <a:solidFill>
                  <a:srgbClr val="333D47"/>
                </a:solidFill>
                <a:effectLst/>
                <a:uLnTx/>
                <a:uFillTx/>
                <a:latin typeface="Arial"/>
                <a:ea typeface="Arial"/>
                <a:cs typeface="Arial"/>
                <a:sym typeface="Arial"/>
              </a:rPr>
              <a:t>1</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5" name="Google Shape;145;p20"/>
          <p:cNvSpPr/>
          <p:nvPr/>
        </p:nvSpPr>
        <p:spPr>
          <a:xfrm>
            <a:off x="6559896" y="2072775"/>
            <a:ext cx="888423" cy="313204"/>
          </a:xfrm>
          <a:custGeom>
            <a:avLst/>
            <a:gdLst/>
            <a:ahLst/>
            <a:cxnLst/>
            <a:rect l="l" t="t" r="r" b="b"/>
            <a:pathLst>
              <a:path w="977265" h="354964" extrusionOk="0">
                <a:moveTo>
                  <a:pt x="0" y="354812"/>
                </a:moveTo>
                <a:lnTo>
                  <a:pt x="977087" y="354812"/>
                </a:lnTo>
                <a:lnTo>
                  <a:pt x="977087" y="0"/>
                </a:lnTo>
                <a:lnTo>
                  <a:pt x="0" y="0"/>
                </a:lnTo>
                <a:lnTo>
                  <a:pt x="0" y="354812"/>
                </a:lnTo>
                <a:close/>
              </a:path>
            </a:pathLst>
          </a:custGeom>
          <a:solidFill>
            <a:srgbClr val="60768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46;p20"/>
          <p:cNvSpPr txBox="1"/>
          <p:nvPr/>
        </p:nvSpPr>
        <p:spPr>
          <a:xfrm>
            <a:off x="6663805" y="2169786"/>
            <a:ext cx="680605" cy="138499"/>
          </a:xfrm>
          <a:prstGeom prst="rect">
            <a:avLst/>
          </a:prstGeom>
          <a:noFill/>
          <a:ln>
            <a:noFill/>
          </a:ln>
        </p:spPr>
        <p:txBody>
          <a:bodyPr spcFirstLastPara="1" wrap="square" lIns="0" tIns="0" rIns="0" bIns="0" anchor="t" anchorCtr="0">
            <a:noAutofit/>
          </a:bodyPr>
          <a:lstStyle/>
          <a:p>
            <a:pPr marL="11397"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a:ln>
                  <a:noFill/>
                </a:ln>
                <a:solidFill>
                  <a:srgbClr val="FFFFFF"/>
                </a:solidFill>
                <a:effectLst/>
                <a:uLnTx/>
                <a:uFillTx/>
                <a:latin typeface="Arial"/>
                <a:ea typeface="Arial"/>
                <a:cs typeface="Arial"/>
                <a:sym typeface="Arial"/>
              </a:rPr>
              <a:t>Patient Visit</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 name="Google Shape;147;p20"/>
          <p:cNvSpPr/>
          <p:nvPr/>
        </p:nvSpPr>
        <p:spPr>
          <a:xfrm>
            <a:off x="6435205" y="1970718"/>
            <a:ext cx="249382" cy="242047"/>
          </a:xfrm>
          <a:custGeom>
            <a:avLst/>
            <a:gdLst/>
            <a:ahLst/>
            <a:cxnLst/>
            <a:rect l="l" t="t" r="r" b="b"/>
            <a:pathLst>
              <a:path w="274320" h="274319" extrusionOk="0">
                <a:moveTo>
                  <a:pt x="133101" y="0"/>
                </a:moveTo>
                <a:lnTo>
                  <a:pt x="90866" y="7933"/>
                </a:lnTo>
                <a:lnTo>
                  <a:pt x="54308" y="27740"/>
                </a:lnTo>
                <a:lnTo>
                  <a:pt x="25557" y="57291"/>
                </a:lnTo>
                <a:lnTo>
                  <a:pt x="6744" y="94455"/>
                </a:lnTo>
                <a:lnTo>
                  <a:pt x="0" y="137101"/>
                </a:lnTo>
                <a:lnTo>
                  <a:pt x="535" y="149288"/>
                </a:lnTo>
                <a:lnTo>
                  <a:pt x="10371" y="189157"/>
                </a:lnTo>
                <a:lnTo>
                  <a:pt x="31449" y="223486"/>
                </a:lnTo>
                <a:lnTo>
                  <a:pt x="62273" y="250342"/>
                </a:lnTo>
                <a:lnTo>
                  <a:pt x="101348" y="267790"/>
                </a:lnTo>
                <a:lnTo>
                  <a:pt x="147177" y="273899"/>
                </a:lnTo>
                <a:lnTo>
                  <a:pt x="161171" y="272152"/>
                </a:lnTo>
                <a:lnTo>
                  <a:pt x="200030" y="258811"/>
                </a:lnTo>
                <a:lnTo>
                  <a:pt x="232661" y="234617"/>
                </a:lnTo>
                <a:lnTo>
                  <a:pt x="257078" y="201242"/>
                </a:lnTo>
                <a:lnTo>
                  <a:pt x="271296" y="160355"/>
                </a:lnTo>
                <a:lnTo>
                  <a:pt x="274126" y="129749"/>
                </a:lnTo>
                <a:lnTo>
                  <a:pt x="272623" y="115483"/>
                </a:lnTo>
                <a:lnTo>
                  <a:pt x="259814" y="75836"/>
                </a:lnTo>
                <a:lnTo>
                  <a:pt x="236016" y="42504"/>
                </a:lnTo>
                <a:lnTo>
                  <a:pt x="203105" y="17526"/>
                </a:lnTo>
                <a:lnTo>
                  <a:pt x="162958" y="2941"/>
                </a:lnTo>
                <a:lnTo>
                  <a:pt x="133101"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8" name="Google Shape;148;p20"/>
          <p:cNvSpPr/>
          <p:nvPr/>
        </p:nvSpPr>
        <p:spPr>
          <a:xfrm>
            <a:off x="6435205" y="1970718"/>
            <a:ext cx="249382" cy="242047"/>
          </a:xfrm>
          <a:custGeom>
            <a:avLst/>
            <a:gdLst/>
            <a:ahLst/>
            <a:cxnLst/>
            <a:rect l="l" t="t" r="r" b="b"/>
            <a:pathLst>
              <a:path w="274320" h="274319" extrusionOk="0">
                <a:moveTo>
                  <a:pt x="0" y="137101"/>
                </a:moveTo>
                <a:lnTo>
                  <a:pt x="6744" y="94455"/>
                </a:lnTo>
                <a:lnTo>
                  <a:pt x="25557" y="57291"/>
                </a:lnTo>
                <a:lnTo>
                  <a:pt x="54308" y="27740"/>
                </a:lnTo>
                <a:lnTo>
                  <a:pt x="90866" y="7933"/>
                </a:lnTo>
                <a:lnTo>
                  <a:pt x="133101" y="0"/>
                </a:lnTo>
                <a:lnTo>
                  <a:pt x="148292" y="742"/>
                </a:lnTo>
                <a:lnTo>
                  <a:pt x="190434" y="11409"/>
                </a:lnTo>
                <a:lnTo>
                  <a:pt x="225965" y="33149"/>
                </a:lnTo>
                <a:lnTo>
                  <a:pt x="253010" y="63923"/>
                </a:lnTo>
                <a:lnTo>
                  <a:pt x="269690" y="101691"/>
                </a:lnTo>
                <a:lnTo>
                  <a:pt x="274126" y="129749"/>
                </a:lnTo>
                <a:lnTo>
                  <a:pt x="273425" y="145346"/>
                </a:lnTo>
                <a:lnTo>
                  <a:pt x="263049" y="188365"/>
                </a:lnTo>
                <a:lnTo>
                  <a:pt x="241811" y="224430"/>
                </a:lnTo>
                <a:lnTo>
                  <a:pt x="211697" y="251870"/>
                </a:lnTo>
                <a:lnTo>
                  <a:pt x="174693" y="269014"/>
                </a:lnTo>
                <a:lnTo>
                  <a:pt x="147177" y="273899"/>
                </a:lnTo>
                <a:lnTo>
                  <a:pt x="131242" y="273242"/>
                </a:lnTo>
                <a:lnTo>
                  <a:pt x="87498" y="263138"/>
                </a:lnTo>
                <a:lnTo>
                  <a:pt x="51008" y="242340"/>
                </a:lnTo>
                <a:lnTo>
                  <a:pt x="23266" y="212778"/>
                </a:lnTo>
                <a:lnTo>
                  <a:pt x="5769" y="176388"/>
                </a:lnTo>
                <a:lnTo>
                  <a:pt x="0" y="137101"/>
                </a:lnTo>
                <a:close/>
              </a:path>
            </a:pathLst>
          </a:custGeom>
          <a:noFill/>
          <a:ln w="19050" cap="flat" cmpd="sng">
            <a:solidFill>
              <a:srgbClr val="333D47"/>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9" name="Google Shape;149;p20"/>
          <p:cNvSpPr txBox="1"/>
          <p:nvPr/>
        </p:nvSpPr>
        <p:spPr>
          <a:xfrm>
            <a:off x="6509559" y="2033522"/>
            <a:ext cx="87168" cy="138499"/>
          </a:xfrm>
          <a:prstGeom prst="rect">
            <a:avLst/>
          </a:prstGeom>
          <a:noFill/>
          <a:ln>
            <a:noFill/>
          </a:ln>
        </p:spPr>
        <p:txBody>
          <a:bodyPr spcFirstLastPara="1" wrap="square" lIns="0" tIns="0" rIns="0" bIns="0" anchor="t" anchorCtr="0">
            <a:noAutofit/>
          </a:bodyPr>
          <a:lstStyle/>
          <a:p>
            <a:pPr marL="11397"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0" i="0" u="none" strike="noStrike" kern="0" cap="none" spc="0" normalizeH="0" baseline="0" noProof="0">
                <a:ln>
                  <a:noFill/>
                </a:ln>
                <a:solidFill>
                  <a:srgbClr val="333D47"/>
                </a:solidFill>
                <a:effectLst/>
                <a:uLnTx/>
                <a:uFillTx/>
                <a:latin typeface="Arial"/>
                <a:ea typeface="Arial"/>
                <a:cs typeface="Arial"/>
                <a:sym typeface="Arial"/>
              </a:rPr>
              <a:t>2</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0" name="Google Shape;150;p20"/>
          <p:cNvSpPr/>
          <p:nvPr/>
        </p:nvSpPr>
        <p:spPr>
          <a:xfrm>
            <a:off x="5229860" y="3411205"/>
            <a:ext cx="888423" cy="313204"/>
          </a:xfrm>
          <a:custGeom>
            <a:avLst/>
            <a:gdLst/>
            <a:ahLst/>
            <a:cxnLst/>
            <a:rect l="l" t="t" r="r" b="b"/>
            <a:pathLst>
              <a:path w="977265" h="354964" extrusionOk="0">
                <a:moveTo>
                  <a:pt x="0" y="354812"/>
                </a:moveTo>
                <a:lnTo>
                  <a:pt x="977087" y="354812"/>
                </a:lnTo>
                <a:lnTo>
                  <a:pt x="977087" y="0"/>
                </a:lnTo>
                <a:lnTo>
                  <a:pt x="0" y="0"/>
                </a:lnTo>
                <a:lnTo>
                  <a:pt x="0" y="354812"/>
                </a:lnTo>
                <a:close/>
              </a:path>
            </a:pathLst>
          </a:custGeom>
          <a:solidFill>
            <a:srgbClr val="60768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1" name="Google Shape;151;p20"/>
          <p:cNvSpPr txBox="1"/>
          <p:nvPr/>
        </p:nvSpPr>
        <p:spPr>
          <a:xfrm>
            <a:off x="5383414" y="3441094"/>
            <a:ext cx="580736" cy="276999"/>
          </a:xfrm>
          <a:prstGeom prst="rect">
            <a:avLst/>
          </a:prstGeom>
          <a:noFill/>
          <a:ln>
            <a:noFill/>
          </a:ln>
        </p:spPr>
        <p:txBody>
          <a:bodyPr spcFirstLastPara="1" wrap="square" lIns="0" tIns="0" rIns="0" bIns="0" anchor="t" anchorCtr="0">
            <a:noAutofit/>
          </a:bodyPr>
          <a:lstStyle/>
          <a:p>
            <a:pPr marL="11397" marR="4559" lvl="0" indent="41029"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a:ln>
                  <a:noFill/>
                </a:ln>
                <a:solidFill>
                  <a:srgbClr val="FFFFFF"/>
                </a:solidFill>
                <a:effectLst/>
                <a:uLnTx/>
                <a:uFillTx/>
                <a:latin typeface="Arial"/>
                <a:ea typeface="Arial"/>
                <a:cs typeface="Arial"/>
                <a:sym typeface="Arial"/>
              </a:rPr>
              <a:t>Ongoing Treatment</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 name="Google Shape;152;p20"/>
          <p:cNvSpPr/>
          <p:nvPr/>
        </p:nvSpPr>
        <p:spPr>
          <a:xfrm>
            <a:off x="5105168" y="3309037"/>
            <a:ext cx="249382" cy="242047"/>
          </a:xfrm>
          <a:custGeom>
            <a:avLst/>
            <a:gdLst/>
            <a:ahLst/>
            <a:cxnLst/>
            <a:rect l="l" t="t" r="r" b="b"/>
            <a:pathLst>
              <a:path w="274320" h="274320" extrusionOk="0">
                <a:moveTo>
                  <a:pt x="133107" y="0"/>
                </a:moveTo>
                <a:lnTo>
                  <a:pt x="90917" y="7946"/>
                </a:lnTo>
                <a:lnTo>
                  <a:pt x="54362" y="27778"/>
                </a:lnTo>
                <a:lnTo>
                  <a:pt x="25593" y="57346"/>
                </a:lnTo>
                <a:lnTo>
                  <a:pt x="6756" y="94503"/>
                </a:lnTo>
                <a:lnTo>
                  <a:pt x="0" y="137101"/>
                </a:lnTo>
                <a:lnTo>
                  <a:pt x="536" y="149306"/>
                </a:lnTo>
                <a:lnTo>
                  <a:pt x="10388" y="189211"/>
                </a:lnTo>
                <a:lnTo>
                  <a:pt x="31489" y="223540"/>
                </a:lnTo>
                <a:lnTo>
                  <a:pt x="62329" y="250376"/>
                </a:lnTo>
                <a:lnTo>
                  <a:pt x="101396" y="267802"/>
                </a:lnTo>
                <a:lnTo>
                  <a:pt x="147179" y="273901"/>
                </a:lnTo>
                <a:lnTo>
                  <a:pt x="161191" y="272158"/>
                </a:lnTo>
                <a:lnTo>
                  <a:pt x="200077" y="258840"/>
                </a:lnTo>
                <a:lnTo>
                  <a:pt x="232705" y="234671"/>
                </a:lnTo>
                <a:lnTo>
                  <a:pt x="257103" y="201307"/>
                </a:lnTo>
                <a:lnTo>
                  <a:pt x="271301" y="160405"/>
                </a:lnTo>
                <a:lnTo>
                  <a:pt x="274127" y="129766"/>
                </a:lnTo>
                <a:lnTo>
                  <a:pt x="272627" y="115517"/>
                </a:lnTo>
                <a:lnTo>
                  <a:pt x="259839" y="75895"/>
                </a:lnTo>
                <a:lnTo>
                  <a:pt x="236064" y="42555"/>
                </a:lnTo>
                <a:lnTo>
                  <a:pt x="203164" y="17553"/>
                </a:lnTo>
                <a:lnTo>
                  <a:pt x="163000" y="2947"/>
                </a:lnTo>
                <a:lnTo>
                  <a:pt x="133107"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3" name="Google Shape;153;p20"/>
          <p:cNvSpPr/>
          <p:nvPr/>
        </p:nvSpPr>
        <p:spPr>
          <a:xfrm>
            <a:off x="5105168" y="3309037"/>
            <a:ext cx="249382" cy="242047"/>
          </a:xfrm>
          <a:custGeom>
            <a:avLst/>
            <a:gdLst/>
            <a:ahLst/>
            <a:cxnLst/>
            <a:rect l="l" t="t" r="r" b="b"/>
            <a:pathLst>
              <a:path w="274320" h="274320" extrusionOk="0">
                <a:moveTo>
                  <a:pt x="0" y="137101"/>
                </a:moveTo>
                <a:lnTo>
                  <a:pt x="6756" y="94503"/>
                </a:lnTo>
                <a:lnTo>
                  <a:pt x="25593" y="57346"/>
                </a:lnTo>
                <a:lnTo>
                  <a:pt x="54362" y="27778"/>
                </a:lnTo>
                <a:lnTo>
                  <a:pt x="90917" y="7946"/>
                </a:lnTo>
                <a:lnTo>
                  <a:pt x="133107" y="0"/>
                </a:lnTo>
                <a:lnTo>
                  <a:pt x="148319" y="743"/>
                </a:lnTo>
                <a:lnTo>
                  <a:pt x="190492" y="11428"/>
                </a:lnTo>
                <a:lnTo>
                  <a:pt x="226020" y="33193"/>
                </a:lnTo>
                <a:lnTo>
                  <a:pt x="253043" y="63982"/>
                </a:lnTo>
                <a:lnTo>
                  <a:pt x="269700" y="101739"/>
                </a:lnTo>
                <a:lnTo>
                  <a:pt x="274127" y="129766"/>
                </a:lnTo>
                <a:lnTo>
                  <a:pt x="273426" y="145381"/>
                </a:lnTo>
                <a:lnTo>
                  <a:pt x="263066" y="188429"/>
                </a:lnTo>
                <a:lnTo>
                  <a:pt x="241849" y="224490"/>
                </a:lnTo>
                <a:lnTo>
                  <a:pt x="211746" y="251907"/>
                </a:lnTo>
                <a:lnTo>
                  <a:pt x="174727" y="269026"/>
                </a:lnTo>
                <a:lnTo>
                  <a:pt x="147179" y="273901"/>
                </a:lnTo>
                <a:lnTo>
                  <a:pt x="131265" y="273245"/>
                </a:lnTo>
                <a:lnTo>
                  <a:pt x="87553" y="263157"/>
                </a:lnTo>
                <a:lnTo>
                  <a:pt x="51061" y="242381"/>
                </a:lnTo>
                <a:lnTo>
                  <a:pt x="23299" y="212834"/>
                </a:lnTo>
                <a:lnTo>
                  <a:pt x="5779" y="176434"/>
                </a:lnTo>
                <a:lnTo>
                  <a:pt x="0" y="137101"/>
                </a:lnTo>
                <a:close/>
              </a:path>
            </a:pathLst>
          </a:custGeom>
          <a:noFill/>
          <a:ln w="19050" cap="flat" cmpd="sng">
            <a:solidFill>
              <a:srgbClr val="333D47"/>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4" name="Google Shape;154;p20"/>
          <p:cNvSpPr txBox="1"/>
          <p:nvPr/>
        </p:nvSpPr>
        <p:spPr>
          <a:xfrm>
            <a:off x="5179521" y="3372289"/>
            <a:ext cx="87168" cy="138499"/>
          </a:xfrm>
          <a:prstGeom prst="rect">
            <a:avLst/>
          </a:prstGeom>
          <a:noFill/>
          <a:ln>
            <a:noFill/>
          </a:ln>
        </p:spPr>
        <p:txBody>
          <a:bodyPr spcFirstLastPara="1" wrap="square" lIns="0" tIns="0" rIns="0" bIns="0" anchor="t" anchorCtr="0">
            <a:noAutofit/>
          </a:bodyPr>
          <a:lstStyle/>
          <a:p>
            <a:pPr marL="11397"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0" i="0" u="none" strike="noStrike" kern="0" cap="none" spc="0" normalizeH="0" baseline="0" noProof="0">
                <a:ln>
                  <a:noFill/>
                </a:ln>
                <a:solidFill>
                  <a:srgbClr val="333D47"/>
                </a:solidFill>
                <a:effectLst/>
                <a:uLnTx/>
                <a:uFillTx/>
                <a:latin typeface="Arial"/>
                <a:ea typeface="Arial"/>
                <a:cs typeface="Arial"/>
                <a:sym typeface="Arial"/>
              </a:rPr>
              <a:t>3</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5" name="Google Shape;155;p20"/>
          <p:cNvSpPr/>
          <p:nvPr/>
        </p:nvSpPr>
        <p:spPr>
          <a:xfrm>
            <a:off x="5229860" y="4814742"/>
            <a:ext cx="888423" cy="313204"/>
          </a:xfrm>
          <a:custGeom>
            <a:avLst/>
            <a:gdLst/>
            <a:ahLst/>
            <a:cxnLst/>
            <a:rect l="l" t="t" r="r" b="b"/>
            <a:pathLst>
              <a:path w="977265" h="354964" extrusionOk="0">
                <a:moveTo>
                  <a:pt x="0" y="354812"/>
                </a:moveTo>
                <a:lnTo>
                  <a:pt x="977087" y="354812"/>
                </a:lnTo>
                <a:lnTo>
                  <a:pt x="977087" y="0"/>
                </a:lnTo>
                <a:lnTo>
                  <a:pt x="0" y="0"/>
                </a:lnTo>
                <a:lnTo>
                  <a:pt x="0" y="354812"/>
                </a:lnTo>
                <a:close/>
              </a:path>
            </a:pathLst>
          </a:custGeom>
          <a:solidFill>
            <a:srgbClr val="BDC8D0"/>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6" name="Google Shape;156;p20"/>
          <p:cNvSpPr txBox="1"/>
          <p:nvPr/>
        </p:nvSpPr>
        <p:spPr>
          <a:xfrm>
            <a:off x="5294746" y="4844967"/>
            <a:ext cx="760267" cy="276999"/>
          </a:xfrm>
          <a:prstGeom prst="rect">
            <a:avLst/>
          </a:prstGeom>
          <a:noFill/>
          <a:ln>
            <a:noFill/>
          </a:ln>
        </p:spPr>
        <p:txBody>
          <a:bodyPr spcFirstLastPara="1" wrap="square" lIns="0" tIns="0" rIns="0" bIns="0" anchor="t" anchorCtr="0">
            <a:noAutofit/>
          </a:bodyPr>
          <a:lstStyle/>
          <a:p>
            <a:pPr marL="11397" marR="4559" lvl="0" indent="205146"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a:ln>
                  <a:noFill/>
                </a:ln>
                <a:solidFill>
                  <a:srgbClr val="333D47"/>
                </a:solidFill>
                <a:effectLst/>
                <a:uLnTx/>
                <a:uFillTx/>
                <a:latin typeface="Arial"/>
                <a:ea typeface="Arial"/>
                <a:cs typeface="Arial"/>
                <a:sym typeface="Arial"/>
              </a:rPr>
              <a:t>Home Assessments</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7" name="Google Shape;157;p20"/>
          <p:cNvSpPr/>
          <p:nvPr/>
        </p:nvSpPr>
        <p:spPr>
          <a:xfrm>
            <a:off x="5105168" y="4712685"/>
            <a:ext cx="249382" cy="242047"/>
          </a:xfrm>
          <a:custGeom>
            <a:avLst/>
            <a:gdLst/>
            <a:ahLst/>
            <a:cxnLst/>
            <a:rect l="l" t="t" r="r" b="b"/>
            <a:pathLst>
              <a:path w="274320" h="274320" extrusionOk="0">
                <a:moveTo>
                  <a:pt x="133107" y="0"/>
                </a:moveTo>
                <a:lnTo>
                  <a:pt x="90917" y="7933"/>
                </a:lnTo>
                <a:lnTo>
                  <a:pt x="54362" y="27740"/>
                </a:lnTo>
                <a:lnTo>
                  <a:pt x="25593" y="57291"/>
                </a:lnTo>
                <a:lnTo>
                  <a:pt x="6756" y="94455"/>
                </a:lnTo>
                <a:lnTo>
                  <a:pt x="0" y="137101"/>
                </a:lnTo>
                <a:lnTo>
                  <a:pt x="537" y="149296"/>
                </a:lnTo>
                <a:lnTo>
                  <a:pt x="10390" y="189163"/>
                </a:lnTo>
                <a:lnTo>
                  <a:pt x="31493" y="223490"/>
                </a:lnTo>
                <a:lnTo>
                  <a:pt x="62334" y="250343"/>
                </a:lnTo>
                <a:lnTo>
                  <a:pt x="101403" y="267791"/>
                </a:lnTo>
                <a:lnTo>
                  <a:pt x="147188" y="273899"/>
                </a:lnTo>
                <a:lnTo>
                  <a:pt x="161199" y="272153"/>
                </a:lnTo>
                <a:lnTo>
                  <a:pt x="200083" y="258813"/>
                </a:lnTo>
                <a:lnTo>
                  <a:pt x="232708" y="234620"/>
                </a:lnTo>
                <a:lnTo>
                  <a:pt x="257104" y="201245"/>
                </a:lnTo>
                <a:lnTo>
                  <a:pt x="271301" y="160359"/>
                </a:lnTo>
                <a:lnTo>
                  <a:pt x="274127" y="129754"/>
                </a:lnTo>
                <a:lnTo>
                  <a:pt x="272627" y="115487"/>
                </a:lnTo>
                <a:lnTo>
                  <a:pt x="259839" y="75839"/>
                </a:lnTo>
                <a:lnTo>
                  <a:pt x="236064" y="42506"/>
                </a:lnTo>
                <a:lnTo>
                  <a:pt x="203164" y="17526"/>
                </a:lnTo>
                <a:lnTo>
                  <a:pt x="163000" y="2941"/>
                </a:lnTo>
                <a:lnTo>
                  <a:pt x="133107"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8" name="Google Shape;158;p20"/>
          <p:cNvSpPr/>
          <p:nvPr/>
        </p:nvSpPr>
        <p:spPr>
          <a:xfrm>
            <a:off x="5105168" y="4712685"/>
            <a:ext cx="249382" cy="242047"/>
          </a:xfrm>
          <a:custGeom>
            <a:avLst/>
            <a:gdLst/>
            <a:ahLst/>
            <a:cxnLst/>
            <a:rect l="l" t="t" r="r" b="b"/>
            <a:pathLst>
              <a:path w="274320" h="274320" extrusionOk="0">
                <a:moveTo>
                  <a:pt x="0" y="137101"/>
                </a:moveTo>
                <a:lnTo>
                  <a:pt x="6756" y="94455"/>
                </a:lnTo>
                <a:lnTo>
                  <a:pt x="25593" y="57291"/>
                </a:lnTo>
                <a:lnTo>
                  <a:pt x="54362" y="27740"/>
                </a:lnTo>
                <a:lnTo>
                  <a:pt x="90917" y="7933"/>
                </a:lnTo>
                <a:lnTo>
                  <a:pt x="133107" y="0"/>
                </a:lnTo>
                <a:lnTo>
                  <a:pt x="148319" y="742"/>
                </a:lnTo>
                <a:lnTo>
                  <a:pt x="190492" y="11409"/>
                </a:lnTo>
                <a:lnTo>
                  <a:pt x="226020" y="33150"/>
                </a:lnTo>
                <a:lnTo>
                  <a:pt x="253043" y="63926"/>
                </a:lnTo>
                <a:lnTo>
                  <a:pt x="269700" y="101696"/>
                </a:lnTo>
                <a:lnTo>
                  <a:pt x="274127" y="129754"/>
                </a:lnTo>
                <a:lnTo>
                  <a:pt x="273426" y="145350"/>
                </a:lnTo>
                <a:lnTo>
                  <a:pt x="263067" y="188368"/>
                </a:lnTo>
                <a:lnTo>
                  <a:pt x="241852" y="224432"/>
                </a:lnTo>
                <a:lnTo>
                  <a:pt x="211751" y="251872"/>
                </a:lnTo>
                <a:lnTo>
                  <a:pt x="174734" y="269015"/>
                </a:lnTo>
                <a:lnTo>
                  <a:pt x="147188" y="273899"/>
                </a:lnTo>
                <a:lnTo>
                  <a:pt x="131273" y="273242"/>
                </a:lnTo>
                <a:lnTo>
                  <a:pt x="87559" y="263139"/>
                </a:lnTo>
                <a:lnTo>
                  <a:pt x="51065" y="242342"/>
                </a:lnTo>
                <a:lnTo>
                  <a:pt x="23302" y="212783"/>
                </a:lnTo>
                <a:lnTo>
                  <a:pt x="5781" y="176394"/>
                </a:lnTo>
                <a:lnTo>
                  <a:pt x="0" y="137101"/>
                </a:lnTo>
                <a:close/>
              </a:path>
            </a:pathLst>
          </a:custGeom>
          <a:noFill/>
          <a:ln w="19050" cap="flat" cmpd="sng">
            <a:solidFill>
              <a:srgbClr val="333D47"/>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9" name="Google Shape;159;p20"/>
          <p:cNvSpPr txBox="1"/>
          <p:nvPr/>
        </p:nvSpPr>
        <p:spPr>
          <a:xfrm>
            <a:off x="5179521" y="4775944"/>
            <a:ext cx="87745" cy="138499"/>
          </a:xfrm>
          <a:prstGeom prst="rect">
            <a:avLst/>
          </a:prstGeom>
          <a:noFill/>
          <a:ln>
            <a:noFill/>
          </a:ln>
        </p:spPr>
        <p:txBody>
          <a:bodyPr spcFirstLastPara="1" wrap="square" lIns="0" tIns="0" rIns="0" bIns="0" anchor="t" anchorCtr="0">
            <a:noAutofit/>
          </a:bodyPr>
          <a:lstStyle/>
          <a:p>
            <a:pPr marL="11397"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0" i="0" u="none" strike="noStrike" kern="0" cap="none" spc="0" normalizeH="0" baseline="0" noProof="0">
                <a:ln>
                  <a:noFill/>
                </a:ln>
                <a:solidFill>
                  <a:srgbClr val="333D47"/>
                </a:solidFill>
                <a:effectLst/>
                <a:uLnTx/>
                <a:uFillTx/>
                <a:latin typeface="Arial"/>
                <a:ea typeface="Arial"/>
                <a:cs typeface="Arial"/>
                <a:sym typeface="Arial"/>
              </a:rPr>
              <a:t>4</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0" name="Google Shape;160;p20"/>
          <p:cNvSpPr txBox="1"/>
          <p:nvPr/>
        </p:nvSpPr>
        <p:spPr>
          <a:xfrm>
            <a:off x="6724525" y="2506849"/>
            <a:ext cx="1635900" cy="1004100"/>
          </a:xfrm>
          <a:prstGeom prst="rect">
            <a:avLst/>
          </a:prstGeom>
          <a:noFill/>
          <a:ln>
            <a:noFill/>
          </a:ln>
        </p:spPr>
        <p:txBody>
          <a:bodyPr spcFirstLastPara="1" wrap="square" lIns="0" tIns="0" rIns="0" bIns="0" anchor="t" anchorCtr="0">
            <a:noAutofit/>
          </a:bodyPr>
          <a:lstStyle/>
          <a:p>
            <a:pPr marL="112260" marR="4559" lvl="0" indent="-100861" algn="l" defTabSz="914400" rtl="0" eaLnBrk="1" fontAlgn="auto" latinLnBrk="0" hangingPunct="1">
              <a:lnSpc>
                <a:spcPct val="100000"/>
              </a:lnSpc>
              <a:spcBef>
                <a:spcPts val="0"/>
              </a:spcBef>
              <a:spcAft>
                <a:spcPts val="0"/>
              </a:spcAft>
              <a:buClr>
                <a:srgbClr val="333D47"/>
              </a:buClr>
              <a:buSzPts val="900"/>
              <a:buFont typeface="Arial"/>
              <a:buChar char="•"/>
              <a:tabLst/>
              <a:defRPr/>
            </a:pPr>
            <a:r>
              <a:rPr kumimoji="0" lang="en-US" sz="900" b="0" i="0" u="none" strike="noStrike" kern="0" cap="none" spc="0" normalizeH="0" baseline="0" noProof="0">
                <a:ln>
                  <a:noFill/>
                </a:ln>
                <a:solidFill>
                  <a:srgbClr val="333D47"/>
                </a:solidFill>
                <a:effectLst/>
                <a:uLnTx/>
                <a:uFillTx/>
                <a:latin typeface="Arial"/>
                <a:ea typeface="Arial"/>
                <a:cs typeface="Arial"/>
                <a:sym typeface="Arial"/>
              </a:rPr>
              <a:t>Van staff diagnose patients, perform diagnostic tests, conduct allergy assessments, and provide medication</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a:p>
            <a:pPr marL="112260" marR="16526" lvl="0" indent="-100861" algn="l" defTabSz="914400" rtl="0" eaLnBrk="1" fontAlgn="auto" latinLnBrk="0" hangingPunct="1">
              <a:lnSpc>
                <a:spcPct val="100000"/>
              </a:lnSpc>
              <a:spcBef>
                <a:spcPts val="453"/>
              </a:spcBef>
              <a:spcAft>
                <a:spcPts val="0"/>
              </a:spcAft>
              <a:buClr>
                <a:srgbClr val="333D47"/>
              </a:buClr>
              <a:buSzPts val="900"/>
              <a:buFont typeface="Arial"/>
              <a:buChar char="•"/>
              <a:tabLst/>
              <a:defRPr/>
            </a:pPr>
            <a:r>
              <a:rPr kumimoji="0" lang="en-US" sz="900" b="0" i="0" u="none" strike="noStrike" kern="0" cap="none" spc="0" normalizeH="0" baseline="0" noProof="0">
                <a:ln>
                  <a:noFill/>
                </a:ln>
                <a:solidFill>
                  <a:srgbClr val="333D47"/>
                </a:solidFill>
                <a:effectLst/>
                <a:uLnTx/>
                <a:uFillTx/>
                <a:latin typeface="Arial"/>
                <a:ea typeface="Arial"/>
                <a:cs typeface="Arial"/>
                <a:sym typeface="Arial"/>
              </a:rPr>
              <a:t>Educate patients and families about asthma treatment and common triggers</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1" name="Google Shape;161;p20"/>
          <p:cNvSpPr txBox="1"/>
          <p:nvPr/>
        </p:nvSpPr>
        <p:spPr>
          <a:xfrm>
            <a:off x="2931737" y="2506859"/>
            <a:ext cx="1830532" cy="895117"/>
          </a:xfrm>
          <a:prstGeom prst="rect">
            <a:avLst/>
          </a:prstGeom>
          <a:noFill/>
          <a:ln>
            <a:noFill/>
          </a:ln>
        </p:spPr>
        <p:txBody>
          <a:bodyPr spcFirstLastPara="1" wrap="square" lIns="0" tIns="0" rIns="0" bIns="0" anchor="t" anchorCtr="0">
            <a:noAutofit/>
          </a:bodyPr>
          <a:lstStyle/>
          <a:p>
            <a:pPr marL="112260" marR="103713" lvl="0" indent="-100861" algn="l" defTabSz="914400" rtl="0" eaLnBrk="1" fontAlgn="auto" latinLnBrk="0" hangingPunct="1">
              <a:lnSpc>
                <a:spcPct val="100000"/>
              </a:lnSpc>
              <a:spcBef>
                <a:spcPts val="0"/>
              </a:spcBef>
              <a:spcAft>
                <a:spcPts val="0"/>
              </a:spcAft>
              <a:buClr>
                <a:srgbClr val="333D47"/>
              </a:buClr>
              <a:buSzPts val="900"/>
              <a:buFont typeface="Arial"/>
              <a:buChar char="•"/>
              <a:tabLst/>
              <a:defRPr/>
            </a:pPr>
            <a:r>
              <a:rPr kumimoji="0" lang="en-US" sz="900" b="0" i="0" u="none" strike="noStrike" kern="0" cap="none" spc="0" normalizeH="0" baseline="0" noProof="0">
                <a:ln>
                  <a:noFill/>
                </a:ln>
                <a:solidFill>
                  <a:srgbClr val="333D47"/>
                </a:solidFill>
                <a:effectLst/>
                <a:uLnTx/>
                <a:uFillTx/>
                <a:latin typeface="Arial"/>
                <a:ea typeface="Arial"/>
                <a:cs typeface="Arial"/>
                <a:sym typeface="Arial"/>
              </a:rPr>
              <a:t>CHWs distribute yearly surveys to partner schools to identify children with asthma symptoms</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a:p>
            <a:pPr marL="112260" marR="4559" lvl="0" indent="-100861" algn="l" defTabSz="914400" rtl="0" eaLnBrk="1" fontAlgn="auto" latinLnBrk="0" hangingPunct="1">
              <a:lnSpc>
                <a:spcPct val="100000"/>
              </a:lnSpc>
              <a:spcBef>
                <a:spcPts val="453"/>
              </a:spcBef>
              <a:spcAft>
                <a:spcPts val="0"/>
              </a:spcAft>
              <a:buClr>
                <a:srgbClr val="333D47"/>
              </a:buClr>
              <a:buSzPts val="900"/>
              <a:buFont typeface="Arial"/>
              <a:buChar char="•"/>
              <a:tabLst/>
              <a:defRPr/>
            </a:pPr>
            <a:r>
              <a:rPr kumimoji="0" lang="en-US" sz="900" b="0" i="0" u="none" strike="noStrike" kern="0" cap="none" spc="0" normalizeH="0" baseline="0" noProof="0">
                <a:ln>
                  <a:noFill/>
                </a:ln>
                <a:solidFill>
                  <a:srgbClr val="333D47"/>
                </a:solidFill>
                <a:effectLst/>
                <a:uLnTx/>
                <a:uFillTx/>
                <a:latin typeface="Arial"/>
                <a:ea typeface="Arial"/>
                <a:cs typeface="Arial"/>
                <a:sym typeface="Arial"/>
              </a:rPr>
              <a:t>Connect with families to schedule appointments at school where adult can be present</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2" name="Google Shape;162;p20"/>
          <p:cNvSpPr/>
          <p:nvPr/>
        </p:nvSpPr>
        <p:spPr>
          <a:xfrm>
            <a:off x="385733" y="1324939"/>
            <a:ext cx="2266373" cy="4639796"/>
          </a:xfrm>
          <a:custGeom>
            <a:avLst/>
            <a:gdLst/>
            <a:ahLst/>
            <a:cxnLst/>
            <a:rect l="l" t="t" r="r" b="b"/>
            <a:pathLst>
              <a:path w="2493010" h="5258434" extrusionOk="0">
                <a:moveTo>
                  <a:pt x="0" y="5258435"/>
                </a:moveTo>
                <a:lnTo>
                  <a:pt x="2493010" y="5258435"/>
                </a:lnTo>
                <a:lnTo>
                  <a:pt x="2493010" y="0"/>
                </a:lnTo>
                <a:lnTo>
                  <a:pt x="0" y="0"/>
                </a:lnTo>
                <a:lnTo>
                  <a:pt x="0" y="5258435"/>
                </a:lnTo>
                <a:close/>
              </a:path>
            </a:pathLst>
          </a:custGeom>
          <a:solidFill>
            <a:srgbClr val="BDC8D0"/>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3" name="Google Shape;163;p20"/>
          <p:cNvSpPr/>
          <p:nvPr/>
        </p:nvSpPr>
        <p:spPr>
          <a:xfrm>
            <a:off x="385733" y="1327225"/>
            <a:ext cx="290368" cy="193301"/>
          </a:xfrm>
          <a:custGeom>
            <a:avLst/>
            <a:gdLst/>
            <a:ahLst/>
            <a:cxnLst/>
            <a:rect l="l" t="t" r="r" b="b"/>
            <a:pathLst>
              <a:path w="319405" h="219075" extrusionOk="0">
                <a:moveTo>
                  <a:pt x="319392" y="0"/>
                </a:moveTo>
                <a:lnTo>
                  <a:pt x="1241" y="2799"/>
                </a:lnTo>
                <a:lnTo>
                  <a:pt x="0" y="218694"/>
                </a:lnTo>
                <a:lnTo>
                  <a:pt x="173520" y="218694"/>
                </a:lnTo>
                <a:lnTo>
                  <a:pt x="319392" y="0"/>
                </a:lnTo>
                <a:close/>
              </a:path>
            </a:pathLst>
          </a:custGeom>
          <a:solidFill>
            <a:srgbClr val="CF092C"/>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4" name="Google Shape;164;p20"/>
          <p:cNvSpPr/>
          <p:nvPr/>
        </p:nvSpPr>
        <p:spPr>
          <a:xfrm>
            <a:off x="385733" y="1327225"/>
            <a:ext cx="290368" cy="193301"/>
          </a:xfrm>
          <a:custGeom>
            <a:avLst/>
            <a:gdLst/>
            <a:ahLst/>
            <a:cxnLst/>
            <a:rect l="l" t="t" r="r" b="b"/>
            <a:pathLst>
              <a:path w="319405" h="219075" extrusionOk="0">
                <a:moveTo>
                  <a:pt x="319392" y="0"/>
                </a:moveTo>
                <a:lnTo>
                  <a:pt x="173520" y="218694"/>
                </a:lnTo>
                <a:lnTo>
                  <a:pt x="0" y="218694"/>
                </a:lnTo>
                <a:lnTo>
                  <a:pt x="219" y="180582"/>
                </a:lnTo>
                <a:lnTo>
                  <a:pt x="511" y="129789"/>
                </a:lnTo>
                <a:lnTo>
                  <a:pt x="657" y="104397"/>
                </a:lnTo>
                <a:lnTo>
                  <a:pt x="730" y="91701"/>
                </a:lnTo>
                <a:lnTo>
                  <a:pt x="1022" y="40909"/>
                </a:lnTo>
                <a:lnTo>
                  <a:pt x="1241" y="2799"/>
                </a:lnTo>
                <a:lnTo>
                  <a:pt x="319392" y="0"/>
                </a:lnTo>
                <a:close/>
              </a:path>
            </a:pathLst>
          </a:custGeom>
          <a:noFill/>
          <a:ln w="952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5" name="Google Shape;165;p20"/>
          <p:cNvSpPr/>
          <p:nvPr/>
        </p:nvSpPr>
        <p:spPr>
          <a:xfrm>
            <a:off x="469403" y="1440180"/>
            <a:ext cx="39255" cy="40341"/>
          </a:xfrm>
          <a:custGeom>
            <a:avLst/>
            <a:gdLst/>
            <a:ahLst/>
            <a:cxnLst/>
            <a:rect l="l" t="t" r="r" b="b"/>
            <a:pathLst>
              <a:path w="43179" h="45719" extrusionOk="0">
                <a:moveTo>
                  <a:pt x="0" y="22796"/>
                </a:moveTo>
                <a:lnTo>
                  <a:pt x="43014" y="22796"/>
                </a:lnTo>
              </a:path>
            </a:pathLst>
          </a:custGeom>
          <a:noFill/>
          <a:ln w="468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6" name="Google Shape;166;p20"/>
          <p:cNvSpPr/>
          <p:nvPr/>
        </p:nvSpPr>
        <p:spPr>
          <a:xfrm>
            <a:off x="427863" y="1421186"/>
            <a:ext cx="122382" cy="0"/>
          </a:xfrm>
          <a:custGeom>
            <a:avLst/>
            <a:gdLst/>
            <a:ahLst/>
            <a:cxnLst/>
            <a:rect l="l" t="t" r="r" b="b"/>
            <a:pathLst>
              <a:path w="134620" h="120000" extrusionOk="0">
                <a:moveTo>
                  <a:pt x="0" y="0"/>
                </a:moveTo>
                <a:lnTo>
                  <a:pt x="134391" y="0"/>
                </a:lnTo>
              </a:path>
            </a:pathLst>
          </a:custGeom>
          <a:noFill/>
          <a:ln w="4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7" name="Google Shape;167;p20"/>
          <p:cNvSpPr/>
          <p:nvPr/>
        </p:nvSpPr>
        <p:spPr>
          <a:xfrm>
            <a:off x="469403" y="1361850"/>
            <a:ext cx="39255" cy="40341"/>
          </a:xfrm>
          <a:custGeom>
            <a:avLst/>
            <a:gdLst/>
            <a:ahLst/>
            <a:cxnLst/>
            <a:rect l="l" t="t" r="r" b="b"/>
            <a:pathLst>
              <a:path w="43179" h="45719" extrusionOk="0">
                <a:moveTo>
                  <a:pt x="0" y="22860"/>
                </a:moveTo>
                <a:lnTo>
                  <a:pt x="43014" y="22860"/>
                </a:lnTo>
              </a:path>
            </a:pathLst>
          </a:custGeom>
          <a:noFill/>
          <a:ln w="4697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8" name="Google Shape;168;p20"/>
          <p:cNvSpPr txBox="1"/>
          <p:nvPr/>
        </p:nvSpPr>
        <p:spPr>
          <a:xfrm>
            <a:off x="540420" y="1348898"/>
            <a:ext cx="6132368" cy="397545"/>
          </a:xfrm>
          <a:prstGeom prst="rect">
            <a:avLst/>
          </a:prstGeom>
          <a:noFill/>
          <a:ln>
            <a:noFill/>
          </a:ln>
        </p:spPr>
        <p:txBody>
          <a:bodyPr spcFirstLastPara="1" wrap="square" lIns="0" tIns="0" rIns="0" bIns="0" anchor="t" anchorCtr="0">
            <a:noAutofit/>
          </a:bodyPr>
          <a:lstStyle/>
          <a:p>
            <a:pPr marL="2371712"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1" i="0" u="none" strike="noStrike" kern="0" cap="none" spc="0" normalizeH="0" baseline="0" noProof="0">
                <a:ln>
                  <a:noFill/>
                </a:ln>
                <a:solidFill>
                  <a:srgbClr val="333D47"/>
                </a:solidFill>
                <a:effectLst/>
                <a:uLnTx/>
                <a:uFillTx/>
                <a:latin typeface="Arial"/>
                <a:ea typeface="Arial"/>
                <a:cs typeface="Arial"/>
                <a:sym typeface="Arial"/>
              </a:rPr>
              <a:t>Interdisciplinary Team Offers Ongoing Specialty Asthma Care</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a:p>
            <a:pPr marL="11397" marR="0" lvl="0" indent="0" algn="l" defTabSz="914400" rtl="0" eaLnBrk="1" fontAlgn="auto" latinLnBrk="0" hangingPunct="1">
              <a:lnSpc>
                <a:spcPct val="100000"/>
              </a:lnSpc>
              <a:spcBef>
                <a:spcPts val="628"/>
              </a:spcBef>
              <a:spcAft>
                <a:spcPts val="0"/>
              </a:spcAft>
              <a:buClr>
                <a:srgbClr val="000000"/>
              </a:buClr>
              <a:buSzPts val="1000"/>
              <a:buFont typeface="Arial"/>
              <a:buNone/>
              <a:tabLst/>
              <a:defRPr/>
            </a:pPr>
            <a:r>
              <a:rPr kumimoji="0" lang="en-US" sz="1000" b="1" i="0" u="none" strike="noStrike" kern="0" cap="none" spc="0" normalizeH="0" baseline="0" noProof="0">
                <a:ln>
                  <a:noFill/>
                </a:ln>
                <a:solidFill>
                  <a:srgbClr val="333D47"/>
                </a:solidFill>
                <a:effectLst/>
                <a:uLnTx/>
                <a:uFillTx/>
                <a:latin typeface="Arial"/>
                <a:ea typeface="Arial"/>
                <a:cs typeface="Arial"/>
                <a:sym typeface="Arial"/>
              </a:rPr>
              <a:t>Mobile Care Chicago</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9" name="Google Shape;169;p20"/>
          <p:cNvSpPr txBox="1"/>
          <p:nvPr/>
        </p:nvSpPr>
        <p:spPr>
          <a:xfrm>
            <a:off x="540419" y="1836299"/>
            <a:ext cx="1956955" cy="4180632"/>
          </a:xfrm>
          <a:prstGeom prst="rect">
            <a:avLst/>
          </a:prstGeom>
          <a:noFill/>
          <a:ln>
            <a:noFill/>
          </a:ln>
        </p:spPr>
        <p:txBody>
          <a:bodyPr spcFirstLastPara="1" wrap="square" lIns="0" tIns="0" rIns="0" bIns="0" anchor="t" anchorCtr="0">
            <a:noAutofit/>
          </a:bodyPr>
          <a:lstStyle/>
          <a:p>
            <a:pPr marL="113970" marR="545345" lvl="0" indent="-102573" algn="l" defTabSz="914400" rtl="0" eaLnBrk="1" fontAlgn="auto" latinLnBrk="0" hangingPunct="1">
              <a:lnSpc>
                <a:spcPct val="100000"/>
              </a:lnSpc>
              <a:spcBef>
                <a:spcPts val="0"/>
              </a:spcBef>
              <a:spcAft>
                <a:spcPts val="0"/>
              </a:spcAft>
              <a:buClr>
                <a:srgbClr val="333D47"/>
              </a:buClr>
              <a:buSzPts val="900"/>
              <a:buFont typeface="Arial"/>
              <a:buChar char="•"/>
              <a:tabLst/>
              <a:defRPr/>
            </a:pPr>
            <a:r>
              <a:rPr kumimoji="0" lang="en-US" sz="900" b="0" i="0" u="none" strike="noStrike" kern="0" cap="none" spc="0" normalizeH="0" baseline="0" noProof="0" dirty="0">
                <a:ln>
                  <a:noFill/>
                </a:ln>
                <a:solidFill>
                  <a:srgbClr val="333D47"/>
                </a:solidFill>
                <a:effectLst/>
                <a:uLnTx/>
                <a:uFillTx/>
                <a:latin typeface="Arial"/>
                <a:ea typeface="Arial"/>
                <a:cs typeface="Arial"/>
                <a:sym typeface="Arial"/>
              </a:rPr>
              <a:t>Non-profit organization in Chicago, IL</a:t>
            </a:r>
            <a:endParaRPr kumimoji="0" sz="900" b="0" i="0" u="none" strike="noStrike" kern="0" cap="none" spc="0" normalizeH="0" baseline="0" noProof="0" dirty="0">
              <a:ln>
                <a:noFill/>
              </a:ln>
              <a:solidFill>
                <a:srgbClr val="000000"/>
              </a:solidFill>
              <a:effectLst/>
              <a:uLnTx/>
              <a:uFillTx/>
              <a:latin typeface="Arial"/>
              <a:ea typeface="Arial"/>
              <a:cs typeface="Arial"/>
              <a:sym typeface="Arial"/>
            </a:endParaRPr>
          </a:p>
          <a:p>
            <a:pPr marL="113970" marR="67242" lvl="0" indent="-102573" algn="l" defTabSz="914400" rtl="0" eaLnBrk="1" fontAlgn="auto" latinLnBrk="0" hangingPunct="1">
              <a:lnSpc>
                <a:spcPct val="100000"/>
              </a:lnSpc>
              <a:spcBef>
                <a:spcPts val="453"/>
              </a:spcBef>
              <a:spcAft>
                <a:spcPts val="0"/>
              </a:spcAft>
              <a:buClr>
                <a:srgbClr val="333D47"/>
              </a:buClr>
              <a:buSzPts val="900"/>
              <a:buFont typeface="Arial"/>
              <a:buChar char="•"/>
              <a:tabLst/>
              <a:defRPr/>
            </a:pPr>
            <a:r>
              <a:rPr kumimoji="0" lang="en-US" sz="900" b="0" i="0" u="none" strike="noStrike" kern="0" cap="none" spc="0" normalizeH="0" baseline="0" noProof="0" dirty="0">
                <a:ln>
                  <a:noFill/>
                </a:ln>
                <a:solidFill>
                  <a:srgbClr val="333D47"/>
                </a:solidFill>
                <a:effectLst/>
                <a:uLnTx/>
                <a:uFillTx/>
                <a:latin typeface="Arial"/>
                <a:ea typeface="Arial"/>
                <a:cs typeface="Arial"/>
                <a:sym typeface="Arial"/>
              </a:rPr>
              <a:t>In response to the high volume of asthma-related ED visits and deaths in Chicago, offer free medical and preventive care, education and support to low- income children in partnership with local schools</a:t>
            </a:r>
            <a:endParaRPr kumimoji="0" sz="900" b="0" i="0" u="none" strike="noStrike" kern="0" cap="none" spc="0" normalizeH="0" baseline="0" noProof="0" dirty="0">
              <a:ln>
                <a:noFill/>
              </a:ln>
              <a:solidFill>
                <a:srgbClr val="000000"/>
              </a:solidFill>
              <a:effectLst/>
              <a:uLnTx/>
              <a:uFillTx/>
              <a:latin typeface="Arial"/>
              <a:ea typeface="Arial"/>
              <a:cs typeface="Arial"/>
              <a:sym typeface="Arial"/>
            </a:endParaRPr>
          </a:p>
          <a:p>
            <a:pPr marL="113970" marR="49007" lvl="0" indent="-102573" algn="l" defTabSz="914400" rtl="0" eaLnBrk="1" fontAlgn="auto" latinLnBrk="0" hangingPunct="1">
              <a:lnSpc>
                <a:spcPct val="100000"/>
              </a:lnSpc>
              <a:spcBef>
                <a:spcPts val="440"/>
              </a:spcBef>
              <a:spcAft>
                <a:spcPts val="0"/>
              </a:spcAft>
              <a:buClr>
                <a:srgbClr val="333D47"/>
              </a:buClr>
              <a:buSzPts val="900"/>
              <a:buFont typeface="Arial"/>
              <a:buChar char="•"/>
              <a:tabLst/>
              <a:defRPr/>
            </a:pPr>
            <a:r>
              <a:rPr kumimoji="0" lang="en-US" sz="900" b="0" i="0" u="none" strike="noStrike" kern="0" cap="none" spc="0" normalizeH="0" baseline="0" noProof="0" dirty="0">
                <a:ln>
                  <a:noFill/>
                </a:ln>
                <a:solidFill>
                  <a:srgbClr val="333D47"/>
                </a:solidFill>
                <a:effectLst/>
                <a:uLnTx/>
                <a:uFillTx/>
                <a:latin typeface="Arial"/>
                <a:ea typeface="Arial"/>
                <a:cs typeface="Arial"/>
                <a:sym typeface="Arial"/>
              </a:rPr>
              <a:t>Community Health Workers (CHWs) distribute surveys to identify patients with asthma symptoms and conduct home visits when necessary</a:t>
            </a:r>
            <a:endParaRPr kumimoji="0" sz="900" b="0" i="0" u="none" strike="noStrike" kern="0" cap="none" spc="0" normalizeH="0" baseline="0" noProof="0" dirty="0">
              <a:ln>
                <a:noFill/>
              </a:ln>
              <a:solidFill>
                <a:srgbClr val="000000"/>
              </a:solidFill>
              <a:effectLst/>
              <a:uLnTx/>
              <a:uFillTx/>
              <a:latin typeface="Arial"/>
              <a:ea typeface="Arial"/>
              <a:cs typeface="Arial"/>
              <a:sym typeface="Arial"/>
            </a:endParaRPr>
          </a:p>
          <a:p>
            <a:pPr marL="113970" marR="4559" lvl="0" indent="-102573" algn="l" defTabSz="914400" rtl="0" eaLnBrk="1" fontAlgn="auto" latinLnBrk="0" hangingPunct="1">
              <a:lnSpc>
                <a:spcPct val="100000"/>
              </a:lnSpc>
              <a:spcBef>
                <a:spcPts val="453"/>
              </a:spcBef>
              <a:spcAft>
                <a:spcPts val="0"/>
              </a:spcAft>
              <a:buClr>
                <a:srgbClr val="333D47"/>
              </a:buClr>
              <a:buSzPts val="900"/>
              <a:buFont typeface="Arial"/>
              <a:buChar char="•"/>
              <a:tabLst/>
              <a:defRPr/>
            </a:pPr>
            <a:r>
              <a:rPr kumimoji="0" lang="en-US" sz="900" b="0" i="0" u="none" strike="noStrike" kern="0" cap="none" spc="0" normalizeH="0" baseline="0" noProof="0" dirty="0">
                <a:ln>
                  <a:noFill/>
                </a:ln>
                <a:solidFill>
                  <a:srgbClr val="333D47"/>
                </a:solidFill>
                <a:effectLst/>
                <a:uLnTx/>
                <a:uFillTx/>
                <a:latin typeface="Arial"/>
                <a:ea typeface="Arial"/>
                <a:cs typeface="Arial"/>
                <a:sym typeface="Arial"/>
              </a:rPr>
              <a:t>Van staff (three Nurse Practitioners, two Medical Assistants, one Clinic Technician) travel to 47 partner schools approximately once per month to conduct allergy assessments and provide education and ongoing treatment</a:t>
            </a:r>
            <a:endParaRPr kumimoji="0" sz="900" b="0" i="0" u="none" strike="noStrike" kern="0" cap="none" spc="0" normalizeH="0" baseline="0" noProof="0" dirty="0">
              <a:ln>
                <a:noFill/>
              </a:ln>
              <a:solidFill>
                <a:srgbClr val="000000"/>
              </a:solidFill>
              <a:effectLst/>
              <a:uLnTx/>
              <a:uFillTx/>
              <a:latin typeface="Arial"/>
              <a:ea typeface="Arial"/>
              <a:cs typeface="Arial"/>
              <a:sym typeface="Arial"/>
            </a:endParaRPr>
          </a:p>
          <a:p>
            <a:pPr marL="113970" marR="5698" lvl="0" indent="-102573" algn="l" defTabSz="914400" rtl="0" eaLnBrk="1" fontAlgn="auto" latinLnBrk="0" hangingPunct="1">
              <a:lnSpc>
                <a:spcPct val="100000"/>
              </a:lnSpc>
              <a:spcBef>
                <a:spcPts val="449"/>
              </a:spcBef>
              <a:spcAft>
                <a:spcPts val="0"/>
              </a:spcAft>
              <a:buClr>
                <a:srgbClr val="333D47"/>
              </a:buClr>
              <a:buSzPts val="900"/>
              <a:buFont typeface="Arial"/>
              <a:buChar char="•"/>
              <a:tabLst/>
              <a:defRPr/>
            </a:pPr>
            <a:r>
              <a:rPr kumimoji="0" lang="en-US" sz="900" b="0" i="0" u="none" strike="noStrike" kern="0" cap="none" spc="0" normalizeH="0" baseline="0" noProof="0" dirty="0">
                <a:ln>
                  <a:noFill/>
                </a:ln>
                <a:solidFill>
                  <a:srgbClr val="333D47"/>
                </a:solidFill>
                <a:effectLst/>
                <a:uLnTx/>
                <a:uFillTx/>
                <a:latin typeface="Arial"/>
                <a:ea typeface="Arial"/>
                <a:cs typeface="Arial"/>
                <a:sym typeface="Arial"/>
              </a:rPr>
              <a:t>The percentage of children who had to visit the hospital or ED for asthma symptoms dropped from 36% to 3% within 1 year of treatment, which saved the local health care system an estimated $6.7 million</a:t>
            </a:r>
            <a:endParaRPr kumimoji="0" sz="9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0" name="Google Shape;170;p20"/>
          <p:cNvSpPr txBox="1"/>
          <p:nvPr/>
        </p:nvSpPr>
        <p:spPr>
          <a:xfrm>
            <a:off x="5671820" y="3864115"/>
            <a:ext cx="1986973" cy="618118"/>
          </a:xfrm>
          <a:prstGeom prst="rect">
            <a:avLst/>
          </a:prstGeom>
          <a:noFill/>
          <a:ln>
            <a:noFill/>
          </a:ln>
        </p:spPr>
        <p:txBody>
          <a:bodyPr spcFirstLastPara="1" wrap="square" lIns="0" tIns="0" rIns="0" bIns="0" anchor="t" anchorCtr="0">
            <a:noAutofit/>
          </a:bodyPr>
          <a:lstStyle/>
          <a:p>
            <a:pPr marL="112260" marR="188050" lvl="0" indent="-100861" algn="l" defTabSz="914400" rtl="0" eaLnBrk="1" fontAlgn="auto" latinLnBrk="0" hangingPunct="1">
              <a:lnSpc>
                <a:spcPct val="100000"/>
              </a:lnSpc>
              <a:spcBef>
                <a:spcPts val="0"/>
              </a:spcBef>
              <a:spcAft>
                <a:spcPts val="0"/>
              </a:spcAft>
              <a:buClr>
                <a:srgbClr val="333D47"/>
              </a:buClr>
              <a:buSzPts val="900"/>
              <a:buFont typeface="Arial"/>
              <a:buChar char="•"/>
              <a:tabLst/>
              <a:defRPr/>
            </a:pPr>
            <a:r>
              <a:rPr kumimoji="0" lang="en-US" sz="900" b="0" i="0" u="none" strike="noStrike" kern="0" cap="none" spc="0" normalizeH="0" baseline="0" noProof="0">
                <a:ln>
                  <a:noFill/>
                </a:ln>
                <a:solidFill>
                  <a:srgbClr val="333D47"/>
                </a:solidFill>
                <a:effectLst/>
                <a:uLnTx/>
                <a:uFillTx/>
                <a:latin typeface="Arial"/>
                <a:ea typeface="Arial"/>
                <a:cs typeface="Arial"/>
                <a:sym typeface="Arial"/>
              </a:rPr>
              <a:t>Van staff provide care to patients once per season on average</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a:p>
            <a:pPr marL="112260" marR="4559" lvl="0" indent="-100861" algn="l" defTabSz="914400" rtl="0" eaLnBrk="1" fontAlgn="auto" latinLnBrk="0" hangingPunct="1">
              <a:lnSpc>
                <a:spcPct val="100000"/>
              </a:lnSpc>
              <a:spcBef>
                <a:spcPts val="453"/>
              </a:spcBef>
              <a:spcAft>
                <a:spcPts val="0"/>
              </a:spcAft>
              <a:buClr>
                <a:srgbClr val="333D47"/>
              </a:buClr>
              <a:buSzPts val="900"/>
              <a:buFont typeface="Arial"/>
              <a:buChar char="•"/>
              <a:tabLst/>
              <a:defRPr/>
            </a:pPr>
            <a:r>
              <a:rPr kumimoji="0" lang="en-US" sz="900" b="0" i="0" u="none" strike="noStrike" kern="0" cap="none" spc="0" normalizeH="0" baseline="0" noProof="0">
                <a:ln>
                  <a:noFill/>
                </a:ln>
                <a:solidFill>
                  <a:srgbClr val="333D47"/>
                </a:solidFill>
                <a:effectLst/>
                <a:uLnTx/>
                <a:uFillTx/>
                <a:latin typeface="Arial"/>
                <a:ea typeface="Arial"/>
                <a:cs typeface="Arial"/>
                <a:sym typeface="Arial"/>
              </a:rPr>
              <a:t>Patient education reinforced by each staff member</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1" name="Google Shape;171;p20"/>
          <p:cNvSpPr txBox="1"/>
          <p:nvPr/>
        </p:nvSpPr>
        <p:spPr>
          <a:xfrm>
            <a:off x="5671820" y="5237397"/>
            <a:ext cx="1967923" cy="772006"/>
          </a:xfrm>
          <a:prstGeom prst="rect">
            <a:avLst/>
          </a:prstGeom>
          <a:noFill/>
          <a:ln>
            <a:noFill/>
          </a:ln>
        </p:spPr>
        <p:txBody>
          <a:bodyPr spcFirstLastPara="1" wrap="square" lIns="0" tIns="0" rIns="0" bIns="0" anchor="t" anchorCtr="0">
            <a:noAutofit/>
          </a:bodyPr>
          <a:lstStyle/>
          <a:p>
            <a:pPr marL="112260" marR="54136" lvl="0" indent="-100861" algn="l" defTabSz="914400" rtl="0" eaLnBrk="1" fontAlgn="auto" latinLnBrk="0" hangingPunct="1">
              <a:lnSpc>
                <a:spcPct val="100000"/>
              </a:lnSpc>
              <a:spcBef>
                <a:spcPts val="0"/>
              </a:spcBef>
              <a:spcAft>
                <a:spcPts val="0"/>
              </a:spcAft>
              <a:buClr>
                <a:srgbClr val="333D47"/>
              </a:buClr>
              <a:buSzPts val="900"/>
              <a:buFont typeface="Arial"/>
              <a:buChar char="•"/>
              <a:tabLst/>
              <a:defRPr/>
            </a:pPr>
            <a:r>
              <a:rPr kumimoji="0" lang="en-US" sz="900" b="0" i="0" u="none" strike="noStrike" kern="0" cap="none" spc="0" normalizeH="0" baseline="0" noProof="0">
                <a:ln>
                  <a:noFill/>
                </a:ln>
                <a:solidFill>
                  <a:srgbClr val="333D47"/>
                </a:solidFill>
                <a:effectLst/>
                <a:uLnTx/>
                <a:uFillTx/>
                <a:latin typeface="Arial"/>
                <a:ea typeface="Arial"/>
                <a:cs typeface="Arial"/>
                <a:sym typeface="Arial"/>
              </a:rPr>
              <a:t>CHWs conduct home assessments for approximately one-third of patients to address asthma triggers</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a:p>
            <a:pPr marL="112260" marR="4559" lvl="0" indent="-100861" algn="l" defTabSz="914400" rtl="0" eaLnBrk="1" fontAlgn="auto" latinLnBrk="0" hangingPunct="1">
              <a:lnSpc>
                <a:spcPct val="100000"/>
              </a:lnSpc>
              <a:spcBef>
                <a:spcPts val="453"/>
              </a:spcBef>
              <a:spcAft>
                <a:spcPts val="0"/>
              </a:spcAft>
              <a:buClr>
                <a:srgbClr val="333D47"/>
              </a:buClr>
              <a:buSzPts val="900"/>
              <a:buFont typeface="Arial"/>
              <a:buChar char="•"/>
              <a:tabLst/>
              <a:defRPr/>
            </a:pPr>
            <a:r>
              <a:rPr kumimoji="0" lang="en-US" sz="900" b="0" i="0" u="none" strike="noStrike" kern="0" cap="none" spc="0" normalizeH="0" baseline="0" noProof="0">
                <a:ln>
                  <a:noFill/>
                </a:ln>
                <a:solidFill>
                  <a:srgbClr val="333D47"/>
                </a:solidFill>
                <a:effectLst/>
                <a:uLnTx/>
                <a:uFillTx/>
                <a:latin typeface="Arial"/>
                <a:ea typeface="Arial"/>
                <a:cs typeface="Arial"/>
                <a:sym typeface="Arial"/>
              </a:rPr>
              <a:t>Target  patients who follow treatment plan but are not improving</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 name="Google Shape;172;p20"/>
          <p:cNvSpPr/>
          <p:nvPr/>
        </p:nvSpPr>
        <p:spPr>
          <a:xfrm>
            <a:off x="6191481" y="2485689"/>
            <a:ext cx="415636" cy="928968"/>
          </a:xfrm>
          <a:custGeom>
            <a:avLst/>
            <a:gdLst/>
            <a:ahLst/>
            <a:cxnLst/>
            <a:rect l="l" t="t" r="r" b="b"/>
            <a:pathLst>
              <a:path w="457200" h="1052829" extrusionOk="0">
                <a:moveTo>
                  <a:pt x="39497" y="977138"/>
                </a:moveTo>
                <a:lnTo>
                  <a:pt x="0" y="1052702"/>
                </a:lnTo>
                <a:lnTo>
                  <a:pt x="84074" y="1038860"/>
                </a:lnTo>
                <a:lnTo>
                  <a:pt x="70774" y="1020445"/>
                </a:lnTo>
                <a:lnTo>
                  <a:pt x="55372" y="1020445"/>
                </a:lnTo>
                <a:lnTo>
                  <a:pt x="47498" y="1010538"/>
                </a:lnTo>
                <a:lnTo>
                  <a:pt x="57770" y="1002439"/>
                </a:lnTo>
                <a:lnTo>
                  <a:pt x="39497" y="977138"/>
                </a:lnTo>
                <a:close/>
              </a:path>
              <a:path w="457200" h="1052829" extrusionOk="0">
                <a:moveTo>
                  <a:pt x="57770" y="1002439"/>
                </a:moveTo>
                <a:lnTo>
                  <a:pt x="47498" y="1010538"/>
                </a:lnTo>
                <a:lnTo>
                  <a:pt x="55372" y="1020445"/>
                </a:lnTo>
                <a:lnTo>
                  <a:pt x="65197" y="1012722"/>
                </a:lnTo>
                <a:lnTo>
                  <a:pt x="57770" y="1002439"/>
                </a:lnTo>
                <a:close/>
              </a:path>
              <a:path w="457200" h="1052829" extrusionOk="0">
                <a:moveTo>
                  <a:pt x="65197" y="1012722"/>
                </a:moveTo>
                <a:lnTo>
                  <a:pt x="55372" y="1020445"/>
                </a:lnTo>
                <a:lnTo>
                  <a:pt x="70774" y="1020445"/>
                </a:lnTo>
                <a:lnTo>
                  <a:pt x="65197" y="1012722"/>
                </a:lnTo>
                <a:close/>
              </a:path>
              <a:path w="457200" h="1052829" extrusionOk="0">
                <a:moveTo>
                  <a:pt x="106386" y="979297"/>
                </a:moveTo>
                <a:lnTo>
                  <a:pt x="87122" y="979297"/>
                </a:lnTo>
                <a:lnTo>
                  <a:pt x="57770" y="1002439"/>
                </a:lnTo>
                <a:lnTo>
                  <a:pt x="65197" y="1012722"/>
                </a:lnTo>
                <a:lnTo>
                  <a:pt x="95123" y="989202"/>
                </a:lnTo>
                <a:lnTo>
                  <a:pt x="106386" y="979297"/>
                </a:lnTo>
                <a:close/>
              </a:path>
              <a:path w="457200" h="1052829" extrusionOk="0">
                <a:moveTo>
                  <a:pt x="115062" y="954659"/>
                </a:moveTo>
                <a:lnTo>
                  <a:pt x="86741" y="979551"/>
                </a:lnTo>
                <a:lnTo>
                  <a:pt x="87122" y="979297"/>
                </a:lnTo>
                <a:lnTo>
                  <a:pt x="106386" y="979297"/>
                </a:lnTo>
                <a:lnTo>
                  <a:pt x="123571" y="964184"/>
                </a:lnTo>
                <a:lnTo>
                  <a:pt x="133294" y="954913"/>
                </a:lnTo>
                <a:lnTo>
                  <a:pt x="114935" y="954913"/>
                </a:lnTo>
                <a:lnTo>
                  <a:pt x="115062" y="954659"/>
                </a:lnTo>
                <a:close/>
              </a:path>
              <a:path w="457200" h="1052829" extrusionOk="0">
                <a:moveTo>
                  <a:pt x="159847" y="929005"/>
                </a:moveTo>
                <a:lnTo>
                  <a:pt x="142113" y="929005"/>
                </a:lnTo>
                <a:lnTo>
                  <a:pt x="114935" y="954913"/>
                </a:lnTo>
                <a:lnTo>
                  <a:pt x="133294" y="954913"/>
                </a:lnTo>
                <a:lnTo>
                  <a:pt x="150875" y="938149"/>
                </a:lnTo>
                <a:lnTo>
                  <a:pt x="159847" y="929005"/>
                </a:lnTo>
                <a:close/>
              </a:path>
              <a:path w="457200" h="1052829" extrusionOk="0">
                <a:moveTo>
                  <a:pt x="185214" y="902462"/>
                </a:moveTo>
                <a:lnTo>
                  <a:pt x="168148" y="902462"/>
                </a:lnTo>
                <a:lnTo>
                  <a:pt x="142038" y="929075"/>
                </a:lnTo>
                <a:lnTo>
                  <a:pt x="159847" y="929005"/>
                </a:lnTo>
                <a:lnTo>
                  <a:pt x="177292" y="911225"/>
                </a:lnTo>
                <a:lnTo>
                  <a:pt x="185214" y="902462"/>
                </a:lnTo>
                <a:close/>
              </a:path>
              <a:path w="457200" h="1052829" extrusionOk="0">
                <a:moveTo>
                  <a:pt x="209484" y="875030"/>
                </a:moveTo>
                <a:lnTo>
                  <a:pt x="192913" y="875030"/>
                </a:lnTo>
                <a:lnTo>
                  <a:pt x="167894" y="902588"/>
                </a:lnTo>
                <a:lnTo>
                  <a:pt x="168148" y="902462"/>
                </a:lnTo>
                <a:lnTo>
                  <a:pt x="185214" y="902462"/>
                </a:lnTo>
                <a:lnTo>
                  <a:pt x="202438" y="883412"/>
                </a:lnTo>
                <a:lnTo>
                  <a:pt x="209484" y="875030"/>
                </a:lnTo>
                <a:close/>
              </a:path>
              <a:path w="457200" h="1052829" extrusionOk="0">
                <a:moveTo>
                  <a:pt x="232810" y="846709"/>
                </a:moveTo>
                <a:lnTo>
                  <a:pt x="216789" y="846709"/>
                </a:lnTo>
                <a:lnTo>
                  <a:pt x="192786" y="875157"/>
                </a:lnTo>
                <a:lnTo>
                  <a:pt x="209484" y="875030"/>
                </a:lnTo>
                <a:lnTo>
                  <a:pt x="226568" y="854710"/>
                </a:lnTo>
                <a:lnTo>
                  <a:pt x="232810" y="846709"/>
                </a:lnTo>
                <a:close/>
              </a:path>
              <a:path w="457200" h="1052829" extrusionOk="0">
                <a:moveTo>
                  <a:pt x="296451" y="756920"/>
                </a:moveTo>
                <a:lnTo>
                  <a:pt x="281686" y="756920"/>
                </a:lnTo>
                <a:lnTo>
                  <a:pt x="261112" y="787781"/>
                </a:lnTo>
                <a:lnTo>
                  <a:pt x="239395" y="817752"/>
                </a:lnTo>
                <a:lnTo>
                  <a:pt x="216662" y="846836"/>
                </a:lnTo>
                <a:lnTo>
                  <a:pt x="232810" y="846709"/>
                </a:lnTo>
                <a:lnTo>
                  <a:pt x="249554" y="825246"/>
                </a:lnTo>
                <a:lnTo>
                  <a:pt x="271525" y="794893"/>
                </a:lnTo>
                <a:lnTo>
                  <a:pt x="292226" y="763777"/>
                </a:lnTo>
                <a:lnTo>
                  <a:pt x="296451" y="756920"/>
                </a:lnTo>
                <a:close/>
              </a:path>
              <a:path w="457200" h="1052829" extrusionOk="0">
                <a:moveTo>
                  <a:pt x="239522" y="817499"/>
                </a:moveTo>
                <a:lnTo>
                  <a:pt x="239324" y="817752"/>
                </a:lnTo>
                <a:lnTo>
                  <a:pt x="239522" y="817499"/>
                </a:lnTo>
                <a:close/>
              </a:path>
              <a:path w="457200" h="1052829" extrusionOk="0">
                <a:moveTo>
                  <a:pt x="261239" y="787526"/>
                </a:moveTo>
                <a:lnTo>
                  <a:pt x="261055" y="787781"/>
                </a:lnTo>
                <a:lnTo>
                  <a:pt x="261239" y="787526"/>
                </a:lnTo>
                <a:close/>
              </a:path>
              <a:path w="457200" h="1052829" extrusionOk="0">
                <a:moveTo>
                  <a:pt x="315493" y="725551"/>
                </a:moveTo>
                <a:lnTo>
                  <a:pt x="300990" y="725551"/>
                </a:lnTo>
                <a:lnTo>
                  <a:pt x="281559" y="757047"/>
                </a:lnTo>
                <a:lnTo>
                  <a:pt x="296451" y="756920"/>
                </a:lnTo>
                <a:lnTo>
                  <a:pt x="311785" y="732027"/>
                </a:lnTo>
                <a:lnTo>
                  <a:pt x="315493" y="725551"/>
                </a:lnTo>
                <a:close/>
              </a:path>
              <a:path w="457200" h="1052829" extrusionOk="0">
                <a:moveTo>
                  <a:pt x="350261" y="660653"/>
                </a:moveTo>
                <a:lnTo>
                  <a:pt x="336169" y="660653"/>
                </a:lnTo>
                <a:lnTo>
                  <a:pt x="319150" y="693674"/>
                </a:lnTo>
                <a:lnTo>
                  <a:pt x="300863" y="725677"/>
                </a:lnTo>
                <a:lnTo>
                  <a:pt x="315493" y="725551"/>
                </a:lnTo>
                <a:lnTo>
                  <a:pt x="330326" y="699643"/>
                </a:lnTo>
                <a:lnTo>
                  <a:pt x="347472" y="666496"/>
                </a:lnTo>
                <a:lnTo>
                  <a:pt x="350261" y="660653"/>
                </a:lnTo>
                <a:close/>
              </a:path>
              <a:path w="457200" h="1052829" extrusionOk="0">
                <a:moveTo>
                  <a:pt x="319277" y="693420"/>
                </a:moveTo>
                <a:lnTo>
                  <a:pt x="319133" y="693674"/>
                </a:lnTo>
                <a:lnTo>
                  <a:pt x="319277" y="693420"/>
                </a:lnTo>
                <a:close/>
              </a:path>
              <a:path w="457200" h="1052829" extrusionOk="0">
                <a:moveTo>
                  <a:pt x="365892" y="627380"/>
                </a:moveTo>
                <a:lnTo>
                  <a:pt x="352044" y="627380"/>
                </a:lnTo>
                <a:lnTo>
                  <a:pt x="336090" y="660805"/>
                </a:lnTo>
                <a:lnTo>
                  <a:pt x="336169" y="660653"/>
                </a:lnTo>
                <a:lnTo>
                  <a:pt x="350261" y="660653"/>
                </a:lnTo>
                <a:lnTo>
                  <a:pt x="363600" y="632713"/>
                </a:lnTo>
                <a:lnTo>
                  <a:pt x="365892" y="627380"/>
                </a:lnTo>
                <a:close/>
              </a:path>
              <a:path w="457200" h="1052829" extrusionOk="0">
                <a:moveTo>
                  <a:pt x="380260" y="593471"/>
                </a:moveTo>
                <a:lnTo>
                  <a:pt x="366649" y="593471"/>
                </a:lnTo>
                <a:lnTo>
                  <a:pt x="351917" y="627507"/>
                </a:lnTo>
                <a:lnTo>
                  <a:pt x="365892" y="627380"/>
                </a:lnTo>
                <a:lnTo>
                  <a:pt x="378332" y="598424"/>
                </a:lnTo>
                <a:lnTo>
                  <a:pt x="380260" y="593471"/>
                </a:lnTo>
                <a:close/>
              </a:path>
              <a:path w="457200" h="1052829" extrusionOk="0">
                <a:moveTo>
                  <a:pt x="393472" y="559053"/>
                </a:moveTo>
                <a:lnTo>
                  <a:pt x="380111" y="559053"/>
                </a:lnTo>
                <a:lnTo>
                  <a:pt x="366522" y="593725"/>
                </a:lnTo>
                <a:lnTo>
                  <a:pt x="366649" y="593471"/>
                </a:lnTo>
                <a:lnTo>
                  <a:pt x="380260" y="593471"/>
                </a:lnTo>
                <a:lnTo>
                  <a:pt x="391922" y="563499"/>
                </a:lnTo>
                <a:lnTo>
                  <a:pt x="393472" y="559053"/>
                </a:lnTo>
                <a:close/>
              </a:path>
              <a:path w="457200" h="1052829" extrusionOk="0">
                <a:moveTo>
                  <a:pt x="405490" y="524128"/>
                </a:moveTo>
                <a:lnTo>
                  <a:pt x="392175" y="524128"/>
                </a:lnTo>
                <a:lnTo>
                  <a:pt x="379984" y="559181"/>
                </a:lnTo>
                <a:lnTo>
                  <a:pt x="380111" y="559053"/>
                </a:lnTo>
                <a:lnTo>
                  <a:pt x="393472" y="559053"/>
                </a:lnTo>
                <a:lnTo>
                  <a:pt x="404241" y="528193"/>
                </a:lnTo>
                <a:lnTo>
                  <a:pt x="405490" y="524128"/>
                </a:lnTo>
                <a:close/>
              </a:path>
              <a:path w="457200" h="1052829" extrusionOk="0">
                <a:moveTo>
                  <a:pt x="441174" y="379984"/>
                </a:moveTo>
                <a:lnTo>
                  <a:pt x="428371" y="379984"/>
                </a:lnTo>
                <a:lnTo>
                  <a:pt x="421131" y="416813"/>
                </a:lnTo>
                <a:lnTo>
                  <a:pt x="412750" y="453009"/>
                </a:lnTo>
                <a:lnTo>
                  <a:pt x="403098" y="488823"/>
                </a:lnTo>
                <a:lnTo>
                  <a:pt x="392049" y="524256"/>
                </a:lnTo>
                <a:lnTo>
                  <a:pt x="392175" y="524128"/>
                </a:lnTo>
                <a:lnTo>
                  <a:pt x="405490" y="524128"/>
                </a:lnTo>
                <a:lnTo>
                  <a:pt x="415290" y="492251"/>
                </a:lnTo>
                <a:lnTo>
                  <a:pt x="425069" y="455930"/>
                </a:lnTo>
                <a:lnTo>
                  <a:pt x="433577" y="419353"/>
                </a:lnTo>
                <a:lnTo>
                  <a:pt x="440817" y="382270"/>
                </a:lnTo>
                <a:lnTo>
                  <a:pt x="441174" y="379984"/>
                </a:lnTo>
                <a:close/>
              </a:path>
              <a:path w="457200" h="1052829" extrusionOk="0">
                <a:moveTo>
                  <a:pt x="403098" y="488696"/>
                </a:moveTo>
                <a:close/>
              </a:path>
              <a:path w="457200" h="1052829" extrusionOk="0">
                <a:moveTo>
                  <a:pt x="412750" y="452755"/>
                </a:moveTo>
                <a:lnTo>
                  <a:pt x="412682" y="453009"/>
                </a:lnTo>
                <a:lnTo>
                  <a:pt x="412750" y="452755"/>
                </a:lnTo>
                <a:close/>
              </a:path>
              <a:path w="457200" h="1052829" extrusionOk="0">
                <a:moveTo>
                  <a:pt x="421131" y="416687"/>
                </a:moveTo>
                <a:close/>
              </a:path>
              <a:path w="457200" h="1052829" extrusionOk="0">
                <a:moveTo>
                  <a:pt x="456692" y="192912"/>
                </a:moveTo>
                <a:lnTo>
                  <a:pt x="443992" y="192912"/>
                </a:lnTo>
                <a:lnTo>
                  <a:pt x="443484" y="231012"/>
                </a:lnTo>
                <a:lnTo>
                  <a:pt x="441705" y="268732"/>
                </a:lnTo>
                <a:lnTo>
                  <a:pt x="441630" y="269366"/>
                </a:lnTo>
                <a:lnTo>
                  <a:pt x="438530" y="306070"/>
                </a:lnTo>
                <a:lnTo>
                  <a:pt x="434086" y="343281"/>
                </a:lnTo>
                <a:lnTo>
                  <a:pt x="428244" y="380238"/>
                </a:lnTo>
                <a:lnTo>
                  <a:pt x="428371" y="379984"/>
                </a:lnTo>
                <a:lnTo>
                  <a:pt x="441174" y="379984"/>
                </a:lnTo>
                <a:lnTo>
                  <a:pt x="446659" y="344932"/>
                </a:lnTo>
                <a:lnTo>
                  <a:pt x="451103" y="307213"/>
                </a:lnTo>
                <a:lnTo>
                  <a:pt x="454278" y="269366"/>
                </a:lnTo>
                <a:lnTo>
                  <a:pt x="456184" y="231266"/>
                </a:lnTo>
                <a:lnTo>
                  <a:pt x="456692" y="192912"/>
                </a:lnTo>
                <a:close/>
              </a:path>
              <a:path w="457200" h="1052829" extrusionOk="0">
                <a:moveTo>
                  <a:pt x="434086" y="343026"/>
                </a:moveTo>
                <a:lnTo>
                  <a:pt x="434046" y="343281"/>
                </a:lnTo>
                <a:lnTo>
                  <a:pt x="434086" y="343026"/>
                </a:lnTo>
                <a:close/>
              </a:path>
              <a:path w="457200" h="1052829" extrusionOk="0">
                <a:moveTo>
                  <a:pt x="438530" y="305815"/>
                </a:moveTo>
                <a:lnTo>
                  <a:pt x="438500" y="306070"/>
                </a:lnTo>
                <a:lnTo>
                  <a:pt x="438530" y="305815"/>
                </a:lnTo>
                <a:close/>
              </a:path>
              <a:path w="457200" h="1052829" extrusionOk="0">
                <a:moveTo>
                  <a:pt x="441705" y="268477"/>
                </a:moveTo>
                <a:lnTo>
                  <a:pt x="441684" y="268732"/>
                </a:lnTo>
                <a:lnTo>
                  <a:pt x="441705" y="268477"/>
                </a:lnTo>
                <a:close/>
              </a:path>
              <a:path w="457200" h="1052829" extrusionOk="0">
                <a:moveTo>
                  <a:pt x="443484" y="230759"/>
                </a:moveTo>
                <a:lnTo>
                  <a:pt x="443472" y="231012"/>
                </a:lnTo>
                <a:lnTo>
                  <a:pt x="443484" y="230759"/>
                </a:lnTo>
                <a:close/>
              </a:path>
              <a:path w="457200" h="1052829" extrusionOk="0">
                <a:moveTo>
                  <a:pt x="455686" y="154812"/>
                </a:moveTo>
                <a:lnTo>
                  <a:pt x="442975" y="154812"/>
                </a:lnTo>
                <a:lnTo>
                  <a:pt x="443989" y="193081"/>
                </a:lnTo>
                <a:lnTo>
                  <a:pt x="443992" y="192912"/>
                </a:lnTo>
                <a:lnTo>
                  <a:pt x="456692" y="192912"/>
                </a:lnTo>
                <a:lnTo>
                  <a:pt x="455686" y="154812"/>
                </a:lnTo>
                <a:close/>
              </a:path>
              <a:path w="457200" h="1052829" extrusionOk="0">
                <a:moveTo>
                  <a:pt x="453435" y="116712"/>
                </a:moveTo>
                <a:lnTo>
                  <a:pt x="440690" y="116712"/>
                </a:lnTo>
                <a:lnTo>
                  <a:pt x="442975" y="155066"/>
                </a:lnTo>
                <a:lnTo>
                  <a:pt x="442975" y="154812"/>
                </a:lnTo>
                <a:lnTo>
                  <a:pt x="455686" y="154812"/>
                </a:lnTo>
                <a:lnTo>
                  <a:pt x="453435" y="116712"/>
                </a:lnTo>
                <a:close/>
              </a:path>
              <a:path w="457200" h="1052829" extrusionOk="0">
                <a:moveTo>
                  <a:pt x="449717" y="78612"/>
                </a:moveTo>
                <a:lnTo>
                  <a:pt x="436879" y="78612"/>
                </a:lnTo>
                <a:lnTo>
                  <a:pt x="440690" y="116966"/>
                </a:lnTo>
                <a:lnTo>
                  <a:pt x="440690" y="116712"/>
                </a:lnTo>
                <a:lnTo>
                  <a:pt x="453435" y="116712"/>
                </a:lnTo>
                <a:lnTo>
                  <a:pt x="453390" y="115950"/>
                </a:lnTo>
                <a:lnTo>
                  <a:pt x="449717" y="78612"/>
                </a:lnTo>
                <a:close/>
              </a:path>
              <a:path w="457200" h="1052829" extrusionOk="0">
                <a:moveTo>
                  <a:pt x="444612" y="40386"/>
                </a:moveTo>
                <a:lnTo>
                  <a:pt x="431800" y="40386"/>
                </a:lnTo>
                <a:lnTo>
                  <a:pt x="436879" y="78866"/>
                </a:lnTo>
                <a:lnTo>
                  <a:pt x="436879" y="78612"/>
                </a:lnTo>
                <a:lnTo>
                  <a:pt x="449717" y="78612"/>
                </a:lnTo>
                <a:lnTo>
                  <a:pt x="449579" y="77215"/>
                </a:lnTo>
                <a:lnTo>
                  <a:pt x="444612" y="40386"/>
                </a:lnTo>
                <a:close/>
              </a:path>
              <a:path w="457200" h="1052829" extrusionOk="0">
                <a:moveTo>
                  <a:pt x="437642" y="0"/>
                </a:moveTo>
                <a:lnTo>
                  <a:pt x="425196" y="2159"/>
                </a:lnTo>
                <a:lnTo>
                  <a:pt x="431800" y="40639"/>
                </a:lnTo>
                <a:lnTo>
                  <a:pt x="431800" y="40386"/>
                </a:lnTo>
                <a:lnTo>
                  <a:pt x="444612" y="40386"/>
                </a:lnTo>
                <a:lnTo>
                  <a:pt x="444373" y="38608"/>
                </a:lnTo>
                <a:lnTo>
                  <a:pt x="437642" y="0"/>
                </a:lnTo>
                <a:close/>
              </a:path>
            </a:pathLst>
          </a:custGeom>
          <a:solidFill>
            <a:srgbClr val="333D47"/>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3" name="Google Shape;173;p20"/>
          <p:cNvSpPr/>
          <p:nvPr/>
        </p:nvSpPr>
        <p:spPr>
          <a:xfrm>
            <a:off x="4739409" y="2421031"/>
            <a:ext cx="355600" cy="902074"/>
          </a:xfrm>
          <a:custGeom>
            <a:avLst/>
            <a:gdLst/>
            <a:ahLst/>
            <a:cxnLst/>
            <a:rect l="l" t="t" r="r" b="b"/>
            <a:pathLst>
              <a:path w="391160" h="1022350" extrusionOk="0">
                <a:moveTo>
                  <a:pt x="31452" y="73164"/>
                </a:moveTo>
                <a:lnTo>
                  <a:pt x="21589" y="138937"/>
                </a:lnTo>
                <a:lnTo>
                  <a:pt x="16510" y="209423"/>
                </a:lnTo>
                <a:lnTo>
                  <a:pt x="15750" y="244728"/>
                </a:lnTo>
                <a:lnTo>
                  <a:pt x="16383" y="279780"/>
                </a:lnTo>
                <a:lnTo>
                  <a:pt x="21336" y="349757"/>
                </a:lnTo>
                <a:lnTo>
                  <a:pt x="31369" y="419100"/>
                </a:lnTo>
                <a:lnTo>
                  <a:pt x="45974" y="487552"/>
                </a:lnTo>
                <a:lnTo>
                  <a:pt x="65404" y="554863"/>
                </a:lnTo>
                <a:lnTo>
                  <a:pt x="89662" y="620649"/>
                </a:lnTo>
                <a:lnTo>
                  <a:pt x="118363" y="685038"/>
                </a:lnTo>
                <a:lnTo>
                  <a:pt x="151511" y="747267"/>
                </a:lnTo>
                <a:lnTo>
                  <a:pt x="189229" y="807592"/>
                </a:lnTo>
                <a:lnTo>
                  <a:pt x="231139" y="865504"/>
                </a:lnTo>
                <a:lnTo>
                  <a:pt x="277495" y="920623"/>
                </a:lnTo>
                <a:lnTo>
                  <a:pt x="327913" y="972947"/>
                </a:lnTo>
                <a:lnTo>
                  <a:pt x="382270" y="1022223"/>
                </a:lnTo>
                <a:lnTo>
                  <a:pt x="390651" y="1012570"/>
                </a:lnTo>
                <a:lnTo>
                  <a:pt x="363238" y="988694"/>
                </a:lnTo>
                <a:lnTo>
                  <a:pt x="336677" y="963802"/>
                </a:lnTo>
                <a:lnTo>
                  <a:pt x="311529" y="938529"/>
                </a:lnTo>
                <a:lnTo>
                  <a:pt x="286909" y="912113"/>
                </a:lnTo>
                <a:lnTo>
                  <a:pt x="263635" y="885316"/>
                </a:lnTo>
                <a:lnTo>
                  <a:pt x="241276" y="857757"/>
                </a:lnTo>
                <a:lnTo>
                  <a:pt x="220059" y="829437"/>
                </a:lnTo>
                <a:lnTo>
                  <a:pt x="199822" y="800607"/>
                </a:lnTo>
                <a:lnTo>
                  <a:pt x="180676" y="771143"/>
                </a:lnTo>
                <a:lnTo>
                  <a:pt x="162509" y="741044"/>
                </a:lnTo>
                <a:lnTo>
                  <a:pt x="145682" y="710564"/>
                </a:lnTo>
                <a:lnTo>
                  <a:pt x="129923" y="679576"/>
                </a:lnTo>
                <a:lnTo>
                  <a:pt x="129794" y="679576"/>
                </a:lnTo>
                <a:lnTo>
                  <a:pt x="114994" y="647953"/>
                </a:lnTo>
                <a:lnTo>
                  <a:pt x="101400" y="615950"/>
                </a:lnTo>
                <a:lnTo>
                  <a:pt x="88949" y="583691"/>
                </a:lnTo>
                <a:lnTo>
                  <a:pt x="77558" y="551052"/>
                </a:lnTo>
                <a:lnTo>
                  <a:pt x="77519" y="550799"/>
                </a:lnTo>
                <a:lnTo>
                  <a:pt x="67475" y="517905"/>
                </a:lnTo>
                <a:lnTo>
                  <a:pt x="58327" y="484504"/>
                </a:lnTo>
                <a:lnTo>
                  <a:pt x="50477" y="450850"/>
                </a:lnTo>
                <a:lnTo>
                  <a:pt x="50495" y="450595"/>
                </a:lnTo>
                <a:lnTo>
                  <a:pt x="43840" y="416940"/>
                </a:lnTo>
                <a:lnTo>
                  <a:pt x="38374" y="382777"/>
                </a:lnTo>
                <a:lnTo>
                  <a:pt x="34067" y="348614"/>
                </a:lnTo>
                <a:lnTo>
                  <a:pt x="31076" y="314832"/>
                </a:lnTo>
                <a:lnTo>
                  <a:pt x="30974" y="313816"/>
                </a:lnTo>
                <a:lnTo>
                  <a:pt x="29078" y="279273"/>
                </a:lnTo>
                <a:lnTo>
                  <a:pt x="28452" y="244728"/>
                </a:lnTo>
                <a:lnTo>
                  <a:pt x="29204" y="210057"/>
                </a:lnTo>
                <a:lnTo>
                  <a:pt x="30975" y="175260"/>
                </a:lnTo>
                <a:lnTo>
                  <a:pt x="34151" y="140335"/>
                </a:lnTo>
                <a:lnTo>
                  <a:pt x="38559" y="105663"/>
                </a:lnTo>
                <a:lnTo>
                  <a:pt x="43818" y="75865"/>
                </a:lnTo>
                <a:lnTo>
                  <a:pt x="31452" y="73164"/>
                </a:lnTo>
                <a:close/>
              </a:path>
              <a:path w="391160" h="1022350" extrusionOk="0">
                <a:moveTo>
                  <a:pt x="363092" y="988567"/>
                </a:moveTo>
                <a:lnTo>
                  <a:pt x="363220" y="988694"/>
                </a:lnTo>
                <a:lnTo>
                  <a:pt x="363092" y="988567"/>
                </a:lnTo>
                <a:close/>
              </a:path>
              <a:path w="391160" h="1022350" extrusionOk="0">
                <a:moveTo>
                  <a:pt x="336686" y="963811"/>
                </a:moveTo>
                <a:close/>
              </a:path>
              <a:path w="391160" h="1022350" extrusionOk="0">
                <a:moveTo>
                  <a:pt x="336677" y="963802"/>
                </a:moveTo>
                <a:close/>
              </a:path>
              <a:path w="391160" h="1022350" extrusionOk="0">
                <a:moveTo>
                  <a:pt x="311276" y="938276"/>
                </a:moveTo>
                <a:lnTo>
                  <a:pt x="311403" y="938529"/>
                </a:lnTo>
                <a:lnTo>
                  <a:pt x="311276" y="938276"/>
                </a:lnTo>
                <a:close/>
              </a:path>
              <a:path w="391160" h="1022350" extrusionOk="0">
                <a:moveTo>
                  <a:pt x="286909" y="912113"/>
                </a:moveTo>
                <a:close/>
              </a:path>
              <a:path w="391160" h="1022350" extrusionOk="0">
                <a:moveTo>
                  <a:pt x="263548" y="885189"/>
                </a:moveTo>
                <a:close/>
              </a:path>
              <a:path w="391160" h="1022350" extrusionOk="0">
                <a:moveTo>
                  <a:pt x="241204" y="857630"/>
                </a:moveTo>
                <a:close/>
              </a:path>
              <a:path w="391160" h="1022350" extrusionOk="0">
                <a:moveTo>
                  <a:pt x="220001" y="829310"/>
                </a:moveTo>
                <a:close/>
              </a:path>
              <a:path w="391160" h="1022350" extrusionOk="0">
                <a:moveTo>
                  <a:pt x="199644" y="800353"/>
                </a:moveTo>
                <a:lnTo>
                  <a:pt x="199771" y="800607"/>
                </a:lnTo>
                <a:lnTo>
                  <a:pt x="199644" y="800353"/>
                </a:lnTo>
                <a:close/>
              </a:path>
              <a:path w="391160" h="1022350" extrusionOk="0">
                <a:moveTo>
                  <a:pt x="180644" y="771016"/>
                </a:moveTo>
                <a:close/>
              </a:path>
              <a:path w="391160" h="1022350" extrusionOk="0">
                <a:moveTo>
                  <a:pt x="162489" y="740917"/>
                </a:moveTo>
                <a:close/>
              </a:path>
              <a:path w="391160" h="1022350" extrusionOk="0">
                <a:moveTo>
                  <a:pt x="145541" y="710311"/>
                </a:moveTo>
                <a:lnTo>
                  <a:pt x="145669" y="710564"/>
                </a:lnTo>
                <a:lnTo>
                  <a:pt x="145541" y="710311"/>
                </a:lnTo>
                <a:close/>
              </a:path>
              <a:path w="391160" h="1022350" extrusionOk="0">
                <a:moveTo>
                  <a:pt x="129794" y="679323"/>
                </a:moveTo>
                <a:lnTo>
                  <a:pt x="129794" y="679576"/>
                </a:lnTo>
                <a:lnTo>
                  <a:pt x="129923" y="679576"/>
                </a:lnTo>
                <a:lnTo>
                  <a:pt x="129794" y="679323"/>
                </a:lnTo>
                <a:close/>
              </a:path>
              <a:path w="391160" h="1022350" extrusionOk="0">
                <a:moveTo>
                  <a:pt x="115007" y="647826"/>
                </a:moveTo>
                <a:close/>
              </a:path>
              <a:path w="391160" h="1022350" extrusionOk="0">
                <a:moveTo>
                  <a:pt x="101423" y="615823"/>
                </a:moveTo>
                <a:close/>
              </a:path>
              <a:path w="391160" h="1022350" extrusionOk="0">
                <a:moveTo>
                  <a:pt x="88900" y="583564"/>
                </a:moveTo>
                <a:close/>
              </a:path>
              <a:path w="391160" h="1022350" extrusionOk="0">
                <a:moveTo>
                  <a:pt x="77519" y="550799"/>
                </a:moveTo>
                <a:lnTo>
                  <a:pt x="77597" y="551052"/>
                </a:lnTo>
                <a:lnTo>
                  <a:pt x="77519" y="550799"/>
                </a:lnTo>
                <a:close/>
              </a:path>
              <a:path w="391160" h="1022350" extrusionOk="0">
                <a:moveTo>
                  <a:pt x="67437" y="517778"/>
                </a:moveTo>
                <a:close/>
              </a:path>
              <a:path w="391160" h="1022350" extrusionOk="0">
                <a:moveTo>
                  <a:pt x="58292" y="484377"/>
                </a:moveTo>
                <a:close/>
              </a:path>
              <a:path w="391160" h="1022350" extrusionOk="0">
                <a:moveTo>
                  <a:pt x="50495" y="450595"/>
                </a:moveTo>
                <a:lnTo>
                  <a:pt x="50546" y="450850"/>
                </a:lnTo>
                <a:lnTo>
                  <a:pt x="50495" y="450595"/>
                </a:lnTo>
                <a:close/>
              </a:path>
              <a:path w="391160" h="1022350" extrusionOk="0">
                <a:moveTo>
                  <a:pt x="43814" y="416813"/>
                </a:moveTo>
                <a:close/>
              </a:path>
              <a:path w="391160" h="1022350" extrusionOk="0">
                <a:moveTo>
                  <a:pt x="38353" y="382650"/>
                </a:moveTo>
                <a:close/>
              </a:path>
              <a:path w="391160" h="1022350" extrusionOk="0">
                <a:moveTo>
                  <a:pt x="34036" y="348361"/>
                </a:moveTo>
                <a:lnTo>
                  <a:pt x="34036" y="348614"/>
                </a:lnTo>
                <a:lnTo>
                  <a:pt x="34036" y="348361"/>
                </a:lnTo>
                <a:close/>
              </a:path>
              <a:path w="391160" h="1022350" extrusionOk="0">
                <a:moveTo>
                  <a:pt x="30987" y="313816"/>
                </a:moveTo>
                <a:lnTo>
                  <a:pt x="30987" y="314070"/>
                </a:lnTo>
                <a:lnTo>
                  <a:pt x="30987" y="313816"/>
                </a:lnTo>
                <a:close/>
              </a:path>
              <a:path w="391160" h="1022350" extrusionOk="0">
                <a:moveTo>
                  <a:pt x="29083" y="279273"/>
                </a:moveTo>
                <a:lnTo>
                  <a:pt x="29083" y="279526"/>
                </a:lnTo>
                <a:lnTo>
                  <a:pt x="29083" y="279273"/>
                </a:lnTo>
                <a:close/>
              </a:path>
              <a:path w="391160" h="1022350" extrusionOk="0">
                <a:moveTo>
                  <a:pt x="29222" y="209803"/>
                </a:moveTo>
                <a:lnTo>
                  <a:pt x="29210" y="210057"/>
                </a:lnTo>
                <a:lnTo>
                  <a:pt x="29222" y="209803"/>
                </a:lnTo>
                <a:close/>
              </a:path>
              <a:path w="391160" h="1022350" extrusionOk="0">
                <a:moveTo>
                  <a:pt x="31011" y="175005"/>
                </a:moveTo>
                <a:lnTo>
                  <a:pt x="30987" y="175260"/>
                </a:lnTo>
                <a:lnTo>
                  <a:pt x="31011" y="175005"/>
                </a:lnTo>
                <a:close/>
              </a:path>
              <a:path w="391160" h="1022350" extrusionOk="0">
                <a:moveTo>
                  <a:pt x="34179" y="140207"/>
                </a:moveTo>
                <a:lnTo>
                  <a:pt x="34162" y="140335"/>
                </a:lnTo>
                <a:lnTo>
                  <a:pt x="34179" y="140207"/>
                </a:lnTo>
                <a:close/>
              </a:path>
              <a:path w="391160" h="1022350" extrusionOk="0">
                <a:moveTo>
                  <a:pt x="38608" y="105282"/>
                </a:moveTo>
                <a:lnTo>
                  <a:pt x="38480" y="105663"/>
                </a:lnTo>
                <a:lnTo>
                  <a:pt x="38608" y="105282"/>
                </a:lnTo>
                <a:close/>
              </a:path>
              <a:path w="391160" h="1022350" extrusionOk="0">
                <a:moveTo>
                  <a:pt x="68875" y="60832"/>
                </a:moveTo>
                <a:lnTo>
                  <a:pt x="33654" y="60832"/>
                </a:lnTo>
                <a:lnTo>
                  <a:pt x="46100" y="63118"/>
                </a:lnTo>
                <a:lnTo>
                  <a:pt x="43818" y="75865"/>
                </a:lnTo>
                <a:lnTo>
                  <a:pt x="74422" y="82550"/>
                </a:lnTo>
                <a:lnTo>
                  <a:pt x="68875" y="60832"/>
                </a:lnTo>
                <a:close/>
              </a:path>
              <a:path w="391160" h="1022350" extrusionOk="0">
                <a:moveTo>
                  <a:pt x="33654" y="60832"/>
                </a:moveTo>
                <a:lnTo>
                  <a:pt x="31452" y="73164"/>
                </a:lnTo>
                <a:lnTo>
                  <a:pt x="43818" y="75865"/>
                </a:lnTo>
                <a:lnTo>
                  <a:pt x="46100" y="63118"/>
                </a:lnTo>
                <a:lnTo>
                  <a:pt x="33654" y="60832"/>
                </a:lnTo>
                <a:close/>
              </a:path>
              <a:path w="391160" h="1022350" extrusionOk="0">
                <a:moveTo>
                  <a:pt x="53339" y="0"/>
                </a:moveTo>
                <a:lnTo>
                  <a:pt x="0" y="66293"/>
                </a:lnTo>
                <a:lnTo>
                  <a:pt x="31452" y="73164"/>
                </a:lnTo>
                <a:lnTo>
                  <a:pt x="33654" y="60832"/>
                </a:lnTo>
                <a:lnTo>
                  <a:pt x="68875" y="60832"/>
                </a:lnTo>
                <a:lnTo>
                  <a:pt x="53339" y="0"/>
                </a:lnTo>
                <a:close/>
              </a:path>
            </a:pathLst>
          </a:custGeom>
          <a:solidFill>
            <a:srgbClr val="333D47"/>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4" name="Google Shape;174;p20"/>
          <p:cNvSpPr/>
          <p:nvPr/>
        </p:nvSpPr>
        <p:spPr>
          <a:xfrm>
            <a:off x="4989830" y="1750583"/>
            <a:ext cx="1351973" cy="302559"/>
          </a:xfrm>
          <a:custGeom>
            <a:avLst/>
            <a:gdLst/>
            <a:ahLst/>
            <a:cxnLst/>
            <a:rect l="l" t="t" r="r" b="b"/>
            <a:pathLst>
              <a:path w="1487170" h="342900" extrusionOk="0">
                <a:moveTo>
                  <a:pt x="744220" y="0"/>
                </a:moveTo>
                <a:lnTo>
                  <a:pt x="695451" y="1142"/>
                </a:lnTo>
                <a:lnTo>
                  <a:pt x="646938" y="4571"/>
                </a:lnTo>
                <a:lnTo>
                  <a:pt x="598424" y="10413"/>
                </a:lnTo>
                <a:lnTo>
                  <a:pt x="550545" y="18541"/>
                </a:lnTo>
                <a:lnTo>
                  <a:pt x="502920" y="29082"/>
                </a:lnTo>
                <a:lnTo>
                  <a:pt x="455929" y="41782"/>
                </a:lnTo>
                <a:lnTo>
                  <a:pt x="409575" y="56895"/>
                </a:lnTo>
                <a:lnTo>
                  <a:pt x="363854" y="74294"/>
                </a:lnTo>
                <a:lnTo>
                  <a:pt x="319024" y="93979"/>
                </a:lnTo>
                <a:lnTo>
                  <a:pt x="274954" y="116077"/>
                </a:lnTo>
                <a:lnTo>
                  <a:pt x="232028" y="140461"/>
                </a:lnTo>
                <a:lnTo>
                  <a:pt x="190119" y="167004"/>
                </a:lnTo>
                <a:lnTo>
                  <a:pt x="149351" y="195960"/>
                </a:lnTo>
                <a:lnTo>
                  <a:pt x="109854" y="227075"/>
                </a:lnTo>
                <a:lnTo>
                  <a:pt x="71754" y="260603"/>
                </a:lnTo>
                <a:lnTo>
                  <a:pt x="35051" y="296290"/>
                </a:lnTo>
                <a:lnTo>
                  <a:pt x="0" y="334263"/>
                </a:lnTo>
                <a:lnTo>
                  <a:pt x="9271" y="342900"/>
                </a:lnTo>
                <a:lnTo>
                  <a:pt x="44196" y="305053"/>
                </a:lnTo>
                <a:lnTo>
                  <a:pt x="44329" y="305053"/>
                </a:lnTo>
                <a:lnTo>
                  <a:pt x="80517" y="269747"/>
                </a:lnTo>
                <a:lnTo>
                  <a:pt x="118110" y="236727"/>
                </a:lnTo>
                <a:lnTo>
                  <a:pt x="118303" y="236727"/>
                </a:lnTo>
                <a:lnTo>
                  <a:pt x="157099" y="205993"/>
                </a:lnTo>
                <a:lnTo>
                  <a:pt x="197231" y="177418"/>
                </a:lnTo>
                <a:lnTo>
                  <a:pt x="197378" y="177418"/>
                </a:lnTo>
                <a:lnTo>
                  <a:pt x="238559" y="151383"/>
                </a:lnTo>
                <a:lnTo>
                  <a:pt x="280953" y="127380"/>
                </a:lnTo>
                <a:lnTo>
                  <a:pt x="302640" y="116077"/>
                </a:lnTo>
                <a:lnTo>
                  <a:pt x="302775" y="116077"/>
                </a:lnTo>
                <a:lnTo>
                  <a:pt x="324485" y="105536"/>
                </a:lnTo>
                <a:lnTo>
                  <a:pt x="346583" y="95503"/>
                </a:lnTo>
                <a:lnTo>
                  <a:pt x="368808" y="85978"/>
                </a:lnTo>
                <a:lnTo>
                  <a:pt x="369002" y="85978"/>
                </a:lnTo>
                <a:lnTo>
                  <a:pt x="391160" y="77215"/>
                </a:lnTo>
                <a:lnTo>
                  <a:pt x="413892" y="68833"/>
                </a:lnTo>
                <a:lnTo>
                  <a:pt x="436625" y="61086"/>
                </a:lnTo>
                <a:lnTo>
                  <a:pt x="436904" y="61086"/>
                </a:lnTo>
                <a:lnTo>
                  <a:pt x="459613" y="53975"/>
                </a:lnTo>
                <a:lnTo>
                  <a:pt x="482726" y="47370"/>
                </a:lnTo>
                <a:lnTo>
                  <a:pt x="505967" y="41401"/>
                </a:lnTo>
                <a:lnTo>
                  <a:pt x="529463" y="35813"/>
                </a:lnTo>
                <a:lnTo>
                  <a:pt x="529944" y="35813"/>
                </a:lnTo>
                <a:lnTo>
                  <a:pt x="553085" y="30987"/>
                </a:lnTo>
                <a:lnTo>
                  <a:pt x="553632" y="30987"/>
                </a:lnTo>
                <a:lnTo>
                  <a:pt x="576579" y="26669"/>
                </a:lnTo>
                <a:lnTo>
                  <a:pt x="600328" y="22986"/>
                </a:lnTo>
                <a:lnTo>
                  <a:pt x="624204" y="19811"/>
                </a:lnTo>
                <a:lnTo>
                  <a:pt x="648208" y="17271"/>
                </a:lnTo>
                <a:lnTo>
                  <a:pt x="647953" y="17271"/>
                </a:lnTo>
                <a:lnTo>
                  <a:pt x="672084" y="15239"/>
                </a:lnTo>
                <a:lnTo>
                  <a:pt x="696087" y="13842"/>
                </a:lnTo>
                <a:lnTo>
                  <a:pt x="720216" y="12953"/>
                </a:lnTo>
                <a:lnTo>
                  <a:pt x="744283" y="12700"/>
                </a:lnTo>
                <a:lnTo>
                  <a:pt x="904468" y="12700"/>
                </a:lnTo>
                <a:lnTo>
                  <a:pt x="890651" y="10540"/>
                </a:lnTo>
                <a:lnTo>
                  <a:pt x="841883" y="4698"/>
                </a:lnTo>
                <a:lnTo>
                  <a:pt x="793114" y="1142"/>
                </a:lnTo>
                <a:lnTo>
                  <a:pt x="768731" y="253"/>
                </a:lnTo>
                <a:lnTo>
                  <a:pt x="744220" y="0"/>
                </a:lnTo>
                <a:close/>
              </a:path>
              <a:path w="1487170" h="342900" extrusionOk="0">
                <a:moveTo>
                  <a:pt x="1427718" y="276176"/>
                </a:moveTo>
                <a:lnTo>
                  <a:pt x="1405763" y="299084"/>
                </a:lnTo>
                <a:lnTo>
                  <a:pt x="1487042" y="324230"/>
                </a:lnTo>
                <a:lnTo>
                  <a:pt x="1473049" y="284988"/>
                </a:lnTo>
                <a:lnTo>
                  <a:pt x="1436878" y="284988"/>
                </a:lnTo>
                <a:lnTo>
                  <a:pt x="1427718" y="276176"/>
                </a:lnTo>
                <a:close/>
              </a:path>
              <a:path w="1487170" h="342900" extrusionOk="0">
                <a:moveTo>
                  <a:pt x="44329" y="305053"/>
                </a:moveTo>
                <a:lnTo>
                  <a:pt x="44196" y="305053"/>
                </a:lnTo>
                <a:lnTo>
                  <a:pt x="44069" y="305307"/>
                </a:lnTo>
                <a:lnTo>
                  <a:pt x="44329" y="305053"/>
                </a:lnTo>
                <a:close/>
              </a:path>
              <a:path w="1487170" h="342900" extrusionOk="0">
                <a:moveTo>
                  <a:pt x="1436490" y="267024"/>
                </a:moveTo>
                <a:lnTo>
                  <a:pt x="1427718" y="276176"/>
                </a:lnTo>
                <a:lnTo>
                  <a:pt x="1436878" y="284988"/>
                </a:lnTo>
                <a:lnTo>
                  <a:pt x="1445640" y="275716"/>
                </a:lnTo>
                <a:lnTo>
                  <a:pt x="1436490" y="267024"/>
                </a:lnTo>
                <a:close/>
              </a:path>
              <a:path w="1487170" h="342900" extrusionOk="0">
                <a:moveTo>
                  <a:pt x="1458467" y="244093"/>
                </a:moveTo>
                <a:lnTo>
                  <a:pt x="1436490" y="267024"/>
                </a:lnTo>
                <a:lnTo>
                  <a:pt x="1445640" y="275716"/>
                </a:lnTo>
                <a:lnTo>
                  <a:pt x="1436878" y="284988"/>
                </a:lnTo>
                <a:lnTo>
                  <a:pt x="1473049" y="284988"/>
                </a:lnTo>
                <a:lnTo>
                  <a:pt x="1458467" y="244093"/>
                </a:lnTo>
                <a:close/>
              </a:path>
              <a:path w="1487170" h="342900" extrusionOk="0">
                <a:moveTo>
                  <a:pt x="1428524" y="275335"/>
                </a:moveTo>
                <a:lnTo>
                  <a:pt x="1426844" y="275335"/>
                </a:lnTo>
                <a:lnTo>
                  <a:pt x="1427718" y="276176"/>
                </a:lnTo>
                <a:lnTo>
                  <a:pt x="1428524" y="275335"/>
                </a:lnTo>
                <a:close/>
              </a:path>
              <a:path w="1487170" h="342900" extrusionOk="0">
                <a:moveTo>
                  <a:pt x="1426262" y="258063"/>
                </a:moveTo>
                <a:lnTo>
                  <a:pt x="1407033" y="258063"/>
                </a:lnTo>
                <a:lnTo>
                  <a:pt x="1426971" y="275589"/>
                </a:lnTo>
                <a:lnTo>
                  <a:pt x="1426844" y="275335"/>
                </a:lnTo>
                <a:lnTo>
                  <a:pt x="1428524" y="275335"/>
                </a:lnTo>
                <a:lnTo>
                  <a:pt x="1436490" y="267024"/>
                </a:lnTo>
                <a:lnTo>
                  <a:pt x="1435481" y="266064"/>
                </a:lnTo>
                <a:lnTo>
                  <a:pt x="1426262" y="258063"/>
                </a:lnTo>
                <a:close/>
              </a:path>
              <a:path w="1487170" h="342900" extrusionOk="0">
                <a:moveTo>
                  <a:pt x="80552" y="269747"/>
                </a:moveTo>
                <a:lnTo>
                  <a:pt x="80263" y="270001"/>
                </a:lnTo>
                <a:lnTo>
                  <a:pt x="80552" y="269747"/>
                </a:lnTo>
                <a:close/>
              </a:path>
              <a:path w="1487170" h="342900" extrusionOk="0">
                <a:moveTo>
                  <a:pt x="1406678" y="241426"/>
                </a:moveTo>
                <a:lnTo>
                  <a:pt x="1386839" y="241426"/>
                </a:lnTo>
                <a:lnTo>
                  <a:pt x="1407160" y="258190"/>
                </a:lnTo>
                <a:lnTo>
                  <a:pt x="1426262" y="258063"/>
                </a:lnTo>
                <a:lnTo>
                  <a:pt x="1415288" y="248538"/>
                </a:lnTo>
                <a:lnTo>
                  <a:pt x="1406678" y="241426"/>
                </a:lnTo>
                <a:close/>
              </a:path>
              <a:path w="1487170" h="342900" extrusionOk="0">
                <a:moveTo>
                  <a:pt x="1366659" y="209803"/>
                </a:moveTo>
                <a:lnTo>
                  <a:pt x="1345564" y="209803"/>
                </a:lnTo>
                <a:lnTo>
                  <a:pt x="1366519" y="225425"/>
                </a:lnTo>
                <a:lnTo>
                  <a:pt x="1386966" y="241553"/>
                </a:lnTo>
                <a:lnTo>
                  <a:pt x="1406678" y="241426"/>
                </a:lnTo>
                <a:lnTo>
                  <a:pt x="1394840" y="231647"/>
                </a:lnTo>
                <a:lnTo>
                  <a:pt x="1374139" y="215391"/>
                </a:lnTo>
                <a:lnTo>
                  <a:pt x="1366659" y="209803"/>
                </a:lnTo>
                <a:close/>
              </a:path>
              <a:path w="1487170" h="342900" extrusionOk="0">
                <a:moveTo>
                  <a:pt x="118303" y="236727"/>
                </a:moveTo>
                <a:lnTo>
                  <a:pt x="118110" y="236727"/>
                </a:lnTo>
                <a:lnTo>
                  <a:pt x="117983" y="236981"/>
                </a:lnTo>
                <a:lnTo>
                  <a:pt x="118303" y="236727"/>
                </a:lnTo>
                <a:close/>
              </a:path>
              <a:path w="1487170" h="342900" extrusionOk="0">
                <a:moveTo>
                  <a:pt x="1325978" y="180593"/>
                </a:moveTo>
                <a:lnTo>
                  <a:pt x="1303273" y="180593"/>
                </a:lnTo>
                <a:lnTo>
                  <a:pt x="1324737" y="194944"/>
                </a:lnTo>
                <a:lnTo>
                  <a:pt x="1345691" y="209930"/>
                </a:lnTo>
                <a:lnTo>
                  <a:pt x="1366659" y="209803"/>
                </a:lnTo>
                <a:lnTo>
                  <a:pt x="1353058" y="199643"/>
                </a:lnTo>
                <a:lnTo>
                  <a:pt x="1331848" y="184530"/>
                </a:lnTo>
                <a:lnTo>
                  <a:pt x="1325978" y="180593"/>
                </a:lnTo>
                <a:close/>
              </a:path>
              <a:path w="1487170" h="342900" extrusionOk="0">
                <a:moveTo>
                  <a:pt x="157200" y="205993"/>
                </a:moveTo>
                <a:lnTo>
                  <a:pt x="156845" y="206247"/>
                </a:lnTo>
                <a:lnTo>
                  <a:pt x="157200" y="205993"/>
                </a:lnTo>
                <a:close/>
              </a:path>
              <a:path w="1487170" h="342900" extrusionOk="0">
                <a:moveTo>
                  <a:pt x="1324483" y="194817"/>
                </a:moveTo>
                <a:lnTo>
                  <a:pt x="1324661" y="194944"/>
                </a:lnTo>
                <a:lnTo>
                  <a:pt x="1324483" y="194817"/>
                </a:lnTo>
                <a:close/>
              </a:path>
              <a:path w="1487170" h="342900" extrusionOk="0">
                <a:moveTo>
                  <a:pt x="1305323" y="166877"/>
                </a:moveTo>
                <a:lnTo>
                  <a:pt x="1281811" y="166877"/>
                </a:lnTo>
                <a:lnTo>
                  <a:pt x="1303401" y="180720"/>
                </a:lnTo>
                <a:lnTo>
                  <a:pt x="1303273" y="180593"/>
                </a:lnTo>
                <a:lnTo>
                  <a:pt x="1325978" y="180593"/>
                </a:lnTo>
                <a:lnTo>
                  <a:pt x="1310259" y="170052"/>
                </a:lnTo>
                <a:lnTo>
                  <a:pt x="1305323" y="166877"/>
                </a:lnTo>
                <a:close/>
              </a:path>
              <a:path w="1487170" h="342900" extrusionOk="0">
                <a:moveTo>
                  <a:pt x="197378" y="177418"/>
                </a:moveTo>
                <a:lnTo>
                  <a:pt x="197231" y="177418"/>
                </a:lnTo>
                <a:lnTo>
                  <a:pt x="196976" y="177672"/>
                </a:lnTo>
                <a:lnTo>
                  <a:pt x="197378" y="177418"/>
                </a:lnTo>
                <a:close/>
              </a:path>
              <a:path w="1487170" h="342900" extrusionOk="0">
                <a:moveTo>
                  <a:pt x="1284543" y="153669"/>
                </a:moveTo>
                <a:lnTo>
                  <a:pt x="1259966" y="153669"/>
                </a:lnTo>
                <a:lnTo>
                  <a:pt x="1281938" y="167004"/>
                </a:lnTo>
                <a:lnTo>
                  <a:pt x="1305323" y="166877"/>
                </a:lnTo>
                <a:lnTo>
                  <a:pt x="1288541" y="156082"/>
                </a:lnTo>
                <a:lnTo>
                  <a:pt x="1284543" y="153669"/>
                </a:lnTo>
                <a:close/>
              </a:path>
              <a:path w="1487170" h="342900" extrusionOk="0">
                <a:moveTo>
                  <a:pt x="1263554" y="141096"/>
                </a:moveTo>
                <a:lnTo>
                  <a:pt x="1237995" y="141096"/>
                </a:lnTo>
                <a:lnTo>
                  <a:pt x="1260093" y="153796"/>
                </a:lnTo>
                <a:lnTo>
                  <a:pt x="1284543" y="153669"/>
                </a:lnTo>
                <a:lnTo>
                  <a:pt x="1266443" y="142747"/>
                </a:lnTo>
                <a:lnTo>
                  <a:pt x="1263554" y="141096"/>
                </a:lnTo>
                <a:close/>
              </a:path>
              <a:path w="1487170" h="342900" extrusionOk="0">
                <a:moveTo>
                  <a:pt x="238760" y="151256"/>
                </a:moveTo>
                <a:lnTo>
                  <a:pt x="238506" y="151383"/>
                </a:lnTo>
                <a:lnTo>
                  <a:pt x="238760" y="151256"/>
                </a:lnTo>
                <a:close/>
              </a:path>
              <a:path w="1487170" h="342900" extrusionOk="0">
                <a:moveTo>
                  <a:pt x="1242562" y="129158"/>
                </a:moveTo>
                <a:lnTo>
                  <a:pt x="1215770" y="129158"/>
                </a:lnTo>
                <a:lnTo>
                  <a:pt x="1238122" y="141223"/>
                </a:lnTo>
                <a:lnTo>
                  <a:pt x="1263554" y="141096"/>
                </a:lnTo>
                <a:lnTo>
                  <a:pt x="1244218" y="130047"/>
                </a:lnTo>
                <a:lnTo>
                  <a:pt x="1242562" y="129158"/>
                </a:lnTo>
                <a:close/>
              </a:path>
              <a:path w="1487170" h="342900" extrusionOk="0">
                <a:moveTo>
                  <a:pt x="1221243" y="117728"/>
                </a:moveTo>
                <a:lnTo>
                  <a:pt x="1193418" y="117728"/>
                </a:lnTo>
                <a:lnTo>
                  <a:pt x="1215897" y="129285"/>
                </a:lnTo>
                <a:lnTo>
                  <a:pt x="1242562" y="129158"/>
                </a:lnTo>
                <a:lnTo>
                  <a:pt x="1221243" y="117728"/>
                </a:lnTo>
                <a:close/>
              </a:path>
              <a:path w="1487170" h="342900" extrusionOk="0">
                <a:moveTo>
                  <a:pt x="281177" y="127253"/>
                </a:moveTo>
                <a:lnTo>
                  <a:pt x="280924" y="127380"/>
                </a:lnTo>
                <a:lnTo>
                  <a:pt x="281177" y="127253"/>
                </a:lnTo>
                <a:close/>
              </a:path>
              <a:path w="1487170" h="342900" extrusionOk="0">
                <a:moveTo>
                  <a:pt x="1200127" y="106933"/>
                </a:moveTo>
                <a:lnTo>
                  <a:pt x="1170813" y="106933"/>
                </a:lnTo>
                <a:lnTo>
                  <a:pt x="1193545" y="117855"/>
                </a:lnTo>
                <a:lnTo>
                  <a:pt x="1221243" y="117728"/>
                </a:lnTo>
                <a:lnTo>
                  <a:pt x="1200127" y="106933"/>
                </a:lnTo>
                <a:close/>
              </a:path>
              <a:path w="1487170" h="342900" extrusionOk="0">
                <a:moveTo>
                  <a:pt x="302775" y="116077"/>
                </a:moveTo>
                <a:lnTo>
                  <a:pt x="302640" y="116077"/>
                </a:lnTo>
                <a:lnTo>
                  <a:pt x="302775" y="116077"/>
                </a:lnTo>
                <a:close/>
              </a:path>
              <a:path w="1487170" h="342900" extrusionOk="0">
                <a:moveTo>
                  <a:pt x="1157645" y="87121"/>
                </a:moveTo>
                <a:lnTo>
                  <a:pt x="1125092" y="87121"/>
                </a:lnTo>
                <a:lnTo>
                  <a:pt x="1148080" y="96773"/>
                </a:lnTo>
                <a:lnTo>
                  <a:pt x="1170939" y="107060"/>
                </a:lnTo>
                <a:lnTo>
                  <a:pt x="1200127" y="106933"/>
                </a:lnTo>
                <a:lnTo>
                  <a:pt x="1199134" y="106425"/>
                </a:lnTo>
                <a:lnTo>
                  <a:pt x="1176146" y="95503"/>
                </a:lnTo>
                <a:lnTo>
                  <a:pt x="1157645" y="87121"/>
                </a:lnTo>
                <a:close/>
              </a:path>
              <a:path w="1487170" h="342900" extrusionOk="0">
                <a:moveTo>
                  <a:pt x="1073404" y="54482"/>
                </a:moveTo>
                <a:lnTo>
                  <a:pt x="1031875" y="54482"/>
                </a:lnTo>
                <a:lnTo>
                  <a:pt x="1055496" y="61848"/>
                </a:lnTo>
                <a:lnTo>
                  <a:pt x="1078864" y="69722"/>
                </a:lnTo>
                <a:lnTo>
                  <a:pt x="1102106" y="78104"/>
                </a:lnTo>
                <a:lnTo>
                  <a:pt x="1125219" y="87248"/>
                </a:lnTo>
                <a:lnTo>
                  <a:pt x="1157645" y="87121"/>
                </a:lnTo>
                <a:lnTo>
                  <a:pt x="1153160" y="85089"/>
                </a:lnTo>
                <a:lnTo>
                  <a:pt x="1129918" y="75437"/>
                </a:lnTo>
                <a:lnTo>
                  <a:pt x="1106551" y="66166"/>
                </a:lnTo>
                <a:lnTo>
                  <a:pt x="1082929" y="57657"/>
                </a:lnTo>
                <a:lnTo>
                  <a:pt x="1073404" y="54482"/>
                </a:lnTo>
                <a:close/>
              </a:path>
              <a:path w="1487170" h="342900" extrusionOk="0">
                <a:moveTo>
                  <a:pt x="369002" y="85978"/>
                </a:moveTo>
                <a:lnTo>
                  <a:pt x="368808" y="85978"/>
                </a:lnTo>
                <a:lnTo>
                  <a:pt x="369002" y="85978"/>
                </a:lnTo>
                <a:close/>
              </a:path>
              <a:path w="1487170" h="342900" extrusionOk="0">
                <a:moveTo>
                  <a:pt x="414009" y="68833"/>
                </a:moveTo>
                <a:lnTo>
                  <a:pt x="413638" y="68960"/>
                </a:lnTo>
                <a:lnTo>
                  <a:pt x="414009" y="68833"/>
                </a:lnTo>
                <a:close/>
              </a:path>
              <a:path w="1487170" h="342900" extrusionOk="0">
                <a:moveTo>
                  <a:pt x="436904" y="61086"/>
                </a:moveTo>
                <a:lnTo>
                  <a:pt x="436625" y="61086"/>
                </a:lnTo>
                <a:lnTo>
                  <a:pt x="436499" y="61213"/>
                </a:lnTo>
                <a:lnTo>
                  <a:pt x="436904" y="61086"/>
                </a:lnTo>
                <a:close/>
              </a:path>
              <a:path w="1487170" h="342900" extrusionOk="0">
                <a:moveTo>
                  <a:pt x="1013366" y="36194"/>
                </a:moveTo>
                <a:lnTo>
                  <a:pt x="960627" y="36194"/>
                </a:lnTo>
                <a:lnTo>
                  <a:pt x="984631" y="41782"/>
                </a:lnTo>
                <a:lnTo>
                  <a:pt x="984503" y="41782"/>
                </a:lnTo>
                <a:lnTo>
                  <a:pt x="1008252" y="47878"/>
                </a:lnTo>
                <a:lnTo>
                  <a:pt x="1032002" y="54609"/>
                </a:lnTo>
                <a:lnTo>
                  <a:pt x="1073404" y="54482"/>
                </a:lnTo>
                <a:lnTo>
                  <a:pt x="1059307" y="49783"/>
                </a:lnTo>
                <a:lnTo>
                  <a:pt x="1035558" y="42417"/>
                </a:lnTo>
                <a:lnTo>
                  <a:pt x="1013366" y="36194"/>
                </a:lnTo>
                <a:close/>
              </a:path>
              <a:path w="1487170" h="342900" extrusionOk="0">
                <a:moveTo>
                  <a:pt x="930975" y="17271"/>
                </a:moveTo>
                <a:lnTo>
                  <a:pt x="840613" y="17271"/>
                </a:lnTo>
                <a:lnTo>
                  <a:pt x="864870" y="19938"/>
                </a:lnTo>
                <a:lnTo>
                  <a:pt x="864742" y="19938"/>
                </a:lnTo>
                <a:lnTo>
                  <a:pt x="889000" y="23113"/>
                </a:lnTo>
                <a:lnTo>
                  <a:pt x="888746" y="23113"/>
                </a:lnTo>
                <a:lnTo>
                  <a:pt x="913002" y="26923"/>
                </a:lnTo>
                <a:lnTo>
                  <a:pt x="937006" y="31241"/>
                </a:lnTo>
                <a:lnTo>
                  <a:pt x="936751" y="31241"/>
                </a:lnTo>
                <a:lnTo>
                  <a:pt x="960754" y="36321"/>
                </a:lnTo>
                <a:lnTo>
                  <a:pt x="1013366" y="36194"/>
                </a:lnTo>
                <a:lnTo>
                  <a:pt x="1011554" y="35686"/>
                </a:lnTo>
                <a:lnTo>
                  <a:pt x="987551" y="29463"/>
                </a:lnTo>
                <a:lnTo>
                  <a:pt x="963422" y="23875"/>
                </a:lnTo>
                <a:lnTo>
                  <a:pt x="939291" y="18795"/>
                </a:lnTo>
                <a:lnTo>
                  <a:pt x="930975" y="17271"/>
                </a:lnTo>
                <a:close/>
              </a:path>
              <a:path w="1487170" h="342900" extrusionOk="0">
                <a:moveTo>
                  <a:pt x="529944" y="35813"/>
                </a:moveTo>
                <a:lnTo>
                  <a:pt x="529463" y="35813"/>
                </a:lnTo>
                <a:lnTo>
                  <a:pt x="529944" y="35813"/>
                </a:lnTo>
                <a:close/>
              </a:path>
              <a:path w="1487170" h="342900" extrusionOk="0">
                <a:moveTo>
                  <a:pt x="553632" y="30987"/>
                </a:moveTo>
                <a:lnTo>
                  <a:pt x="553085" y="30987"/>
                </a:lnTo>
                <a:lnTo>
                  <a:pt x="553632" y="30987"/>
                </a:lnTo>
                <a:close/>
              </a:path>
              <a:path w="1487170" h="342900" extrusionOk="0">
                <a:moveTo>
                  <a:pt x="904468" y="12700"/>
                </a:moveTo>
                <a:lnTo>
                  <a:pt x="744283" y="12700"/>
                </a:lnTo>
                <a:lnTo>
                  <a:pt x="768476" y="12953"/>
                </a:lnTo>
                <a:lnTo>
                  <a:pt x="792607" y="13842"/>
                </a:lnTo>
                <a:lnTo>
                  <a:pt x="792479" y="13842"/>
                </a:lnTo>
                <a:lnTo>
                  <a:pt x="816610" y="15239"/>
                </a:lnTo>
                <a:lnTo>
                  <a:pt x="840739" y="17398"/>
                </a:lnTo>
                <a:lnTo>
                  <a:pt x="930975" y="17271"/>
                </a:lnTo>
                <a:lnTo>
                  <a:pt x="915035" y="14350"/>
                </a:lnTo>
                <a:lnTo>
                  <a:pt x="904468" y="12700"/>
                </a:lnTo>
                <a:close/>
              </a:path>
            </a:pathLst>
          </a:custGeom>
          <a:solidFill>
            <a:srgbClr val="333D47"/>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5" name="Google Shape;175;p20"/>
          <p:cNvSpPr/>
          <p:nvPr/>
        </p:nvSpPr>
        <p:spPr>
          <a:xfrm>
            <a:off x="5577031" y="3796777"/>
            <a:ext cx="69273" cy="968188"/>
          </a:xfrm>
          <a:custGeom>
            <a:avLst/>
            <a:gdLst/>
            <a:ahLst/>
            <a:cxnLst/>
            <a:rect l="l" t="t" r="r" b="b"/>
            <a:pathLst>
              <a:path w="76200" h="1097279" extrusionOk="0">
                <a:moveTo>
                  <a:pt x="44450" y="0"/>
                </a:moveTo>
                <a:lnTo>
                  <a:pt x="31750" y="0"/>
                </a:lnTo>
                <a:lnTo>
                  <a:pt x="31750" y="101600"/>
                </a:lnTo>
                <a:lnTo>
                  <a:pt x="44450" y="101600"/>
                </a:lnTo>
                <a:lnTo>
                  <a:pt x="44450" y="0"/>
                </a:lnTo>
                <a:close/>
              </a:path>
              <a:path w="76200" h="1097279" extrusionOk="0">
                <a:moveTo>
                  <a:pt x="44450" y="139700"/>
                </a:moveTo>
                <a:lnTo>
                  <a:pt x="31750" y="139700"/>
                </a:lnTo>
                <a:lnTo>
                  <a:pt x="31750" y="241300"/>
                </a:lnTo>
                <a:lnTo>
                  <a:pt x="44450" y="241300"/>
                </a:lnTo>
                <a:lnTo>
                  <a:pt x="44450" y="139700"/>
                </a:lnTo>
                <a:close/>
              </a:path>
              <a:path w="76200" h="1097279" extrusionOk="0">
                <a:moveTo>
                  <a:pt x="44450" y="279400"/>
                </a:moveTo>
                <a:lnTo>
                  <a:pt x="31750" y="279400"/>
                </a:lnTo>
                <a:lnTo>
                  <a:pt x="31750" y="381000"/>
                </a:lnTo>
                <a:lnTo>
                  <a:pt x="44450" y="381000"/>
                </a:lnTo>
                <a:lnTo>
                  <a:pt x="44450" y="279400"/>
                </a:lnTo>
                <a:close/>
              </a:path>
              <a:path w="76200" h="1097279" extrusionOk="0">
                <a:moveTo>
                  <a:pt x="44450" y="419100"/>
                </a:moveTo>
                <a:lnTo>
                  <a:pt x="31750" y="419100"/>
                </a:lnTo>
                <a:lnTo>
                  <a:pt x="31750" y="520700"/>
                </a:lnTo>
                <a:lnTo>
                  <a:pt x="44450" y="520700"/>
                </a:lnTo>
                <a:lnTo>
                  <a:pt x="44450" y="419100"/>
                </a:lnTo>
                <a:close/>
              </a:path>
              <a:path w="76200" h="1097279" extrusionOk="0">
                <a:moveTo>
                  <a:pt x="44450" y="558800"/>
                </a:moveTo>
                <a:lnTo>
                  <a:pt x="31750" y="558800"/>
                </a:lnTo>
                <a:lnTo>
                  <a:pt x="31750" y="660400"/>
                </a:lnTo>
                <a:lnTo>
                  <a:pt x="44450" y="660400"/>
                </a:lnTo>
                <a:lnTo>
                  <a:pt x="44450" y="558800"/>
                </a:lnTo>
                <a:close/>
              </a:path>
              <a:path w="76200" h="1097279" extrusionOk="0">
                <a:moveTo>
                  <a:pt x="44450" y="698500"/>
                </a:moveTo>
                <a:lnTo>
                  <a:pt x="31750" y="698500"/>
                </a:lnTo>
                <a:lnTo>
                  <a:pt x="31750" y="800100"/>
                </a:lnTo>
                <a:lnTo>
                  <a:pt x="44450" y="800100"/>
                </a:lnTo>
                <a:lnTo>
                  <a:pt x="44450" y="698500"/>
                </a:lnTo>
                <a:close/>
              </a:path>
              <a:path w="76200" h="1097279" extrusionOk="0">
                <a:moveTo>
                  <a:pt x="44450" y="838200"/>
                </a:moveTo>
                <a:lnTo>
                  <a:pt x="31750" y="838200"/>
                </a:lnTo>
                <a:lnTo>
                  <a:pt x="31750" y="939800"/>
                </a:lnTo>
                <a:lnTo>
                  <a:pt x="44450" y="939800"/>
                </a:lnTo>
                <a:lnTo>
                  <a:pt x="44450" y="838200"/>
                </a:lnTo>
                <a:close/>
              </a:path>
              <a:path w="76200" h="1097279" extrusionOk="0">
                <a:moveTo>
                  <a:pt x="31750" y="1021080"/>
                </a:moveTo>
                <a:lnTo>
                  <a:pt x="0" y="1021080"/>
                </a:lnTo>
                <a:lnTo>
                  <a:pt x="38100" y="1097280"/>
                </a:lnTo>
                <a:lnTo>
                  <a:pt x="69850" y="1033780"/>
                </a:lnTo>
                <a:lnTo>
                  <a:pt x="31750" y="1033780"/>
                </a:lnTo>
                <a:lnTo>
                  <a:pt x="31750" y="1021080"/>
                </a:lnTo>
                <a:close/>
              </a:path>
              <a:path w="76200" h="1097279" extrusionOk="0">
                <a:moveTo>
                  <a:pt x="44450" y="977900"/>
                </a:moveTo>
                <a:lnTo>
                  <a:pt x="31750" y="977900"/>
                </a:lnTo>
                <a:lnTo>
                  <a:pt x="31750" y="1033780"/>
                </a:lnTo>
                <a:lnTo>
                  <a:pt x="44450" y="1033780"/>
                </a:lnTo>
                <a:lnTo>
                  <a:pt x="44450" y="977900"/>
                </a:lnTo>
                <a:close/>
              </a:path>
              <a:path w="76200" h="1097279" extrusionOk="0">
                <a:moveTo>
                  <a:pt x="76200" y="1021080"/>
                </a:moveTo>
                <a:lnTo>
                  <a:pt x="44450" y="1021080"/>
                </a:lnTo>
                <a:lnTo>
                  <a:pt x="44450" y="1033780"/>
                </a:lnTo>
                <a:lnTo>
                  <a:pt x="69850" y="1033780"/>
                </a:lnTo>
                <a:lnTo>
                  <a:pt x="76200" y="1021080"/>
                </a:lnTo>
                <a:close/>
              </a:path>
            </a:pathLst>
          </a:custGeom>
          <a:solidFill>
            <a:srgbClr val="333D47"/>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489743" y="1578909"/>
            <a:ext cx="7995443" cy="728663"/>
          </a:xfrm>
        </p:spPr>
        <p:txBody>
          <a:bodyPr/>
          <a:lstStyle/>
          <a:p>
            <a:pPr eaLnBrk="1" hangingPunct="1"/>
            <a:br>
              <a:rPr lang="en-US" altLang="en-US" sz="2500" strike="sngStrike" dirty="0">
                <a:latin typeface="Arial" panose="020B0604020202020204" pitchFamily="34" charset="0"/>
                <a:cs typeface="Arial" panose="020B0604020202020204" pitchFamily="34" charset="0"/>
              </a:rPr>
            </a:br>
            <a:br>
              <a:rPr lang="en-US" altLang="en-US" sz="2500" strike="sngStrike" dirty="0">
                <a:latin typeface="Arial" panose="020B0604020202020204" pitchFamily="34" charset="0"/>
                <a:cs typeface="Arial" panose="020B0604020202020204" pitchFamily="34" charset="0"/>
              </a:rPr>
            </a:br>
            <a:br>
              <a:rPr lang="en-US" sz="2800" strike="sngStrike" dirty="0"/>
            </a:br>
            <a:br>
              <a:rPr lang="en-US" altLang="en-US" sz="2500" strike="sngStrike" dirty="0">
                <a:latin typeface="Arial" panose="020B0604020202020204" pitchFamily="34" charset="0"/>
                <a:cs typeface="Arial" panose="020B0604020202020204" pitchFamily="34" charset="0"/>
              </a:rPr>
            </a:br>
            <a:r>
              <a:rPr lang="en-US" altLang="en-US" sz="2500" strike="sngStrike" dirty="0">
                <a:latin typeface="Arial" panose="020B0604020202020204" pitchFamily="34" charset="0"/>
                <a:cs typeface="Arial" panose="020B0604020202020204" pitchFamily="34" charset="0"/>
              </a:rPr>
              <a:t> </a:t>
            </a:r>
          </a:p>
        </p:txBody>
      </p:sp>
      <p:sp>
        <p:nvSpPr>
          <p:cNvPr id="3" name="Subtitle 2"/>
          <p:cNvSpPr>
            <a:spLocks noGrp="1"/>
          </p:cNvSpPr>
          <p:nvPr>
            <p:ph type="subTitle" idx="1"/>
          </p:nvPr>
        </p:nvSpPr>
        <p:spPr>
          <a:xfrm>
            <a:off x="399057" y="2295625"/>
            <a:ext cx="8345887" cy="2064887"/>
          </a:xfrm>
          <a:solidFill>
            <a:schemeClr val="accent3">
              <a:lumMod val="20000"/>
              <a:lumOff val="80000"/>
            </a:schemeClr>
          </a:solidFill>
          <a:ln w="15875">
            <a:solidFill>
              <a:schemeClr val="accent1"/>
            </a:solidFill>
          </a:ln>
        </p:spPr>
        <p:txBody>
          <a:bodyPr rtlCol="0" anchor="ctr" anchorCtr="0">
            <a:normAutofit/>
          </a:bodyPr>
          <a:lstStyle/>
          <a:p>
            <a:pPr marL="517525" indent="-285750" algn="l" eaLnBrk="1" fontAlgn="auto" hangingPunct="1">
              <a:spcAft>
                <a:spcPts val="0"/>
              </a:spcAft>
              <a:defRPr/>
            </a:pPr>
            <a:r>
              <a:rPr lang="en-US" sz="1600" b="1" dirty="0">
                <a:solidFill>
                  <a:srgbClr val="0070C0"/>
                </a:solidFill>
                <a:latin typeface="Arial" pitchFamily="34" charset="0"/>
                <a:cs typeface="Arial" pitchFamily="34" charset="0"/>
              </a:rPr>
              <a:t>Moderator</a:t>
            </a:r>
            <a:r>
              <a:rPr lang="en-US" sz="1600" dirty="0">
                <a:solidFill>
                  <a:schemeClr val="tx1"/>
                </a:solidFill>
                <a:latin typeface="Arial" pitchFamily="34" charset="0"/>
                <a:cs typeface="Arial" pitchFamily="34" charset="0"/>
              </a:rPr>
              <a:t> </a:t>
            </a:r>
          </a:p>
          <a:p>
            <a:pPr marL="517525" indent="-285750" algn="l" eaLnBrk="1" fontAlgn="auto" hangingPunct="1">
              <a:spcAft>
                <a:spcPts val="0"/>
              </a:spcAft>
              <a:buFont typeface="Arial" panose="020B0604020202020204" pitchFamily="34" charset="0"/>
              <a:buChar char="•"/>
              <a:defRPr/>
            </a:pPr>
            <a:r>
              <a:rPr lang="en-US" sz="1600" b="1" dirty="0">
                <a:solidFill>
                  <a:schemeClr val="tx1"/>
                </a:solidFill>
                <a:latin typeface="Arial" pitchFamily="34" charset="0"/>
                <a:cs typeface="Arial" pitchFamily="34" charset="0"/>
              </a:rPr>
              <a:t>Tracey Mitchell</a:t>
            </a:r>
            <a:r>
              <a:rPr lang="en-US" sz="1600" dirty="0">
                <a:solidFill>
                  <a:schemeClr val="tx1"/>
                </a:solidFill>
                <a:latin typeface="Arial" pitchFamily="34" charset="0"/>
                <a:cs typeface="Arial" pitchFamily="34" charset="0"/>
              </a:rPr>
              <a:t>, RRT, AE-C, U.S. Environmental Protection Agency (EPA)</a:t>
            </a:r>
          </a:p>
          <a:p>
            <a:pPr marL="517525" indent="-285750" algn="l" eaLnBrk="1" fontAlgn="auto" hangingPunct="1">
              <a:spcAft>
                <a:spcPts val="0"/>
              </a:spcAft>
              <a:defRPr/>
            </a:pPr>
            <a:r>
              <a:rPr lang="en-US" sz="1600" b="1" dirty="0">
                <a:solidFill>
                  <a:srgbClr val="0070C0"/>
                </a:solidFill>
                <a:latin typeface="Arial" pitchFamily="34" charset="0"/>
                <a:cs typeface="Arial" pitchFamily="34" charset="0"/>
              </a:rPr>
              <a:t>Presenters</a:t>
            </a:r>
            <a:r>
              <a:rPr lang="en-US" sz="1600" dirty="0">
                <a:solidFill>
                  <a:schemeClr val="tx1"/>
                </a:solidFill>
                <a:latin typeface="Arial" pitchFamily="34" charset="0"/>
                <a:cs typeface="Arial" pitchFamily="34" charset="0"/>
              </a:rPr>
              <a:t> </a:t>
            </a:r>
          </a:p>
          <a:p>
            <a:pPr marL="517525" indent="-285750" algn="l" eaLnBrk="1" fontAlgn="auto" hangingPunct="1">
              <a:spcAft>
                <a:spcPts val="0"/>
              </a:spcAft>
              <a:buFont typeface="Arial" panose="020B0604020202020204" pitchFamily="34" charset="0"/>
              <a:buChar char="•"/>
              <a:defRPr/>
            </a:pPr>
            <a:r>
              <a:rPr lang="en-US" sz="1600" b="1" dirty="0">
                <a:solidFill>
                  <a:schemeClr val="tx1"/>
                </a:solidFill>
                <a:latin typeface="Arial" pitchFamily="34" charset="0"/>
                <a:cs typeface="Arial" pitchFamily="34" charset="0"/>
              </a:rPr>
              <a:t>Matt </a:t>
            </a:r>
            <a:r>
              <a:rPr lang="en-US" sz="1600" b="1" dirty="0" err="1">
                <a:solidFill>
                  <a:schemeClr val="tx1"/>
                </a:solidFill>
                <a:latin typeface="Arial" pitchFamily="34" charset="0"/>
                <a:cs typeface="Arial" pitchFamily="34" charset="0"/>
              </a:rPr>
              <a:t>Siemer</a:t>
            </a:r>
            <a:r>
              <a:rPr lang="en-US" sz="1600" b="1" dirty="0">
                <a:solidFill>
                  <a:schemeClr val="tx1"/>
                </a:solidFill>
                <a:latin typeface="Arial" pitchFamily="34" charset="0"/>
                <a:cs typeface="Arial" pitchFamily="34" charset="0"/>
              </a:rPr>
              <a:t> </a:t>
            </a:r>
            <a:r>
              <a:rPr lang="en-US" sz="1600" dirty="0">
                <a:solidFill>
                  <a:schemeClr val="tx1"/>
                </a:solidFill>
                <a:latin typeface="Arial" pitchFamily="34" charset="0"/>
                <a:cs typeface="Arial" pitchFamily="34" charset="0"/>
              </a:rPr>
              <a:t>and </a:t>
            </a:r>
            <a:r>
              <a:rPr lang="en-US" sz="1600" b="1" dirty="0">
                <a:solidFill>
                  <a:schemeClr val="tx1"/>
                </a:solidFill>
                <a:latin typeface="Arial" pitchFamily="34" charset="0"/>
                <a:cs typeface="Arial" pitchFamily="34" charset="0"/>
              </a:rPr>
              <a:t>Amy Bain</a:t>
            </a:r>
            <a:r>
              <a:rPr lang="en-US" sz="1600" dirty="0">
                <a:solidFill>
                  <a:schemeClr val="tx1"/>
                </a:solidFill>
                <a:latin typeface="Arial" pitchFamily="34" charset="0"/>
                <a:cs typeface="Arial" pitchFamily="34" charset="0"/>
              </a:rPr>
              <a:t>, MSN, APN, CPNP, Mobile Care Chicago</a:t>
            </a:r>
          </a:p>
          <a:p>
            <a:pPr marL="517525" indent="-285750" algn="l" eaLnBrk="1" fontAlgn="auto" hangingPunct="1">
              <a:spcAft>
                <a:spcPts val="0"/>
              </a:spcAft>
              <a:buFont typeface="Arial" panose="020B0604020202020204" pitchFamily="34" charset="0"/>
              <a:buChar char="•"/>
              <a:defRPr/>
            </a:pPr>
            <a:r>
              <a:rPr lang="en-US" sz="1600" b="1" dirty="0">
                <a:solidFill>
                  <a:schemeClr val="tx1"/>
                </a:solidFill>
                <a:latin typeface="Arial" pitchFamily="34" charset="0"/>
                <a:cs typeface="Arial" pitchFamily="34" charset="0"/>
              </a:rPr>
              <a:t>Ian Sheets</a:t>
            </a:r>
            <a:r>
              <a:rPr lang="en-US" sz="1600" dirty="0">
                <a:solidFill>
                  <a:schemeClr val="tx1"/>
                </a:solidFill>
                <a:latin typeface="Arial" pitchFamily="34" charset="0"/>
                <a:cs typeface="Arial" pitchFamily="34" charset="0"/>
              </a:rPr>
              <a:t>, Omaha Healthy Kids Alliance</a:t>
            </a:r>
          </a:p>
          <a:p>
            <a:pPr marL="517525" indent="-285750" algn="l" eaLnBrk="1" fontAlgn="auto" hangingPunct="1">
              <a:spcAft>
                <a:spcPts val="0"/>
              </a:spcAft>
              <a:buFont typeface="Arial" panose="020B0604020202020204" pitchFamily="34" charset="0"/>
              <a:buChar char="•"/>
              <a:defRPr/>
            </a:pPr>
            <a:r>
              <a:rPr lang="en-US" sz="1600" b="1" dirty="0">
                <a:solidFill>
                  <a:schemeClr val="tx1"/>
                </a:solidFill>
                <a:latin typeface="Arial" pitchFamily="34" charset="0"/>
                <a:cs typeface="Arial" pitchFamily="34" charset="0"/>
              </a:rPr>
              <a:t>Ashley Fogarty</a:t>
            </a:r>
            <a:r>
              <a:rPr lang="en-US" sz="1600" dirty="0">
                <a:solidFill>
                  <a:schemeClr val="tx1"/>
                </a:solidFill>
                <a:latin typeface="Arial" pitchFamily="34" charset="0"/>
                <a:cs typeface="Arial" pitchFamily="34" charset="0"/>
              </a:rPr>
              <a:t>, MPH, Rhode Island Department of Health</a:t>
            </a:r>
          </a:p>
        </p:txBody>
      </p:sp>
      <p:sp>
        <p:nvSpPr>
          <p:cNvPr id="4" name="Title 1"/>
          <p:cNvSpPr txBox="1">
            <a:spLocks/>
          </p:cNvSpPr>
          <p:nvPr/>
        </p:nvSpPr>
        <p:spPr>
          <a:xfrm>
            <a:off x="477441" y="1257448"/>
            <a:ext cx="8189119" cy="826604"/>
          </a:xfrm>
          <a:prstGeom prst="rect">
            <a:avLst/>
          </a:prstGeom>
        </p:spPr>
        <p:txBody>
          <a:bodyPr anchor="ctr">
            <a:noAutofit/>
          </a:bodyPr>
          <a:lstStyle/>
          <a:p>
            <a:pPr lvl="0" algn="ctr" defTabSz="914400">
              <a:spcBef>
                <a:spcPct val="0"/>
              </a:spcBef>
              <a:defRPr/>
            </a:pPr>
            <a:r>
              <a:rPr kumimoji="0" lang="en-US" sz="36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itchFamily="34" charset="0"/>
              </a:rPr>
              <a:t>Welcome to the Webinar</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 </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br>
            <a:r>
              <a:rPr lang="en-US" sz="2400" b="1" dirty="0">
                <a:solidFill>
                  <a:prstClr val="black"/>
                </a:solidFill>
                <a:latin typeface="Arial" panose="020B0604020202020204" pitchFamily="34" charset="0"/>
                <a:cs typeface="Arial" panose="020B0604020202020204" pitchFamily="34" charset="0"/>
              </a:rPr>
              <a:t>National Models for Asthma Care:</a:t>
            </a:r>
          </a:p>
          <a:p>
            <a:pPr lvl="0" algn="ctr" defTabSz="914400">
              <a:spcBef>
                <a:spcPct val="0"/>
              </a:spcBef>
              <a:defRPr/>
            </a:pPr>
            <a:r>
              <a:rPr lang="en-US" sz="2400" b="1" dirty="0">
                <a:solidFill>
                  <a:prstClr val="black"/>
                </a:solidFill>
                <a:latin typeface="Arial" panose="020B0604020202020204" pitchFamily="34" charset="0"/>
                <a:cs typeface="Arial" panose="020B0604020202020204" pitchFamily="34" charset="0"/>
              </a:rPr>
              <a:t>Best Practices From the 2019 Asthma Award Winners</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endParaRPr>
          </a:p>
        </p:txBody>
      </p:sp>
      <p:sp>
        <p:nvSpPr>
          <p:cNvPr id="7" name="Subtitle 2"/>
          <p:cNvSpPr txBox="1">
            <a:spLocks/>
          </p:cNvSpPr>
          <p:nvPr/>
        </p:nvSpPr>
        <p:spPr>
          <a:xfrm>
            <a:off x="382778" y="4510805"/>
            <a:ext cx="8378445" cy="974972"/>
          </a:xfrm>
          <a:prstGeom prst="rect">
            <a:avLst/>
          </a:prstGeom>
        </p:spPr>
        <p:txBody>
          <a:bodyPr>
            <a:normAutofit/>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Thursday, May 23, 2019   </a:t>
            </a:r>
            <a:b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b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Webinar: 2:00 p.m. – </a:t>
            </a:r>
            <a:r>
              <a:rPr lang="en-US" dirty="0">
                <a:solidFill>
                  <a:prstClr val="black"/>
                </a:solidFill>
                <a:latin typeface="Arial" panose="020B0604020202020204" pitchFamily="34" charset="0"/>
                <a:cs typeface="Arial" pitchFamily="34" charset="0"/>
              </a:rPr>
              <a:t>3</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:00 p.m. EDT</a:t>
            </a:r>
            <a:b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b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Live Online Q&amp;A: 3:00 p.m. – </a:t>
            </a:r>
            <a:r>
              <a:rPr lang="en-US" dirty="0">
                <a:solidFill>
                  <a:prstClr val="black"/>
                </a:solidFill>
                <a:latin typeface="Arial" panose="020B0604020202020204" pitchFamily="34" charset="0"/>
                <a:cs typeface="Arial" pitchFamily="34" charset="0"/>
              </a:rPr>
              <a:t>3</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:30 p.m. EDT on AsthmaCommunityNetwork.org</a:t>
            </a:r>
            <a:endParaRPr kumimoji="0" lang="en-US" sz="1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itchFamily="34" charset="0"/>
            </a:endParaRPr>
          </a:p>
        </p:txBody>
      </p:sp>
      <p:sp>
        <p:nvSpPr>
          <p:cNvPr id="8" name="Rectangle 7"/>
          <p:cNvSpPr>
            <a:spLocks noChangeArrowheads="1"/>
          </p:cNvSpPr>
          <p:nvPr/>
        </p:nvSpPr>
        <p:spPr bwMode="auto">
          <a:xfrm>
            <a:off x="489742" y="5597767"/>
            <a:ext cx="8267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Operator-Assisted Toll-Free Dial-In Number:</a:t>
            </a:r>
            <a:r>
              <a:rPr kumimoji="0" lang="en-US" altLang="en-US" sz="1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866-527-8921</a:t>
            </a:r>
          </a:p>
          <a:p>
            <a:pPr lvl="0" algn="ctr" defTabSz="914400" eaLnBrk="1" fontAlgn="base" hangingPunct="1">
              <a:spcBef>
                <a:spcPct val="0"/>
              </a:spcBef>
              <a:spcAft>
                <a:spcPct val="0"/>
              </a:spcAft>
              <a:buNone/>
            </a:pPr>
            <a:r>
              <a:rPr kumimoji="0" lang="en-US" altLang="en-US" sz="1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Conference ID: </a:t>
            </a:r>
            <a:r>
              <a:rPr lang="en-US" altLang="en-US" sz="1800" b="1" dirty="0">
                <a:solidFill>
                  <a:prstClr val="black"/>
                </a:solidFill>
                <a:latin typeface="Arial" panose="020B0604020202020204" pitchFamily="34" charset="0"/>
                <a:cs typeface="Arial" panose="020B0604020202020204" pitchFamily="34" charset="0"/>
              </a:rPr>
              <a:t>2096399</a:t>
            </a:r>
            <a:endParaRPr kumimoji="0" lang="en-US" alt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258037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1"/>
          <p:cNvSpPr txBox="1"/>
          <p:nvPr/>
        </p:nvSpPr>
        <p:spPr>
          <a:xfrm>
            <a:off x="176594" y="1351820"/>
            <a:ext cx="4225500" cy="5182500"/>
          </a:xfrm>
          <a:prstGeom prst="rect">
            <a:avLst/>
          </a:prstGeom>
          <a:noFill/>
          <a:ln>
            <a:noFill/>
          </a:ln>
        </p:spPr>
        <p:txBody>
          <a:bodyPr spcFirstLastPara="1" wrap="square" lIns="91425" tIns="45700" rIns="91425" bIns="45700" anchor="t" anchorCtr="0">
            <a:noAutofit/>
          </a:bodyPr>
          <a:lstStyle/>
          <a:p>
            <a:pPr marL="457200" marR="0" lvl="0" indent="-355600" algn="l" defTabSz="914400" rtl="0" eaLnBrk="1" fontAlgn="auto" latinLnBrk="0" hangingPunct="1">
              <a:lnSpc>
                <a:spcPct val="100000"/>
              </a:lnSpc>
              <a:spcBef>
                <a:spcPts val="0"/>
              </a:spcBef>
              <a:spcAft>
                <a:spcPts val="0"/>
              </a:spcAft>
              <a:buClr>
                <a:srgbClr val="FFFFFF"/>
              </a:buClr>
              <a:buSzPts val="2000"/>
              <a:buFont typeface="Century Gothic"/>
              <a:buChar char="●"/>
              <a:tabLst/>
              <a:defRPr/>
            </a:pP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Survey all enrolled students at participating school sites</a:t>
            </a: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457200" lvl="0" indent="-355600" defTabSz="914400">
              <a:spcBef>
                <a:spcPts val="1000"/>
              </a:spcBef>
              <a:buClr>
                <a:srgbClr val="FFFFFF"/>
              </a:buClr>
              <a:buSzPts val="2000"/>
              <a:buFont typeface="Century Gothic"/>
              <a:buChar char="●"/>
            </a:pP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Form relationships with </a:t>
            </a:r>
            <a:b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b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47 volunteer staff, “point person”</a:t>
            </a:r>
            <a:r>
              <a:rPr lang="en-US" sz="2600" kern="0" dirty="0">
                <a:solidFill>
                  <a:srgbClr val="FFFFFF"/>
                </a:solidFill>
                <a:latin typeface="Century Gothic"/>
              </a:rPr>
              <a:t>—</a:t>
            </a: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one per school site</a:t>
            </a: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457200" marR="0" lvl="0" indent="-355600" algn="l" defTabSz="914400" rtl="0" eaLnBrk="1" fontAlgn="auto" latinLnBrk="0" hangingPunct="1">
              <a:lnSpc>
                <a:spcPct val="100000"/>
              </a:lnSpc>
              <a:spcBef>
                <a:spcPts val="1000"/>
              </a:spcBef>
              <a:spcAft>
                <a:spcPts val="0"/>
              </a:spcAft>
              <a:buClr>
                <a:srgbClr val="FFFFFF"/>
              </a:buClr>
              <a:buSzPts val="2000"/>
              <a:buFont typeface="Century Gothic"/>
              <a:buChar char="●"/>
              <a:tabLst/>
              <a:defRPr/>
            </a:pP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Referrals from community</a:t>
            </a: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457200" marR="0" lvl="0" indent="-355600" algn="l" defTabSz="914400" rtl="0" eaLnBrk="1" fontAlgn="auto" latinLnBrk="0" hangingPunct="1">
              <a:lnSpc>
                <a:spcPct val="100000"/>
              </a:lnSpc>
              <a:spcBef>
                <a:spcPts val="1000"/>
              </a:spcBef>
              <a:spcAft>
                <a:spcPts val="0"/>
              </a:spcAft>
              <a:buClr>
                <a:srgbClr val="FFFFFF"/>
              </a:buClr>
              <a:buSzPts val="2000"/>
              <a:buFont typeface="Century Gothic"/>
              <a:buChar char="●"/>
              <a:tabLst/>
              <a:defRPr/>
            </a:pP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Siblings of patients</a:t>
            </a: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1000"/>
              </a:spcBef>
              <a:spcAft>
                <a:spcPts val="0"/>
              </a:spcAft>
              <a:buClr>
                <a:srgbClr val="000000"/>
              </a:buClr>
              <a:buSzPts val="2600"/>
              <a:buFont typeface="Arial"/>
              <a:buNone/>
              <a:tabLst/>
              <a:defRPr/>
            </a:pP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81" name="Google Shape;181;p21"/>
          <p:cNvSpPr txBox="1">
            <a:spLocks noGrp="1"/>
          </p:cNvSpPr>
          <p:nvPr>
            <p:ph type="title"/>
          </p:nvPr>
        </p:nvSpPr>
        <p:spPr>
          <a:xfrm>
            <a:off x="346550" y="560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dirty="0">
                <a:solidFill>
                  <a:schemeClr val="lt1"/>
                </a:solidFill>
                <a:latin typeface="Century Gothic"/>
                <a:ea typeface="Century Gothic"/>
                <a:cs typeface="Century Gothic"/>
                <a:sym typeface="Century Gothic"/>
              </a:rPr>
              <a:t>Obtaining Patients</a:t>
            </a:r>
            <a:endParaRPr dirty="0">
              <a:solidFill>
                <a:schemeClr val="lt1"/>
              </a:solidFill>
              <a:latin typeface="Century Gothic"/>
              <a:ea typeface="Century Gothic"/>
              <a:cs typeface="Century Gothic"/>
              <a:sym typeface="Century Gothic"/>
            </a:endParaRPr>
          </a:p>
        </p:txBody>
      </p:sp>
      <p:pic>
        <p:nvPicPr>
          <p:cNvPr id="182" name="Google Shape;182;p21" descr="MCC Asthma Survey 2017.pdf"/>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4541801" y="1270128"/>
            <a:ext cx="4395125" cy="5297950"/>
          </a:xfrm>
          <a:prstGeom prst="rect">
            <a:avLst/>
          </a:prstGeom>
          <a:solidFill>
            <a:schemeClr val="lt1"/>
          </a:solidFill>
          <a:ln>
            <a:noFill/>
          </a:ln>
        </p:spPr>
      </p:pic>
      <p:pic>
        <p:nvPicPr>
          <p:cNvPr id="183" name="Google Shape;183;p21"/>
          <p:cNvPicPr preferRelativeResize="0"/>
          <p:nvPr/>
        </p:nvPicPr>
        <p:blipFill>
          <a:blip r:embed="rId4" cstate="print">
            <a:alphaModFix/>
            <a:extLst>
              <a:ext uri="{28A0092B-C50C-407E-A947-70E740481C1C}">
                <a14:useLocalDpi xmlns:a14="http://schemas.microsoft.com/office/drawing/2010/main" val="0"/>
              </a:ext>
            </a:extLst>
          </a:blip>
          <a:stretch>
            <a:fillRect/>
          </a:stretch>
        </p:blipFill>
        <p:spPr>
          <a:xfrm>
            <a:off x="4709275" y="1331500"/>
            <a:ext cx="1360851" cy="51660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2"/>
          <p:cNvSpPr txBox="1"/>
          <p:nvPr/>
        </p:nvSpPr>
        <p:spPr>
          <a:xfrm>
            <a:off x="222150" y="1142988"/>
            <a:ext cx="8699700" cy="5423612"/>
          </a:xfrm>
          <a:prstGeom prst="rect">
            <a:avLst/>
          </a:prstGeom>
          <a:noFill/>
          <a:ln>
            <a:noFill/>
          </a:ln>
        </p:spPr>
        <p:txBody>
          <a:bodyPr spcFirstLastPara="1" wrap="square" lIns="91425" tIns="45700" rIns="91425" bIns="45700" anchor="t" anchorCtr="0">
            <a:noAutofit/>
          </a:bodyPr>
          <a:lstStyle/>
          <a:p>
            <a:pPr marL="457200" marR="0" lvl="0" indent="-393700" algn="l" defTabSz="914400" rtl="0" eaLnBrk="1" fontAlgn="auto" latinLnBrk="0" hangingPunct="1">
              <a:lnSpc>
                <a:spcPct val="100000"/>
              </a:lnSpc>
              <a:spcBef>
                <a:spcPts val="0"/>
              </a:spcBef>
              <a:spcAft>
                <a:spcPts val="0"/>
              </a:spcAft>
              <a:buClr>
                <a:srgbClr val="FFFFFF"/>
              </a:buClr>
              <a:buSzPts val="2600"/>
              <a:buFont typeface="Century Gothic"/>
              <a:buChar char="●"/>
              <a:tabLst/>
              <a:defRPr/>
            </a:pP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Parent/guardian is required to be present </a:t>
            </a: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457200" marR="0" lvl="0" indent="-393700" algn="l" defTabSz="914400" rtl="0" eaLnBrk="1" fontAlgn="auto" latinLnBrk="0" hangingPunct="1">
              <a:lnSpc>
                <a:spcPct val="100000"/>
              </a:lnSpc>
              <a:spcBef>
                <a:spcPts val="1000"/>
              </a:spcBef>
              <a:spcAft>
                <a:spcPts val="0"/>
              </a:spcAft>
              <a:buClr>
                <a:srgbClr val="FFFFFF"/>
              </a:buClr>
              <a:buSzPts val="2600"/>
              <a:buFont typeface="Century Gothic"/>
              <a:buChar char="●"/>
              <a:tabLst/>
              <a:defRPr/>
            </a:pP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45-minute appointment</a:t>
            </a: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457200" marR="0" lvl="0" indent="-393700" algn="l" defTabSz="914400" rtl="0" eaLnBrk="1" fontAlgn="auto" latinLnBrk="0" hangingPunct="1">
              <a:lnSpc>
                <a:spcPct val="100000"/>
              </a:lnSpc>
              <a:spcBef>
                <a:spcPts val="1000"/>
              </a:spcBef>
              <a:spcAft>
                <a:spcPts val="0"/>
              </a:spcAft>
              <a:buClr>
                <a:srgbClr val="FFFFFF"/>
              </a:buClr>
              <a:buSzPts val="2600"/>
              <a:buFont typeface="Century Gothic"/>
              <a:buChar char="●"/>
              <a:tabLst/>
              <a:defRPr/>
            </a:pP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Bilingual staff</a:t>
            </a: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457200" marR="0" lvl="0" indent="-393700" algn="l" defTabSz="914400" rtl="0" eaLnBrk="1" fontAlgn="auto" latinLnBrk="0" hangingPunct="1">
              <a:lnSpc>
                <a:spcPct val="100000"/>
              </a:lnSpc>
              <a:spcBef>
                <a:spcPts val="1000"/>
              </a:spcBef>
              <a:spcAft>
                <a:spcPts val="0"/>
              </a:spcAft>
              <a:buClr>
                <a:srgbClr val="FFFFFF"/>
              </a:buClr>
              <a:buSzPts val="2600"/>
              <a:buFont typeface="Century Gothic"/>
              <a:buChar char="●"/>
              <a:tabLst/>
              <a:defRPr/>
            </a:pP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No copays or costs to the family</a:t>
            </a: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1000"/>
              </a:spcBef>
              <a:spcAft>
                <a:spcPts val="0"/>
              </a:spcAft>
              <a:buClr>
                <a:srgbClr val="000000"/>
              </a:buClr>
              <a:buSzPts val="2600"/>
              <a:buFont typeface="Arial"/>
              <a:buNone/>
              <a:tabLst/>
              <a:defRPr/>
            </a:pP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89" name="Google Shape;189;p22"/>
          <p:cNvSpPr txBox="1">
            <a:spLocks noGrp="1"/>
          </p:cNvSpPr>
          <p:nvPr>
            <p:ph type="title"/>
          </p:nvPr>
        </p:nvSpPr>
        <p:spPr>
          <a:xfrm>
            <a:off x="346550" y="-1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dirty="0">
                <a:solidFill>
                  <a:schemeClr val="lt1"/>
                </a:solidFill>
                <a:latin typeface="Century Gothic"/>
                <a:ea typeface="Century Gothic"/>
                <a:cs typeface="Century Gothic"/>
                <a:sym typeface="Century Gothic"/>
              </a:rPr>
              <a:t>Initial Patient Visit</a:t>
            </a:r>
            <a:endParaRPr dirty="0">
              <a:solidFill>
                <a:schemeClr val="lt1"/>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3"/>
          <p:cNvSpPr txBox="1"/>
          <p:nvPr/>
        </p:nvSpPr>
        <p:spPr>
          <a:xfrm>
            <a:off x="222150" y="1142988"/>
            <a:ext cx="8699700" cy="5423612"/>
          </a:xfrm>
          <a:prstGeom prst="rect">
            <a:avLst/>
          </a:prstGeom>
          <a:noFill/>
          <a:ln>
            <a:noFill/>
          </a:ln>
        </p:spPr>
        <p:txBody>
          <a:bodyPr spcFirstLastPara="1" wrap="square" lIns="91425" tIns="45700" rIns="91425" bIns="45700" anchor="t" anchorCtr="0">
            <a:noAutofit/>
          </a:bodyPr>
          <a:lstStyle/>
          <a:p>
            <a:pPr marL="457200" marR="0" lvl="0" indent="-393700" algn="l" defTabSz="914400" rtl="0" eaLnBrk="1" fontAlgn="auto" latinLnBrk="0" hangingPunct="1">
              <a:lnSpc>
                <a:spcPct val="100000"/>
              </a:lnSpc>
              <a:spcBef>
                <a:spcPts val="0"/>
              </a:spcBef>
              <a:spcAft>
                <a:spcPts val="0"/>
              </a:spcAft>
              <a:buClr>
                <a:srgbClr val="FFFFFF"/>
              </a:buClr>
              <a:buSzPts val="2600"/>
              <a:buFont typeface="Century Gothic"/>
              <a:buChar char="●"/>
              <a:tabLst/>
              <a:defRPr/>
            </a:pP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Diagnostic tests performed on children 5 years and older</a:t>
            </a: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914400" marR="0" lvl="1" indent="-393700" algn="l" defTabSz="914400" rtl="0" eaLnBrk="1" fontAlgn="auto" latinLnBrk="0" hangingPunct="1">
              <a:lnSpc>
                <a:spcPct val="100000"/>
              </a:lnSpc>
              <a:spcBef>
                <a:spcPts val="0"/>
              </a:spcBef>
              <a:spcAft>
                <a:spcPts val="0"/>
              </a:spcAft>
              <a:buClr>
                <a:srgbClr val="FFFFFF"/>
              </a:buClr>
              <a:buSzPts val="2600"/>
              <a:buFont typeface="Century Gothic"/>
              <a:buChar char="○"/>
              <a:tabLst/>
              <a:defRPr/>
            </a:pP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Spirometry</a:t>
            </a: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914400" marR="0" lvl="1" indent="-393700" algn="l" defTabSz="914400" rtl="0" eaLnBrk="1" fontAlgn="auto" latinLnBrk="0" hangingPunct="1">
              <a:lnSpc>
                <a:spcPct val="100000"/>
              </a:lnSpc>
              <a:spcBef>
                <a:spcPts val="1000"/>
              </a:spcBef>
              <a:spcAft>
                <a:spcPts val="0"/>
              </a:spcAft>
              <a:buClr>
                <a:srgbClr val="FFFFFF"/>
              </a:buClr>
              <a:buSzPts val="2600"/>
              <a:buFont typeface="Century Gothic"/>
              <a:buChar char="○"/>
              <a:tabLst/>
              <a:defRPr/>
            </a:pP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Fractional exhaled nitric oxide (</a:t>
            </a:r>
            <a:r>
              <a:rPr kumimoji="0" lang="en-US" sz="26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FeNO</a:t>
            </a: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457200" marR="0" lvl="0" indent="-393700" algn="l" defTabSz="914400" rtl="0" eaLnBrk="1" fontAlgn="auto" latinLnBrk="0" hangingPunct="1">
              <a:lnSpc>
                <a:spcPct val="100000"/>
              </a:lnSpc>
              <a:spcBef>
                <a:spcPts val="1000"/>
              </a:spcBef>
              <a:spcAft>
                <a:spcPts val="0"/>
              </a:spcAft>
              <a:buClr>
                <a:srgbClr val="FFFFFF"/>
              </a:buClr>
              <a:buSzPts val="2600"/>
              <a:buFont typeface="Century Gothic"/>
              <a:buChar char="●"/>
              <a:tabLst/>
              <a:defRPr/>
            </a:pP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Administer Asthma Control Test (ACT) </a:t>
            </a:r>
            <a:b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b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(&gt; 4 years old)</a:t>
            </a: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457200" marR="0" lvl="0" indent="-393700" algn="l" defTabSz="914400" rtl="0" eaLnBrk="1" fontAlgn="auto" latinLnBrk="0" hangingPunct="1">
              <a:lnSpc>
                <a:spcPct val="100000"/>
              </a:lnSpc>
              <a:spcBef>
                <a:spcPts val="1000"/>
              </a:spcBef>
              <a:spcAft>
                <a:spcPts val="0"/>
              </a:spcAft>
              <a:buClr>
                <a:srgbClr val="FFFFFF"/>
              </a:buClr>
              <a:buSzPts val="2600"/>
              <a:buFont typeface="Century Gothic"/>
              <a:buChar char="●"/>
              <a:tabLst/>
              <a:defRPr/>
            </a:pP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Full medical history and physical obtained</a:t>
            </a: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457200" marR="0" lvl="0" indent="-393700" algn="l" defTabSz="914400" rtl="0" eaLnBrk="1" fontAlgn="auto" latinLnBrk="0" hangingPunct="1">
              <a:lnSpc>
                <a:spcPct val="100000"/>
              </a:lnSpc>
              <a:spcBef>
                <a:spcPts val="1000"/>
              </a:spcBef>
              <a:spcAft>
                <a:spcPts val="0"/>
              </a:spcAft>
              <a:buClr>
                <a:srgbClr val="FFFFFF"/>
              </a:buClr>
              <a:buSzPts val="2600"/>
              <a:buFont typeface="Century Gothic"/>
              <a:buChar char="●"/>
              <a:tabLst/>
              <a:defRPr/>
            </a:pP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Asthma 101/Asthma Action Plan</a:t>
            </a: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457200" marR="0" lvl="0" indent="-393700" algn="l" defTabSz="914400" rtl="0" eaLnBrk="1" fontAlgn="auto" latinLnBrk="0" hangingPunct="1">
              <a:lnSpc>
                <a:spcPct val="100000"/>
              </a:lnSpc>
              <a:spcBef>
                <a:spcPts val="1000"/>
              </a:spcBef>
              <a:spcAft>
                <a:spcPts val="0"/>
              </a:spcAft>
              <a:buClr>
                <a:srgbClr val="FFFFFF"/>
              </a:buClr>
              <a:buSzPts val="2600"/>
              <a:buFont typeface="Century Gothic"/>
              <a:buChar char="●"/>
              <a:tabLst/>
              <a:defRPr/>
            </a:pP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Correct spacer/device technique</a:t>
            </a: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457200" marR="0" lvl="0" indent="-393700" algn="l" defTabSz="914400" rtl="0" eaLnBrk="1" fontAlgn="auto" latinLnBrk="0" hangingPunct="1">
              <a:lnSpc>
                <a:spcPct val="100000"/>
              </a:lnSpc>
              <a:spcBef>
                <a:spcPts val="1000"/>
              </a:spcBef>
              <a:spcAft>
                <a:spcPts val="0"/>
              </a:spcAft>
              <a:buClr>
                <a:srgbClr val="FFFFFF"/>
              </a:buClr>
              <a:buSzPts val="2600"/>
              <a:buFont typeface="Century Gothic"/>
              <a:buChar char="●"/>
              <a:tabLst/>
              <a:defRPr/>
            </a:pP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Individualized treatment plan discussed</a:t>
            </a: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1000"/>
              </a:spcBef>
              <a:spcAft>
                <a:spcPts val="0"/>
              </a:spcAft>
              <a:buClr>
                <a:srgbClr val="000000"/>
              </a:buClr>
              <a:buSzPts val="2600"/>
              <a:buFont typeface="Arial"/>
              <a:buNone/>
              <a:tabLst/>
              <a:defRPr/>
            </a:pP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95" name="Google Shape;195;p23"/>
          <p:cNvSpPr txBox="1">
            <a:spLocks noGrp="1"/>
          </p:cNvSpPr>
          <p:nvPr>
            <p:ph type="title"/>
          </p:nvPr>
        </p:nvSpPr>
        <p:spPr>
          <a:xfrm>
            <a:off x="346550" y="-1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dirty="0">
                <a:solidFill>
                  <a:schemeClr val="lt1"/>
                </a:solidFill>
                <a:latin typeface="Century Gothic"/>
                <a:ea typeface="Century Gothic"/>
                <a:cs typeface="Century Gothic"/>
                <a:sym typeface="Century Gothic"/>
              </a:rPr>
              <a:t>Initial Patient Visit</a:t>
            </a:r>
            <a:endParaRPr dirty="0">
              <a:solidFill>
                <a:schemeClr val="lt1"/>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24"/>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0" y="0"/>
            <a:ext cx="9144000"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5"/>
          <p:cNvSpPr txBox="1"/>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Spacers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08" name="Google Shape;208;p25"/>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0" y="0"/>
            <a:ext cx="9144001" cy="68580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2"/>
        <p:cNvGrpSpPr/>
        <p:nvPr/>
      </p:nvGrpSpPr>
      <p:grpSpPr>
        <a:xfrm>
          <a:off x="0" y="0"/>
          <a:ext cx="0" cy="0"/>
          <a:chOff x="0" y="0"/>
          <a:chExt cx="0" cy="0"/>
        </a:xfrm>
      </p:grpSpPr>
      <p:sp>
        <p:nvSpPr>
          <p:cNvPr id="213" name="Google Shape;213;p26"/>
          <p:cNvSpPr txBox="1"/>
          <p:nvPr/>
        </p:nvSpPr>
        <p:spPr>
          <a:xfrm>
            <a:off x="402706" y="6495939"/>
            <a:ext cx="1392900" cy="76800"/>
          </a:xfrm>
          <a:prstGeom prst="rect">
            <a:avLst/>
          </a:prstGeom>
          <a:noFill/>
          <a:ln>
            <a:noFill/>
          </a:ln>
        </p:spPr>
        <p:txBody>
          <a:bodyPr spcFirstLastPara="1" wrap="square" lIns="0" tIns="0" rIns="0" bIns="0" anchor="t" anchorCtr="0">
            <a:noAutofit/>
          </a:bodyPr>
          <a:lstStyle/>
          <a:p>
            <a:pPr marL="11396"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r>
              <a:rPr kumimoji="0" lang="en-US" sz="500" b="0" i="0" u="none" strike="noStrike" kern="0" cap="none" spc="0" normalizeH="0" baseline="0" noProof="0">
                <a:ln>
                  <a:noFill/>
                </a:ln>
                <a:solidFill>
                  <a:srgbClr val="607685"/>
                </a:solidFill>
                <a:effectLst/>
                <a:uLnTx/>
                <a:uFillTx/>
                <a:latin typeface="Arial"/>
                <a:ea typeface="Arial"/>
                <a:cs typeface="Arial"/>
                <a:sym typeface="Arial"/>
              </a:rPr>
              <a:t>©2017 Advisory Board • All Rights Reserved</a:t>
            </a: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4" name="Google Shape;214;p26"/>
          <p:cNvSpPr txBox="1"/>
          <p:nvPr/>
        </p:nvSpPr>
        <p:spPr>
          <a:xfrm>
            <a:off x="8273703" y="6495939"/>
            <a:ext cx="469800" cy="76800"/>
          </a:xfrm>
          <a:prstGeom prst="rect">
            <a:avLst/>
          </a:prstGeom>
          <a:noFill/>
          <a:ln>
            <a:noFill/>
          </a:ln>
        </p:spPr>
        <p:txBody>
          <a:bodyPr spcFirstLastPara="1" wrap="square" lIns="0" tIns="0" rIns="0" bIns="0" anchor="t" anchorCtr="0">
            <a:noAutofit/>
          </a:bodyPr>
          <a:lstStyle/>
          <a:p>
            <a:pPr marL="11396" marR="0" lvl="0" indent="0" algn="l" defTabSz="914400" rtl="0" eaLnBrk="1" fontAlgn="auto" latinLnBrk="0" hangingPunct="1">
              <a:lnSpc>
                <a:spcPct val="100000"/>
              </a:lnSpc>
              <a:spcBef>
                <a:spcPts val="0"/>
              </a:spcBef>
              <a:spcAft>
                <a:spcPts val="0"/>
              </a:spcAft>
              <a:buClr>
                <a:srgbClr val="000000"/>
              </a:buClr>
              <a:buSzPts val="500"/>
              <a:buFont typeface="Arial"/>
              <a:buNone/>
              <a:tabLst/>
              <a:defRPr/>
            </a:pPr>
            <a:r>
              <a:rPr kumimoji="0" lang="en-US" sz="500" b="1" i="0" u="none" strike="noStrike" kern="0" cap="none" spc="0" normalizeH="0" baseline="0" noProof="0">
                <a:ln>
                  <a:noFill/>
                </a:ln>
                <a:solidFill>
                  <a:srgbClr val="607685"/>
                </a:solidFill>
                <a:effectLst/>
                <a:uLnTx/>
                <a:uFillTx/>
                <a:latin typeface="Arial"/>
                <a:ea typeface="Arial"/>
                <a:cs typeface="Arial"/>
                <a:sym typeface="Arial"/>
              </a:rPr>
              <a:t>advisory.com</a:t>
            </a:r>
            <a:endParaRPr kumimoji="0" sz="5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5" name="Google Shape;215;p26"/>
          <p:cNvSpPr/>
          <p:nvPr/>
        </p:nvSpPr>
        <p:spPr>
          <a:xfrm>
            <a:off x="414193" y="911374"/>
            <a:ext cx="8324507" cy="0"/>
          </a:xfrm>
          <a:custGeom>
            <a:avLst/>
            <a:gdLst/>
            <a:ahLst/>
            <a:cxnLst/>
            <a:rect l="l" t="t" r="r" b="b"/>
            <a:pathLst>
              <a:path w="9147810" h="120000" extrusionOk="0">
                <a:moveTo>
                  <a:pt x="0" y="0"/>
                </a:moveTo>
                <a:lnTo>
                  <a:pt x="9147238" y="0"/>
                </a:lnTo>
              </a:path>
            </a:pathLst>
          </a:custGeom>
          <a:noFill/>
          <a:ln w="9525" cap="flat" cmpd="sng">
            <a:solidFill>
              <a:srgbClr val="607685"/>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6" name="Google Shape;216;p26"/>
          <p:cNvSpPr txBox="1"/>
          <p:nvPr/>
        </p:nvSpPr>
        <p:spPr>
          <a:xfrm>
            <a:off x="402706" y="642112"/>
            <a:ext cx="7798500" cy="579600"/>
          </a:xfrm>
          <a:prstGeom prst="rect">
            <a:avLst/>
          </a:prstGeom>
          <a:noFill/>
          <a:ln>
            <a:noFill/>
          </a:ln>
        </p:spPr>
        <p:txBody>
          <a:bodyPr spcFirstLastPara="1" wrap="square" lIns="0" tIns="0" rIns="0" bIns="0" anchor="t" anchorCtr="0">
            <a:noAutofit/>
          </a:bodyPr>
          <a:lstStyle/>
          <a:p>
            <a:pPr marL="11396"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333D47"/>
                </a:solidFill>
                <a:effectLst/>
                <a:uLnTx/>
                <a:uFillTx/>
                <a:latin typeface="Arial"/>
                <a:ea typeface="Arial"/>
                <a:cs typeface="Arial"/>
                <a:sym typeface="Arial"/>
              </a:rPr>
              <a:t>Limited Asthma Specialist Access Necessitates Need for Mobile Intervention</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a:p>
            <a:pPr marL="11396" marR="0" lvl="0" indent="0" algn="l" defTabSz="914400" rtl="0" eaLnBrk="1" fontAlgn="auto" latinLnBrk="0" hangingPunct="1">
              <a:lnSpc>
                <a:spcPct val="100000"/>
              </a:lnSpc>
              <a:spcBef>
                <a:spcPts val="673"/>
              </a:spcBef>
              <a:spcAft>
                <a:spcPts val="0"/>
              </a:spcAft>
              <a:buClr>
                <a:srgbClr val="000000"/>
              </a:buClr>
              <a:buSzPts val="1300"/>
              <a:buFont typeface="Arial"/>
              <a:buNone/>
              <a:tabLst/>
              <a:defRPr/>
            </a:pPr>
            <a:r>
              <a:rPr kumimoji="0" lang="en-US" sz="1300" b="0" i="0" u="none" strike="noStrike" kern="0" cap="none" spc="0" normalizeH="0" baseline="0" noProof="0">
                <a:ln>
                  <a:noFill/>
                </a:ln>
                <a:solidFill>
                  <a:srgbClr val="607685"/>
                </a:solidFill>
                <a:effectLst/>
                <a:uLnTx/>
                <a:uFillTx/>
                <a:latin typeface="Arial"/>
                <a:ea typeface="Arial"/>
                <a:cs typeface="Arial"/>
                <a:sym typeface="Arial"/>
              </a:rPr>
              <a:t>CHWs Oversee Relationships with Partner Schools and Patient Families, Offer Home Assessments</a:t>
            </a:r>
            <a:endParaRPr kumimoji="0" sz="13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7" name="Google Shape;217;p26"/>
          <p:cNvSpPr txBox="1"/>
          <p:nvPr/>
        </p:nvSpPr>
        <p:spPr>
          <a:xfrm>
            <a:off x="5696297" y="6208821"/>
            <a:ext cx="3041700" cy="184800"/>
          </a:xfrm>
          <a:prstGeom prst="rect">
            <a:avLst/>
          </a:prstGeom>
          <a:noFill/>
          <a:ln>
            <a:noFill/>
          </a:ln>
        </p:spPr>
        <p:txBody>
          <a:bodyPr spcFirstLastPara="1" wrap="square" lIns="0" tIns="0" rIns="0" bIns="0" anchor="t" anchorCtr="0">
            <a:noAutofit/>
          </a:bodyPr>
          <a:lstStyle/>
          <a:p>
            <a:pPr marL="11396" marR="4559" lvl="0" indent="0" algn="l" defTabSz="914400" rtl="0" eaLnBrk="1" fontAlgn="auto" latinLnBrk="0" hangingPunct="1">
              <a:lnSpc>
                <a:spcPct val="100000"/>
              </a:lnSpc>
              <a:spcBef>
                <a:spcPts val="0"/>
              </a:spcBef>
              <a:spcAft>
                <a:spcPts val="0"/>
              </a:spcAft>
              <a:buClr>
                <a:srgbClr val="000000"/>
              </a:buClr>
              <a:buSzPts val="400"/>
              <a:buFont typeface="Arial"/>
              <a:buNone/>
              <a:tabLst/>
              <a:defRPr/>
            </a:pPr>
            <a:r>
              <a:rPr kumimoji="0" lang="en-US" sz="400" b="0" i="0" u="none" strike="noStrike" kern="0" cap="none" spc="0" normalizeH="0" baseline="0" noProof="0">
                <a:ln>
                  <a:noFill/>
                </a:ln>
                <a:solidFill>
                  <a:srgbClr val="333D47"/>
                </a:solidFill>
                <a:effectLst/>
                <a:uLnTx/>
                <a:uFillTx/>
                <a:latin typeface="Arial"/>
                <a:ea typeface="Arial"/>
                <a:cs typeface="Arial"/>
                <a:sym typeface="Arial"/>
              </a:rPr>
              <a:t>“Exemplary Programs Making Services Easier to Use,” National Center for Ease of Use of Community-Based Services,</a:t>
            </a:r>
            <a:r>
              <a:rPr kumimoji="0" lang="en-US" sz="400" b="0" i="0" u="sng" strike="noStrike" kern="0" cap="none" spc="0" normalizeH="0" baseline="0" noProof="0">
                <a:ln>
                  <a:noFill/>
                </a:ln>
                <a:solidFill>
                  <a:srgbClr val="0000FF"/>
                </a:solidFill>
                <a:effectLst/>
                <a:uLnTx/>
                <a:uFillTx/>
                <a:latin typeface="Arial"/>
                <a:ea typeface="Arial"/>
                <a:cs typeface="Arial"/>
                <a:sym typeface="Arial"/>
                <a:hlinkClick r:id="rId3"/>
              </a:rPr>
              <a:t> http://www.communitybasedservices.org/sites/communitybasedservices.org/files/files/Mobile%20C_A_R_E_%20Foun</a:t>
            </a:r>
            <a:r>
              <a:rPr kumimoji="0" lang="en-US" sz="400" b="0" i="0" u="none" strike="noStrike" kern="0" cap="none" spc="0" normalizeH="0" baseline="0" noProof="0">
                <a:ln>
                  <a:noFill/>
                </a:ln>
                <a:solidFill>
                  <a:srgbClr val="333D47"/>
                </a:solidFill>
                <a:effectLst/>
                <a:uLnTx/>
                <a:uFillTx/>
                <a:latin typeface="Arial"/>
                <a:ea typeface="Arial"/>
                <a:cs typeface="Arial"/>
                <a:sym typeface="Arial"/>
              </a:rPr>
              <a:t> dation.pdf; Population Health Advisor research and analysis.</a:t>
            </a:r>
            <a:endParaRPr kumimoji="0" sz="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18" name="Google Shape;218;p26"/>
          <p:cNvSpPr/>
          <p:nvPr/>
        </p:nvSpPr>
        <p:spPr>
          <a:xfrm>
            <a:off x="4070928" y="2072775"/>
            <a:ext cx="889310" cy="313256"/>
          </a:xfrm>
          <a:custGeom>
            <a:avLst/>
            <a:gdLst/>
            <a:ahLst/>
            <a:cxnLst/>
            <a:rect l="l" t="t" r="r" b="b"/>
            <a:pathLst>
              <a:path w="977264" h="354964" extrusionOk="0">
                <a:moveTo>
                  <a:pt x="0" y="354812"/>
                </a:moveTo>
                <a:lnTo>
                  <a:pt x="977087" y="354812"/>
                </a:lnTo>
                <a:lnTo>
                  <a:pt x="977087" y="0"/>
                </a:lnTo>
                <a:lnTo>
                  <a:pt x="0" y="0"/>
                </a:lnTo>
                <a:lnTo>
                  <a:pt x="0" y="354812"/>
                </a:lnTo>
                <a:close/>
              </a:path>
            </a:pathLst>
          </a:custGeom>
          <a:solidFill>
            <a:srgbClr val="BDC8D0"/>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9" name="Google Shape;219;p26"/>
          <p:cNvSpPr txBox="1"/>
          <p:nvPr/>
        </p:nvSpPr>
        <p:spPr>
          <a:xfrm>
            <a:off x="4313036" y="2169786"/>
            <a:ext cx="407700" cy="138600"/>
          </a:xfrm>
          <a:prstGeom prst="rect">
            <a:avLst/>
          </a:prstGeom>
          <a:noFill/>
          <a:ln>
            <a:noFill/>
          </a:ln>
        </p:spPr>
        <p:txBody>
          <a:bodyPr spcFirstLastPara="1" wrap="square" lIns="0" tIns="0" rIns="0" bIns="0" anchor="t" anchorCtr="0">
            <a:noAutofit/>
          </a:bodyPr>
          <a:lstStyle/>
          <a:p>
            <a:pPr marL="11396"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a:ln>
                  <a:noFill/>
                </a:ln>
                <a:solidFill>
                  <a:srgbClr val="333D47"/>
                </a:solidFill>
                <a:effectLst/>
                <a:uLnTx/>
                <a:uFillTx/>
                <a:latin typeface="Arial"/>
                <a:ea typeface="Arial"/>
                <a:cs typeface="Arial"/>
                <a:sym typeface="Arial"/>
              </a:rPr>
              <a:t>Survey</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0" name="Google Shape;220;p26"/>
          <p:cNvSpPr/>
          <p:nvPr/>
        </p:nvSpPr>
        <p:spPr>
          <a:xfrm>
            <a:off x="3946235" y="1970718"/>
            <a:ext cx="249631" cy="242087"/>
          </a:xfrm>
          <a:custGeom>
            <a:avLst/>
            <a:gdLst/>
            <a:ahLst/>
            <a:cxnLst/>
            <a:rect l="l" t="t" r="r" b="b"/>
            <a:pathLst>
              <a:path w="274320" h="274319" extrusionOk="0">
                <a:moveTo>
                  <a:pt x="133101" y="0"/>
                </a:moveTo>
                <a:lnTo>
                  <a:pt x="90866" y="7933"/>
                </a:lnTo>
                <a:lnTo>
                  <a:pt x="54308" y="27740"/>
                </a:lnTo>
                <a:lnTo>
                  <a:pt x="25557" y="57291"/>
                </a:lnTo>
                <a:lnTo>
                  <a:pt x="6744" y="94455"/>
                </a:lnTo>
                <a:lnTo>
                  <a:pt x="0" y="137101"/>
                </a:lnTo>
                <a:lnTo>
                  <a:pt x="535" y="149288"/>
                </a:lnTo>
                <a:lnTo>
                  <a:pt x="10371" y="189157"/>
                </a:lnTo>
                <a:lnTo>
                  <a:pt x="31449" y="223486"/>
                </a:lnTo>
                <a:lnTo>
                  <a:pt x="62273" y="250342"/>
                </a:lnTo>
                <a:lnTo>
                  <a:pt x="101348" y="267790"/>
                </a:lnTo>
                <a:lnTo>
                  <a:pt x="147177" y="273899"/>
                </a:lnTo>
                <a:lnTo>
                  <a:pt x="161171" y="272152"/>
                </a:lnTo>
                <a:lnTo>
                  <a:pt x="200030" y="258811"/>
                </a:lnTo>
                <a:lnTo>
                  <a:pt x="232661" y="234617"/>
                </a:lnTo>
                <a:lnTo>
                  <a:pt x="257078" y="201242"/>
                </a:lnTo>
                <a:lnTo>
                  <a:pt x="271296" y="160355"/>
                </a:lnTo>
                <a:lnTo>
                  <a:pt x="274126" y="129749"/>
                </a:lnTo>
                <a:lnTo>
                  <a:pt x="272623" y="115483"/>
                </a:lnTo>
                <a:lnTo>
                  <a:pt x="259814" y="75836"/>
                </a:lnTo>
                <a:lnTo>
                  <a:pt x="236016" y="42504"/>
                </a:lnTo>
                <a:lnTo>
                  <a:pt x="203105" y="17526"/>
                </a:lnTo>
                <a:lnTo>
                  <a:pt x="162958" y="2941"/>
                </a:lnTo>
                <a:lnTo>
                  <a:pt x="133101"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1" name="Google Shape;221;p26"/>
          <p:cNvSpPr/>
          <p:nvPr/>
        </p:nvSpPr>
        <p:spPr>
          <a:xfrm>
            <a:off x="3946235" y="1970718"/>
            <a:ext cx="249631" cy="242087"/>
          </a:xfrm>
          <a:custGeom>
            <a:avLst/>
            <a:gdLst/>
            <a:ahLst/>
            <a:cxnLst/>
            <a:rect l="l" t="t" r="r" b="b"/>
            <a:pathLst>
              <a:path w="274320" h="274319" extrusionOk="0">
                <a:moveTo>
                  <a:pt x="0" y="137101"/>
                </a:moveTo>
                <a:lnTo>
                  <a:pt x="6744" y="94455"/>
                </a:lnTo>
                <a:lnTo>
                  <a:pt x="25557" y="57291"/>
                </a:lnTo>
                <a:lnTo>
                  <a:pt x="54308" y="27740"/>
                </a:lnTo>
                <a:lnTo>
                  <a:pt x="90866" y="7933"/>
                </a:lnTo>
                <a:lnTo>
                  <a:pt x="133101" y="0"/>
                </a:lnTo>
                <a:lnTo>
                  <a:pt x="148292" y="742"/>
                </a:lnTo>
                <a:lnTo>
                  <a:pt x="190434" y="11409"/>
                </a:lnTo>
                <a:lnTo>
                  <a:pt x="225965" y="33149"/>
                </a:lnTo>
                <a:lnTo>
                  <a:pt x="253010" y="63923"/>
                </a:lnTo>
                <a:lnTo>
                  <a:pt x="269690" y="101691"/>
                </a:lnTo>
                <a:lnTo>
                  <a:pt x="274126" y="129749"/>
                </a:lnTo>
                <a:lnTo>
                  <a:pt x="273425" y="145346"/>
                </a:lnTo>
                <a:lnTo>
                  <a:pt x="263049" y="188365"/>
                </a:lnTo>
                <a:lnTo>
                  <a:pt x="241811" y="224430"/>
                </a:lnTo>
                <a:lnTo>
                  <a:pt x="211697" y="251870"/>
                </a:lnTo>
                <a:lnTo>
                  <a:pt x="174693" y="269014"/>
                </a:lnTo>
                <a:lnTo>
                  <a:pt x="147177" y="273899"/>
                </a:lnTo>
                <a:lnTo>
                  <a:pt x="131242" y="273242"/>
                </a:lnTo>
                <a:lnTo>
                  <a:pt x="87498" y="263138"/>
                </a:lnTo>
                <a:lnTo>
                  <a:pt x="51008" y="242340"/>
                </a:lnTo>
                <a:lnTo>
                  <a:pt x="23266" y="212778"/>
                </a:lnTo>
                <a:lnTo>
                  <a:pt x="5769" y="176388"/>
                </a:lnTo>
                <a:lnTo>
                  <a:pt x="0" y="137101"/>
                </a:lnTo>
                <a:close/>
              </a:path>
            </a:pathLst>
          </a:custGeom>
          <a:noFill/>
          <a:ln w="19050" cap="flat" cmpd="sng">
            <a:solidFill>
              <a:srgbClr val="333D47"/>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2" name="Google Shape;222;p26"/>
          <p:cNvSpPr txBox="1"/>
          <p:nvPr/>
        </p:nvSpPr>
        <p:spPr>
          <a:xfrm>
            <a:off x="4020128" y="2033522"/>
            <a:ext cx="87300" cy="138600"/>
          </a:xfrm>
          <a:prstGeom prst="rect">
            <a:avLst/>
          </a:prstGeom>
          <a:noFill/>
          <a:ln>
            <a:noFill/>
          </a:ln>
        </p:spPr>
        <p:txBody>
          <a:bodyPr spcFirstLastPara="1" wrap="square" lIns="0" tIns="0" rIns="0" bIns="0" anchor="t" anchorCtr="0">
            <a:noAutofit/>
          </a:bodyPr>
          <a:lstStyle/>
          <a:p>
            <a:pPr marL="11396"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0" i="0" u="none" strike="noStrike" kern="0" cap="none" spc="0" normalizeH="0" baseline="0" noProof="0">
                <a:ln>
                  <a:noFill/>
                </a:ln>
                <a:solidFill>
                  <a:srgbClr val="333D47"/>
                </a:solidFill>
                <a:effectLst/>
                <a:uLnTx/>
                <a:uFillTx/>
                <a:latin typeface="Arial"/>
                <a:ea typeface="Arial"/>
                <a:cs typeface="Arial"/>
                <a:sym typeface="Arial"/>
              </a:rPr>
              <a:t>1</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3" name="Google Shape;223;p26"/>
          <p:cNvSpPr/>
          <p:nvPr/>
        </p:nvSpPr>
        <p:spPr>
          <a:xfrm>
            <a:off x="6559896" y="2072775"/>
            <a:ext cx="889311" cy="313256"/>
          </a:xfrm>
          <a:custGeom>
            <a:avLst/>
            <a:gdLst/>
            <a:ahLst/>
            <a:cxnLst/>
            <a:rect l="l" t="t" r="r" b="b"/>
            <a:pathLst>
              <a:path w="977265" h="354964" extrusionOk="0">
                <a:moveTo>
                  <a:pt x="0" y="354812"/>
                </a:moveTo>
                <a:lnTo>
                  <a:pt x="977087" y="354812"/>
                </a:lnTo>
                <a:lnTo>
                  <a:pt x="977087" y="0"/>
                </a:lnTo>
                <a:lnTo>
                  <a:pt x="0" y="0"/>
                </a:lnTo>
                <a:lnTo>
                  <a:pt x="0" y="354812"/>
                </a:lnTo>
                <a:close/>
              </a:path>
            </a:pathLst>
          </a:custGeom>
          <a:solidFill>
            <a:srgbClr val="60768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4" name="Google Shape;224;p26"/>
          <p:cNvSpPr txBox="1"/>
          <p:nvPr/>
        </p:nvSpPr>
        <p:spPr>
          <a:xfrm>
            <a:off x="6663805" y="2169786"/>
            <a:ext cx="680700" cy="138600"/>
          </a:xfrm>
          <a:prstGeom prst="rect">
            <a:avLst/>
          </a:prstGeom>
          <a:noFill/>
          <a:ln>
            <a:noFill/>
          </a:ln>
        </p:spPr>
        <p:txBody>
          <a:bodyPr spcFirstLastPara="1" wrap="square" lIns="0" tIns="0" rIns="0" bIns="0" anchor="t" anchorCtr="0">
            <a:noAutofit/>
          </a:bodyPr>
          <a:lstStyle/>
          <a:p>
            <a:pPr marL="11396"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a:ln>
                  <a:noFill/>
                </a:ln>
                <a:solidFill>
                  <a:srgbClr val="FFFFFF"/>
                </a:solidFill>
                <a:effectLst/>
                <a:uLnTx/>
                <a:uFillTx/>
                <a:latin typeface="Arial"/>
                <a:ea typeface="Arial"/>
                <a:cs typeface="Arial"/>
                <a:sym typeface="Arial"/>
              </a:rPr>
              <a:t>Patient Visit</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5" name="Google Shape;225;p26"/>
          <p:cNvSpPr/>
          <p:nvPr/>
        </p:nvSpPr>
        <p:spPr>
          <a:xfrm>
            <a:off x="6435205" y="1970718"/>
            <a:ext cx="249631" cy="242087"/>
          </a:xfrm>
          <a:custGeom>
            <a:avLst/>
            <a:gdLst/>
            <a:ahLst/>
            <a:cxnLst/>
            <a:rect l="l" t="t" r="r" b="b"/>
            <a:pathLst>
              <a:path w="274320" h="274319" extrusionOk="0">
                <a:moveTo>
                  <a:pt x="133101" y="0"/>
                </a:moveTo>
                <a:lnTo>
                  <a:pt x="90866" y="7933"/>
                </a:lnTo>
                <a:lnTo>
                  <a:pt x="54308" y="27740"/>
                </a:lnTo>
                <a:lnTo>
                  <a:pt x="25557" y="57291"/>
                </a:lnTo>
                <a:lnTo>
                  <a:pt x="6744" y="94455"/>
                </a:lnTo>
                <a:lnTo>
                  <a:pt x="0" y="137101"/>
                </a:lnTo>
                <a:lnTo>
                  <a:pt x="535" y="149288"/>
                </a:lnTo>
                <a:lnTo>
                  <a:pt x="10371" y="189157"/>
                </a:lnTo>
                <a:lnTo>
                  <a:pt x="31449" y="223486"/>
                </a:lnTo>
                <a:lnTo>
                  <a:pt x="62273" y="250342"/>
                </a:lnTo>
                <a:lnTo>
                  <a:pt x="101348" y="267790"/>
                </a:lnTo>
                <a:lnTo>
                  <a:pt x="147177" y="273899"/>
                </a:lnTo>
                <a:lnTo>
                  <a:pt x="161171" y="272152"/>
                </a:lnTo>
                <a:lnTo>
                  <a:pt x="200030" y="258811"/>
                </a:lnTo>
                <a:lnTo>
                  <a:pt x="232661" y="234617"/>
                </a:lnTo>
                <a:lnTo>
                  <a:pt x="257078" y="201242"/>
                </a:lnTo>
                <a:lnTo>
                  <a:pt x="271296" y="160355"/>
                </a:lnTo>
                <a:lnTo>
                  <a:pt x="274126" y="129749"/>
                </a:lnTo>
                <a:lnTo>
                  <a:pt x="272623" y="115483"/>
                </a:lnTo>
                <a:lnTo>
                  <a:pt x="259814" y="75836"/>
                </a:lnTo>
                <a:lnTo>
                  <a:pt x="236016" y="42504"/>
                </a:lnTo>
                <a:lnTo>
                  <a:pt x="203105" y="17526"/>
                </a:lnTo>
                <a:lnTo>
                  <a:pt x="162958" y="2941"/>
                </a:lnTo>
                <a:lnTo>
                  <a:pt x="133101"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6" name="Google Shape;226;p26"/>
          <p:cNvSpPr/>
          <p:nvPr/>
        </p:nvSpPr>
        <p:spPr>
          <a:xfrm>
            <a:off x="6435205" y="1970718"/>
            <a:ext cx="249631" cy="242087"/>
          </a:xfrm>
          <a:custGeom>
            <a:avLst/>
            <a:gdLst/>
            <a:ahLst/>
            <a:cxnLst/>
            <a:rect l="l" t="t" r="r" b="b"/>
            <a:pathLst>
              <a:path w="274320" h="274319" extrusionOk="0">
                <a:moveTo>
                  <a:pt x="0" y="137101"/>
                </a:moveTo>
                <a:lnTo>
                  <a:pt x="6744" y="94455"/>
                </a:lnTo>
                <a:lnTo>
                  <a:pt x="25557" y="57291"/>
                </a:lnTo>
                <a:lnTo>
                  <a:pt x="54308" y="27740"/>
                </a:lnTo>
                <a:lnTo>
                  <a:pt x="90866" y="7933"/>
                </a:lnTo>
                <a:lnTo>
                  <a:pt x="133101" y="0"/>
                </a:lnTo>
                <a:lnTo>
                  <a:pt x="148292" y="742"/>
                </a:lnTo>
                <a:lnTo>
                  <a:pt x="190434" y="11409"/>
                </a:lnTo>
                <a:lnTo>
                  <a:pt x="225965" y="33149"/>
                </a:lnTo>
                <a:lnTo>
                  <a:pt x="253010" y="63923"/>
                </a:lnTo>
                <a:lnTo>
                  <a:pt x="269690" y="101691"/>
                </a:lnTo>
                <a:lnTo>
                  <a:pt x="274126" y="129749"/>
                </a:lnTo>
                <a:lnTo>
                  <a:pt x="273425" y="145346"/>
                </a:lnTo>
                <a:lnTo>
                  <a:pt x="263049" y="188365"/>
                </a:lnTo>
                <a:lnTo>
                  <a:pt x="241811" y="224430"/>
                </a:lnTo>
                <a:lnTo>
                  <a:pt x="211697" y="251870"/>
                </a:lnTo>
                <a:lnTo>
                  <a:pt x="174693" y="269014"/>
                </a:lnTo>
                <a:lnTo>
                  <a:pt x="147177" y="273899"/>
                </a:lnTo>
                <a:lnTo>
                  <a:pt x="131242" y="273242"/>
                </a:lnTo>
                <a:lnTo>
                  <a:pt x="87498" y="263138"/>
                </a:lnTo>
                <a:lnTo>
                  <a:pt x="51008" y="242340"/>
                </a:lnTo>
                <a:lnTo>
                  <a:pt x="23266" y="212778"/>
                </a:lnTo>
                <a:lnTo>
                  <a:pt x="5769" y="176388"/>
                </a:lnTo>
                <a:lnTo>
                  <a:pt x="0" y="137101"/>
                </a:lnTo>
                <a:close/>
              </a:path>
            </a:pathLst>
          </a:custGeom>
          <a:noFill/>
          <a:ln w="19050" cap="flat" cmpd="sng">
            <a:solidFill>
              <a:srgbClr val="333D47"/>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7" name="Google Shape;227;p26"/>
          <p:cNvSpPr txBox="1"/>
          <p:nvPr/>
        </p:nvSpPr>
        <p:spPr>
          <a:xfrm>
            <a:off x="6509559" y="2033522"/>
            <a:ext cx="87300" cy="138600"/>
          </a:xfrm>
          <a:prstGeom prst="rect">
            <a:avLst/>
          </a:prstGeom>
          <a:noFill/>
          <a:ln>
            <a:noFill/>
          </a:ln>
        </p:spPr>
        <p:txBody>
          <a:bodyPr spcFirstLastPara="1" wrap="square" lIns="0" tIns="0" rIns="0" bIns="0" anchor="t" anchorCtr="0">
            <a:noAutofit/>
          </a:bodyPr>
          <a:lstStyle/>
          <a:p>
            <a:pPr marL="11396"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0" i="0" u="none" strike="noStrike" kern="0" cap="none" spc="0" normalizeH="0" baseline="0" noProof="0">
                <a:ln>
                  <a:noFill/>
                </a:ln>
                <a:solidFill>
                  <a:srgbClr val="333D47"/>
                </a:solidFill>
                <a:effectLst/>
                <a:uLnTx/>
                <a:uFillTx/>
                <a:latin typeface="Arial"/>
                <a:ea typeface="Arial"/>
                <a:cs typeface="Arial"/>
                <a:sym typeface="Arial"/>
              </a:rPr>
              <a:t>2</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28" name="Google Shape;228;p26"/>
          <p:cNvSpPr/>
          <p:nvPr/>
        </p:nvSpPr>
        <p:spPr>
          <a:xfrm>
            <a:off x="5229860" y="3411205"/>
            <a:ext cx="889311" cy="313256"/>
          </a:xfrm>
          <a:custGeom>
            <a:avLst/>
            <a:gdLst/>
            <a:ahLst/>
            <a:cxnLst/>
            <a:rect l="l" t="t" r="r" b="b"/>
            <a:pathLst>
              <a:path w="977265" h="354964" extrusionOk="0">
                <a:moveTo>
                  <a:pt x="0" y="354812"/>
                </a:moveTo>
                <a:lnTo>
                  <a:pt x="977087" y="354812"/>
                </a:lnTo>
                <a:lnTo>
                  <a:pt x="977087" y="0"/>
                </a:lnTo>
                <a:lnTo>
                  <a:pt x="0" y="0"/>
                </a:lnTo>
                <a:lnTo>
                  <a:pt x="0" y="354812"/>
                </a:lnTo>
                <a:close/>
              </a:path>
            </a:pathLst>
          </a:custGeom>
          <a:solidFill>
            <a:srgbClr val="607685"/>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9" name="Google Shape;229;p26"/>
          <p:cNvSpPr txBox="1"/>
          <p:nvPr/>
        </p:nvSpPr>
        <p:spPr>
          <a:xfrm>
            <a:off x="5383414" y="3441094"/>
            <a:ext cx="580800" cy="276900"/>
          </a:xfrm>
          <a:prstGeom prst="rect">
            <a:avLst/>
          </a:prstGeom>
          <a:noFill/>
          <a:ln>
            <a:noFill/>
          </a:ln>
        </p:spPr>
        <p:txBody>
          <a:bodyPr spcFirstLastPara="1" wrap="square" lIns="0" tIns="0" rIns="0" bIns="0" anchor="t" anchorCtr="0">
            <a:noAutofit/>
          </a:bodyPr>
          <a:lstStyle/>
          <a:p>
            <a:pPr marL="11396" marR="4559" lvl="0" indent="41027"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a:ln>
                  <a:noFill/>
                </a:ln>
                <a:solidFill>
                  <a:srgbClr val="FFFFFF"/>
                </a:solidFill>
                <a:effectLst/>
                <a:uLnTx/>
                <a:uFillTx/>
                <a:latin typeface="Arial"/>
                <a:ea typeface="Arial"/>
                <a:cs typeface="Arial"/>
                <a:sym typeface="Arial"/>
              </a:rPr>
              <a:t>Ongoing Treatment</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0" name="Google Shape;230;p26"/>
          <p:cNvSpPr/>
          <p:nvPr/>
        </p:nvSpPr>
        <p:spPr>
          <a:xfrm>
            <a:off x="5105168" y="3309037"/>
            <a:ext cx="249631" cy="242087"/>
          </a:xfrm>
          <a:custGeom>
            <a:avLst/>
            <a:gdLst/>
            <a:ahLst/>
            <a:cxnLst/>
            <a:rect l="l" t="t" r="r" b="b"/>
            <a:pathLst>
              <a:path w="274320" h="274320" extrusionOk="0">
                <a:moveTo>
                  <a:pt x="133107" y="0"/>
                </a:moveTo>
                <a:lnTo>
                  <a:pt x="90917" y="7946"/>
                </a:lnTo>
                <a:lnTo>
                  <a:pt x="54362" y="27778"/>
                </a:lnTo>
                <a:lnTo>
                  <a:pt x="25593" y="57346"/>
                </a:lnTo>
                <a:lnTo>
                  <a:pt x="6756" y="94503"/>
                </a:lnTo>
                <a:lnTo>
                  <a:pt x="0" y="137101"/>
                </a:lnTo>
                <a:lnTo>
                  <a:pt x="536" y="149306"/>
                </a:lnTo>
                <a:lnTo>
                  <a:pt x="10388" y="189211"/>
                </a:lnTo>
                <a:lnTo>
                  <a:pt x="31489" y="223540"/>
                </a:lnTo>
                <a:lnTo>
                  <a:pt x="62329" y="250376"/>
                </a:lnTo>
                <a:lnTo>
                  <a:pt x="101396" y="267802"/>
                </a:lnTo>
                <a:lnTo>
                  <a:pt x="147179" y="273901"/>
                </a:lnTo>
                <a:lnTo>
                  <a:pt x="161191" y="272158"/>
                </a:lnTo>
                <a:lnTo>
                  <a:pt x="200077" y="258840"/>
                </a:lnTo>
                <a:lnTo>
                  <a:pt x="232705" y="234671"/>
                </a:lnTo>
                <a:lnTo>
                  <a:pt x="257103" y="201307"/>
                </a:lnTo>
                <a:lnTo>
                  <a:pt x="271301" y="160405"/>
                </a:lnTo>
                <a:lnTo>
                  <a:pt x="274127" y="129766"/>
                </a:lnTo>
                <a:lnTo>
                  <a:pt x="272627" y="115517"/>
                </a:lnTo>
                <a:lnTo>
                  <a:pt x="259839" y="75895"/>
                </a:lnTo>
                <a:lnTo>
                  <a:pt x="236064" y="42555"/>
                </a:lnTo>
                <a:lnTo>
                  <a:pt x="203164" y="17553"/>
                </a:lnTo>
                <a:lnTo>
                  <a:pt x="163000" y="2947"/>
                </a:lnTo>
                <a:lnTo>
                  <a:pt x="133107"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1" name="Google Shape;231;p26"/>
          <p:cNvSpPr/>
          <p:nvPr/>
        </p:nvSpPr>
        <p:spPr>
          <a:xfrm>
            <a:off x="5105168" y="3309037"/>
            <a:ext cx="249631" cy="242087"/>
          </a:xfrm>
          <a:custGeom>
            <a:avLst/>
            <a:gdLst/>
            <a:ahLst/>
            <a:cxnLst/>
            <a:rect l="l" t="t" r="r" b="b"/>
            <a:pathLst>
              <a:path w="274320" h="274320" extrusionOk="0">
                <a:moveTo>
                  <a:pt x="0" y="137101"/>
                </a:moveTo>
                <a:lnTo>
                  <a:pt x="6756" y="94503"/>
                </a:lnTo>
                <a:lnTo>
                  <a:pt x="25593" y="57346"/>
                </a:lnTo>
                <a:lnTo>
                  <a:pt x="54362" y="27778"/>
                </a:lnTo>
                <a:lnTo>
                  <a:pt x="90917" y="7946"/>
                </a:lnTo>
                <a:lnTo>
                  <a:pt x="133107" y="0"/>
                </a:lnTo>
                <a:lnTo>
                  <a:pt x="148319" y="743"/>
                </a:lnTo>
                <a:lnTo>
                  <a:pt x="190492" y="11428"/>
                </a:lnTo>
                <a:lnTo>
                  <a:pt x="226020" y="33193"/>
                </a:lnTo>
                <a:lnTo>
                  <a:pt x="253043" y="63982"/>
                </a:lnTo>
                <a:lnTo>
                  <a:pt x="269700" y="101739"/>
                </a:lnTo>
                <a:lnTo>
                  <a:pt x="274127" y="129766"/>
                </a:lnTo>
                <a:lnTo>
                  <a:pt x="273426" y="145381"/>
                </a:lnTo>
                <a:lnTo>
                  <a:pt x="263066" y="188429"/>
                </a:lnTo>
                <a:lnTo>
                  <a:pt x="241849" y="224490"/>
                </a:lnTo>
                <a:lnTo>
                  <a:pt x="211746" y="251907"/>
                </a:lnTo>
                <a:lnTo>
                  <a:pt x="174727" y="269026"/>
                </a:lnTo>
                <a:lnTo>
                  <a:pt x="147179" y="273901"/>
                </a:lnTo>
                <a:lnTo>
                  <a:pt x="131265" y="273245"/>
                </a:lnTo>
                <a:lnTo>
                  <a:pt x="87553" y="263157"/>
                </a:lnTo>
                <a:lnTo>
                  <a:pt x="51061" y="242381"/>
                </a:lnTo>
                <a:lnTo>
                  <a:pt x="23299" y="212834"/>
                </a:lnTo>
                <a:lnTo>
                  <a:pt x="5779" y="176434"/>
                </a:lnTo>
                <a:lnTo>
                  <a:pt x="0" y="137101"/>
                </a:lnTo>
                <a:close/>
              </a:path>
            </a:pathLst>
          </a:custGeom>
          <a:noFill/>
          <a:ln w="19050" cap="flat" cmpd="sng">
            <a:solidFill>
              <a:srgbClr val="333D47"/>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2" name="Google Shape;232;p26"/>
          <p:cNvSpPr txBox="1"/>
          <p:nvPr/>
        </p:nvSpPr>
        <p:spPr>
          <a:xfrm>
            <a:off x="5179521" y="3372289"/>
            <a:ext cx="87300" cy="138600"/>
          </a:xfrm>
          <a:prstGeom prst="rect">
            <a:avLst/>
          </a:prstGeom>
          <a:noFill/>
          <a:ln>
            <a:noFill/>
          </a:ln>
        </p:spPr>
        <p:txBody>
          <a:bodyPr spcFirstLastPara="1" wrap="square" lIns="0" tIns="0" rIns="0" bIns="0" anchor="t" anchorCtr="0">
            <a:noAutofit/>
          </a:bodyPr>
          <a:lstStyle/>
          <a:p>
            <a:pPr marL="11396"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0" i="0" u="none" strike="noStrike" kern="0" cap="none" spc="0" normalizeH="0" baseline="0" noProof="0">
                <a:ln>
                  <a:noFill/>
                </a:ln>
                <a:solidFill>
                  <a:srgbClr val="333D47"/>
                </a:solidFill>
                <a:effectLst/>
                <a:uLnTx/>
                <a:uFillTx/>
                <a:latin typeface="Arial"/>
                <a:ea typeface="Arial"/>
                <a:cs typeface="Arial"/>
                <a:sym typeface="Arial"/>
              </a:rPr>
              <a:t>3</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3" name="Google Shape;233;p26"/>
          <p:cNvSpPr/>
          <p:nvPr/>
        </p:nvSpPr>
        <p:spPr>
          <a:xfrm>
            <a:off x="5229860" y="4814742"/>
            <a:ext cx="889311" cy="313256"/>
          </a:xfrm>
          <a:custGeom>
            <a:avLst/>
            <a:gdLst/>
            <a:ahLst/>
            <a:cxnLst/>
            <a:rect l="l" t="t" r="r" b="b"/>
            <a:pathLst>
              <a:path w="977265" h="354964" extrusionOk="0">
                <a:moveTo>
                  <a:pt x="0" y="354812"/>
                </a:moveTo>
                <a:lnTo>
                  <a:pt x="977087" y="354812"/>
                </a:lnTo>
                <a:lnTo>
                  <a:pt x="977087" y="0"/>
                </a:lnTo>
                <a:lnTo>
                  <a:pt x="0" y="0"/>
                </a:lnTo>
                <a:lnTo>
                  <a:pt x="0" y="354812"/>
                </a:lnTo>
                <a:close/>
              </a:path>
            </a:pathLst>
          </a:custGeom>
          <a:solidFill>
            <a:srgbClr val="BDC8D0"/>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4" name="Google Shape;234;p26"/>
          <p:cNvSpPr txBox="1"/>
          <p:nvPr/>
        </p:nvSpPr>
        <p:spPr>
          <a:xfrm>
            <a:off x="5294746" y="4844967"/>
            <a:ext cx="760200" cy="276900"/>
          </a:xfrm>
          <a:prstGeom prst="rect">
            <a:avLst/>
          </a:prstGeom>
          <a:noFill/>
          <a:ln>
            <a:noFill/>
          </a:ln>
        </p:spPr>
        <p:txBody>
          <a:bodyPr spcFirstLastPara="1" wrap="square" lIns="0" tIns="0" rIns="0" bIns="0" anchor="t" anchorCtr="0">
            <a:noAutofit/>
          </a:bodyPr>
          <a:lstStyle/>
          <a:p>
            <a:pPr marL="11396" marR="4559" lvl="0" indent="205144"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a:ln>
                  <a:noFill/>
                </a:ln>
                <a:solidFill>
                  <a:srgbClr val="333D47"/>
                </a:solidFill>
                <a:effectLst/>
                <a:uLnTx/>
                <a:uFillTx/>
                <a:latin typeface="Arial"/>
                <a:ea typeface="Arial"/>
                <a:cs typeface="Arial"/>
                <a:sym typeface="Arial"/>
              </a:rPr>
              <a:t>Home Assessments</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5" name="Google Shape;235;p26"/>
          <p:cNvSpPr/>
          <p:nvPr/>
        </p:nvSpPr>
        <p:spPr>
          <a:xfrm>
            <a:off x="5105168" y="4712685"/>
            <a:ext cx="249631" cy="242087"/>
          </a:xfrm>
          <a:custGeom>
            <a:avLst/>
            <a:gdLst/>
            <a:ahLst/>
            <a:cxnLst/>
            <a:rect l="l" t="t" r="r" b="b"/>
            <a:pathLst>
              <a:path w="274320" h="274320" extrusionOk="0">
                <a:moveTo>
                  <a:pt x="133107" y="0"/>
                </a:moveTo>
                <a:lnTo>
                  <a:pt x="90917" y="7933"/>
                </a:lnTo>
                <a:lnTo>
                  <a:pt x="54362" y="27740"/>
                </a:lnTo>
                <a:lnTo>
                  <a:pt x="25593" y="57291"/>
                </a:lnTo>
                <a:lnTo>
                  <a:pt x="6756" y="94455"/>
                </a:lnTo>
                <a:lnTo>
                  <a:pt x="0" y="137101"/>
                </a:lnTo>
                <a:lnTo>
                  <a:pt x="537" y="149296"/>
                </a:lnTo>
                <a:lnTo>
                  <a:pt x="10390" y="189163"/>
                </a:lnTo>
                <a:lnTo>
                  <a:pt x="31493" y="223490"/>
                </a:lnTo>
                <a:lnTo>
                  <a:pt x="62334" y="250343"/>
                </a:lnTo>
                <a:lnTo>
                  <a:pt x="101403" y="267791"/>
                </a:lnTo>
                <a:lnTo>
                  <a:pt x="147188" y="273899"/>
                </a:lnTo>
                <a:lnTo>
                  <a:pt x="161199" y="272153"/>
                </a:lnTo>
                <a:lnTo>
                  <a:pt x="200083" y="258813"/>
                </a:lnTo>
                <a:lnTo>
                  <a:pt x="232708" y="234620"/>
                </a:lnTo>
                <a:lnTo>
                  <a:pt x="257104" y="201245"/>
                </a:lnTo>
                <a:lnTo>
                  <a:pt x="271301" y="160359"/>
                </a:lnTo>
                <a:lnTo>
                  <a:pt x="274127" y="129754"/>
                </a:lnTo>
                <a:lnTo>
                  <a:pt x="272627" y="115487"/>
                </a:lnTo>
                <a:lnTo>
                  <a:pt x="259839" y="75839"/>
                </a:lnTo>
                <a:lnTo>
                  <a:pt x="236064" y="42506"/>
                </a:lnTo>
                <a:lnTo>
                  <a:pt x="203164" y="17526"/>
                </a:lnTo>
                <a:lnTo>
                  <a:pt x="163000" y="2941"/>
                </a:lnTo>
                <a:lnTo>
                  <a:pt x="133107" y="0"/>
                </a:lnTo>
                <a:close/>
              </a:path>
            </a:pathLst>
          </a:custGeom>
          <a:solidFill>
            <a:srgbClr val="FFFFFF"/>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6" name="Google Shape;236;p26"/>
          <p:cNvSpPr/>
          <p:nvPr/>
        </p:nvSpPr>
        <p:spPr>
          <a:xfrm>
            <a:off x="5105168" y="4712685"/>
            <a:ext cx="249631" cy="242087"/>
          </a:xfrm>
          <a:custGeom>
            <a:avLst/>
            <a:gdLst/>
            <a:ahLst/>
            <a:cxnLst/>
            <a:rect l="l" t="t" r="r" b="b"/>
            <a:pathLst>
              <a:path w="274320" h="274320" extrusionOk="0">
                <a:moveTo>
                  <a:pt x="0" y="137101"/>
                </a:moveTo>
                <a:lnTo>
                  <a:pt x="6756" y="94455"/>
                </a:lnTo>
                <a:lnTo>
                  <a:pt x="25593" y="57291"/>
                </a:lnTo>
                <a:lnTo>
                  <a:pt x="54362" y="27740"/>
                </a:lnTo>
                <a:lnTo>
                  <a:pt x="90917" y="7933"/>
                </a:lnTo>
                <a:lnTo>
                  <a:pt x="133107" y="0"/>
                </a:lnTo>
                <a:lnTo>
                  <a:pt x="148319" y="742"/>
                </a:lnTo>
                <a:lnTo>
                  <a:pt x="190492" y="11409"/>
                </a:lnTo>
                <a:lnTo>
                  <a:pt x="226020" y="33150"/>
                </a:lnTo>
                <a:lnTo>
                  <a:pt x="253043" y="63926"/>
                </a:lnTo>
                <a:lnTo>
                  <a:pt x="269700" y="101696"/>
                </a:lnTo>
                <a:lnTo>
                  <a:pt x="274127" y="129754"/>
                </a:lnTo>
                <a:lnTo>
                  <a:pt x="273426" y="145350"/>
                </a:lnTo>
                <a:lnTo>
                  <a:pt x="263067" y="188368"/>
                </a:lnTo>
                <a:lnTo>
                  <a:pt x="241852" y="224432"/>
                </a:lnTo>
                <a:lnTo>
                  <a:pt x="211751" y="251872"/>
                </a:lnTo>
                <a:lnTo>
                  <a:pt x="174734" y="269015"/>
                </a:lnTo>
                <a:lnTo>
                  <a:pt x="147188" y="273899"/>
                </a:lnTo>
                <a:lnTo>
                  <a:pt x="131273" y="273242"/>
                </a:lnTo>
                <a:lnTo>
                  <a:pt x="87559" y="263139"/>
                </a:lnTo>
                <a:lnTo>
                  <a:pt x="51065" y="242342"/>
                </a:lnTo>
                <a:lnTo>
                  <a:pt x="23302" y="212783"/>
                </a:lnTo>
                <a:lnTo>
                  <a:pt x="5781" y="176394"/>
                </a:lnTo>
                <a:lnTo>
                  <a:pt x="0" y="137101"/>
                </a:lnTo>
                <a:close/>
              </a:path>
            </a:pathLst>
          </a:custGeom>
          <a:noFill/>
          <a:ln w="19050" cap="flat" cmpd="sng">
            <a:solidFill>
              <a:srgbClr val="333D47"/>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7" name="Google Shape;237;p26"/>
          <p:cNvSpPr txBox="1"/>
          <p:nvPr/>
        </p:nvSpPr>
        <p:spPr>
          <a:xfrm>
            <a:off x="5179521" y="4775944"/>
            <a:ext cx="87600" cy="138600"/>
          </a:xfrm>
          <a:prstGeom prst="rect">
            <a:avLst/>
          </a:prstGeom>
          <a:noFill/>
          <a:ln>
            <a:noFill/>
          </a:ln>
        </p:spPr>
        <p:txBody>
          <a:bodyPr spcFirstLastPara="1" wrap="square" lIns="0" tIns="0" rIns="0" bIns="0" anchor="t" anchorCtr="0">
            <a:noAutofit/>
          </a:bodyPr>
          <a:lstStyle/>
          <a:p>
            <a:pPr marL="11396"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0" i="0" u="none" strike="noStrike" kern="0" cap="none" spc="0" normalizeH="0" baseline="0" noProof="0">
                <a:ln>
                  <a:noFill/>
                </a:ln>
                <a:solidFill>
                  <a:srgbClr val="333D47"/>
                </a:solidFill>
                <a:effectLst/>
                <a:uLnTx/>
                <a:uFillTx/>
                <a:latin typeface="Arial"/>
                <a:ea typeface="Arial"/>
                <a:cs typeface="Arial"/>
                <a:sym typeface="Arial"/>
              </a:rPr>
              <a:t>4</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8" name="Google Shape;238;p26"/>
          <p:cNvSpPr txBox="1"/>
          <p:nvPr/>
        </p:nvSpPr>
        <p:spPr>
          <a:xfrm>
            <a:off x="6724535" y="2506859"/>
            <a:ext cx="1635900" cy="895200"/>
          </a:xfrm>
          <a:prstGeom prst="rect">
            <a:avLst/>
          </a:prstGeom>
          <a:noFill/>
          <a:ln>
            <a:noFill/>
          </a:ln>
        </p:spPr>
        <p:txBody>
          <a:bodyPr spcFirstLastPara="1" wrap="square" lIns="0" tIns="0" rIns="0" bIns="0" anchor="t" anchorCtr="0">
            <a:noAutofit/>
          </a:bodyPr>
          <a:lstStyle/>
          <a:p>
            <a:pPr marL="112260" marR="4559" lvl="0" indent="-100862" algn="l" defTabSz="914400" rtl="0" eaLnBrk="1" fontAlgn="auto" latinLnBrk="0" hangingPunct="1">
              <a:lnSpc>
                <a:spcPct val="100000"/>
              </a:lnSpc>
              <a:spcBef>
                <a:spcPts val="0"/>
              </a:spcBef>
              <a:spcAft>
                <a:spcPts val="0"/>
              </a:spcAft>
              <a:buClr>
                <a:srgbClr val="333D47"/>
              </a:buClr>
              <a:buSzPts val="900"/>
              <a:buFont typeface="Arial"/>
              <a:buChar char="•"/>
              <a:tabLst/>
              <a:defRPr/>
            </a:pPr>
            <a:r>
              <a:rPr kumimoji="0" lang="en-US" sz="900" b="0" i="0" u="none" strike="noStrike" kern="0" cap="none" spc="0" normalizeH="0" baseline="0" noProof="0">
                <a:ln>
                  <a:noFill/>
                </a:ln>
                <a:solidFill>
                  <a:srgbClr val="333D47"/>
                </a:solidFill>
                <a:effectLst/>
                <a:uLnTx/>
                <a:uFillTx/>
                <a:latin typeface="Arial"/>
                <a:ea typeface="Arial"/>
                <a:cs typeface="Arial"/>
                <a:sym typeface="Arial"/>
              </a:rPr>
              <a:t>Van staff diagnose patients, conduct allergy assessments, and provide medication</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a:p>
            <a:pPr marL="112260" marR="16526" lvl="0" indent="-100862" algn="l" defTabSz="914400" rtl="0" eaLnBrk="1" fontAlgn="auto" latinLnBrk="0" hangingPunct="1">
              <a:lnSpc>
                <a:spcPct val="100000"/>
              </a:lnSpc>
              <a:spcBef>
                <a:spcPts val="453"/>
              </a:spcBef>
              <a:spcAft>
                <a:spcPts val="0"/>
              </a:spcAft>
              <a:buClr>
                <a:srgbClr val="333D47"/>
              </a:buClr>
              <a:buSzPts val="900"/>
              <a:buFont typeface="Arial"/>
              <a:buChar char="•"/>
              <a:tabLst/>
              <a:defRPr/>
            </a:pPr>
            <a:r>
              <a:rPr kumimoji="0" lang="en-US" sz="900" b="0" i="0" u="none" strike="noStrike" kern="0" cap="none" spc="0" normalizeH="0" baseline="0" noProof="0">
                <a:ln>
                  <a:noFill/>
                </a:ln>
                <a:solidFill>
                  <a:srgbClr val="333D47"/>
                </a:solidFill>
                <a:effectLst/>
                <a:uLnTx/>
                <a:uFillTx/>
                <a:latin typeface="Arial"/>
                <a:ea typeface="Arial"/>
                <a:cs typeface="Arial"/>
                <a:sym typeface="Arial"/>
              </a:rPr>
              <a:t>Educate patients and families about asthma treatment and common triggers</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39" name="Google Shape;239;p26"/>
          <p:cNvSpPr txBox="1"/>
          <p:nvPr/>
        </p:nvSpPr>
        <p:spPr>
          <a:xfrm>
            <a:off x="2931737" y="2506859"/>
            <a:ext cx="1830600" cy="895200"/>
          </a:xfrm>
          <a:prstGeom prst="rect">
            <a:avLst/>
          </a:prstGeom>
          <a:noFill/>
          <a:ln>
            <a:noFill/>
          </a:ln>
        </p:spPr>
        <p:txBody>
          <a:bodyPr spcFirstLastPara="1" wrap="square" lIns="0" tIns="0" rIns="0" bIns="0" anchor="t" anchorCtr="0">
            <a:noAutofit/>
          </a:bodyPr>
          <a:lstStyle/>
          <a:p>
            <a:pPr marL="112260" marR="103713" lvl="0" indent="-100862" algn="l" defTabSz="914400" rtl="0" eaLnBrk="1" fontAlgn="auto" latinLnBrk="0" hangingPunct="1">
              <a:lnSpc>
                <a:spcPct val="100000"/>
              </a:lnSpc>
              <a:spcBef>
                <a:spcPts val="0"/>
              </a:spcBef>
              <a:spcAft>
                <a:spcPts val="0"/>
              </a:spcAft>
              <a:buClr>
                <a:srgbClr val="333D47"/>
              </a:buClr>
              <a:buSzPts val="900"/>
              <a:buFont typeface="Arial"/>
              <a:buChar char="•"/>
              <a:tabLst/>
              <a:defRPr/>
            </a:pPr>
            <a:r>
              <a:rPr kumimoji="0" lang="en-US" sz="900" b="0" i="0" u="none" strike="noStrike" kern="0" cap="none" spc="0" normalizeH="0" baseline="0" noProof="0">
                <a:ln>
                  <a:noFill/>
                </a:ln>
                <a:solidFill>
                  <a:srgbClr val="333D47"/>
                </a:solidFill>
                <a:effectLst/>
                <a:uLnTx/>
                <a:uFillTx/>
                <a:latin typeface="Arial"/>
                <a:ea typeface="Arial"/>
                <a:cs typeface="Arial"/>
                <a:sym typeface="Arial"/>
              </a:rPr>
              <a:t>CHWs distribute yearly surveys to partner schools to identify children with asthma symptoms</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a:p>
            <a:pPr marL="112260" marR="4559" lvl="0" indent="-100862" algn="l" defTabSz="914400" rtl="0" eaLnBrk="1" fontAlgn="auto" latinLnBrk="0" hangingPunct="1">
              <a:lnSpc>
                <a:spcPct val="100000"/>
              </a:lnSpc>
              <a:spcBef>
                <a:spcPts val="453"/>
              </a:spcBef>
              <a:spcAft>
                <a:spcPts val="0"/>
              </a:spcAft>
              <a:buClr>
                <a:srgbClr val="333D47"/>
              </a:buClr>
              <a:buSzPts val="900"/>
              <a:buFont typeface="Arial"/>
              <a:buChar char="•"/>
              <a:tabLst/>
              <a:defRPr/>
            </a:pPr>
            <a:r>
              <a:rPr kumimoji="0" lang="en-US" sz="900" b="0" i="0" u="none" strike="noStrike" kern="0" cap="none" spc="0" normalizeH="0" baseline="0" noProof="0">
                <a:ln>
                  <a:noFill/>
                </a:ln>
                <a:solidFill>
                  <a:srgbClr val="333D47"/>
                </a:solidFill>
                <a:effectLst/>
                <a:uLnTx/>
                <a:uFillTx/>
                <a:latin typeface="Arial"/>
                <a:ea typeface="Arial"/>
                <a:cs typeface="Arial"/>
                <a:sym typeface="Arial"/>
              </a:rPr>
              <a:t>Connect with families to schedule appointments at school where adult can be present</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0" name="Google Shape;240;p26"/>
          <p:cNvSpPr/>
          <p:nvPr/>
        </p:nvSpPr>
        <p:spPr>
          <a:xfrm>
            <a:off x="385733" y="1324939"/>
            <a:ext cx="2268639" cy="4640568"/>
          </a:xfrm>
          <a:custGeom>
            <a:avLst/>
            <a:gdLst/>
            <a:ahLst/>
            <a:cxnLst/>
            <a:rect l="l" t="t" r="r" b="b"/>
            <a:pathLst>
              <a:path w="2493010" h="5258434" extrusionOk="0">
                <a:moveTo>
                  <a:pt x="0" y="5258435"/>
                </a:moveTo>
                <a:lnTo>
                  <a:pt x="2493010" y="5258435"/>
                </a:lnTo>
                <a:lnTo>
                  <a:pt x="2493010" y="0"/>
                </a:lnTo>
                <a:lnTo>
                  <a:pt x="0" y="0"/>
                </a:lnTo>
                <a:lnTo>
                  <a:pt x="0" y="5258435"/>
                </a:lnTo>
                <a:close/>
              </a:path>
            </a:pathLst>
          </a:custGeom>
          <a:solidFill>
            <a:srgbClr val="BDC8D0"/>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1" name="Google Shape;241;p26"/>
          <p:cNvSpPr/>
          <p:nvPr/>
        </p:nvSpPr>
        <p:spPr>
          <a:xfrm>
            <a:off x="385733" y="1327225"/>
            <a:ext cx="290659" cy="193334"/>
          </a:xfrm>
          <a:custGeom>
            <a:avLst/>
            <a:gdLst/>
            <a:ahLst/>
            <a:cxnLst/>
            <a:rect l="l" t="t" r="r" b="b"/>
            <a:pathLst>
              <a:path w="319405" h="219075" extrusionOk="0">
                <a:moveTo>
                  <a:pt x="319392" y="0"/>
                </a:moveTo>
                <a:lnTo>
                  <a:pt x="1241" y="2799"/>
                </a:lnTo>
                <a:lnTo>
                  <a:pt x="0" y="218694"/>
                </a:lnTo>
                <a:lnTo>
                  <a:pt x="173520" y="218694"/>
                </a:lnTo>
                <a:lnTo>
                  <a:pt x="319392" y="0"/>
                </a:lnTo>
                <a:close/>
              </a:path>
            </a:pathLst>
          </a:custGeom>
          <a:solidFill>
            <a:srgbClr val="CF092C"/>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2" name="Google Shape;242;p26"/>
          <p:cNvSpPr/>
          <p:nvPr/>
        </p:nvSpPr>
        <p:spPr>
          <a:xfrm>
            <a:off x="385733" y="1327225"/>
            <a:ext cx="290659" cy="193334"/>
          </a:xfrm>
          <a:custGeom>
            <a:avLst/>
            <a:gdLst/>
            <a:ahLst/>
            <a:cxnLst/>
            <a:rect l="l" t="t" r="r" b="b"/>
            <a:pathLst>
              <a:path w="319405" h="219075" extrusionOk="0">
                <a:moveTo>
                  <a:pt x="319392" y="0"/>
                </a:moveTo>
                <a:lnTo>
                  <a:pt x="173520" y="218694"/>
                </a:lnTo>
                <a:lnTo>
                  <a:pt x="0" y="218694"/>
                </a:lnTo>
                <a:lnTo>
                  <a:pt x="219" y="180582"/>
                </a:lnTo>
                <a:lnTo>
                  <a:pt x="511" y="129789"/>
                </a:lnTo>
                <a:lnTo>
                  <a:pt x="657" y="104397"/>
                </a:lnTo>
                <a:lnTo>
                  <a:pt x="730" y="91701"/>
                </a:lnTo>
                <a:lnTo>
                  <a:pt x="1022" y="40909"/>
                </a:lnTo>
                <a:lnTo>
                  <a:pt x="1241" y="2799"/>
                </a:lnTo>
                <a:lnTo>
                  <a:pt x="319392" y="0"/>
                </a:lnTo>
                <a:close/>
              </a:path>
            </a:pathLst>
          </a:custGeom>
          <a:noFill/>
          <a:ln w="952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3" name="Google Shape;243;p26"/>
          <p:cNvSpPr/>
          <p:nvPr/>
        </p:nvSpPr>
        <p:spPr>
          <a:xfrm>
            <a:off x="469403" y="1440180"/>
            <a:ext cx="39293" cy="40347"/>
          </a:xfrm>
          <a:custGeom>
            <a:avLst/>
            <a:gdLst/>
            <a:ahLst/>
            <a:cxnLst/>
            <a:rect l="l" t="t" r="r" b="b"/>
            <a:pathLst>
              <a:path w="43179" h="45719" extrusionOk="0">
                <a:moveTo>
                  <a:pt x="0" y="22796"/>
                </a:moveTo>
                <a:lnTo>
                  <a:pt x="43014" y="22796"/>
                </a:lnTo>
              </a:path>
            </a:pathLst>
          </a:custGeom>
          <a:noFill/>
          <a:ln w="468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4" name="Google Shape;244;p26"/>
          <p:cNvSpPr/>
          <p:nvPr/>
        </p:nvSpPr>
        <p:spPr>
          <a:xfrm>
            <a:off x="427863" y="1421186"/>
            <a:ext cx="122504" cy="0"/>
          </a:xfrm>
          <a:custGeom>
            <a:avLst/>
            <a:gdLst/>
            <a:ahLst/>
            <a:cxnLst/>
            <a:rect l="l" t="t" r="r" b="b"/>
            <a:pathLst>
              <a:path w="134620" h="120000" extrusionOk="0">
                <a:moveTo>
                  <a:pt x="0" y="0"/>
                </a:moveTo>
                <a:lnTo>
                  <a:pt x="134391" y="0"/>
                </a:lnTo>
              </a:path>
            </a:pathLst>
          </a:custGeom>
          <a:noFill/>
          <a:ln w="4430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 name="Google Shape;245;p26"/>
          <p:cNvSpPr/>
          <p:nvPr/>
        </p:nvSpPr>
        <p:spPr>
          <a:xfrm>
            <a:off x="469403" y="1361850"/>
            <a:ext cx="39293" cy="40347"/>
          </a:xfrm>
          <a:custGeom>
            <a:avLst/>
            <a:gdLst/>
            <a:ahLst/>
            <a:cxnLst/>
            <a:rect l="l" t="t" r="r" b="b"/>
            <a:pathLst>
              <a:path w="43179" h="45719" extrusionOk="0">
                <a:moveTo>
                  <a:pt x="0" y="22860"/>
                </a:moveTo>
                <a:lnTo>
                  <a:pt x="43014" y="22860"/>
                </a:lnTo>
              </a:path>
            </a:pathLst>
          </a:custGeom>
          <a:noFill/>
          <a:ln w="4697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 name="Google Shape;246;p26"/>
          <p:cNvSpPr txBox="1"/>
          <p:nvPr/>
        </p:nvSpPr>
        <p:spPr>
          <a:xfrm>
            <a:off x="540420" y="1348898"/>
            <a:ext cx="6132300" cy="397500"/>
          </a:xfrm>
          <a:prstGeom prst="rect">
            <a:avLst/>
          </a:prstGeom>
          <a:noFill/>
          <a:ln>
            <a:noFill/>
          </a:ln>
        </p:spPr>
        <p:txBody>
          <a:bodyPr spcFirstLastPara="1" wrap="square" lIns="0" tIns="0" rIns="0" bIns="0" anchor="t" anchorCtr="0">
            <a:noAutofit/>
          </a:bodyPr>
          <a:lstStyle/>
          <a:p>
            <a:pPr marL="2371712" marR="0" lvl="0" indent="0" algn="l" defTabSz="914400" rtl="0" eaLnBrk="1" fontAlgn="auto" latinLnBrk="0" hangingPunct="1">
              <a:lnSpc>
                <a:spcPct val="100000"/>
              </a:lnSpc>
              <a:spcBef>
                <a:spcPts val="0"/>
              </a:spcBef>
              <a:spcAft>
                <a:spcPts val="0"/>
              </a:spcAft>
              <a:buClr>
                <a:srgbClr val="000000"/>
              </a:buClr>
              <a:buSzPts val="1000"/>
              <a:buFont typeface="Arial"/>
              <a:buNone/>
              <a:tabLst/>
              <a:defRPr/>
            </a:pPr>
            <a:r>
              <a:rPr kumimoji="0" lang="en-US" sz="1000" b="1" i="0" u="none" strike="noStrike" kern="0" cap="none" spc="0" normalizeH="0" baseline="0" noProof="0">
                <a:ln>
                  <a:noFill/>
                </a:ln>
                <a:solidFill>
                  <a:srgbClr val="333D47"/>
                </a:solidFill>
                <a:effectLst/>
                <a:uLnTx/>
                <a:uFillTx/>
                <a:latin typeface="Arial"/>
                <a:ea typeface="Arial"/>
                <a:cs typeface="Arial"/>
                <a:sym typeface="Arial"/>
              </a:rPr>
              <a:t>Interdisciplinary Team Offers Ongoing Specialty Asthma Care</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a:p>
            <a:pPr marL="11396" marR="0" lvl="0" indent="0" algn="l" defTabSz="914400" rtl="0" eaLnBrk="1" fontAlgn="auto" latinLnBrk="0" hangingPunct="1">
              <a:lnSpc>
                <a:spcPct val="100000"/>
              </a:lnSpc>
              <a:spcBef>
                <a:spcPts val="628"/>
              </a:spcBef>
              <a:spcAft>
                <a:spcPts val="0"/>
              </a:spcAft>
              <a:buClr>
                <a:srgbClr val="000000"/>
              </a:buClr>
              <a:buSzPts val="1000"/>
              <a:buFont typeface="Arial"/>
              <a:buNone/>
              <a:tabLst/>
              <a:defRPr/>
            </a:pPr>
            <a:r>
              <a:rPr kumimoji="0" lang="en-US" sz="1000" b="1" i="0" u="none" strike="noStrike" kern="0" cap="none" spc="0" normalizeH="0" baseline="0" noProof="0">
                <a:ln>
                  <a:noFill/>
                </a:ln>
                <a:solidFill>
                  <a:srgbClr val="333D47"/>
                </a:solidFill>
                <a:effectLst/>
                <a:uLnTx/>
                <a:uFillTx/>
                <a:latin typeface="Arial"/>
                <a:ea typeface="Arial"/>
                <a:cs typeface="Arial"/>
                <a:sym typeface="Arial"/>
              </a:rPr>
              <a:t>Mobile Care Chicago</a:t>
            </a:r>
            <a:endParaRPr kumimoji="0" sz="10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7" name="Google Shape;247;p26"/>
          <p:cNvSpPr txBox="1"/>
          <p:nvPr/>
        </p:nvSpPr>
        <p:spPr>
          <a:xfrm>
            <a:off x="540419" y="1836299"/>
            <a:ext cx="1956900" cy="4180500"/>
          </a:xfrm>
          <a:prstGeom prst="rect">
            <a:avLst/>
          </a:prstGeom>
          <a:noFill/>
          <a:ln>
            <a:noFill/>
          </a:ln>
        </p:spPr>
        <p:txBody>
          <a:bodyPr spcFirstLastPara="1" wrap="square" lIns="0" tIns="0" rIns="0" bIns="0" anchor="t" anchorCtr="0">
            <a:noAutofit/>
          </a:bodyPr>
          <a:lstStyle/>
          <a:p>
            <a:pPr marL="113969" marR="545345" lvl="0" indent="-102572" algn="l" defTabSz="914400" rtl="0" eaLnBrk="1" fontAlgn="auto" latinLnBrk="0" hangingPunct="1">
              <a:lnSpc>
                <a:spcPct val="100000"/>
              </a:lnSpc>
              <a:spcBef>
                <a:spcPts val="0"/>
              </a:spcBef>
              <a:spcAft>
                <a:spcPts val="0"/>
              </a:spcAft>
              <a:buClr>
                <a:srgbClr val="333D47"/>
              </a:buClr>
              <a:buSzPts val="900"/>
              <a:buFont typeface="Arial"/>
              <a:buChar char="•"/>
              <a:tabLst/>
              <a:defRPr/>
            </a:pPr>
            <a:r>
              <a:rPr kumimoji="0" lang="en-US" sz="900" b="0" i="0" u="none" strike="noStrike" kern="0" cap="none" spc="0" normalizeH="0" baseline="0" noProof="0">
                <a:ln>
                  <a:noFill/>
                </a:ln>
                <a:solidFill>
                  <a:srgbClr val="333D47"/>
                </a:solidFill>
                <a:effectLst/>
                <a:uLnTx/>
                <a:uFillTx/>
                <a:latin typeface="Arial"/>
                <a:ea typeface="Arial"/>
                <a:cs typeface="Arial"/>
                <a:sym typeface="Arial"/>
              </a:rPr>
              <a:t>Non-profit organization in Chicago, IL</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a:p>
            <a:pPr marL="113969" marR="67241" lvl="0" indent="-102572" algn="l" defTabSz="914400" rtl="0" eaLnBrk="1" fontAlgn="auto" latinLnBrk="0" hangingPunct="1">
              <a:lnSpc>
                <a:spcPct val="100000"/>
              </a:lnSpc>
              <a:spcBef>
                <a:spcPts val="453"/>
              </a:spcBef>
              <a:spcAft>
                <a:spcPts val="0"/>
              </a:spcAft>
              <a:buClr>
                <a:srgbClr val="333D47"/>
              </a:buClr>
              <a:buSzPts val="900"/>
              <a:buFont typeface="Arial"/>
              <a:buChar char="•"/>
              <a:tabLst/>
              <a:defRPr/>
            </a:pPr>
            <a:r>
              <a:rPr kumimoji="0" lang="en-US" sz="900" b="0" i="0" u="none" strike="noStrike" kern="0" cap="none" spc="0" normalizeH="0" baseline="0" noProof="0">
                <a:ln>
                  <a:noFill/>
                </a:ln>
                <a:solidFill>
                  <a:srgbClr val="333D47"/>
                </a:solidFill>
                <a:effectLst/>
                <a:uLnTx/>
                <a:uFillTx/>
                <a:latin typeface="Arial"/>
                <a:ea typeface="Arial"/>
                <a:cs typeface="Arial"/>
                <a:sym typeface="Arial"/>
              </a:rPr>
              <a:t>In response to the high volume of asthma-related ED visits and deaths in Chicago, offer free medical and preventive care, education, and support to low- income children in partnership with local schools</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a:p>
            <a:pPr marL="113969" marR="49006" lvl="0" indent="-102572" algn="l" defTabSz="914400" rtl="0" eaLnBrk="1" fontAlgn="auto" latinLnBrk="0" hangingPunct="1">
              <a:lnSpc>
                <a:spcPct val="100000"/>
              </a:lnSpc>
              <a:spcBef>
                <a:spcPts val="440"/>
              </a:spcBef>
              <a:spcAft>
                <a:spcPts val="0"/>
              </a:spcAft>
              <a:buClr>
                <a:srgbClr val="333D47"/>
              </a:buClr>
              <a:buSzPts val="900"/>
              <a:buFont typeface="Arial"/>
              <a:buChar char="•"/>
              <a:tabLst/>
              <a:defRPr/>
            </a:pPr>
            <a:r>
              <a:rPr kumimoji="0" lang="en-US" sz="900" b="0" i="0" u="none" strike="noStrike" kern="0" cap="none" spc="0" normalizeH="0" baseline="0" noProof="0">
                <a:ln>
                  <a:noFill/>
                </a:ln>
                <a:solidFill>
                  <a:srgbClr val="333D47"/>
                </a:solidFill>
                <a:effectLst/>
                <a:uLnTx/>
                <a:uFillTx/>
                <a:latin typeface="Arial"/>
                <a:ea typeface="Arial"/>
                <a:cs typeface="Arial"/>
                <a:sym typeface="Arial"/>
              </a:rPr>
              <a:t>Community Health Workers (CHWs) distribute surveys to identify patients with asthma symptoms and conduct home visits when necessary</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a:p>
            <a:pPr marL="113969" marR="4559" lvl="0" indent="-102572" algn="l" defTabSz="914400" rtl="0" eaLnBrk="1" fontAlgn="auto" latinLnBrk="0" hangingPunct="1">
              <a:lnSpc>
                <a:spcPct val="100000"/>
              </a:lnSpc>
              <a:spcBef>
                <a:spcPts val="453"/>
              </a:spcBef>
              <a:spcAft>
                <a:spcPts val="0"/>
              </a:spcAft>
              <a:buClr>
                <a:srgbClr val="333D47"/>
              </a:buClr>
              <a:buSzPts val="900"/>
              <a:buFont typeface="Arial"/>
              <a:buChar char="•"/>
              <a:tabLst/>
              <a:defRPr/>
            </a:pPr>
            <a:r>
              <a:rPr kumimoji="0" lang="en-US" sz="900" b="0" i="0" u="none" strike="noStrike" kern="0" cap="none" spc="0" normalizeH="0" baseline="0" noProof="0">
                <a:ln>
                  <a:noFill/>
                </a:ln>
                <a:solidFill>
                  <a:srgbClr val="333D47"/>
                </a:solidFill>
                <a:effectLst/>
                <a:uLnTx/>
                <a:uFillTx/>
                <a:latin typeface="Arial"/>
                <a:ea typeface="Arial"/>
                <a:cs typeface="Arial"/>
                <a:sym typeface="Arial"/>
              </a:rPr>
              <a:t>Van staff (two Nurse Practitioners, two Medical Assistants, one Clinic Technician) travel to 47 partner schools approximately once per month to conduct allergy assessments and provide education and ongoing treatment</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a:p>
            <a:pPr marL="113969" marR="5698" lvl="0" indent="-102572" algn="l" defTabSz="914400" rtl="0" eaLnBrk="1" fontAlgn="auto" latinLnBrk="0" hangingPunct="1">
              <a:lnSpc>
                <a:spcPct val="100000"/>
              </a:lnSpc>
              <a:spcBef>
                <a:spcPts val="449"/>
              </a:spcBef>
              <a:spcAft>
                <a:spcPts val="0"/>
              </a:spcAft>
              <a:buClr>
                <a:srgbClr val="333D47"/>
              </a:buClr>
              <a:buSzPts val="900"/>
              <a:buFont typeface="Arial"/>
              <a:buChar char="•"/>
              <a:tabLst/>
              <a:defRPr/>
            </a:pPr>
            <a:r>
              <a:rPr kumimoji="0" lang="en-US" sz="900" b="0" i="0" u="none" strike="noStrike" kern="0" cap="none" spc="0" normalizeH="0" baseline="0" noProof="0">
                <a:ln>
                  <a:noFill/>
                </a:ln>
                <a:solidFill>
                  <a:srgbClr val="333D47"/>
                </a:solidFill>
                <a:effectLst/>
                <a:uLnTx/>
                <a:uFillTx/>
                <a:latin typeface="Arial"/>
                <a:ea typeface="Arial"/>
                <a:cs typeface="Arial"/>
                <a:sym typeface="Arial"/>
              </a:rPr>
              <a:t>The percentage of children who had to visit the hospital or ED for asthma symptoms dropped from 36% to 3% within one year of treatment, which saved the local health care system an estimated</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a:p>
            <a:pPr marL="113969" marR="0" lvl="0" indent="0" algn="l"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900" b="0" i="0" u="none" strike="noStrike" kern="0" cap="none" spc="0" normalizeH="0" baseline="0" noProof="0">
                <a:ln>
                  <a:noFill/>
                </a:ln>
                <a:solidFill>
                  <a:srgbClr val="333D47"/>
                </a:solidFill>
                <a:effectLst/>
                <a:uLnTx/>
                <a:uFillTx/>
                <a:latin typeface="Arial"/>
                <a:ea typeface="Arial"/>
                <a:cs typeface="Arial"/>
                <a:sym typeface="Arial"/>
              </a:rPr>
              <a:t>$6.7 million</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8" name="Google Shape;248;p26"/>
          <p:cNvSpPr txBox="1"/>
          <p:nvPr/>
        </p:nvSpPr>
        <p:spPr>
          <a:xfrm>
            <a:off x="5671820" y="3864115"/>
            <a:ext cx="1986900" cy="618000"/>
          </a:xfrm>
          <a:prstGeom prst="rect">
            <a:avLst/>
          </a:prstGeom>
          <a:noFill/>
          <a:ln>
            <a:noFill/>
          </a:ln>
        </p:spPr>
        <p:txBody>
          <a:bodyPr spcFirstLastPara="1" wrap="square" lIns="0" tIns="0" rIns="0" bIns="0" anchor="t" anchorCtr="0">
            <a:noAutofit/>
          </a:bodyPr>
          <a:lstStyle/>
          <a:p>
            <a:pPr marL="112260" marR="188050" lvl="0" indent="-100862" algn="l" defTabSz="914400" rtl="0" eaLnBrk="1" fontAlgn="auto" latinLnBrk="0" hangingPunct="1">
              <a:lnSpc>
                <a:spcPct val="100000"/>
              </a:lnSpc>
              <a:spcBef>
                <a:spcPts val="0"/>
              </a:spcBef>
              <a:spcAft>
                <a:spcPts val="0"/>
              </a:spcAft>
              <a:buClr>
                <a:srgbClr val="333D47"/>
              </a:buClr>
              <a:buSzPts val="900"/>
              <a:buFont typeface="Arial"/>
              <a:buChar char="•"/>
              <a:tabLst/>
              <a:defRPr/>
            </a:pPr>
            <a:r>
              <a:rPr kumimoji="0" lang="en-US" sz="900" b="0" i="0" u="none" strike="noStrike" kern="0" cap="none" spc="0" normalizeH="0" baseline="0" noProof="0">
                <a:ln>
                  <a:noFill/>
                </a:ln>
                <a:solidFill>
                  <a:srgbClr val="333D47"/>
                </a:solidFill>
                <a:effectLst/>
                <a:uLnTx/>
                <a:uFillTx/>
                <a:latin typeface="Arial"/>
                <a:ea typeface="Arial"/>
                <a:cs typeface="Arial"/>
                <a:sym typeface="Arial"/>
              </a:rPr>
              <a:t>Van staff provide care to patients once per season on average</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a:p>
            <a:pPr marL="112260" marR="4559" lvl="0" indent="-100862" algn="l" defTabSz="914400" rtl="0" eaLnBrk="1" fontAlgn="auto" latinLnBrk="0" hangingPunct="1">
              <a:lnSpc>
                <a:spcPct val="100000"/>
              </a:lnSpc>
              <a:spcBef>
                <a:spcPts val="453"/>
              </a:spcBef>
              <a:spcAft>
                <a:spcPts val="0"/>
              </a:spcAft>
              <a:buClr>
                <a:srgbClr val="333D47"/>
              </a:buClr>
              <a:buSzPts val="900"/>
              <a:buFont typeface="Arial"/>
              <a:buChar char="•"/>
              <a:tabLst/>
              <a:defRPr/>
            </a:pPr>
            <a:r>
              <a:rPr kumimoji="0" lang="en-US" sz="900" b="0" i="0" u="none" strike="noStrike" kern="0" cap="none" spc="0" normalizeH="0" baseline="0" noProof="0">
                <a:ln>
                  <a:noFill/>
                </a:ln>
                <a:solidFill>
                  <a:srgbClr val="333D47"/>
                </a:solidFill>
                <a:effectLst/>
                <a:uLnTx/>
                <a:uFillTx/>
                <a:latin typeface="Arial"/>
                <a:ea typeface="Arial"/>
                <a:cs typeface="Arial"/>
                <a:sym typeface="Arial"/>
              </a:rPr>
              <a:t>Patient education reinforced by each staff member</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49" name="Google Shape;249;p26"/>
          <p:cNvSpPr txBox="1"/>
          <p:nvPr/>
        </p:nvSpPr>
        <p:spPr>
          <a:xfrm>
            <a:off x="5671820" y="5237397"/>
            <a:ext cx="1968000" cy="771900"/>
          </a:xfrm>
          <a:prstGeom prst="rect">
            <a:avLst/>
          </a:prstGeom>
          <a:noFill/>
          <a:ln>
            <a:noFill/>
          </a:ln>
        </p:spPr>
        <p:txBody>
          <a:bodyPr spcFirstLastPara="1" wrap="square" lIns="0" tIns="0" rIns="0" bIns="0" anchor="t" anchorCtr="0">
            <a:noAutofit/>
          </a:bodyPr>
          <a:lstStyle/>
          <a:p>
            <a:pPr marL="112260" marR="54136" lvl="0" indent="-100862" algn="l" defTabSz="914400" rtl="0" eaLnBrk="1" fontAlgn="auto" latinLnBrk="0" hangingPunct="1">
              <a:lnSpc>
                <a:spcPct val="100000"/>
              </a:lnSpc>
              <a:spcBef>
                <a:spcPts val="0"/>
              </a:spcBef>
              <a:spcAft>
                <a:spcPts val="0"/>
              </a:spcAft>
              <a:buClr>
                <a:srgbClr val="333D47"/>
              </a:buClr>
              <a:buSzPts val="900"/>
              <a:buFont typeface="Arial"/>
              <a:buChar char="•"/>
              <a:tabLst/>
              <a:defRPr/>
            </a:pPr>
            <a:r>
              <a:rPr kumimoji="0" lang="en-US" sz="900" b="0" i="0" u="none" strike="noStrike" kern="0" cap="none" spc="0" normalizeH="0" baseline="0" noProof="0">
                <a:ln>
                  <a:noFill/>
                </a:ln>
                <a:solidFill>
                  <a:srgbClr val="333D47"/>
                </a:solidFill>
                <a:effectLst/>
                <a:uLnTx/>
                <a:uFillTx/>
                <a:latin typeface="Arial"/>
                <a:ea typeface="Arial"/>
                <a:cs typeface="Arial"/>
                <a:sym typeface="Arial"/>
              </a:rPr>
              <a:t>CHWs conduct home assessments for approximately one-third of patients to address asthma triggers</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a:p>
            <a:pPr marL="112260" marR="4559" lvl="0" indent="-100862" algn="l" defTabSz="914400" rtl="0" eaLnBrk="1" fontAlgn="auto" latinLnBrk="0" hangingPunct="1">
              <a:lnSpc>
                <a:spcPct val="100000"/>
              </a:lnSpc>
              <a:spcBef>
                <a:spcPts val="453"/>
              </a:spcBef>
              <a:spcAft>
                <a:spcPts val="0"/>
              </a:spcAft>
              <a:buClr>
                <a:srgbClr val="333D47"/>
              </a:buClr>
              <a:buSzPts val="900"/>
              <a:buFont typeface="Arial"/>
              <a:buChar char="•"/>
              <a:tabLst/>
              <a:defRPr/>
            </a:pPr>
            <a:r>
              <a:rPr kumimoji="0" lang="en-US" sz="900" b="0" i="0" u="none" strike="noStrike" kern="0" cap="none" spc="0" normalizeH="0" baseline="0" noProof="0">
                <a:ln>
                  <a:noFill/>
                </a:ln>
                <a:solidFill>
                  <a:srgbClr val="333D47"/>
                </a:solidFill>
                <a:effectLst/>
                <a:uLnTx/>
                <a:uFillTx/>
                <a:latin typeface="Arial"/>
                <a:ea typeface="Arial"/>
                <a:cs typeface="Arial"/>
                <a:sym typeface="Arial"/>
              </a:rPr>
              <a:t>Target  patients who follow treatment plan but are not improving</a:t>
            </a: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50" name="Google Shape;250;p26"/>
          <p:cNvSpPr/>
          <p:nvPr/>
        </p:nvSpPr>
        <p:spPr>
          <a:xfrm>
            <a:off x="6191481" y="2485689"/>
            <a:ext cx="416052" cy="929122"/>
          </a:xfrm>
          <a:custGeom>
            <a:avLst/>
            <a:gdLst/>
            <a:ahLst/>
            <a:cxnLst/>
            <a:rect l="l" t="t" r="r" b="b"/>
            <a:pathLst>
              <a:path w="457200" h="1052829" extrusionOk="0">
                <a:moveTo>
                  <a:pt x="39497" y="977138"/>
                </a:moveTo>
                <a:lnTo>
                  <a:pt x="0" y="1052702"/>
                </a:lnTo>
                <a:lnTo>
                  <a:pt x="84074" y="1038860"/>
                </a:lnTo>
                <a:lnTo>
                  <a:pt x="70774" y="1020445"/>
                </a:lnTo>
                <a:lnTo>
                  <a:pt x="55372" y="1020445"/>
                </a:lnTo>
                <a:lnTo>
                  <a:pt x="47498" y="1010538"/>
                </a:lnTo>
                <a:lnTo>
                  <a:pt x="57770" y="1002439"/>
                </a:lnTo>
                <a:lnTo>
                  <a:pt x="39497" y="977138"/>
                </a:lnTo>
                <a:close/>
              </a:path>
              <a:path w="457200" h="1052829" extrusionOk="0">
                <a:moveTo>
                  <a:pt x="57770" y="1002439"/>
                </a:moveTo>
                <a:lnTo>
                  <a:pt x="47498" y="1010538"/>
                </a:lnTo>
                <a:lnTo>
                  <a:pt x="55372" y="1020445"/>
                </a:lnTo>
                <a:lnTo>
                  <a:pt x="65197" y="1012722"/>
                </a:lnTo>
                <a:lnTo>
                  <a:pt x="57770" y="1002439"/>
                </a:lnTo>
                <a:close/>
              </a:path>
              <a:path w="457200" h="1052829" extrusionOk="0">
                <a:moveTo>
                  <a:pt x="65197" y="1012722"/>
                </a:moveTo>
                <a:lnTo>
                  <a:pt x="55372" y="1020445"/>
                </a:lnTo>
                <a:lnTo>
                  <a:pt x="70774" y="1020445"/>
                </a:lnTo>
                <a:lnTo>
                  <a:pt x="65197" y="1012722"/>
                </a:lnTo>
                <a:close/>
              </a:path>
              <a:path w="457200" h="1052829" extrusionOk="0">
                <a:moveTo>
                  <a:pt x="106386" y="979297"/>
                </a:moveTo>
                <a:lnTo>
                  <a:pt x="87122" y="979297"/>
                </a:lnTo>
                <a:lnTo>
                  <a:pt x="57770" y="1002439"/>
                </a:lnTo>
                <a:lnTo>
                  <a:pt x="65197" y="1012722"/>
                </a:lnTo>
                <a:lnTo>
                  <a:pt x="95123" y="989202"/>
                </a:lnTo>
                <a:lnTo>
                  <a:pt x="106386" y="979297"/>
                </a:lnTo>
                <a:close/>
              </a:path>
              <a:path w="457200" h="1052829" extrusionOk="0">
                <a:moveTo>
                  <a:pt x="115062" y="954659"/>
                </a:moveTo>
                <a:lnTo>
                  <a:pt x="86741" y="979551"/>
                </a:lnTo>
                <a:lnTo>
                  <a:pt x="87122" y="979297"/>
                </a:lnTo>
                <a:lnTo>
                  <a:pt x="106386" y="979297"/>
                </a:lnTo>
                <a:lnTo>
                  <a:pt x="123571" y="964184"/>
                </a:lnTo>
                <a:lnTo>
                  <a:pt x="133294" y="954913"/>
                </a:lnTo>
                <a:lnTo>
                  <a:pt x="114935" y="954913"/>
                </a:lnTo>
                <a:lnTo>
                  <a:pt x="115062" y="954659"/>
                </a:lnTo>
                <a:close/>
              </a:path>
              <a:path w="457200" h="1052829" extrusionOk="0">
                <a:moveTo>
                  <a:pt x="159847" y="929005"/>
                </a:moveTo>
                <a:lnTo>
                  <a:pt x="142113" y="929005"/>
                </a:lnTo>
                <a:lnTo>
                  <a:pt x="114935" y="954913"/>
                </a:lnTo>
                <a:lnTo>
                  <a:pt x="133294" y="954913"/>
                </a:lnTo>
                <a:lnTo>
                  <a:pt x="150875" y="938149"/>
                </a:lnTo>
                <a:lnTo>
                  <a:pt x="159847" y="929005"/>
                </a:lnTo>
                <a:close/>
              </a:path>
              <a:path w="457200" h="1052829" extrusionOk="0">
                <a:moveTo>
                  <a:pt x="185214" y="902462"/>
                </a:moveTo>
                <a:lnTo>
                  <a:pt x="168148" y="902462"/>
                </a:lnTo>
                <a:lnTo>
                  <a:pt x="142038" y="929075"/>
                </a:lnTo>
                <a:lnTo>
                  <a:pt x="159847" y="929005"/>
                </a:lnTo>
                <a:lnTo>
                  <a:pt x="177292" y="911225"/>
                </a:lnTo>
                <a:lnTo>
                  <a:pt x="185214" y="902462"/>
                </a:lnTo>
                <a:close/>
              </a:path>
              <a:path w="457200" h="1052829" extrusionOk="0">
                <a:moveTo>
                  <a:pt x="209484" y="875030"/>
                </a:moveTo>
                <a:lnTo>
                  <a:pt x="192913" y="875030"/>
                </a:lnTo>
                <a:lnTo>
                  <a:pt x="167894" y="902588"/>
                </a:lnTo>
                <a:lnTo>
                  <a:pt x="168148" y="902462"/>
                </a:lnTo>
                <a:lnTo>
                  <a:pt x="185214" y="902462"/>
                </a:lnTo>
                <a:lnTo>
                  <a:pt x="202438" y="883412"/>
                </a:lnTo>
                <a:lnTo>
                  <a:pt x="209484" y="875030"/>
                </a:lnTo>
                <a:close/>
              </a:path>
              <a:path w="457200" h="1052829" extrusionOk="0">
                <a:moveTo>
                  <a:pt x="232810" y="846709"/>
                </a:moveTo>
                <a:lnTo>
                  <a:pt x="216789" y="846709"/>
                </a:lnTo>
                <a:lnTo>
                  <a:pt x="192786" y="875157"/>
                </a:lnTo>
                <a:lnTo>
                  <a:pt x="209484" y="875030"/>
                </a:lnTo>
                <a:lnTo>
                  <a:pt x="226568" y="854710"/>
                </a:lnTo>
                <a:lnTo>
                  <a:pt x="232810" y="846709"/>
                </a:lnTo>
                <a:close/>
              </a:path>
              <a:path w="457200" h="1052829" extrusionOk="0">
                <a:moveTo>
                  <a:pt x="296451" y="756920"/>
                </a:moveTo>
                <a:lnTo>
                  <a:pt x="281686" y="756920"/>
                </a:lnTo>
                <a:lnTo>
                  <a:pt x="261112" y="787781"/>
                </a:lnTo>
                <a:lnTo>
                  <a:pt x="239395" y="817752"/>
                </a:lnTo>
                <a:lnTo>
                  <a:pt x="216662" y="846836"/>
                </a:lnTo>
                <a:lnTo>
                  <a:pt x="232810" y="846709"/>
                </a:lnTo>
                <a:lnTo>
                  <a:pt x="249554" y="825246"/>
                </a:lnTo>
                <a:lnTo>
                  <a:pt x="271525" y="794893"/>
                </a:lnTo>
                <a:lnTo>
                  <a:pt x="292226" y="763777"/>
                </a:lnTo>
                <a:lnTo>
                  <a:pt x="296451" y="756920"/>
                </a:lnTo>
                <a:close/>
              </a:path>
              <a:path w="457200" h="1052829" extrusionOk="0">
                <a:moveTo>
                  <a:pt x="239522" y="817499"/>
                </a:moveTo>
                <a:lnTo>
                  <a:pt x="239324" y="817752"/>
                </a:lnTo>
                <a:lnTo>
                  <a:pt x="239522" y="817499"/>
                </a:lnTo>
                <a:close/>
              </a:path>
              <a:path w="457200" h="1052829" extrusionOk="0">
                <a:moveTo>
                  <a:pt x="261239" y="787526"/>
                </a:moveTo>
                <a:lnTo>
                  <a:pt x="261055" y="787781"/>
                </a:lnTo>
                <a:lnTo>
                  <a:pt x="261239" y="787526"/>
                </a:lnTo>
                <a:close/>
              </a:path>
              <a:path w="457200" h="1052829" extrusionOk="0">
                <a:moveTo>
                  <a:pt x="315493" y="725551"/>
                </a:moveTo>
                <a:lnTo>
                  <a:pt x="300990" y="725551"/>
                </a:lnTo>
                <a:lnTo>
                  <a:pt x="281559" y="757047"/>
                </a:lnTo>
                <a:lnTo>
                  <a:pt x="296451" y="756920"/>
                </a:lnTo>
                <a:lnTo>
                  <a:pt x="311785" y="732027"/>
                </a:lnTo>
                <a:lnTo>
                  <a:pt x="315493" y="725551"/>
                </a:lnTo>
                <a:close/>
              </a:path>
              <a:path w="457200" h="1052829" extrusionOk="0">
                <a:moveTo>
                  <a:pt x="350261" y="660653"/>
                </a:moveTo>
                <a:lnTo>
                  <a:pt x="336169" y="660653"/>
                </a:lnTo>
                <a:lnTo>
                  <a:pt x="319150" y="693674"/>
                </a:lnTo>
                <a:lnTo>
                  <a:pt x="300863" y="725677"/>
                </a:lnTo>
                <a:lnTo>
                  <a:pt x="315493" y="725551"/>
                </a:lnTo>
                <a:lnTo>
                  <a:pt x="330326" y="699643"/>
                </a:lnTo>
                <a:lnTo>
                  <a:pt x="347472" y="666496"/>
                </a:lnTo>
                <a:lnTo>
                  <a:pt x="350261" y="660653"/>
                </a:lnTo>
                <a:close/>
              </a:path>
              <a:path w="457200" h="1052829" extrusionOk="0">
                <a:moveTo>
                  <a:pt x="319277" y="693420"/>
                </a:moveTo>
                <a:lnTo>
                  <a:pt x="319133" y="693674"/>
                </a:lnTo>
                <a:lnTo>
                  <a:pt x="319277" y="693420"/>
                </a:lnTo>
                <a:close/>
              </a:path>
              <a:path w="457200" h="1052829" extrusionOk="0">
                <a:moveTo>
                  <a:pt x="365892" y="627380"/>
                </a:moveTo>
                <a:lnTo>
                  <a:pt x="352044" y="627380"/>
                </a:lnTo>
                <a:lnTo>
                  <a:pt x="336090" y="660805"/>
                </a:lnTo>
                <a:lnTo>
                  <a:pt x="336169" y="660653"/>
                </a:lnTo>
                <a:lnTo>
                  <a:pt x="350261" y="660653"/>
                </a:lnTo>
                <a:lnTo>
                  <a:pt x="363600" y="632713"/>
                </a:lnTo>
                <a:lnTo>
                  <a:pt x="365892" y="627380"/>
                </a:lnTo>
                <a:close/>
              </a:path>
              <a:path w="457200" h="1052829" extrusionOk="0">
                <a:moveTo>
                  <a:pt x="380260" y="593471"/>
                </a:moveTo>
                <a:lnTo>
                  <a:pt x="366649" y="593471"/>
                </a:lnTo>
                <a:lnTo>
                  <a:pt x="351917" y="627507"/>
                </a:lnTo>
                <a:lnTo>
                  <a:pt x="365892" y="627380"/>
                </a:lnTo>
                <a:lnTo>
                  <a:pt x="378332" y="598424"/>
                </a:lnTo>
                <a:lnTo>
                  <a:pt x="380260" y="593471"/>
                </a:lnTo>
                <a:close/>
              </a:path>
              <a:path w="457200" h="1052829" extrusionOk="0">
                <a:moveTo>
                  <a:pt x="393472" y="559053"/>
                </a:moveTo>
                <a:lnTo>
                  <a:pt x="380111" y="559053"/>
                </a:lnTo>
                <a:lnTo>
                  <a:pt x="366522" y="593725"/>
                </a:lnTo>
                <a:lnTo>
                  <a:pt x="366649" y="593471"/>
                </a:lnTo>
                <a:lnTo>
                  <a:pt x="380260" y="593471"/>
                </a:lnTo>
                <a:lnTo>
                  <a:pt x="391922" y="563499"/>
                </a:lnTo>
                <a:lnTo>
                  <a:pt x="393472" y="559053"/>
                </a:lnTo>
                <a:close/>
              </a:path>
              <a:path w="457200" h="1052829" extrusionOk="0">
                <a:moveTo>
                  <a:pt x="405490" y="524128"/>
                </a:moveTo>
                <a:lnTo>
                  <a:pt x="392175" y="524128"/>
                </a:lnTo>
                <a:lnTo>
                  <a:pt x="379984" y="559181"/>
                </a:lnTo>
                <a:lnTo>
                  <a:pt x="380111" y="559053"/>
                </a:lnTo>
                <a:lnTo>
                  <a:pt x="393472" y="559053"/>
                </a:lnTo>
                <a:lnTo>
                  <a:pt x="404241" y="528193"/>
                </a:lnTo>
                <a:lnTo>
                  <a:pt x="405490" y="524128"/>
                </a:lnTo>
                <a:close/>
              </a:path>
              <a:path w="457200" h="1052829" extrusionOk="0">
                <a:moveTo>
                  <a:pt x="441174" y="379984"/>
                </a:moveTo>
                <a:lnTo>
                  <a:pt x="428371" y="379984"/>
                </a:lnTo>
                <a:lnTo>
                  <a:pt x="421131" y="416813"/>
                </a:lnTo>
                <a:lnTo>
                  <a:pt x="412750" y="453009"/>
                </a:lnTo>
                <a:lnTo>
                  <a:pt x="403098" y="488823"/>
                </a:lnTo>
                <a:lnTo>
                  <a:pt x="392049" y="524256"/>
                </a:lnTo>
                <a:lnTo>
                  <a:pt x="392175" y="524128"/>
                </a:lnTo>
                <a:lnTo>
                  <a:pt x="405490" y="524128"/>
                </a:lnTo>
                <a:lnTo>
                  <a:pt x="415290" y="492251"/>
                </a:lnTo>
                <a:lnTo>
                  <a:pt x="425069" y="455930"/>
                </a:lnTo>
                <a:lnTo>
                  <a:pt x="433577" y="419353"/>
                </a:lnTo>
                <a:lnTo>
                  <a:pt x="440817" y="382270"/>
                </a:lnTo>
                <a:lnTo>
                  <a:pt x="441174" y="379984"/>
                </a:lnTo>
                <a:close/>
              </a:path>
              <a:path w="457200" h="1052829" extrusionOk="0">
                <a:moveTo>
                  <a:pt x="403098" y="488696"/>
                </a:moveTo>
                <a:close/>
              </a:path>
              <a:path w="457200" h="1052829" extrusionOk="0">
                <a:moveTo>
                  <a:pt x="412750" y="452755"/>
                </a:moveTo>
                <a:lnTo>
                  <a:pt x="412682" y="453009"/>
                </a:lnTo>
                <a:lnTo>
                  <a:pt x="412750" y="452755"/>
                </a:lnTo>
                <a:close/>
              </a:path>
              <a:path w="457200" h="1052829" extrusionOk="0">
                <a:moveTo>
                  <a:pt x="421131" y="416687"/>
                </a:moveTo>
                <a:close/>
              </a:path>
              <a:path w="457200" h="1052829" extrusionOk="0">
                <a:moveTo>
                  <a:pt x="456692" y="192912"/>
                </a:moveTo>
                <a:lnTo>
                  <a:pt x="443992" y="192912"/>
                </a:lnTo>
                <a:lnTo>
                  <a:pt x="443484" y="231012"/>
                </a:lnTo>
                <a:lnTo>
                  <a:pt x="441705" y="268732"/>
                </a:lnTo>
                <a:lnTo>
                  <a:pt x="441630" y="269366"/>
                </a:lnTo>
                <a:lnTo>
                  <a:pt x="438530" y="306070"/>
                </a:lnTo>
                <a:lnTo>
                  <a:pt x="434086" y="343281"/>
                </a:lnTo>
                <a:lnTo>
                  <a:pt x="428244" y="380238"/>
                </a:lnTo>
                <a:lnTo>
                  <a:pt x="428371" y="379984"/>
                </a:lnTo>
                <a:lnTo>
                  <a:pt x="441174" y="379984"/>
                </a:lnTo>
                <a:lnTo>
                  <a:pt x="446659" y="344932"/>
                </a:lnTo>
                <a:lnTo>
                  <a:pt x="451103" y="307213"/>
                </a:lnTo>
                <a:lnTo>
                  <a:pt x="454278" y="269366"/>
                </a:lnTo>
                <a:lnTo>
                  <a:pt x="456184" y="231266"/>
                </a:lnTo>
                <a:lnTo>
                  <a:pt x="456692" y="192912"/>
                </a:lnTo>
                <a:close/>
              </a:path>
              <a:path w="457200" h="1052829" extrusionOk="0">
                <a:moveTo>
                  <a:pt x="434086" y="343026"/>
                </a:moveTo>
                <a:lnTo>
                  <a:pt x="434046" y="343281"/>
                </a:lnTo>
                <a:lnTo>
                  <a:pt x="434086" y="343026"/>
                </a:lnTo>
                <a:close/>
              </a:path>
              <a:path w="457200" h="1052829" extrusionOk="0">
                <a:moveTo>
                  <a:pt x="438530" y="305815"/>
                </a:moveTo>
                <a:lnTo>
                  <a:pt x="438500" y="306070"/>
                </a:lnTo>
                <a:lnTo>
                  <a:pt x="438530" y="305815"/>
                </a:lnTo>
                <a:close/>
              </a:path>
              <a:path w="457200" h="1052829" extrusionOk="0">
                <a:moveTo>
                  <a:pt x="441705" y="268477"/>
                </a:moveTo>
                <a:lnTo>
                  <a:pt x="441684" y="268732"/>
                </a:lnTo>
                <a:lnTo>
                  <a:pt x="441705" y="268477"/>
                </a:lnTo>
                <a:close/>
              </a:path>
              <a:path w="457200" h="1052829" extrusionOk="0">
                <a:moveTo>
                  <a:pt x="443484" y="230759"/>
                </a:moveTo>
                <a:lnTo>
                  <a:pt x="443472" y="231012"/>
                </a:lnTo>
                <a:lnTo>
                  <a:pt x="443484" y="230759"/>
                </a:lnTo>
                <a:close/>
              </a:path>
              <a:path w="457200" h="1052829" extrusionOk="0">
                <a:moveTo>
                  <a:pt x="455686" y="154812"/>
                </a:moveTo>
                <a:lnTo>
                  <a:pt x="442975" y="154812"/>
                </a:lnTo>
                <a:lnTo>
                  <a:pt x="443989" y="193081"/>
                </a:lnTo>
                <a:lnTo>
                  <a:pt x="443992" y="192912"/>
                </a:lnTo>
                <a:lnTo>
                  <a:pt x="456692" y="192912"/>
                </a:lnTo>
                <a:lnTo>
                  <a:pt x="455686" y="154812"/>
                </a:lnTo>
                <a:close/>
              </a:path>
              <a:path w="457200" h="1052829" extrusionOk="0">
                <a:moveTo>
                  <a:pt x="453435" y="116712"/>
                </a:moveTo>
                <a:lnTo>
                  <a:pt x="440690" y="116712"/>
                </a:lnTo>
                <a:lnTo>
                  <a:pt x="442975" y="155066"/>
                </a:lnTo>
                <a:lnTo>
                  <a:pt x="442975" y="154812"/>
                </a:lnTo>
                <a:lnTo>
                  <a:pt x="455686" y="154812"/>
                </a:lnTo>
                <a:lnTo>
                  <a:pt x="453435" y="116712"/>
                </a:lnTo>
                <a:close/>
              </a:path>
              <a:path w="457200" h="1052829" extrusionOk="0">
                <a:moveTo>
                  <a:pt x="449717" y="78612"/>
                </a:moveTo>
                <a:lnTo>
                  <a:pt x="436879" y="78612"/>
                </a:lnTo>
                <a:lnTo>
                  <a:pt x="440690" y="116966"/>
                </a:lnTo>
                <a:lnTo>
                  <a:pt x="440690" y="116712"/>
                </a:lnTo>
                <a:lnTo>
                  <a:pt x="453435" y="116712"/>
                </a:lnTo>
                <a:lnTo>
                  <a:pt x="453390" y="115950"/>
                </a:lnTo>
                <a:lnTo>
                  <a:pt x="449717" y="78612"/>
                </a:lnTo>
                <a:close/>
              </a:path>
              <a:path w="457200" h="1052829" extrusionOk="0">
                <a:moveTo>
                  <a:pt x="444612" y="40386"/>
                </a:moveTo>
                <a:lnTo>
                  <a:pt x="431800" y="40386"/>
                </a:lnTo>
                <a:lnTo>
                  <a:pt x="436879" y="78866"/>
                </a:lnTo>
                <a:lnTo>
                  <a:pt x="436879" y="78612"/>
                </a:lnTo>
                <a:lnTo>
                  <a:pt x="449717" y="78612"/>
                </a:lnTo>
                <a:lnTo>
                  <a:pt x="449579" y="77215"/>
                </a:lnTo>
                <a:lnTo>
                  <a:pt x="444612" y="40386"/>
                </a:lnTo>
                <a:close/>
              </a:path>
              <a:path w="457200" h="1052829" extrusionOk="0">
                <a:moveTo>
                  <a:pt x="437642" y="0"/>
                </a:moveTo>
                <a:lnTo>
                  <a:pt x="425196" y="2159"/>
                </a:lnTo>
                <a:lnTo>
                  <a:pt x="431800" y="40639"/>
                </a:lnTo>
                <a:lnTo>
                  <a:pt x="431800" y="40386"/>
                </a:lnTo>
                <a:lnTo>
                  <a:pt x="444612" y="40386"/>
                </a:lnTo>
                <a:lnTo>
                  <a:pt x="444373" y="38608"/>
                </a:lnTo>
                <a:lnTo>
                  <a:pt x="437642" y="0"/>
                </a:lnTo>
                <a:close/>
              </a:path>
            </a:pathLst>
          </a:custGeom>
          <a:solidFill>
            <a:srgbClr val="333D47"/>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1" name="Google Shape;251;p26"/>
          <p:cNvSpPr/>
          <p:nvPr/>
        </p:nvSpPr>
        <p:spPr>
          <a:xfrm>
            <a:off x="4739409" y="2421031"/>
            <a:ext cx="355956" cy="902224"/>
          </a:xfrm>
          <a:custGeom>
            <a:avLst/>
            <a:gdLst/>
            <a:ahLst/>
            <a:cxnLst/>
            <a:rect l="l" t="t" r="r" b="b"/>
            <a:pathLst>
              <a:path w="391160" h="1022350" extrusionOk="0">
                <a:moveTo>
                  <a:pt x="31452" y="73164"/>
                </a:moveTo>
                <a:lnTo>
                  <a:pt x="21589" y="138937"/>
                </a:lnTo>
                <a:lnTo>
                  <a:pt x="16510" y="209423"/>
                </a:lnTo>
                <a:lnTo>
                  <a:pt x="15750" y="244728"/>
                </a:lnTo>
                <a:lnTo>
                  <a:pt x="16383" y="279780"/>
                </a:lnTo>
                <a:lnTo>
                  <a:pt x="21336" y="349757"/>
                </a:lnTo>
                <a:lnTo>
                  <a:pt x="31369" y="419100"/>
                </a:lnTo>
                <a:lnTo>
                  <a:pt x="45974" y="487552"/>
                </a:lnTo>
                <a:lnTo>
                  <a:pt x="65404" y="554863"/>
                </a:lnTo>
                <a:lnTo>
                  <a:pt x="89662" y="620649"/>
                </a:lnTo>
                <a:lnTo>
                  <a:pt x="118363" y="685038"/>
                </a:lnTo>
                <a:lnTo>
                  <a:pt x="151511" y="747267"/>
                </a:lnTo>
                <a:lnTo>
                  <a:pt x="189229" y="807592"/>
                </a:lnTo>
                <a:lnTo>
                  <a:pt x="231139" y="865504"/>
                </a:lnTo>
                <a:lnTo>
                  <a:pt x="277495" y="920623"/>
                </a:lnTo>
                <a:lnTo>
                  <a:pt x="327913" y="972947"/>
                </a:lnTo>
                <a:lnTo>
                  <a:pt x="382270" y="1022223"/>
                </a:lnTo>
                <a:lnTo>
                  <a:pt x="390651" y="1012570"/>
                </a:lnTo>
                <a:lnTo>
                  <a:pt x="363238" y="988694"/>
                </a:lnTo>
                <a:lnTo>
                  <a:pt x="336677" y="963802"/>
                </a:lnTo>
                <a:lnTo>
                  <a:pt x="311529" y="938529"/>
                </a:lnTo>
                <a:lnTo>
                  <a:pt x="286909" y="912113"/>
                </a:lnTo>
                <a:lnTo>
                  <a:pt x="263635" y="885316"/>
                </a:lnTo>
                <a:lnTo>
                  <a:pt x="241276" y="857757"/>
                </a:lnTo>
                <a:lnTo>
                  <a:pt x="220059" y="829437"/>
                </a:lnTo>
                <a:lnTo>
                  <a:pt x="199822" y="800607"/>
                </a:lnTo>
                <a:lnTo>
                  <a:pt x="180676" y="771143"/>
                </a:lnTo>
                <a:lnTo>
                  <a:pt x="162509" y="741044"/>
                </a:lnTo>
                <a:lnTo>
                  <a:pt x="145682" y="710564"/>
                </a:lnTo>
                <a:lnTo>
                  <a:pt x="129923" y="679576"/>
                </a:lnTo>
                <a:lnTo>
                  <a:pt x="129794" y="679576"/>
                </a:lnTo>
                <a:lnTo>
                  <a:pt x="114994" y="647953"/>
                </a:lnTo>
                <a:lnTo>
                  <a:pt x="101400" y="615950"/>
                </a:lnTo>
                <a:lnTo>
                  <a:pt x="88949" y="583691"/>
                </a:lnTo>
                <a:lnTo>
                  <a:pt x="77558" y="551052"/>
                </a:lnTo>
                <a:lnTo>
                  <a:pt x="77519" y="550799"/>
                </a:lnTo>
                <a:lnTo>
                  <a:pt x="67475" y="517905"/>
                </a:lnTo>
                <a:lnTo>
                  <a:pt x="58327" y="484504"/>
                </a:lnTo>
                <a:lnTo>
                  <a:pt x="50477" y="450850"/>
                </a:lnTo>
                <a:lnTo>
                  <a:pt x="50495" y="450595"/>
                </a:lnTo>
                <a:lnTo>
                  <a:pt x="43840" y="416940"/>
                </a:lnTo>
                <a:lnTo>
                  <a:pt x="38374" y="382777"/>
                </a:lnTo>
                <a:lnTo>
                  <a:pt x="34067" y="348614"/>
                </a:lnTo>
                <a:lnTo>
                  <a:pt x="31076" y="314832"/>
                </a:lnTo>
                <a:lnTo>
                  <a:pt x="30974" y="313816"/>
                </a:lnTo>
                <a:lnTo>
                  <a:pt x="29078" y="279273"/>
                </a:lnTo>
                <a:lnTo>
                  <a:pt x="28452" y="244728"/>
                </a:lnTo>
                <a:lnTo>
                  <a:pt x="29204" y="210057"/>
                </a:lnTo>
                <a:lnTo>
                  <a:pt x="30975" y="175260"/>
                </a:lnTo>
                <a:lnTo>
                  <a:pt x="34151" y="140335"/>
                </a:lnTo>
                <a:lnTo>
                  <a:pt x="38559" y="105663"/>
                </a:lnTo>
                <a:lnTo>
                  <a:pt x="43818" y="75865"/>
                </a:lnTo>
                <a:lnTo>
                  <a:pt x="31452" y="73164"/>
                </a:lnTo>
                <a:close/>
              </a:path>
              <a:path w="391160" h="1022350" extrusionOk="0">
                <a:moveTo>
                  <a:pt x="363092" y="988567"/>
                </a:moveTo>
                <a:lnTo>
                  <a:pt x="363220" y="988694"/>
                </a:lnTo>
                <a:lnTo>
                  <a:pt x="363092" y="988567"/>
                </a:lnTo>
                <a:close/>
              </a:path>
              <a:path w="391160" h="1022350" extrusionOk="0">
                <a:moveTo>
                  <a:pt x="336686" y="963811"/>
                </a:moveTo>
                <a:close/>
              </a:path>
              <a:path w="391160" h="1022350" extrusionOk="0">
                <a:moveTo>
                  <a:pt x="336677" y="963802"/>
                </a:moveTo>
                <a:close/>
              </a:path>
              <a:path w="391160" h="1022350" extrusionOk="0">
                <a:moveTo>
                  <a:pt x="311276" y="938276"/>
                </a:moveTo>
                <a:lnTo>
                  <a:pt x="311403" y="938529"/>
                </a:lnTo>
                <a:lnTo>
                  <a:pt x="311276" y="938276"/>
                </a:lnTo>
                <a:close/>
              </a:path>
              <a:path w="391160" h="1022350" extrusionOk="0">
                <a:moveTo>
                  <a:pt x="286909" y="912113"/>
                </a:moveTo>
                <a:close/>
              </a:path>
              <a:path w="391160" h="1022350" extrusionOk="0">
                <a:moveTo>
                  <a:pt x="263548" y="885189"/>
                </a:moveTo>
                <a:close/>
              </a:path>
              <a:path w="391160" h="1022350" extrusionOk="0">
                <a:moveTo>
                  <a:pt x="241204" y="857630"/>
                </a:moveTo>
                <a:close/>
              </a:path>
              <a:path w="391160" h="1022350" extrusionOk="0">
                <a:moveTo>
                  <a:pt x="220001" y="829310"/>
                </a:moveTo>
                <a:close/>
              </a:path>
              <a:path w="391160" h="1022350" extrusionOk="0">
                <a:moveTo>
                  <a:pt x="199644" y="800353"/>
                </a:moveTo>
                <a:lnTo>
                  <a:pt x="199771" y="800607"/>
                </a:lnTo>
                <a:lnTo>
                  <a:pt x="199644" y="800353"/>
                </a:lnTo>
                <a:close/>
              </a:path>
              <a:path w="391160" h="1022350" extrusionOk="0">
                <a:moveTo>
                  <a:pt x="180644" y="771016"/>
                </a:moveTo>
                <a:close/>
              </a:path>
              <a:path w="391160" h="1022350" extrusionOk="0">
                <a:moveTo>
                  <a:pt x="162489" y="740917"/>
                </a:moveTo>
                <a:close/>
              </a:path>
              <a:path w="391160" h="1022350" extrusionOk="0">
                <a:moveTo>
                  <a:pt x="145541" y="710311"/>
                </a:moveTo>
                <a:lnTo>
                  <a:pt x="145669" y="710564"/>
                </a:lnTo>
                <a:lnTo>
                  <a:pt x="145541" y="710311"/>
                </a:lnTo>
                <a:close/>
              </a:path>
              <a:path w="391160" h="1022350" extrusionOk="0">
                <a:moveTo>
                  <a:pt x="129794" y="679323"/>
                </a:moveTo>
                <a:lnTo>
                  <a:pt x="129794" y="679576"/>
                </a:lnTo>
                <a:lnTo>
                  <a:pt x="129923" y="679576"/>
                </a:lnTo>
                <a:lnTo>
                  <a:pt x="129794" y="679323"/>
                </a:lnTo>
                <a:close/>
              </a:path>
              <a:path w="391160" h="1022350" extrusionOk="0">
                <a:moveTo>
                  <a:pt x="115007" y="647826"/>
                </a:moveTo>
                <a:close/>
              </a:path>
              <a:path w="391160" h="1022350" extrusionOk="0">
                <a:moveTo>
                  <a:pt x="101423" y="615823"/>
                </a:moveTo>
                <a:close/>
              </a:path>
              <a:path w="391160" h="1022350" extrusionOk="0">
                <a:moveTo>
                  <a:pt x="88900" y="583564"/>
                </a:moveTo>
                <a:close/>
              </a:path>
              <a:path w="391160" h="1022350" extrusionOk="0">
                <a:moveTo>
                  <a:pt x="77519" y="550799"/>
                </a:moveTo>
                <a:lnTo>
                  <a:pt x="77597" y="551052"/>
                </a:lnTo>
                <a:lnTo>
                  <a:pt x="77519" y="550799"/>
                </a:lnTo>
                <a:close/>
              </a:path>
              <a:path w="391160" h="1022350" extrusionOk="0">
                <a:moveTo>
                  <a:pt x="67437" y="517778"/>
                </a:moveTo>
                <a:close/>
              </a:path>
              <a:path w="391160" h="1022350" extrusionOk="0">
                <a:moveTo>
                  <a:pt x="58292" y="484377"/>
                </a:moveTo>
                <a:close/>
              </a:path>
              <a:path w="391160" h="1022350" extrusionOk="0">
                <a:moveTo>
                  <a:pt x="50495" y="450595"/>
                </a:moveTo>
                <a:lnTo>
                  <a:pt x="50546" y="450850"/>
                </a:lnTo>
                <a:lnTo>
                  <a:pt x="50495" y="450595"/>
                </a:lnTo>
                <a:close/>
              </a:path>
              <a:path w="391160" h="1022350" extrusionOk="0">
                <a:moveTo>
                  <a:pt x="43814" y="416813"/>
                </a:moveTo>
                <a:close/>
              </a:path>
              <a:path w="391160" h="1022350" extrusionOk="0">
                <a:moveTo>
                  <a:pt x="38353" y="382650"/>
                </a:moveTo>
                <a:close/>
              </a:path>
              <a:path w="391160" h="1022350" extrusionOk="0">
                <a:moveTo>
                  <a:pt x="34036" y="348361"/>
                </a:moveTo>
                <a:lnTo>
                  <a:pt x="34036" y="348614"/>
                </a:lnTo>
                <a:lnTo>
                  <a:pt x="34036" y="348361"/>
                </a:lnTo>
                <a:close/>
              </a:path>
              <a:path w="391160" h="1022350" extrusionOk="0">
                <a:moveTo>
                  <a:pt x="30987" y="313816"/>
                </a:moveTo>
                <a:lnTo>
                  <a:pt x="30987" y="314070"/>
                </a:lnTo>
                <a:lnTo>
                  <a:pt x="30987" y="313816"/>
                </a:lnTo>
                <a:close/>
              </a:path>
              <a:path w="391160" h="1022350" extrusionOk="0">
                <a:moveTo>
                  <a:pt x="29083" y="279273"/>
                </a:moveTo>
                <a:lnTo>
                  <a:pt x="29083" y="279526"/>
                </a:lnTo>
                <a:lnTo>
                  <a:pt x="29083" y="279273"/>
                </a:lnTo>
                <a:close/>
              </a:path>
              <a:path w="391160" h="1022350" extrusionOk="0">
                <a:moveTo>
                  <a:pt x="29222" y="209803"/>
                </a:moveTo>
                <a:lnTo>
                  <a:pt x="29210" y="210057"/>
                </a:lnTo>
                <a:lnTo>
                  <a:pt x="29222" y="209803"/>
                </a:lnTo>
                <a:close/>
              </a:path>
              <a:path w="391160" h="1022350" extrusionOk="0">
                <a:moveTo>
                  <a:pt x="31011" y="175005"/>
                </a:moveTo>
                <a:lnTo>
                  <a:pt x="30987" y="175260"/>
                </a:lnTo>
                <a:lnTo>
                  <a:pt x="31011" y="175005"/>
                </a:lnTo>
                <a:close/>
              </a:path>
              <a:path w="391160" h="1022350" extrusionOk="0">
                <a:moveTo>
                  <a:pt x="34179" y="140207"/>
                </a:moveTo>
                <a:lnTo>
                  <a:pt x="34162" y="140335"/>
                </a:lnTo>
                <a:lnTo>
                  <a:pt x="34179" y="140207"/>
                </a:lnTo>
                <a:close/>
              </a:path>
              <a:path w="391160" h="1022350" extrusionOk="0">
                <a:moveTo>
                  <a:pt x="38608" y="105282"/>
                </a:moveTo>
                <a:lnTo>
                  <a:pt x="38480" y="105663"/>
                </a:lnTo>
                <a:lnTo>
                  <a:pt x="38608" y="105282"/>
                </a:lnTo>
                <a:close/>
              </a:path>
              <a:path w="391160" h="1022350" extrusionOk="0">
                <a:moveTo>
                  <a:pt x="68875" y="60832"/>
                </a:moveTo>
                <a:lnTo>
                  <a:pt x="33654" y="60832"/>
                </a:lnTo>
                <a:lnTo>
                  <a:pt x="46100" y="63118"/>
                </a:lnTo>
                <a:lnTo>
                  <a:pt x="43818" y="75865"/>
                </a:lnTo>
                <a:lnTo>
                  <a:pt x="74422" y="82550"/>
                </a:lnTo>
                <a:lnTo>
                  <a:pt x="68875" y="60832"/>
                </a:lnTo>
                <a:close/>
              </a:path>
              <a:path w="391160" h="1022350" extrusionOk="0">
                <a:moveTo>
                  <a:pt x="33654" y="60832"/>
                </a:moveTo>
                <a:lnTo>
                  <a:pt x="31452" y="73164"/>
                </a:lnTo>
                <a:lnTo>
                  <a:pt x="43818" y="75865"/>
                </a:lnTo>
                <a:lnTo>
                  <a:pt x="46100" y="63118"/>
                </a:lnTo>
                <a:lnTo>
                  <a:pt x="33654" y="60832"/>
                </a:lnTo>
                <a:close/>
              </a:path>
              <a:path w="391160" h="1022350" extrusionOk="0">
                <a:moveTo>
                  <a:pt x="53339" y="0"/>
                </a:moveTo>
                <a:lnTo>
                  <a:pt x="0" y="66293"/>
                </a:lnTo>
                <a:lnTo>
                  <a:pt x="31452" y="73164"/>
                </a:lnTo>
                <a:lnTo>
                  <a:pt x="33654" y="60832"/>
                </a:lnTo>
                <a:lnTo>
                  <a:pt x="68875" y="60832"/>
                </a:lnTo>
                <a:lnTo>
                  <a:pt x="53339" y="0"/>
                </a:lnTo>
                <a:close/>
              </a:path>
            </a:pathLst>
          </a:custGeom>
          <a:solidFill>
            <a:srgbClr val="333D47"/>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2" name="Google Shape;252;p26"/>
          <p:cNvSpPr/>
          <p:nvPr/>
        </p:nvSpPr>
        <p:spPr>
          <a:xfrm>
            <a:off x="4989830" y="1750583"/>
            <a:ext cx="1353325" cy="302609"/>
          </a:xfrm>
          <a:custGeom>
            <a:avLst/>
            <a:gdLst/>
            <a:ahLst/>
            <a:cxnLst/>
            <a:rect l="l" t="t" r="r" b="b"/>
            <a:pathLst>
              <a:path w="1487170" h="342900" extrusionOk="0">
                <a:moveTo>
                  <a:pt x="744220" y="0"/>
                </a:moveTo>
                <a:lnTo>
                  <a:pt x="695451" y="1142"/>
                </a:lnTo>
                <a:lnTo>
                  <a:pt x="646938" y="4571"/>
                </a:lnTo>
                <a:lnTo>
                  <a:pt x="598424" y="10413"/>
                </a:lnTo>
                <a:lnTo>
                  <a:pt x="550545" y="18541"/>
                </a:lnTo>
                <a:lnTo>
                  <a:pt x="502920" y="29082"/>
                </a:lnTo>
                <a:lnTo>
                  <a:pt x="455929" y="41782"/>
                </a:lnTo>
                <a:lnTo>
                  <a:pt x="409575" y="56895"/>
                </a:lnTo>
                <a:lnTo>
                  <a:pt x="363854" y="74294"/>
                </a:lnTo>
                <a:lnTo>
                  <a:pt x="319024" y="93979"/>
                </a:lnTo>
                <a:lnTo>
                  <a:pt x="274954" y="116077"/>
                </a:lnTo>
                <a:lnTo>
                  <a:pt x="232028" y="140461"/>
                </a:lnTo>
                <a:lnTo>
                  <a:pt x="190119" y="167004"/>
                </a:lnTo>
                <a:lnTo>
                  <a:pt x="149351" y="195960"/>
                </a:lnTo>
                <a:lnTo>
                  <a:pt x="109854" y="227075"/>
                </a:lnTo>
                <a:lnTo>
                  <a:pt x="71754" y="260603"/>
                </a:lnTo>
                <a:lnTo>
                  <a:pt x="35051" y="296290"/>
                </a:lnTo>
                <a:lnTo>
                  <a:pt x="0" y="334263"/>
                </a:lnTo>
                <a:lnTo>
                  <a:pt x="9271" y="342900"/>
                </a:lnTo>
                <a:lnTo>
                  <a:pt x="44196" y="305053"/>
                </a:lnTo>
                <a:lnTo>
                  <a:pt x="44329" y="305053"/>
                </a:lnTo>
                <a:lnTo>
                  <a:pt x="80517" y="269747"/>
                </a:lnTo>
                <a:lnTo>
                  <a:pt x="118110" y="236727"/>
                </a:lnTo>
                <a:lnTo>
                  <a:pt x="118303" y="236727"/>
                </a:lnTo>
                <a:lnTo>
                  <a:pt x="157099" y="205993"/>
                </a:lnTo>
                <a:lnTo>
                  <a:pt x="197231" y="177418"/>
                </a:lnTo>
                <a:lnTo>
                  <a:pt x="197378" y="177418"/>
                </a:lnTo>
                <a:lnTo>
                  <a:pt x="238559" y="151383"/>
                </a:lnTo>
                <a:lnTo>
                  <a:pt x="280953" y="127380"/>
                </a:lnTo>
                <a:lnTo>
                  <a:pt x="302640" y="116077"/>
                </a:lnTo>
                <a:lnTo>
                  <a:pt x="302775" y="116077"/>
                </a:lnTo>
                <a:lnTo>
                  <a:pt x="324485" y="105536"/>
                </a:lnTo>
                <a:lnTo>
                  <a:pt x="346583" y="95503"/>
                </a:lnTo>
                <a:lnTo>
                  <a:pt x="368808" y="85978"/>
                </a:lnTo>
                <a:lnTo>
                  <a:pt x="369002" y="85978"/>
                </a:lnTo>
                <a:lnTo>
                  <a:pt x="391160" y="77215"/>
                </a:lnTo>
                <a:lnTo>
                  <a:pt x="413892" y="68833"/>
                </a:lnTo>
                <a:lnTo>
                  <a:pt x="436625" y="61086"/>
                </a:lnTo>
                <a:lnTo>
                  <a:pt x="436904" y="61086"/>
                </a:lnTo>
                <a:lnTo>
                  <a:pt x="459613" y="53975"/>
                </a:lnTo>
                <a:lnTo>
                  <a:pt x="482726" y="47370"/>
                </a:lnTo>
                <a:lnTo>
                  <a:pt x="505967" y="41401"/>
                </a:lnTo>
                <a:lnTo>
                  <a:pt x="529463" y="35813"/>
                </a:lnTo>
                <a:lnTo>
                  <a:pt x="529944" y="35813"/>
                </a:lnTo>
                <a:lnTo>
                  <a:pt x="553085" y="30987"/>
                </a:lnTo>
                <a:lnTo>
                  <a:pt x="553632" y="30987"/>
                </a:lnTo>
                <a:lnTo>
                  <a:pt x="576579" y="26669"/>
                </a:lnTo>
                <a:lnTo>
                  <a:pt x="600328" y="22986"/>
                </a:lnTo>
                <a:lnTo>
                  <a:pt x="624204" y="19811"/>
                </a:lnTo>
                <a:lnTo>
                  <a:pt x="648208" y="17271"/>
                </a:lnTo>
                <a:lnTo>
                  <a:pt x="647953" y="17271"/>
                </a:lnTo>
                <a:lnTo>
                  <a:pt x="672084" y="15239"/>
                </a:lnTo>
                <a:lnTo>
                  <a:pt x="696087" y="13842"/>
                </a:lnTo>
                <a:lnTo>
                  <a:pt x="720216" y="12953"/>
                </a:lnTo>
                <a:lnTo>
                  <a:pt x="744283" y="12700"/>
                </a:lnTo>
                <a:lnTo>
                  <a:pt x="904468" y="12700"/>
                </a:lnTo>
                <a:lnTo>
                  <a:pt x="890651" y="10540"/>
                </a:lnTo>
                <a:lnTo>
                  <a:pt x="841883" y="4698"/>
                </a:lnTo>
                <a:lnTo>
                  <a:pt x="793114" y="1142"/>
                </a:lnTo>
                <a:lnTo>
                  <a:pt x="768731" y="253"/>
                </a:lnTo>
                <a:lnTo>
                  <a:pt x="744220" y="0"/>
                </a:lnTo>
                <a:close/>
              </a:path>
              <a:path w="1487170" h="342900" extrusionOk="0">
                <a:moveTo>
                  <a:pt x="1427718" y="276176"/>
                </a:moveTo>
                <a:lnTo>
                  <a:pt x="1405763" y="299084"/>
                </a:lnTo>
                <a:lnTo>
                  <a:pt x="1487042" y="324230"/>
                </a:lnTo>
                <a:lnTo>
                  <a:pt x="1473049" y="284988"/>
                </a:lnTo>
                <a:lnTo>
                  <a:pt x="1436878" y="284988"/>
                </a:lnTo>
                <a:lnTo>
                  <a:pt x="1427718" y="276176"/>
                </a:lnTo>
                <a:close/>
              </a:path>
              <a:path w="1487170" h="342900" extrusionOk="0">
                <a:moveTo>
                  <a:pt x="44329" y="305053"/>
                </a:moveTo>
                <a:lnTo>
                  <a:pt x="44196" y="305053"/>
                </a:lnTo>
                <a:lnTo>
                  <a:pt x="44069" y="305307"/>
                </a:lnTo>
                <a:lnTo>
                  <a:pt x="44329" y="305053"/>
                </a:lnTo>
                <a:close/>
              </a:path>
              <a:path w="1487170" h="342900" extrusionOk="0">
                <a:moveTo>
                  <a:pt x="1436490" y="267024"/>
                </a:moveTo>
                <a:lnTo>
                  <a:pt x="1427718" y="276176"/>
                </a:lnTo>
                <a:lnTo>
                  <a:pt x="1436878" y="284988"/>
                </a:lnTo>
                <a:lnTo>
                  <a:pt x="1445640" y="275716"/>
                </a:lnTo>
                <a:lnTo>
                  <a:pt x="1436490" y="267024"/>
                </a:lnTo>
                <a:close/>
              </a:path>
              <a:path w="1487170" h="342900" extrusionOk="0">
                <a:moveTo>
                  <a:pt x="1458467" y="244093"/>
                </a:moveTo>
                <a:lnTo>
                  <a:pt x="1436490" y="267024"/>
                </a:lnTo>
                <a:lnTo>
                  <a:pt x="1445640" y="275716"/>
                </a:lnTo>
                <a:lnTo>
                  <a:pt x="1436878" y="284988"/>
                </a:lnTo>
                <a:lnTo>
                  <a:pt x="1473049" y="284988"/>
                </a:lnTo>
                <a:lnTo>
                  <a:pt x="1458467" y="244093"/>
                </a:lnTo>
                <a:close/>
              </a:path>
              <a:path w="1487170" h="342900" extrusionOk="0">
                <a:moveTo>
                  <a:pt x="1428524" y="275335"/>
                </a:moveTo>
                <a:lnTo>
                  <a:pt x="1426844" y="275335"/>
                </a:lnTo>
                <a:lnTo>
                  <a:pt x="1427718" y="276176"/>
                </a:lnTo>
                <a:lnTo>
                  <a:pt x="1428524" y="275335"/>
                </a:lnTo>
                <a:close/>
              </a:path>
              <a:path w="1487170" h="342900" extrusionOk="0">
                <a:moveTo>
                  <a:pt x="1426262" y="258063"/>
                </a:moveTo>
                <a:lnTo>
                  <a:pt x="1407033" y="258063"/>
                </a:lnTo>
                <a:lnTo>
                  <a:pt x="1426971" y="275589"/>
                </a:lnTo>
                <a:lnTo>
                  <a:pt x="1426844" y="275335"/>
                </a:lnTo>
                <a:lnTo>
                  <a:pt x="1428524" y="275335"/>
                </a:lnTo>
                <a:lnTo>
                  <a:pt x="1436490" y="267024"/>
                </a:lnTo>
                <a:lnTo>
                  <a:pt x="1435481" y="266064"/>
                </a:lnTo>
                <a:lnTo>
                  <a:pt x="1426262" y="258063"/>
                </a:lnTo>
                <a:close/>
              </a:path>
              <a:path w="1487170" h="342900" extrusionOk="0">
                <a:moveTo>
                  <a:pt x="80552" y="269747"/>
                </a:moveTo>
                <a:lnTo>
                  <a:pt x="80263" y="270001"/>
                </a:lnTo>
                <a:lnTo>
                  <a:pt x="80552" y="269747"/>
                </a:lnTo>
                <a:close/>
              </a:path>
              <a:path w="1487170" h="342900" extrusionOk="0">
                <a:moveTo>
                  <a:pt x="1406678" y="241426"/>
                </a:moveTo>
                <a:lnTo>
                  <a:pt x="1386839" y="241426"/>
                </a:lnTo>
                <a:lnTo>
                  <a:pt x="1407160" y="258190"/>
                </a:lnTo>
                <a:lnTo>
                  <a:pt x="1426262" y="258063"/>
                </a:lnTo>
                <a:lnTo>
                  <a:pt x="1415288" y="248538"/>
                </a:lnTo>
                <a:lnTo>
                  <a:pt x="1406678" y="241426"/>
                </a:lnTo>
                <a:close/>
              </a:path>
              <a:path w="1487170" h="342900" extrusionOk="0">
                <a:moveTo>
                  <a:pt x="1366659" y="209803"/>
                </a:moveTo>
                <a:lnTo>
                  <a:pt x="1345564" y="209803"/>
                </a:lnTo>
                <a:lnTo>
                  <a:pt x="1366519" y="225425"/>
                </a:lnTo>
                <a:lnTo>
                  <a:pt x="1386966" y="241553"/>
                </a:lnTo>
                <a:lnTo>
                  <a:pt x="1406678" y="241426"/>
                </a:lnTo>
                <a:lnTo>
                  <a:pt x="1394840" y="231647"/>
                </a:lnTo>
                <a:lnTo>
                  <a:pt x="1374139" y="215391"/>
                </a:lnTo>
                <a:lnTo>
                  <a:pt x="1366659" y="209803"/>
                </a:lnTo>
                <a:close/>
              </a:path>
              <a:path w="1487170" h="342900" extrusionOk="0">
                <a:moveTo>
                  <a:pt x="118303" y="236727"/>
                </a:moveTo>
                <a:lnTo>
                  <a:pt x="118110" y="236727"/>
                </a:lnTo>
                <a:lnTo>
                  <a:pt x="117983" y="236981"/>
                </a:lnTo>
                <a:lnTo>
                  <a:pt x="118303" y="236727"/>
                </a:lnTo>
                <a:close/>
              </a:path>
              <a:path w="1487170" h="342900" extrusionOk="0">
                <a:moveTo>
                  <a:pt x="1325978" y="180593"/>
                </a:moveTo>
                <a:lnTo>
                  <a:pt x="1303273" y="180593"/>
                </a:lnTo>
                <a:lnTo>
                  <a:pt x="1324737" y="194944"/>
                </a:lnTo>
                <a:lnTo>
                  <a:pt x="1345691" y="209930"/>
                </a:lnTo>
                <a:lnTo>
                  <a:pt x="1366659" y="209803"/>
                </a:lnTo>
                <a:lnTo>
                  <a:pt x="1353058" y="199643"/>
                </a:lnTo>
                <a:lnTo>
                  <a:pt x="1331848" y="184530"/>
                </a:lnTo>
                <a:lnTo>
                  <a:pt x="1325978" y="180593"/>
                </a:lnTo>
                <a:close/>
              </a:path>
              <a:path w="1487170" h="342900" extrusionOk="0">
                <a:moveTo>
                  <a:pt x="157200" y="205993"/>
                </a:moveTo>
                <a:lnTo>
                  <a:pt x="156845" y="206247"/>
                </a:lnTo>
                <a:lnTo>
                  <a:pt x="157200" y="205993"/>
                </a:lnTo>
                <a:close/>
              </a:path>
              <a:path w="1487170" h="342900" extrusionOk="0">
                <a:moveTo>
                  <a:pt x="1324483" y="194817"/>
                </a:moveTo>
                <a:lnTo>
                  <a:pt x="1324661" y="194944"/>
                </a:lnTo>
                <a:lnTo>
                  <a:pt x="1324483" y="194817"/>
                </a:lnTo>
                <a:close/>
              </a:path>
              <a:path w="1487170" h="342900" extrusionOk="0">
                <a:moveTo>
                  <a:pt x="1305323" y="166877"/>
                </a:moveTo>
                <a:lnTo>
                  <a:pt x="1281811" y="166877"/>
                </a:lnTo>
                <a:lnTo>
                  <a:pt x="1303401" y="180720"/>
                </a:lnTo>
                <a:lnTo>
                  <a:pt x="1303273" y="180593"/>
                </a:lnTo>
                <a:lnTo>
                  <a:pt x="1325978" y="180593"/>
                </a:lnTo>
                <a:lnTo>
                  <a:pt x="1310259" y="170052"/>
                </a:lnTo>
                <a:lnTo>
                  <a:pt x="1305323" y="166877"/>
                </a:lnTo>
                <a:close/>
              </a:path>
              <a:path w="1487170" h="342900" extrusionOk="0">
                <a:moveTo>
                  <a:pt x="197378" y="177418"/>
                </a:moveTo>
                <a:lnTo>
                  <a:pt x="197231" y="177418"/>
                </a:lnTo>
                <a:lnTo>
                  <a:pt x="196976" y="177672"/>
                </a:lnTo>
                <a:lnTo>
                  <a:pt x="197378" y="177418"/>
                </a:lnTo>
                <a:close/>
              </a:path>
              <a:path w="1487170" h="342900" extrusionOk="0">
                <a:moveTo>
                  <a:pt x="1284543" y="153669"/>
                </a:moveTo>
                <a:lnTo>
                  <a:pt x="1259966" y="153669"/>
                </a:lnTo>
                <a:lnTo>
                  <a:pt x="1281938" y="167004"/>
                </a:lnTo>
                <a:lnTo>
                  <a:pt x="1305323" y="166877"/>
                </a:lnTo>
                <a:lnTo>
                  <a:pt x="1288541" y="156082"/>
                </a:lnTo>
                <a:lnTo>
                  <a:pt x="1284543" y="153669"/>
                </a:lnTo>
                <a:close/>
              </a:path>
              <a:path w="1487170" h="342900" extrusionOk="0">
                <a:moveTo>
                  <a:pt x="1263554" y="141096"/>
                </a:moveTo>
                <a:lnTo>
                  <a:pt x="1237995" y="141096"/>
                </a:lnTo>
                <a:lnTo>
                  <a:pt x="1260093" y="153796"/>
                </a:lnTo>
                <a:lnTo>
                  <a:pt x="1284543" y="153669"/>
                </a:lnTo>
                <a:lnTo>
                  <a:pt x="1266443" y="142747"/>
                </a:lnTo>
                <a:lnTo>
                  <a:pt x="1263554" y="141096"/>
                </a:lnTo>
                <a:close/>
              </a:path>
              <a:path w="1487170" h="342900" extrusionOk="0">
                <a:moveTo>
                  <a:pt x="238760" y="151256"/>
                </a:moveTo>
                <a:lnTo>
                  <a:pt x="238506" y="151383"/>
                </a:lnTo>
                <a:lnTo>
                  <a:pt x="238760" y="151256"/>
                </a:lnTo>
                <a:close/>
              </a:path>
              <a:path w="1487170" h="342900" extrusionOk="0">
                <a:moveTo>
                  <a:pt x="1242562" y="129158"/>
                </a:moveTo>
                <a:lnTo>
                  <a:pt x="1215770" y="129158"/>
                </a:lnTo>
                <a:lnTo>
                  <a:pt x="1238122" y="141223"/>
                </a:lnTo>
                <a:lnTo>
                  <a:pt x="1263554" y="141096"/>
                </a:lnTo>
                <a:lnTo>
                  <a:pt x="1244218" y="130047"/>
                </a:lnTo>
                <a:lnTo>
                  <a:pt x="1242562" y="129158"/>
                </a:lnTo>
                <a:close/>
              </a:path>
              <a:path w="1487170" h="342900" extrusionOk="0">
                <a:moveTo>
                  <a:pt x="1221243" y="117728"/>
                </a:moveTo>
                <a:lnTo>
                  <a:pt x="1193418" y="117728"/>
                </a:lnTo>
                <a:lnTo>
                  <a:pt x="1215897" y="129285"/>
                </a:lnTo>
                <a:lnTo>
                  <a:pt x="1242562" y="129158"/>
                </a:lnTo>
                <a:lnTo>
                  <a:pt x="1221243" y="117728"/>
                </a:lnTo>
                <a:close/>
              </a:path>
              <a:path w="1487170" h="342900" extrusionOk="0">
                <a:moveTo>
                  <a:pt x="281177" y="127253"/>
                </a:moveTo>
                <a:lnTo>
                  <a:pt x="280924" y="127380"/>
                </a:lnTo>
                <a:lnTo>
                  <a:pt x="281177" y="127253"/>
                </a:lnTo>
                <a:close/>
              </a:path>
              <a:path w="1487170" h="342900" extrusionOk="0">
                <a:moveTo>
                  <a:pt x="1200127" y="106933"/>
                </a:moveTo>
                <a:lnTo>
                  <a:pt x="1170813" y="106933"/>
                </a:lnTo>
                <a:lnTo>
                  <a:pt x="1193545" y="117855"/>
                </a:lnTo>
                <a:lnTo>
                  <a:pt x="1221243" y="117728"/>
                </a:lnTo>
                <a:lnTo>
                  <a:pt x="1200127" y="106933"/>
                </a:lnTo>
                <a:close/>
              </a:path>
              <a:path w="1487170" h="342900" extrusionOk="0">
                <a:moveTo>
                  <a:pt x="302775" y="116077"/>
                </a:moveTo>
                <a:lnTo>
                  <a:pt x="302640" y="116077"/>
                </a:lnTo>
                <a:lnTo>
                  <a:pt x="302775" y="116077"/>
                </a:lnTo>
                <a:close/>
              </a:path>
              <a:path w="1487170" h="342900" extrusionOk="0">
                <a:moveTo>
                  <a:pt x="1157645" y="87121"/>
                </a:moveTo>
                <a:lnTo>
                  <a:pt x="1125092" y="87121"/>
                </a:lnTo>
                <a:lnTo>
                  <a:pt x="1148080" y="96773"/>
                </a:lnTo>
                <a:lnTo>
                  <a:pt x="1170939" y="107060"/>
                </a:lnTo>
                <a:lnTo>
                  <a:pt x="1200127" y="106933"/>
                </a:lnTo>
                <a:lnTo>
                  <a:pt x="1199134" y="106425"/>
                </a:lnTo>
                <a:lnTo>
                  <a:pt x="1176146" y="95503"/>
                </a:lnTo>
                <a:lnTo>
                  <a:pt x="1157645" y="87121"/>
                </a:lnTo>
                <a:close/>
              </a:path>
              <a:path w="1487170" h="342900" extrusionOk="0">
                <a:moveTo>
                  <a:pt x="1073404" y="54482"/>
                </a:moveTo>
                <a:lnTo>
                  <a:pt x="1031875" y="54482"/>
                </a:lnTo>
                <a:lnTo>
                  <a:pt x="1055496" y="61848"/>
                </a:lnTo>
                <a:lnTo>
                  <a:pt x="1078864" y="69722"/>
                </a:lnTo>
                <a:lnTo>
                  <a:pt x="1102106" y="78104"/>
                </a:lnTo>
                <a:lnTo>
                  <a:pt x="1125219" y="87248"/>
                </a:lnTo>
                <a:lnTo>
                  <a:pt x="1157645" y="87121"/>
                </a:lnTo>
                <a:lnTo>
                  <a:pt x="1153160" y="85089"/>
                </a:lnTo>
                <a:lnTo>
                  <a:pt x="1129918" y="75437"/>
                </a:lnTo>
                <a:lnTo>
                  <a:pt x="1106551" y="66166"/>
                </a:lnTo>
                <a:lnTo>
                  <a:pt x="1082929" y="57657"/>
                </a:lnTo>
                <a:lnTo>
                  <a:pt x="1073404" y="54482"/>
                </a:lnTo>
                <a:close/>
              </a:path>
              <a:path w="1487170" h="342900" extrusionOk="0">
                <a:moveTo>
                  <a:pt x="369002" y="85978"/>
                </a:moveTo>
                <a:lnTo>
                  <a:pt x="368808" y="85978"/>
                </a:lnTo>
                <a:lnTo>
                  <a:pt x="369002" y="85978"/>
                </a:lnTo>
                <a:close/>
              </a:path>
              <a:path w="1487170" h="342900" extrusionOk="0">
                <a:moveTo>
                  <a:pt x="414009" y="68833"/>
                </a:moveTo>
                <a:lnTo>
                  <a:pt x="413638" y="68960"/>
                </a:lnTo>
                <a:lnTo>
                  <a:pt x="414009" y="68833"/>
                </a:lnTo>
                <a:close/>
              </a:path>
              <a:path w="1487170" h="342900" extrusionOk="0">
                <a:moveTo>
                  <a:pt x="436904" y="61086"/>
                </a:moveTo>
                <a:lnTo>
                  <a:pt x="436625" y="61086"/>
                </a:lnTo>
                <a:lnTo>
                  <a:pt x="436499" y="61213"/>
                </a:lnTo>
                <a:lnTo>
                  <a:pt x="436904" y="61086"/>
                </a:lnTo>
                <a:close/>
              </a:path>
              <a:path w="1487170" h="342900" extrusionOk="0">
                <a:moveTo>
                  <a:pt x="1013366" y="36194"/>
                </a:moveTo>
                <a:lnTo>
                  <a:pt x="960627" y="36194"/>
                </a:lnTo>
                <a:lnTo>
                  <a:pt x="984631" y="41782"/>
                </a:lnTo>
                <a:lnTo>
                  <a:pt x="984503" y="41782"/>
                </a:lnTo>
                <a:lnTo>
                  <a:pt x="1008252" y="47878"/>
                </a:lnTo>
                <a:lnTo>
                  <a:pt x="1032002" y="54609"/>
                </a:lnTo>
                <a:lnTo>
                  <a:pt x="1073404" y="54482"/>
                </a:lnTo>
                <a:lnTo>
                  <a:pt x="1059307" y="49783"/>
                </a:lnTo>
                <a:lnTo>
                  <a:pt x="1035558" y="42417"/>
                </a:lnTo>
                <a:lnTo>
                  <a:pt x="1013366" y="36194"/>
                </a:lnTo>
                <a:close/>
              </a:path>
              <a:path w="1487170" h="342900" extrusionOk="0">
                <a:moveTo>
                  <a:pt x="930975" y="17271"/>
                </a:moveTo>
                <a:lnTo>
                  <a:pt x="840613" y="17271"/>
                </a:lnTo>
                <a:lnTo>
                  <a:pt x="864870" y="19938"/>
                </a:lnTo>
                <a:lnTo>
                  <a:pt x="864742" y="19938"/>
                </a:lnTo>
                <a:lnTo>
                  <a:pt x="889000" y="23113"/>
                </a:lnTo>
                <a:lnTo>
                  <a:pt x="888746" y="23113"/>
                </a:lnTo>
                <a:lnTo>
                  <a:pt x="913002" y="26923"/>
                </a:lnTo>
                <a:lnTo>
                  <a:pt x="937006" y="31241"/>
                </a:lnTo>
                <a:lnTo>
                  <a:pt x="936751" y="31241"/>
                </a:lnTo>
                <a:lnTo>
                  <a:pt x="960754" y="36321"/>
                </a:lnTo>
                <a:lnTo>
                  <a:pt x="1013366" y="36194"/>
                </a:lnTo>
                <a:lnTo>
                  <a:pt x="1011554" y="35686"/>
                </a:lnTo>
                <a:lnTo>
                  <a:pt x="987551" y="29463"/>
                </a:lnTo>
                <a:lnTo>
                  <a:pt x="963422" y="23875"/>
                </a:lnTo>
                <a:lnTo>
                  <a:pt x="939291" y="18795"/>
                </a:lnTo>
                <a:lnTo>
                  <a:pt x="930975" y="17271"/>
                </a:lnTo>
                <a:close/>
              </a:path>
              <a:path w="1487170" h="342900" extrusionOk="0">
                <a:moveTo>
                  <a:pt x="529944" y="35813"/>
                </a:moveTo>
                <a:lnTo>
                  <a:pt x="529463" y="35813"/>
                </a:lnTo>
                <a:lnTo>
                  <a:pt x="529944" y="35813"/>
                </a:lnTo>
                <a:close/>
              </a:path>
              <a:path w="1487170" h="342900" extrusionOk="0">
                <a:moveTo>
                  <a:pt x="553632" y="30987"/>
                </a:moveTo>
                <a:lnTo>
                  <a:pt x="553085" y="30987"/>
                </a:lnTo>
                <a:lnTo>
                  <a:pt x="553632" y="30987"/>
                </a:lnTo>
                <a:close/>
              </a:path>
              <a:path w="1487170" h="342900" extrusionOk="0">
                <a:moveTo>
                  <a:pt x="904468" y="12700"/>
                </a:moveTo>
                <a:lnTo>
                  <a:pt x="744283" y="12700"/>
                </a:lnTo>
                <a:lnTo>
                  <a:pt x="768476" y="12953"/>
                </a:lnTo>
                <a:lnTo>
                  <a:pt x="792607" y="13842"/>
                </a:lnTo>
                <a:lnTo>
                  <a:pt x="792479" y="13842"/>
                </a:lnTo>
                <a:lnTo>
                  <a:pt x="816610" y="15239"/>
                </a:lnTo>
                <a:lnTo>
                  <a:pt x="840739" y="17398"/>
                </a:lnTo>
                <a:lnTo>
                  <a:pt x="930975" y="17271"/>
                </a:lnTo>
                <a:lnTo>
                  <a:pt x="915035" y="14350"/>
                </a:lnTo>
                <a:lnTo>
                  <a:pt x="904468" y="12700"/>
                </a:lnTo>
                <a:close/>
              </a:path>
            </a:pathLst>
          </a:custGeom>
          <a:solidFill>
            <a:srgbClr val="333D47"/>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3" name="Google Shape;253;p26"/>
          <p:cNvSpPr/>
          <p:nvPr/>
        </p:nvSpPr>
        <p:spPr>
          <a:xfrm>
            <a:off x="5577031" y="3796777"/>
            <a:ext cx="69342" cy="968349"/>
          </a:xfrm>
          <a:custGeom>
            <a:avLst/>
            <a:gdLst/>
            <a:ahLst/>
            <a:cxnLst/>
            <a:rect l="l" t="t" r="r" b="b"/>
            <a:pathLst>
              <a:path w="76200" h="1097279" extrusionOk="0">
                <a:moveTo>
                  <a:pt x="44450" y="0"/>
                </a:moveTo>
                <a:lnTo>
                  <a:pt x="31750" y="0"/>
                </a:lnTo>
                <a:lnTo>
                  <a:pt x="31750" y="101600"/>
                </a:lnTo>
                <a:lnTo>
                  <a:pt x="44450" y="101600"/>
                </a:lnTo>
                <a:lnTo>
                  <a:pt x="44450" y="0"/>
                </a:lnTo>
                <a:close/>
              </a:path>
              <a:path w="76200" h="1097279" extrusionOk="0">
                <a:moveTo>
                  <a:pt x="44450" y="139700"/>
                </a:moveTo>
                <a:lnTo>
                  <a:pt x="31750" y="139700"/>
                </a:lnTo>
                <a:lnTo>
                  <a:pt x="31750" y="241300"/>
                </a:lnTo>
                <a:lnTo>
                  <a:pt x="44450" y="241300"/>
                </a:lnTo>
                <a:lnTo>
                  <a:pt x="44450" y="139700"/>
                </a:lnTo>
                <a:close/>
              </a:path>
              <a:path w="76200" h="1097279" extrusionOk="0">
                <a:moveTo>
                  <a:pt x="44450" y="279400"/>
                </a:moveTo>
                <a:lnTo>
                  <a:pt x="31750" y="279400"/>
                </a:lnTo>
                <a:lnTo>
                  <a:pt x="31750" y="381000"/>
                </a:lnTo>
                <a:lnTo>
                  <a:pt x="44450" y="381000"/>
                </a:lnTo>
                <a:lnTo>
                  <a:pt x="44450" y="279400"/>
                </a:lnTo>
                <a:close/>
              </a:path>
              <a:path w="76200" h="1097279" extrusionOk="0">
                <a:moveTo>
                  <a:pt x="44450" y="419100"/>
                </a:moveTo>
                <a:lnTo>
                  <a:pt x="31750" y="419100"/>
                </a:lnTo>
                <a:lnTo>
                  <a:pt x="31750" y="520700"/>
                </a:lnTo>
                <a:lnTo>
                  <a:pt x="44450" y="520700"/>
                </a:lnTo>
                <a:lnTo>
                  <a:pt x="44450" y="419100"/>
                </a:lnTo>
                <a:close/>
              </a:path>
              <a:path w="76200" h="1097279" extrusionOk="0">
                <a:moveTo>
                  <a:pt x="44450" y="558800"/>
                </a:moveTo>
                <a:lnTo>
                  <a:pt x="31750" y="558800"/>
                </a:lnTo>
                <a:lnTo>
                  <a:pt x="31750" y="660400"/>
                </a:lnTo>
                <a:lnTo>
                  <a:pt x="44450" y="660400"/>
                </a:lnTo>
                <a:lnTo>
                  <a:pt x="44450" y="558800"/>
                </a:lnTo>
                <a:close/>
              </a:path>
              <a:path w="76200" h="1097279" extrusionOk="0">
                <a:moveTo>
                  <a:pt x="44450" y="698500"/>
                </a:moveTo>
                <a:lnTo>
                  <a:pt x="31750" y="698500"/>
                </a:lnTo>
                <a:lnTo>
                  <a:pt x="31750" y="800100"/>
                </a:lnTo>
                <a:lnTo>
                  <a:pt x="44450" y="800100"/>
                </a:lnTo>
                <a:lnTo>
                  <a:pt x="44450" y="698500"/>
                </a:lnTo>
                <a:close/>
              </a:path>
              <a:path w="76200" h="1097279" extrusionOk="0">
                <a:moveTo>
                  <a:pt x="44450" y="838200"/>
                </a:moveTo>
                <a:lnTo>
                  <a:pt x="31750" y="838200"/>
                </a:lnTo>
                <a:lnTo>
                  <a:pt x="31750" y="939800"/>
                </a:lnTo>
                <a:lnTo>
                  <a:pt x="44450" y="939800"/>
                </a:lnTo>
                <a:lnTo>
                  <a:pt x="44450" y="838200"/>
                </a:lnTo>
                <a:close/>
              </a:path>
              <a:path w="76200" h="1097279" extrusionOk="0">
                <a:moveTo>
                  <a:pt x="31750" y="1021080"/>
                </a:moveTo>
                <a:lnTo>
                  <a:pt x="0" y="1021080"/>
                </a:lnTo>
                <a:lnTo>
                  <a:pt x="38100" y="1097280"/>
                </a:lnTo>
                <a:lnTo>
                  <a:pt x="69850" y="1033780"/>
                </a:lnTo>
                <a:lnTo>
                  <a:pt x="31750" y="1033780"/>
                </a:lnTo>
                <a:lnTo>
                  <a:pt x="31750" y="1021080"/>
                </a:lnTo>
                <a:close/>
              </a:path>
              <a:path w="76200" h="1097279" extrusionOk="0">
                <a:moveTo>
                  <a:pt x="44450" y="977900"/>
                </a:moveTo>
                <a:lnTo>
                  <a:pt x="31750" y="977900"/>
                </a:lnTo>
                <a:lnTo>
                  <a:pt x="31750" y="1033780"/>
                </a:lnTo>
                <a:lnTo>
                  <a:pt x="44450" y="1033780"/>
                </a:lnTo>
                <a:lnTo>
                  <a:pt x="44450" y="977900"/>
                </a:lnTo>
                <a:close/>
              </a:path>
              <a:path w="76200" h="1097279" extrusionOk="0">
                <a:moveTo>
                  <a:pt x="76200" y="1021080"/>
                </a:moveTo>
                <a:lnTo>
                  <a:pt x="44450" y="1021080"/>
                </a:lnTo>
                <a:lnTo>
                  <a:pt x="44450" y="1033780"/>
                </a:lnTo>
                <a:lnTo>
                  <a:pt x="69850" y="1033780"/>
                </a:lnTo>
                <a:lnTo>
                  <a:pt x="76200" y="1021080"/>
                </a:lnTo>
                <a:close/>
              </a:path>
            </a:pathLst>
          </a:custGeom>
          <a:solidFill>
            <a:srgbClr val="333D47"/>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7"/>
          <p:cNvSpPr txBox="1"/>
          <p:nvPr/>
        </p:nvSpPr>
        <p:spPr>
          <a:xfrm>
            <a:off x="346550" y="1331500"/>
            <a:ext cx="8699700" cy="5295300"/>
          </a:xfrm>
          <a:prstGeom prst="rect">
            <a:avLst/>
          </a:prstGeom>
          <a:noFill/>
          <a:ln>
            <a:noFill/>
          </a:ln>
        </p:spPr>
        <p:txBody>
          <a:bodyPr spcFirstLastPara="1" wrap="square" lIns="91425" tIns="45700" rIns="91425" bIns="45700" anchor="t" anchorCtr="0">
            <a:noAutofit/>
          </a:bodyPr>
          <a:lstStyle/>
          <a:p>
            <a:pPr marL="457200" lvl="0" indent="-393700" defTabSz="914400">
              <a:buClr>
                <a:srgbClr val="FFFFFF"/>
              </a:buClr>
              <a:buSzPts val="2600"/>
              <a:buFont typeface="Century Gothic"/>
              <a:buChar char="●"/>
            </a:pP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3</a:t>
            </a:r>
            <a:r>
              <a:rPr lang="en-US" sz="2600" kern="0" dirty="0">
                <a:solidFill>
                  <a:srgbClr val="FFFFFF"/>
                </a:solidFill>
                <a:latin typeface="Century Gothic"/>
                <a:sym typeface="Century Gothic"/>
              </a:rPr>
              <a:t>0- to 45-</a:t>
            </a: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minute appointment</a:t>
            </a: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457200" marR="0" lvl="0" indent="-393700" algn="l" defTabSz="914400" rtl="0" eaLnBrk="1" fontAlgn="auto" latinLnBrk="0" hangingPunct="1">
              <a:lnSpc>
                <a:spcPct val="100000"/>
              </a:lnSpc>
              <a:spcBef>
                <a:spcPts val="1000"/>
              </a:spcBef>
              <a:spcAft>
                <a:spcPts val="0"/>
              </a:spcAft>
              <a:buClr>
                <a:srgbClr val="FFFFFF"/>
              </a:buClr>
              <a:buSzPts val="2600"/>
              <a:buFont typeface="Century Gothic"/>
              <a:buChar char="●"/>
              <a:tabLst/>
              <a:defRPr/>
            </a:pP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Virtual visit capability</a:t>
            </a: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457200" marR="0" lvl="0" indent="-393700" algn="l" defTabSz="914400" rtl="0" eaLnBrk="1" fontAlgn="auto" latinLnBrk="0" hangingPunct="1">
              <a:lnSpc>
                <a:spcPct val="100000"/>
              </a:lnSpc>
              <a:spcBef>
                <a:spcPts val="1000"/>
              </a:spcBef>
              <a:spcAft>
                <a:spcPts val="0"/>
              </a:spcAft>
              <a:buClr>
                <a:srgbClr val="FFFFFF"/>
              </a:buClr>
              <a:buSzPts val="2600"/>
              <a:buFont typeface="Century Gothic"/>
              <a:buChar char="●"/>
              <a:tabLst/>
              <a:defRPr/>
            </a:pP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Treat asthma exacerbations/sick visits</a:t>
            </a: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457200" marR="0" lvl="0" indent="0" algn="l" defTabSz="914400" rtl="0" eaLnBrk="1" fontAlgn="auto" latinLnBrk="0" hangingPunct="1">
              <a:lnSpc>
                <a:spcPct val="100000"/>
              </a:lnSpc>
              <a:spcBef>
                <a:spcPts val="1000"/>
              </a:spcBef>
              <a:spcAft>
                <a:spcPts val="0"/>
              </a:spcAft>
              <a:buClr>
                <a:srgbClr val="000000"/>
              </a:buClr>
              <a:buSzPts val="2600"/>
              <a:buFont typeface="Arial"/>
              <a:buNone/>
              <a:tabLst/>
              <a:defRPr/>
            </a:pP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457200" marR="0" lvl="0" indent="0" algn="l" defTabSz="914400" rtl="0" eaLnBrk="1" fontAlgn="auto" latinLnBrk="0" hangingPunct="1">
              <a:lnSpc>
                <a:spcPct val="100000"/>
              </a:lnSpc>
              <a:spcBef>
                <a:spcPts val="1000"/>
              </a:spcBef>
              <a:spcAft>
                <a:spcPts val="0"/>
              </a:spcAft>
              <a:buClr>
                <a:srgbClr val="000000"/>
              </a:buClr>
              <a:buSzPts val="2600"/>
              <a:buFont typeface="Arial"/>
              <a:buNone/>
              <a:tabLst/>
              <a:defRPr/>
            </a:pP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457200" marR="0" lvl="0" indent="0" algn="l" defTabSz="914400" rtl="0" eaLnBrk="1" fontAlgn="auto" latinLnBrk="0" hangingPunct="1">
              <a:lnSpc>
                <a:spcPct val="100000"/>
              </a:lnSpc>
              <a:spcBef>
                <a:spcPts val="1000"/>
              </a:spcBef>
              <a:spcAft>
                <a:spcPts val="0"/>
              </a:spcAft>
              <a:buClr>
                <a:srgbClr val="000000"/>
              </a:buClr>
              <a:buSzPts val="2600"/>
              <a:buFont typeface="Arial"/>
              <a:buNone/>
              <a:tabLst/>
              <a:defRPr/>
            </a:pP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59" name="Google Shape;259;p27"/>
          <p:cNvSpPr txBox="1">
            <a:spLocks noGrp="1"/>
          </p:cNvSpPr>
          <p:nvPr>
            <p:ph type="title"/>
          </p:nvPr>
        </p:nvSpPr>
        <p:spPr>
          <a:xfrm>
            <a:off x="346550" y="18848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solidFill>
                  <a:schemeClr val="lt1"/>
                </a:solidFill>
                <a:latin typeface="Century Gothic"/>
                <a:ea typeface="Century Gothic"/>
                <a:cs typeface="Century Gothic"/>
                <a:sym typeface="Century Gothic"/>
              </a:rPr>
              <a:t>Ongoing Treatment</a:t>
            </a:r>
            <a:endParaRPr>
              <a:solidFill>
                <a:schemeClr val="lt1"/>
              </a:solidFill>
              <a:latin typeface="Century Gothic"/>
              <a:ea typeface="Century Gothic"/>
              <a:cs typeface="Century Gothic"/>
              <a:sym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28"/>
          <p:cNvSpPr txBox="1"/>
          <p:nvPr/>
        </p:nvSpPr>
        <p:spPr>
          <a:xfrm>
            <a:off x="346550" y="1331500"/>
            <a:ext cx="8699700" cy="5295300"/>
          </a:xfrm>
          <a:prstGeom prst="rect">
            <a:avLst/>
          </a:prstGeom>
          <a:noFill/>
          <a:ln>
            <a:noFill/>
          </a:ln>
        </p:spPr>
        <p:txBody>
          <a:bodyPr spcFirstLastPara="1" wrap="square" lIns="91425" tIns="45700" rIns="91425" bIns="45700" anchor="t" anchorCtr="0">
            <a:noAutofit/>
          </a:bodyPr>
          <a:lstStyle/>
          <a:p>
            <a:pPr marL="457200" marR="0" lvl="0" indent="-393700" algn="l" defTabSz="914400" rtl="0" eaLnBrk="1" fontAlgn="auto" latinLnBrk="0" hangingPunct="1">
              <a:lnSpc>
                <a:spcPct val="100000"/>
              </a:lnSpc>
              <a:spcBef>
                <a:spcPts val="0"/>
              </a:spcBef>
              <a:spcAft>
                <a:spcPts val="0"/>
              </a:spcAft>
              <a:buClr>
                <a:srgbClr val="FFFFFF"/>
              </a:buClr>
              <a:buSzPts val="2600"/>
              <a:buFont typeface="Century Gothic"/>
              <a:buChar char="●"/>
              <a:tabLst/>
              <a:defRPr/>
            </a:pPr>
            <a:r>
              <a:rPr kumimoji="0" lang="en-US" sz="26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Repeat diagnostic tests and ACT at each visit</a:t>
            </a:r>
            <a:endParaRPr kumimoji="0" sz="26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a:p>
            <a:pPr marL="457200" marR="0" lvl="0" indent="-393700" algn="l" defTabSz="914400" rtl="0" eaLnBrk="1" fontAlgn="auto" latinLnBrk="0" hangingPunct="1">
              <a:lnSpc>
                <a:spcPct val="100000"/>
              </a:lnSpc>
              <a:spcBef>
                <a:spcPts val="1000"/>
              </a:spcBef>
              <a:spcAft>
                <a:spcPts val="0"/>
              </a:spcAft>
              <a:buClr>
                <a:srgbClr val="FFFFFF"/>
              </a:buClr>
              <a:buSzPts val="2600"/>
              <a:buFont typeface="Century Gothic"/>
              <a:buChar char="●"/>
              <a:tabLst/>
              <a:defRPr/>
            </a:pPr>
            <a:r>
              <a:rPr kumimoji="0" lang="en-US" sz="26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Allergy skin test typically performed at 2nd visit</a:t>
            </a:r>
            <a:endParaRPr kumimoji="0" sz="26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a:p>
            <a:pPr marL="914400" marR="0" lvl="1" indent="-393700" algn="l" defTabSz="914400" rtl="0" eaLnBrk="1" fontAlgn="auto" latinLnBrk="0" hangingPunct="1">
              <a:lnSpc>
                <a:spcPct val="100000"/>
              </a:lnSpc>
              <a:spcBef>
                <a:spcPts val="1000"/>
              </a:spcBef>
              <a:spcAft>
                <a:spcPts val="0"/>
              </a:spcAft>
              <a:buClr>
                <a:srgbClr val="FFFFFF"/>
              </a:buClr>
              <a:buSzPts val="2600"/>
              <a:buFont typeface="Century Gothic"/>
              <a:buChar char="○"/>
              <a:tabLst/>
              <a:defRPr/>
            </a:pPr>
            <a:r>
              <a:rPr kumimoji="0" lang="en-US" sz="26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Discuss individualized triggers and allergens</a:t>
            </a:r>
            <a:endParaRPr kumimoji="0" sz="26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a:p>
            <a:pPr marL="457200" marR="0" lvl="0" indent="-393700" algn="l" defTabSz="914400" rtl="0" eaLnBrk="1" fontAlgn="auto" latinLnBrk="0" hangingPunct="1">
              <a:lnSpc>
                <a:spcPct val="100000"/>
              </a:lnSpc>
              <a:spcBef>
                <a:spcPts val="1000"/>
              </a:spcBef>
              <a:spcAft>
                <a:spcPts val="0"/>
              </a:spcAft>
              <a:buClr>
                <a:srgbClr val="FFFFFF"/>
              </a:buClr>
              <a:buSzPts val="2600"/>
              <a:buFont typeface="Century Gothic"/>
              <a:buChar char="●"/>
              <a:tabLst/>
              <a:defRPr/>
            </a:pPr>
            <a:r>
              <a:rPr kumimoji="0" lang="en-US" sz="26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Review medications and correct spacer/device technique at every visit</a:t>
            </a:r>
            <a:endParaRPr kumimoji="0" sz="26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a:p>
            <a:pPr marL="457200" marR="0" lvl="0" indent="-393700" algn="l" defTabSz="914400" rtl="0" eaLnBrk="1" fontAlgn="auto" latinLnBrk="0" hangingPunct="1">
              <a:lnSpc>
                <a:spcPct val="100000"/>
              </a:lnSpc>
              <a:spcBef>
                <a:spcPts val="1000"/>
              </a:spcBef>
              <a:spcAft>
                <a:spcPts val="0"/>
              </a:spcAft>
              <a:buClr>
                <a:srgbClr val="FFFFFF"/>
              </a:buClr>
              <a:buSzPts val="2600"/>
              <a:buFont typeface="Century Gothic"/>
              <a:buChar char="●"/>
              <a:tabLst/>
              <a:defRPr/>
            </a:pPr>
            <a:r>
              <a:rPr kumimoji="0" lang="en-US" sz="26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Review asthma action plan</a:t>
            </a:r>
            <a:endParaRPr kumimoji="0" sz="26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a:p>
            <a:pPr marL="457200" marR="0" lvl="0" indent="-393700" algn="l" defTabSz="914400" rtl="0" eaLnBrk="1" fontAlgn="auto" latinLnBrk="0" hangingPunct="1">
              <a:lnSpc>
                <a:spcPct val="100000"/>
              </a:lnSpc>
              <a:spcBef>
                <a:spcPts val="1000"/>
              </a:spcBef>
              <a:spcAft>
                <a:spcPts val="0"/>
              </a:spcAft>
              <a:buClr>
                <a:srgbClr val="FFFFFF"/>
              </a:buClr>
              <a:buSzPts val="2600"/>
              <a:buFont typeface="Century Gothic"/>
              <a:buChar char="●"/>
              <a:tabLst/>
              <a:defRPr/>
            </a:pPr>
            <a:r>
              <a:rPr kumimoji="0" lang="en-US" sz="26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Recommend home assessment</a:t>
            </a:r>
            <a:endParaRPr kumimoji="0" sz="26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a:p>
            <a:pPr marL="457200" marR="0" lvl="0" indent="0" algn="l" defTabSz="914400" rtl="0" eaLnBrk="1" fontAlgn="auto" latinLnBrk="0" hangingPunct="1">
              <a:lnSpc>
                <a:spcPct val="100000"/>
              </a:lnSpc>
              <a:spcBef>
                <a:spcPts val="1000"/>
              </a:spcBef>
              <a:spcAft>
                <a:spcPts val="0"/>
              </a:spcAft>
              <a:buClr>
                <a:srgbClr val="000000"/>
              </a:buClr>
              <a:buSzPts val="2600"/>
              <a:buFont typeface="Arial"/>
              <a:buNone/>
              <a:tabLst/>
              <a:defRPr/>
            </a:pPr>
            <a:endParaRPr kumimoji="0" sz="26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a:p>
            <a:pPr marL="457200" marR="0" lvl="0" indent="0" algn="l" defTabSz="914400" rtl="0" eaLnBrk="1" fontAlgn="auto" latinLnBrk="0" hangingPunct="1">
              <a:lnSpc>
                <a:spcPct val="100000"/>
              </a:lnSpc>
              <a:spcBef>
                <a:spcPts val="1000"/>
              </a:spcBef>
              <a:spcAft>
                <a:spcPts val="0"/>
              </a:spcAft>
              <a:buClr>
                <a:srgbClr val="000000"/>
              </a:buClr>
              <a:buSzPts val="2600"/>
              <a:buFont typeface="Arial"/>
              <a:buNone/>
              <a:tabLst/>
              <a:defRPr/>
            </a:pPr>
            <a:endParaRPr kumimoji="0" sz="26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endParaRPr kumimoji="0" sz="26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endParaRPr kumimoji="0" sz="26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endParaRPr kumimoji="0" sz="26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65" name="Google Shape;265;p28"/>
          <p:cNvSpPr txBox="1">
            <a:spLocks noGrp="1"/>
          </p:cNvSpPr>
          <p:nvPr>
            <p:ph type="title"/>
          </p:nvPr>
        </p:nvSpPr>
        <p:spPr>
          <a:xfrm>
            <a:off x="346550" y="18848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solidFill>
                  <a:schemeClr val="lt1"/>
                </a:solidFill>
                <a:latin typeface="Century Gothic"/>
                <a:ea typeface="Century Gothic"/>
                <a:cs typeface="Century Gothic"/>
                <a:sym typeface="Century Gothic"/>
              </a:rPr>
              <a:t>Ongoing Treatment</a:t>
            </a:r>
            <a:endParaRPr>
              <a:solidFill>
                <a:schemeClr val="lt1"/>
              </a:solidFill>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29"/>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2114550" y="152400"/>
            <a:ext cx="4914899" cy="6553198"/>
          </a:xfrm>
          <a:prstGeom prst="rect">
            <a:avLst/>
          </a:prstGeom>
          <a:noFill/>
          <a:ln w="28575" cap="flat" cmpd="sng">
            <a:solidFill>
              <a:schemeClr val="lt1"/>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0"/>
          <p:cNvSpPr/>
          <p:nvPr/>
        </p:nvSpPr>
        <p:spPr>
          <a:xfrm>
            <a:off x="4876800" y="1154668"/>
            <a:ext cx="2707793" cy="36933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1" i="0" u="sng" strike="noStrike" kern="0" cap="none" spc="0" normalizeH="0" baseline="0" noProof="0">
                <a:ln>
                  <a:noFill/>
                </a:ln>
                <a:solidFill>
                  <a:srgbClr val="FFFFFF"/>
                </a:solidFill>
                <a:effectLst/>
                <a:uLnTx/>
                <a:uFillTx/>
                <a:latin typeface="Century Gothic"/>
                <a:ea typeface="Century Gothic"/>
                <a:cs typeface="Century Gothic"/>
                <a:sym typeface="Century Gothic"/>
              </a:rPr>
              <a:t>Potential Opportunities</a:t>
            </a:r>
            <a:endParaRPr kumimoji="0" sz="1800" b="1" i="0" u="sng"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77" name="Google Shape;277;p30"/>
          <p:cNvSpPr txBox="1"/>
          <p:nvPr/>
        </p:nvSpPr>
        <p:spPr>
          <a:xfrm>
            <a:off x="4267200" y="2021681"/>
            <a:ext cx="4322017" cy="258532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Marketing &amp; Community Relations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Cross Referrals to Meet HEDIS Metrics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Community-Based Research</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Data-Sharing to Lower ED Utilization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Screening for Other Chronic Diseases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278" name="Google Shape;278;p30" descr="4FC3B57F-1.jpg"/>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0" y="-609600"/>
            <a:ext cx="9144000" cy="8534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42869" y="1588268"/>
            <a:ext cx="5477199" cy="4570482"/>
          </a:xfrm>
          <a:prstGeom prst="rect">
            <a:avLst/>
          </a:prstGeom>
          <a:noFill/>
        </p:spPr>
        <p:txBody>
          <a:bodyPr wrap="square" rtlCol="0">
            <a:spAutoFit/>
          </a:bodyPr>
          <a:lstStyle/>
          <a:p>
            <a:pPr lvl="1">
              <a:defRPr/>
            </a:pPr>
            <a:endParaRPr lang="en-US" sz="1200" dirty="0">
              <a:latin typeface="Arial" pitchFamily="34" charset="0"/>
              <a:cs typeface="Arial" pitchFamily="34" charset="0"/>
            </a:endParaRPr>
          </a:p>
          <a:p>
            <a:pPr lvl="1">
              <a:defRPr/>
            </a:pPr>
            <a:r>
              <a:rPr lang="en-US" sz="2200" dirty="0">
                <a:latin typeface="Arial" pitchFamily="34" charset="0"/>
                <a:cs typeface="Arial" pitchFamily="34" charset="0"/>
              </a:rPr>
              <a:t>Mobile C.A.R.E. Foundation </a:t>
            </a:r>
            <a:br>
              <a:rPr lang="en-US" sz="2200" dirty="0">
                <a:latin typeface="Arial" pitchFamily="34" charset="0"/>
                <a:cs typeface="Arial" pitchFamily="34" charset="0"/>
              </a:rPr>
            </a:br>
            <a:r>
              <a:rPr lang="en-US" sz="2200" dirty="0">
                <a:latin typeface="Arial" pitchFamily="34" charset="0"/>
                <a:cs typeface="Arial" pitchFamily="34" charset="0"/>
              </a:rPr>
              <a:t>(Mobile Care Chicago) Asthma Vans</a:t>
            </a:r>
          </a:p>
          <a:p>
            <a:pPr lvl="1">
              <a:defRPr/>
            </a:pPr>
            <a:endParaRPr lang="en-US" sz="2200" dirty="0">
              <a:latin typeface="Arial" pitchFamily="34" charset="0"/>
              <a:cs typeface="Arial" pitchFamily="34" charset="0"/>
            </a:endParaRPr>
          </a:p>
          <a:p>
            <a:pPr lvl="1">
              <a:defRPr/>
            </a:pPr>
            <a:endParaRPr lang="en-US" sz="1100" dirty="0">
              <a:latin typeface="Arial" pitchFamily="34" charset="0"/>
              <a:cs typeface="Arial" pitchFamily="34" charset="0"/>
            </a:endParaRPr>
          </a:p>
          <a:p>
            <a:pPr lvl="1">
              <a:defRPr/>
            </a:pPr>
            <a:endParaRPr lang="en-US" sz="2200" dirty="0">
              <a:latin typeface="Arial" pitchFamily="34" charset="0"/>
              <a:cs typeface="Arial" pitchFamily="34" charset="0"/>
            </a:endParaRPr>
          </a:p>
          <a:p>
            <a:pPr lvl="1">
              <a:defRPr/>
            </a:pPr>
            <a:r>
              <a:rPr lang="en-US" sz="2200" dirty="0">
                <a:latin typeface="Arial" pitchFamily="34" charset="0"/>
                <a:cs typeface="Arial" pitchFamily="34" charset="0"/>
              </a:rPr>
              <a:t>Omaha Healthy Kids Alliance (OHKA)</a:t>
            </a:r>
          </a:p>
          <a:p>
            <a:pPr lvl="1">
              <a:defRPr/>
            </a:pPr>
            <a:r>
              <a:rPr lang="en-US" sz="2200" dirty="0">
                <a:latin typeface="Arial" pitchFamily="34" charset="0"/>
                <a:cs typeface="Arial" pitchFamily="34" charset="0"/>
              </a:rPr>
              <a:t>Asthma In-Home Response (AIR) Program</a:t>
            </a:r>
          </a:p>
          <a:p>
            <a:pPr lvl="1">
              <a:defRPr/>
            </a:pPr>
            <a:endParaRPr lang="en-US" sz="1400" dirty="0">
              <a:latin typeface="Arial" pitchFamily="34" charset="0"/>
              <a:cs typeface="Arial" pitchFamily="34" charset="0"/>
            </a:endParaRPr>
          </a:p>
          <a:p>
            <a:pPr lvl="1">
              <a:defRPr/>
            </a:pPr>
            <a:endParaRPr lang="en-US" sz="1200" dirty="0">
              <a:latin typeface="Arial" pitchFamily="34" charset="0"/>
              <a:cs typeface="Arial" pitchFamily="34" charset="0"/>
            </a:endParaRPr>
          </a:p>
          <a:p>
            <a:pPr lvl="1">
              <a:defRPr/>
            </a:pPr>
            <a:endParaRPr lang="en-US" sz="2200" dirty="0">
              <a:latin typeface="Arial" pitchFamily="34" charset="0"/>
              <a:cs typeface="Arial" pitchFamily="34" charset="0"/>
            </a:endParaRPr>
          </a:p>
          <a:p>
            <a:pPr lvl="1">
              <a:defRPr/>
            </a:pPr>
            <a:r>
              <a:rPr lang="en-US" sz="2200" dirty="0">
                <a:latin typeface="Arial" pitchFamily="34" charset="0"/>
                <a:cs typeface="Arial" pitchFamily="34" charset="0"/>
              </a:rPr>
              <a:t>Rhode Island Department of Health Asthma Control Program Home Asthma Response Program (HARP)</a:t>
            </a:r>
          </a:p>
        </p:txBody>
      </p:sp>
      <p:sp>
        <p:nvSpPr>
          <p:cNvPr id="7" name="Title 1"/>
          <p:cNvSpPr txBox="1">
            <a:spLocks/>
          </p:cNvSpPr>
          <p:nvPr/>
        </p:nvSpPr>
        <p:spPr>
          <a:xfrm>
            <a:off x="685800" y="684453"/>
            <a:ext cx="7772400" cy="665469"/>
          </a:xfrm>
          <a:prstGeom prst="rect">
            <a:avLst/>
          </a:prstGeom>
        </p:spPr>
        <p:txBody>
          <a:bodyPr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7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2019 Award Winners</a:t>
            </a:r>
            <a:r>
              <a:rPr kumimoji="0" lang="en-US" sz="2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itchFamily="34" charset="0"/>
              </a:rPr>
              <a:t> </a:t>
            </a:r>
          </a:p>
        </p:txBody>
      </p:sp>
      <p:grpSp>
        <p:nvGrpSpPr>
          <p:cNvPr id="3" name="Group 2">
            <a:extLst>
              <a:ext uri="{FF2B5EF4-FFF2-40B4-BE49-F238E27FC236}">
                <a16:creationId xmlns:a16="http://schemas.microsoft.com/office/drawing/2014/main" id="{0E8176B1-A86E-4272-B983-91D56614F59F}"/>
              </a:ext>
            </a:extLst>
          </p:cNvPr>
          <p:cNvGrpSpPr/>
          <p:nvPr/>
        </p:nvGrpSpPr>
        <p:grpSpPr>
          <a:xfrm>
            <a:off x="918273" y="1431202"/>
            <a:ext cx="1927678" cy="4884614"/>
            <a:chOff x="918273" y="1258482"/>
            <a:chExt cx="1927678" cy="4884614"/>
          </a:xfrm>
        </p:grpSpPr>
        <p:pic>
          <p:nvPicPr>
            <p:cNvPr id="8" name="Picture 7">
              <a:extLst>
                <a:ext uri="{FF2B5EF4-FFF2-40B4-BE49-F238E27FC236}">
                  <a16:creationId xmlns:a16="http://schemas.microsoft.com/office/drawing/2014/main" id="{BBD2577C-2F44-4300-9A7F-2937594AF3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
            <a:stretch/>
          </p:blipFill>
          <p:spPr bwMode="auto">
            <a:xfrm>
              <a:off x="918273" y="4588616"/>
              <a:ext cx="1924596" cy="1554480"/>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F2795C09-8477-419E-9673-BAF6FE2E9C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8273" y="1258482"/>
              <a:ext cx="1927678" cy="1554480"/>
            </a:xfrm>
            <a:prstGeom prst="rect">
              <a:avLst/>
            </a:prstGeom>
            <a:noFill/>
            <a:ln>
              <a:noFill/>
            </a:ln>
          </p:spPr>
        </p:pic>
        <p:pic>
          <p:nvPicPr>
            <p:cNvPr id="10" name="Picture 9">
              <a:extLst>
                <a:ext uri="{FF2B5EF4-FFF2-40B4-BE49-F238E27FC236}">
                  <a16:creationId xmlns:a16="http://schemas.microsoft.com/office/drawing/2014/main" id="{189D53E2-D6BB-4D2D-9946-638D85D2A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273" y="2923549"/>
              <a:ext cx="1924596" cy="1554480"/>
            </a:xfrm>
            <a:prstGeom prst="rect">
              <a:avLst/>
            </a:prstGeom>
          </p:spPr>
        </p:pic>
      </p:grpSp>
    </p:spTree>
    <p:extLst>
      <p:ext uri="{BB962C8B-B14F-4D97-AF65-F5344CB8AC3E}">
        <p14:creationId xmlns:p14="http://schemas.microsoft.com/office/powerpoint/2010/main" val="1206153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1"/>
          <p:cNvSpPr txBox="1"/>
          <p:nvPr/>
        </p:nvSpPr>
        <p:spPr>
          <a:xfrm>
            <a:off x="346550" y="1331500"/>
            <a:ext cx="8411370" cy="4936800"/>
          </a:xfrm>
          <a:prstGeom prst="rect">
            <a:avLst/>
          </a:prstGeom>
          <a:noFill/>
          <a:ln>
            <a:noFill/>
          </a:ln>
        </p:spPr>
        <p:txBody>
          <a:bodyPr spcFirstLastPara="1" wrap="square" lIns="91425" tIns="45700" rIns="91425" bIns="45700" anchor="t" anchorCtr="0">
            <a:noAutofit/>
          </a:bodyPr>
          <a:lstStyle/>
          <a:p>
            <a:pPr marL="457200" marR="0" lvl="0" indent="-393700" algn="l" defTabSz="914400" rtl="0" eaLnBrk="1" fontAlgn="auto" latinLnBrk="0" hangingPunct="1">
              <a:lnSpc>
                <a:spcPct val="100000"/>
              </a:lnSpc>
              <a:spcBef>
                <a:spcPts val="0"/>
              </a:spcBef>
              <a:spcAft>
                <a:spcPts val="0"/>
              </a:spcAft>
              <a:buClr>
                <a:srgbClr val="FFFFFF"/>
              </a:buClr>
              <a:buSzPts val="2600"/>
              <a:buFont typeface="Century Gothic"/>
              <a:buChar char="●"/>
              <a:tabLst/>
              <a:defRPr/>
            </a:pP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Follow-up phone calls </a:t>
            </a: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914400" lvl="1" indent="-393700" defTabSz="914400">
              <a:spcBef>
                <a:spcPts val="1000"/>
              </a:spcBef>
              <a:buClr>
                <a:srgbClr val="FFFFFF"/>
              </a:buClr>
              <a:buSzPts val="2600"/>
              <a:buFont typeface="Century Gothic"/>
              <a:buChar char="○"/>
            </a:pP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a:t>
            </a:r>
            <a:r>
              <a:rPr lang="en-US" sz="2600" kern="0" dirty="0">
                <a:solidFill>
                  <a:srgbClr val="FFFFFF"/>
                </a:solidFill>
                <a:latin typeface="Century Gothic"/>
              </a:rPr>
              <a:t>–</a:t>
            </a: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 weeks after initial visit</a:t>
            </a: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914400" marR="0" lvl="1" indent="-393700" algn="l" defTabSz="914400" rtl="0" eaLnBrk="1" fontAlgn="auto" latinLnBrk="0" hangingPunct="1">
              <a:lnSpc>
                <a:spcPct val="100000"/>
              </a:lnSpc>
              <a:spcBef>
                <a:spcPts val="1000"/>
              </a:spcBef>
              <a:spcAft>
                <a:spcPts val="0"/>
              </a:spcAft>
              <a:buClr>
                <a:srgbClr val="FFFFFF"/>
              </a:buClr>
              <a:buSzPts val="2600"/>
              <a:buFont typeface="Century Gothic"/>
              <a:buChar char="○"/>
              <a:tabLst/>
              <a:defRPr/>
            </a:pPr>
            <a:r>
              <a:rPr lang="en-US" sz="2600" kern="0" dirty="0">
                <a:solidFill>
                  <a:srgbClr val="FFFFFF"/>
                </a:solidFill>
                <a:latin typeface="Century Gothic"/>
                <a:ea typeface="Century Gothic"/>
                <a:cs typeface="Century Gothic"/>
                <a:sym typeface="Century Gothic"/>
              </a:rPr>
              <a:t>A</a:t>
            </a:r>
            <a:r>
              <a:rPr kumimoji="0" lang="en-US" sz="26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fter</a:t>
            </a: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missed appointments, cancellations, no-shows</a:t>
            </a: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914400" lvl="1" indent="-393700" defTabSz="914400">
              <a:spcBef>
                <a:spcPts val="1000"/>
              </a:spcBef>
              <a:buClr>
                <a:srgbClr val="FFFFFF"/>
              </a:buClr>
              <a:buSzPts val="2600"/>
              <a:buFont typeface="Century Gothic"/>
              <a:buChar char="○"/>
            </a:pP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a:t>
            </a:r>
            <a:r>
              <a:rPr lang="en-US" sz="2600" kern="0" dirty="0">
                <a:solidFill>
                  <a:srgbClr val="FFFFFF"/>
                </a:solidFill>
                <a:latin typeface="Century Gothic"/>
              </a:rPr>
              <a:t>–</a:t>
            </a: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3 days after sick visit or as needed</a:t>
            </a: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914400" marR="0" lvl="1" indent="-393700" algn="l" defTabSz="914400" rtl="0" eaLnBrk="1" fontAlgn="auto" latinLnBrk="0" hangingPunct="1">
              <a:lnSpc>
                <a:spcPct val="100000"/>
              </a:lnSpc>
              <a:spcBef>
                <a:spcPts val="1000"/>
              </a:spcBef>
              <a:spcAft>
                <a:spcPts val="0"/>
              </a:spcAft>
              <a:buClr>
                <a:srgbClr val="FFFFFF"/>
              </a:buClr>
              <a:buSzPts val="2600"/>
              <a:buFont typeface="Century Gothic"/>
              <a:buChar char="○"/>
              <a:tabLst/>
              <a:defRPr/>
            </a:pPr>
            <a:r>
              <a:rPr lang="en-US" sz="2600" kern="0" dirty="0">
                <a:solidFill>
                  <a:srgbClr val="FFFFFF"/>
                </a:solidFill>
                <a:latin typeface="Century Gothic"/>
                <a:ea typeface="Century Gothic"/>
                <a:cs typeface="Century Gothic"/>
                <a:sym typeface="Century Gothic"/>
              </a:rPr>
              <a:t>F</a:t>
            </a:r>
            <a:r>
              <a:rPr kumimoji="0" lang="en-US" sz="2600" b="0"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requent</a:t>
            </a: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albuterol refills</a:t>
            </a: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457200" marR="0" lvl="0" indent="0" algn="l" defTabSz="914400" rtl="0" eaLnBrk="1" fontAlgn="auto" latinLnBrk="0" hangingPunct="1">
              <a:lnSpc>
                <a:spcPct val="100000"/>
              </a:lnSpc>
              <a:spcBef>
                <a:spcPts val="1000"/>
              </a:spcBef>
              <a:spcAft>
                <a:spcPts val="0"/>
              </a:spcAft>
              <a:buClr>
                <a:srgbClr val="000000"/>
              </a:buClr>
              <a:buSzPts val="2600"/>
              <a:buFont typeface="Arial"/>
              <a:buNone/>
              <a:tabLst/>
              <a:defRPr/>
            </a:pP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457200" marR="0" lvl="0" indent="0" algn="l" defTabSz="914400" rtl="0" eaLnBrk="1" fontAlgn="auto" latinLnBrk="0" hangingPunct="1">
              <a:lnSpc>
                <a:spcPct val="100000"/>
              </a:lnSpc>
              <a:spcBef>
                <a:spcPts val="1000"/>
              </a:spcBef>
              <a:spcAft>
                <a:spcPts val="0"/>
              </a:spcAft>
              <a:buClr>
                <a:srgbClr val="000000"/>
              </a:buClr>
              <a:buSzPts val="2600"/>
              <a:buFont typeface="Arial"/>
              <a:buNone/>
              <a:tabLst/>
              <a:defRPr/>
            </a:pP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84" name="Google Shape;284;p31"/>
          <p:cNvSpPr txBox="1">
            <a:spLocks noGrp="1"/>
          </p:cNvSpPr>
          <p:nvPr>
            <p:ph type="title"/>
          </p:nvPr>
        </p:nvSpPr>
        <p:spPr>
          <a:xfrm>
            <a:off x="346550" y="18848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dirty="0">
                <a:solidFill>
                  <a:schemeClr val="lt1"/>
                </a:solidFill>
                <a:latin typeface="Century Gothic"/>
                <a:ea typeface="Century Gothic"/>
                <a:cs typeface="Century Gothic"/>
                <a:sym typeface="Century Gothic"/>
              </a:rPr>
              <a:t>Telemedicine</a:t>
            </a:r>
            <a:endParaRPr dirty="0">
              <a:solidFill>
                <a:schemeClr val="lt1"/>
              </a:solidFill>
              <a:latin typeface="Century Gothic"/>
              <a:ea typeface="Century Gothic"/>
              <a:cs typeface="Century Gothic"/>
              <a:sym typeface="Century Gothic"/>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2"/>
          <p:cNvSpPr txBox="1"/>
          <p:nvPr/>
        </p:nvSpPr>
        <p:spPr>
          <a:xfrm>
            <a:off x="346550" y="1305560"/>
            <a:ext cx="8699700" cy="5146040"/>
          </a:xfrm>
          <a:prstGeom prst="rect">
            <a:avLst/>
          </a:prstGeom>
          <a:noFill/>
          <a:ln>
            <a:noFill/>
          </a:ln>
        </p:spPr>
        <p:txBody>
          <a:bodyPr spcFirstLastPara="1" wrap="square" lIns="91425" tIns="45700" rIns="91425" bIns="45700" anchor="t" anchorCtr="0">
            <a:noAutofit/>
          </a:bodyPr>
          <a:lstStyle/>
          <a:p>
            <a:pPr marL="457200" marR="0" lvl="0" indent="-393700" algn="l" defTabSz="914400" rtl="0" eaLnBrk="1" fontAlgn="auto" latinLnBrk="0" hangingPunct="1">
              <a:lnSpc>
                <a:spcPct val="100000"/>
              </a:lnSpc>
              <a:spcBef>
                <a:spcPts val="0"/>
              </a:spcBef>
              <a:spcAft>
                <a:spcPts val="0"/>
              </a:spcAft>
              <a:buClr>
                <a:srgbClr val="FFFFFF"/>
              </a:buClr>
              <a:buSzPts val="2600"/>
              <a:buFont typeface="Century Gothic"/>
              <a:buChar char="●"/>
              <a:tabLst/>
              <a:defRPr/>
            </a:pP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Performed in combination with the American Lung Association</a:t>
            </a: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457200" marR="0" lvl="0" indent="-393700" algn="l" defTabSz="914400" rtl="0" eaLnBrk="1" fontAlgn="auto" latinLnBrk="0" hangingPunct="1">
              <a:lnSpc>
                <a:spcPct val="100000"/>
              </a:lnSpc>
              <a:spcBef>
                <a:spcPts val="1000"/>
              </a:spcBef>
              <a:spcAft>
                <a:spcPts val="0"/>
              </a:spcAft>
              <a:buClr>
                <a:srgbClr val="FFFFFF"/>
              </a:buClr>
              <a:buSzPts val="2600"/>
              <a:buFont typeface="Century Gothic"/>
              <a:buChar char="●"/>
              <a:tabLst/>
              <a:defRPr/>
            </a:pP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Recommended for the following patients:</a:t>
            </a: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914400" lvl="1" indent="-393700" defTabSz="914400">
              <a:spcBef>
                <a:spcPts val="1000"/>
              </a:spcBef>
              <a:buClr>
                <a:srgbClr val="FFFFFF"/>
              </a:buClr>
              <a:buSzPts val="2600"/>
              <a:buFont typeface="Century Gothic"/>
              <a:buChar char="○"/>
            </a:pP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Uncontrolled asthmatics (Mild</a:t>
            </a:r>
            <a:r>
              <a:rPr lang="en-US" sz="2600" kern="0" dirty="0">
                <a:solidFill>
                  <a:srgbClr val="FFFFFF"/>
                </a:solidFill>
                <a:latin typeface="Century Gothic"/>
              </a:rPr>
              <a:t>–</a:t>
            </a: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Moderate Persistent Asthma)</a:t>
            </a: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914400" marR="0" lvl="1" indent="-393700" algn="l" defTabSz="914400" rtl="0" eaLnBrk="1" fontAlgn="auto" latinLnBrk="0" hangingPunct="1">
              <a:lnSpc>
                <a:spcPct val="100000"/>
              </a:lnSpc>
              <a:spcBef>
                <a:spcPts val="1000"/>
              </a:spcBef>
              <a:spcAft>
                <a:spcPts val="0"/>
              </a:spcAft>
              <a:buClr>
                <a:srgbClr val="FFFFFF"/>
              </a:buClr>
              <a:buSzPts val="2600"/>
              <a:buFont typeface="Century Gothic"/>
              <a:buChar char="○"/>
              <a:tabLst/>
              <a:defRPr/>
            </a:pP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Asthmatics with multiple allergies and risk for flares</a:t>
            </a: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914400" marR="0" lvl="1" indent="-393700" algn="l" defTabSz="914400" rtl="0" eaLnBrk="1" fontAlgn="auto" latinLnBrk="0" hangingPunct="1">
              <a:lnSpc>
                <a:spcPct val="100000"/>
              </a:lnSpc>
              <a:spcBef>
                <a:spcPts val="1000"/>
              </a:spcBef>
              <a:spcAft>
                <a:spcPts val="0"/>
              </a:spcAft>
              <a:buClr>
                <a:srgbClr val="FFFFFF"/>
              </a:buClr>
              <a:buSzPts val="2600"/>
              <a:buFont typeface="Century Gothic"/>
              <a:buChar char="○"/>
              <a:tabLst/>
              <a:defRPr/>
            </a:pP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Severe Persistent Asthma diagnosis</a:t>
            </a: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457200" marR="0" lvl="0" indent="-393700" algn="l" defTabSz="914400" rtl="0" eaLnBrk="1" fontAlgn="auto" latinLnBrk="0" hangingPunct="1">
              <a:lnSpc>
                <a:spcPct val="100000"/>
              </a:lnSpc>
              <a:spcBef>
                <a:spcPts val="1000"/>
              </a:spcBef>
              <a:spcAft>
                <a:spcPts val="0"/>
              </a:spcAft>
              <a:buClr>
                <a:srgbClr val="FFFFFF"/>
              </a:buClr>
              <a:buSzPts val="2600"/>
              <a:buFont typeface="Century Gothic"/>
              <a:buChar char="●"/>
              <a:tabLst/>
              <a:defRPr/>
            </a:pP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Community health worker assesses home and allergen risks and provides remediation and supplies to families</a:t>
            </a: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90" name="Google Shape;290;p32"/>
          <p:cNvSpPr txBox="1">
            <a:spLocks noGrp="1"/>
          </p:cNvSpPr>
          <p:nvPr>
            <p:ph type="title"/>
          </p:nvPr>
        </p:nvSpPr>
        <p:spPr>
          <a:xfrm>
            <a:off x="346550" y="18286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dirty="0">
                <a:solidFill>
                  <a:schemeClr val="lt1"/>
                </a:solidFill>
                <a:latin typeface="Century Gothic"/>
                <a:ea typeface="Century Gothic"/>
                <a:cs typeface="Century Gothic"/>
                <a:sym typeface="Century Gothic"/>
              </a:rPr>
              <a:t>Home Assessments</a:t>
            </a:r>
            <a:endParaRPr dirty="0">
              <a:solidFill>
                <a:schemeClr val="lt1"/>
              </a:solidFill>
              <a:latin typeface="Century Gothic"/>
              <a:ea typeface="Century Gothic"/>
              <a:cs typeface="Century Gothic"/>
              <a:sym typeface="Century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33"/>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3903050" y="142240"/>
            <a:ext cx="4914376" cy="3592623"/>
          </a:xfrm>
          <a:prstGeom prst="rect">
            <a:avLst/>
          </a:prstGeom>
          <a:noFill/>
          <a:ln w="28575" cap="flat" cmpd="sng">
            <a:solidFill>
              <a:schemeClr val="lt1"/>
            </a:solidFill>
            <a:prstDash val="solid"/>
            <a:round/>
            <a:headEnd type="none" w="sm" len="sm"/>
            <a:tailEnd type="none" w="sm" len="sm"/>
          </a:ln>
        </p:spPr>
      </p:pic>
      <p:sp>
        <p:nvSpPr>
          <p:cNvPr id="297" name="Google Shape;297;p33"/>
          <p:cNvSpPr txBox="1"/>
          <p:nvPr/>
        </p:nvSpPr>
        <p:spPr>
          <a:xfrm>
            <a:off x="277650" y="152400"/>
            <a:ext cx="3294600" cy="2705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Prior to the home assessment, these boys were sleeping on an air mattress on the living room floor.</a:t>
            </a:r>
            <a:endParaRPr kumimoji="0"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They were ecstatic to receive their new beds!</a:t>
            </a:r>
            <a:endParaRPr kumimoji="0"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298" name="Google Shape;298;p33"/>
          <p:cNvPicPr preferRelativeResize="0"/>
          <p:nvPr/>
        </p:nvPicPr>
        <p:blipFill rotWithShape="1">
          <a:blip r:embed="rId4" cstate="print">
            <a:alphaModFix/>
            <a:extLst>
              <a:ext uri="{28A0092B-C50C-407E-A947-70E740481C1C}">
                <a14:useLocalDpi xmlns:a14="http://schemas.microsoft.com/office/drawing/2010/main" val="0"/>
              </a:ext>
            </a:extLst>
          </a:blip>
          <a:srcRect/>
          <a:stretch/>
        </p:blipFill>
        <p:spPr>
          <a:xfrm>
            <a:off x="4807608" y="3874944"/>
            <a:ext cx="3145900" cy="2828925"/>
          </a:xfrm>
          <a:prstGeom prst="rect">
            <a:avLst/>
          </a:prstGeom>
          <a:noFill/>
          <a:ln w="28575" cap="flat" cmpd="sng">
            <a:solidFill>
              <a:schemeClr val="lt1"/>
            </a:solidFill>
            <a:prstDash val="solid"/>
            <a:round/>
            <a:headEnd type="none" w="sm" len="sm"/>
            <a:tailEnd type="none" w="sm" len="sm"/>
          </a:ln>
        </p:spPr>
      </p:pic>
      <p:pic>
        <p:nvPicPr>
          <p:cNvPr id="299" name="Google Shape;299;p33"/>
          <p:cNvPicPr preferRelativeResize="0"/>
          <p:nvPr/>
        </p:nvPicPr>
        <p:blipFill rotWithShape="1">
          <a:blip r:embed="rId5" cstate="print">
            <a:alphaModFix/>
            <a:extLst>
              <a:ext uri="{28A0092B-C50C-407E-A947-70E740481C1C}">
                <a14:useLocalDpi xmlns:a14="http://schemas.microsoft.com/office/drawing/2010/main" val="0"/>
              </a:ext>
            </a:extLst>
          </a:blip>
          <a:srcRect/>
          <a:stretch/>
        </p:blipFill>
        <p:spPr>
          <a:xfrm>
            <a:off x="905450" y="3874945"/>
            <a:ext cx="3771900" cy="2828925"/>
          </a:xfrm>
          <a:prstGeom prst="rect">
            <a:avLst/>
          </a:prstGeom>
          <a:noFill/>
          <a:ln w="28575" cap="flat" cmpd="sng">
            <a:solidFill>
              <a:schemeClr val="lt1"/>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4"/>
          <p:cNvSpPr txBox="1"/>
          <p:nvPr/>
        </p:nvSpPr>
        <p:spPr>
          <a:xfrm>
            <a:off x="346550" y="1331500"/>
            <a:ext cx="8699700" cy="4936800"/>
          </a:xfrm>
          <a:prstGeom prst="rect">
            <a:avLst/>
          </a:prstGeom>
          <a:noFill/>
          <a:ln>
            <a:noFill/>
          </a:ln>
        </p:spPr>
        <p:txBody>
          <a:bodyPr spcFirstLastPara="1" wrap="square" lIns="91425" tIns="45700" rIns="91425" bIns="45700" anchor="t" anchorCtr="0">
            <a:noAutofit/>
          </a:bodyPr>
          <a:lstStyle/>
          <a:p>
            <a:pPr marL="457200" marR="0" lvl="0" indent="-393700" algn="l" defTabSz="914400" rtl="0" eaLnBrk="1" fontAlgn="auto" latinLnBrk="0" hangingPunct="1">
              <a:lnSpc>
                <a:spcPct val="100000"/>
              </a:lnSpc>
              <a:spcBef>
                <a:spcPts val="0"/>
              </a:spcBef>
              <a:spcAft>
                <a:spcPts val="0"/>
              </a:spcAft>
              <a:buClr>
                <a:srgbClr val="FFFFFF"/>
              </a:buClr>
              <a:buSzPts val="2600"/>
              <a:buFont typeface="Century Gothic"/>
              <a:buChar char="●"/>
              <a:tabLst/>
              <a:defRPr/>
            </a:pP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American Lung Association</a:t>
            </a: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457200" marR="0" lvl="0" indent="-393700" algn="l" defTabSz="914400" rtl="0" eaLnBrk="1" fontAlgn="auto" latinLnBrk="0" hangingPunct="1">
              <a:lnSpc>
                <a:spcPct val="100000"/>
              </a:lnSpc>
              <a:spcBef>
                <a:spcPts val="1000"/>
              </a:spcBef>
              <a:spcAft>
                <a:spcPts val="0"/>
              </a:spcAft>
              <a:buClr>
                <a:srgbClr val="FFFFFF"/>
              </a:buClr>
              <a:buSzPts val="2600"/>
              <a:buFont typeface="Century Gothic"/>
              <a:buChar char="●"/>
              <a:tabLst/>
              <a:defRPr/>
            </a:pP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University of Illinois at Chicago</a:t>
            </a: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457200" marR="0" lvl="0" indent="-393700" algn="l" defTabSz="914400" rtl="0" eaLnBrk="1" fontAlgn="auto" latinLnBrk="0" hangingPunct="1">
              <a:lnSpc>
                <a:spcPct val="100000"/>
              </a:lnSpc>
              <a:spcBef>
                <a:spcPts val="1000"/>
              </a:spcBef>
              <a:spcAft>
                <a:spcPts val="0"/>
              </a:spcAft>
              <a:buClr>
                <a:srgbClr val="FFFFFF"/>
              </a:buClr>
              <a:buSzPts val="2600"/>
              <a:buFont typeface="Century Gothic"/>
              <a:buChar char="●"/>
              <a:tabLst/>
              <a:defRPr/>
            </a:pP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Partnering schools and sites</a:t>
            </a: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457200" marR="0" lvl="0" indent="-393700" algn="l" defTabSz="914400" rtl="0" eaLnBrk="1" fontAlgn="auto" latinLnBrk="0" hangingPunct="1">
              <a:lnSpc>
                <a:spcPct val="100000"/>
              </a:lnSpc>
              <a:spcBef>
                <a:spcPts val="1000"/>
              </a:spcBef>
              <a:spcAft>
                <a:spcPts val="0"/>
              </a:spcAft>
              <a:buClr>
                <a:srgbClr val="FFFFFF"/>
              </a:buClr>
              <a:buSzPts val="2600"/>
              <a:buFont typeface="Century Gothic"/>
              <a:buChar char="●"/>
              <a:tabLst/>
              <a:defRPr/>
            </a:pP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Chicago Asthma Consortium</a:t>
            </a: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457200" marR="0" lvl="0" indent="0" algn="l" defTabSz="914400" rtl="0" eaLnBrk="1" fontAlgn="auto" latinLnBrk="0" hangingPunct="1">
              <a:lnSpc>
                <a:spcPct val="100000"/>
              </a:lnSpc>
              <a:spcBef>
                <a:spcPts val="1000"/>
              </a:spcBef>
              <a:spcAft>
                <a:spcPts val="0"/>
              </a:spcAft>
              <a:buClr>
                <a:srgbClr val="000000"/>
              </a:buClr>
              <a:buSzPts val="2600"/>
              <a:buFont typeface="Arial"/>
              <a:buNone/>
              <a:tabLst/>
              <a:defRPr/>
            </a:pP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457200" marR="0" lvl="0" indent="0" algn="l" defTabSz="914400" rtl="0" eaLnBrk="1" fontAlgn="auto" latinLnBrk="0" hangingPunct="1">
              <a:lnSpc>
                <a:spcPct val="100000"/>
              </a:lnSpc>
              <a:spcBef>
                <a:spcPts val="1000"/>
              </a:spcBef>
              <a:spcAft>
                <a:spcPts val="0"/>
              </a:spcAft>
              <a:buClr>
                <a:srgbClr val="000000"/>
              </a:buClr>
              <a:buSzPts val="2600"/>
              <a:buFont typeface="Arial"/>
              <a:buNone/>
              <a:tabLst/>
              <a:defRPr/>
            </a:pP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600"/>
              <a:buFont typeface="Arial"/>
              <a:buNone/>
              <a:tabLst/>
              <a:defRPr/>
            </a:pP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305" name="Google Shape;305;p34"/>
          <p:cNvSpPr txBox="1">
            <a:spLocks noGrp="1"/>
          </p:cNvSpPr>
          <p:nvPr>
            <p:ph type="title"/>
          </p:nvPr>
        </p:nvSpPr>
        <p:spPr>
          <a:xfrm>
            <a:off x="346550" y="18848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a:solidFill>
                  <a:schemeClr val="lt1"/>
                </a:solidFill>
                <a:latin typeface="Century Gothic"/>
                <a:ea typeface="Century Gothic"/>
                <a:cs typeface="Century Gothic"/>
                <a:sym typeface="Century Gothic"/>
              </a:rPr>
              <a:t>Community Partnerships</a:t>
            </a:r>
            <a:endParaRPr>
              <a:solidFill>
                <a:schemeClr val="lt1"/>
              </a:solidFill>
              <a:latin typeface="Century Gothic"/>
              <a:ea typeface="Century Gothic"/>
              <a:cs typeface="Century Gothic"/>
              <a:sym typeface="Century Gothic"/>
            </a:endParaRPr>
          </a:p>
        </p:txBody>
      </p:sp>
      <p:pic>
        <p:nvPicPr>
          <p:cNvPr id="306" name="Google Shape;306;p34"/>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a:off x="542300" y="3708900"/>
            <a:ext cx="2473150" cy="2143125"/>
          </a:xfrm>
          <a:prstGeom prst="rect">
            <a:avLst/>
          </a:prstGeom>
          <a:noFill/>
          <a:ln>
            <a:noFill/>
          </a:ln>
        </p:spPr>
      </p:pic>
      <p:pic>
        <p:nvPicPr>
          <p:cNvPr id="307" name="Google Shape;307;p34"/>
          <p:cNvPicPr preferRelativeResize="0"/>
          <p:nvPr/>
        </p:nvPicPr>
        <p:blipFill rotWithShape="1">
          <a:blip r:embed="rId4" cstate="print">
            <a:alphaModFix/>
            <a:extLst>
              <a:ext uri="{28A0092B-C50C-407E-A947-70E740481C1C}">
                <a14:useLocalDpi xmlns:a14="http://schemas.microsoft.com/office/drawing/2010/main" val="0"/>
              </a:ext>
            </a:extLst>
          </a:blip>
          <a:srcRect/>
          <a:stretch/>
        </p:blipFill>
        <p:spPr>
          <a:xfrm>
            <a:off x="3444075" y="3694912"/>
            <a:ext cx="2034540" cy="2171124"/>
          </a:xfrm>
          <a:prstGeom prst="rect">
            <a:avLst/>
          </a:prstGeom>
          <a:noFill/>
          <a:ln>
            <a:noFill/>
          </a:ln>
        </p:spPr>
      </p:pic>
      <p:pic>
        <p:nvPicPr>
          <p:cNvPr id="308" name="Google Shape;308;p34"/>
          <p:cNvPicPr preferRelativeResize="0"/>
          <p:nvPr/>
        </p:nvPicPr>
        <p:blipFill rotWithShape="1">
          <a:blip r:embed="rId5">
            <a:alphaModFix/>
            <a:extLst>
              <a:ext uri="{28A0092B-C50C-407E-A947-70E740481C1C}">
                <a14:useLocalDpi xmlns:a14="http://schemas.microsoft.com/office/drawing/2010/main" val="0"/>
              </a:ext>
            </a:extLst>
          </a:blip>
          <a:srcRect/>
          <a:stretch/>
        </p:blipFill>
        <p:spPr>
          <a:xfrm>
            <a:off x="6200363" y="3708888"/>
            <a:ext cx="2143125" cy="21431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35"/>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2984350" y="0"/>
            <a:ext cx="6231276" cy="6858002"/>
          </a:xfrm>
          <a:prstGeom prst="rect">
            <a:avLst/>
          </a:prstGeom>
          <a:noFill/>
          <a:ln w="28575" cap="flat" cmpd="sng">
            <a:solidFill>
              <a:schemeClr val="lt1"/>
            </a:solidFill>
            <a:prstDash val="solid"/>
            <a:round/>
            <a:headEnd type="none" w="sm" len="sm"/>
            <a:tailEnd type="none" w="sm" len="sm"/>
          </a:ln>
        </p:spPr>
      </p:pic>
      <p:sp>
        <p:nvSpPr>
          <p:cNvPr id="315" name="Google Shape;315;p35"/>
          <p:cNvSpPr txBox="1"/>
          <p:nvPr/>
        </p:nvSpPr>
        <p:spPr>
          <a:xfrm>
            <a:off x="107424" y="361950"/>
            <a:ext cx="2876925" cy="6134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Perfect Aire donated 60 air conditioners and dehumidifiers to Mobile Care Chicago.</a:t>
            </a:r>
            <a:endParaRPr kumimoji="0"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We gave 8 air conditioning units to one of our partner schools, Visitation, a Catholic school that does not have air conditioning.</a:t>
            </a:r>
            <a:endParaRPr kumimoji="0"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6"/>
          <p:cNvSpPr txBox="1">
            <a:spLocks noGrp="1"/>
          </p:cNvSpPr>
          <p:nvPr>
            <p:ph type="title"/>
          </p:nvPr>
        </p:nvSpPr>
        <p:spPr>
          <a:xfrm>
            <a:off x="346550" y="-1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dirty="0">
                <a:solidFill>
                  <a:schemeClr val="lt1"/>
                </a:solidFill>
                <a:latin typeface="Century Gothic"/>
                <a:ea typeface="Century Gothic"/>
                <a:cs typeface="Century Gothic"/>
                <a:sym typeface="Century Gothic"/>
              </a:rPr>
              <a:t>Before Enrollment</a:t>
            </a:r>
            <a:endParaRPr dirty="0">
              <a:solidFill>
                <a:schemeClr val="lt1"/>
              </a:solidFill>
              <a:latin typeface="Century Gothic"/>
              <a:ea typeface="Century Gothic"/>
              <a:cs typeface="Century Gothic"/>
              <a:sym typeface="Century Gothic"/>
            </a:endParaRPr>
          </a:p>
        </p:txBody>
      </p:sp>
      <p:graphicFrame>
        <p:nvGraphicFramePr>
          <p:cNvPr id="321" name="Google Shape;321;p36"/>
          <p:cNvGraphicFramePr/>
          <p:nvPr>
            <p:extLst>
              <p:ext uri="{D42A27DB-BD31-4B8C-83A1-F6EECF244321}">
                <p14:modId xmlns:p14="http://schemas.microsoft.com/office/powerpoint/2010/main" val="3171378225"/>
              </p:ext>
            </p:extLst>
          </p:nvPr>
        </p:nvGraphicFramePr>
        <p:xfrm>
          <a:off x="999875" y="1960500"/>
          <a:ext cx="7144250" cy="3901320"/>
        </p:xfrm>
        <a:graphic>
          <a:graphicData uri="http://schemas.openxmlformats.org/drawingml/2006/table">
            <a:tbl>
              <a:tblPr>
                <a:noFill/>
              </a:tblPr>
              <a:tblGrid>
                <a:gridCol w="3572125">
                  <a:extLst>
                    <a:ext uri="{9D8B030D-6E8A-4147-A177-3AD203B41FA5}">
                      <a16:colId xmlns:a16="http://schemas.microsoft.com/office/drawing/2014/main" val="20000"/>
                    </a:ext>
                  </a:extLst>
                </a:gridCol>
                <a:gridCol w="3572125">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2400"/>
                        <a:buFont typeface="Arial"/>
                        <a:buNone/>
                      </a:pPr>
                      <a:r>
                        <a:rPr lang="en-US" sz="2600" u="none" strike="noStrike" cap="none" dirty="0">
                          <a:solidFill>
                            <a:schemeClr val="lt1"/>
                          </a:solidFill>
                          <a:latin typeface="Century Gothic" panose="020B0502020202020204" pitchFamily="34" charset="0"/>
                        </a:rPr>
                        <a:t>Fewer than 5 school absences</a:t>
                      </a:r>
                      <a:endParaRPr sz="2600" u="none" strike="noStrike" cap="none" dirty="0">
                        <a:solidFill>
                          <a:schemeClr val="lt1"/>
                        </a:solidFill>
                        <a:latin typeface="Century Gothic" panose="020B0502020202020204" pitchFamily="34" charset="0"/>
                      </a:endParaRPr>
                    </a:p>
                  </a:txBody>
                  <a:tcPr marL="91425" marR="91425" marT="91425" marB="91425">
                    <a:lnL w="9525" cap="flat" cmpd="sng">
                      <a:solidFill>
                        <a:schemeClr val="lt1">
                          <a:alpha val="0"/>
                        </a:schemeClr>
                      </a:solidFill>
                      <a:prstDash val="solid"/>
                      <a:round/>
                      <a:headEnd type="none" w="sm" len="sm"/>
                      <a:tailEnd type="none" w="sm" len="sm"/>
                    </a:lnL>
                    <a:lnR w="9525" cap="flat" cmpd="sng">
                      <a:solidFill>
                        <a:schemeClr val="lt1">
                          <a:alpha val="0"/>
                        </a:scheme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chemeClr val="lt1">
                          <a:alpha val="0"/>
                        </a:schemeClr>
                      </a:solidFill>
                      <a:prstDash val="solid"/>
                      <a:round/>
                      <a:headEnd type="none" w="sm" len="sm"/>
                      <a:tailEnd type="none" w="sm" len="sm"/>
                    </a:lnB>
                  </a:tcPr>
                </a:tc>
                <a:tc>
                  <a:txBody>
                    <a:bodyPr/>
                    <a:lstStyle/>
                    <a:p>
                      <a:pPr marL="476250" marR="0" lvl="0" indent="0" algn="r" rtl="0">
                        <a:lnSpc>
                          <a:spcPct val="100000"/>
                        </a:lnSpc>
                        <a:spcBef>
                          <a:spcPts val="0"/>
                        </a:spcBef>
                        <a:spcAft>
                          <a:spcPts val="0"/>
                        </a:spcAft>
                        <a:buClr>
                          <a:srgbClr val="000000"/>
                        </a:buClr>
                        <a:buSzPts val="2400"/>
                        <a:buFont typeface="Arial"/>
                        <a:buNone/>
                      </a:pPr>
                      <a:r>
                        <a:rPr lang="en-US" sz="2600" u="none" strike="noStrike" cap="none" dirty="0">
                          <a:solidFill>
                            <a:schemeClr val="lt1"/>
                          </a:solidFill>
                          <a:latin typeface="Century Gothic" panose="020B0502020202020204" pitchFamily="34" charset="0"/>
                        </a:rPr>
                        <a:t>75%</a:t>
                      </a:r>
                      <a:endParaRPr sz="2600" u="none" strike="noStrike" cap="none" dirty="0">
                        <a:solidFill>
                          <a:schemeClr val="lt1"/>
                        </a:solidFill>
                        <a:latin typeface="Century Gothic" panose="020B0502020202020204" pitchFamily="34" charset="0"/>
                      </a:endParaRPr>
                    </a:p>
                  </a:txBody>
                  <a:tcPr marL="91425" marR="91425" marT="91425" marB="91425">
                    <a:lnL w="9525" cap="flat" cmpd="sng">
                      <a:solidFill>
                        <a:schemeClr val="lt1">
                          <a:alpha val="0"/>
                        </a:scheme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2400"/>
                        <a:buFont typeface="Arial"/>
                        <a:buNone/>
                      </a:pPr>
                      <a:r>
                        <a:rPr lang="en-US" sz="2600" u="none" strike="noStrike" cap="none" dirty="0">
                          <a:solidFill>
                            <a:schemeClr val="lt1"/>
                          </a:solidFill>
                          <a:latin typeface="Century Gothic" panose="020B0502020202020204" pitchFamily="34" charset="0"/>
                        </a:rPr>
                        <a:t>No emergency department visits</a:t>
                      </a:r>
                      <a:endParaRPr sz="2600" u="none" strike="noStrike" cap="none" dirty="0">
                        <a:solidFill>
                          <a:schemeClr val="lt1"/>
                        </a:solidFill>
                        <a:latin typeface="Century Gothic" panose="020B0502020202020204" pitchFamily="34" charset="0"/>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chemeClr val="lt1">
                          <a:alpha val="0"/>
                        </a:scheme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76250" marR="0" lvl="0" indent="0" algn="r" rtl="0">
                        <a:lnSpc>
                          <a:spcPct val="100000"/>
                        </a:lnSpc>
                        <a:spcBef>
                          <a:spcPts val="0"/>
                        </a:spcBef>
                        <a:spcAft>
                          <a:spcPts val="0"/>
                        </a:spcAft>
                        <a:buClr>
                          <a:srgbClr val="000000"/>
                        </a:buClr>
                        <a:buSzPts val="2400"/>
                        <a:buFont typeface="Arial"/>
                        <a:buNone/>
                      </a:pPr>
                      <a:r>
                        <a:rPr lang="en-US" sz="2600" u="none" strike="noStrike" cap="none">
                          <a:solidFill>
                            <a:schemeClr val="lt1"/>
                          </a:solidFill>
                          <a:latin typeface="Century Gothic" panose="020B0502020202020204" pitchFamily="34" charset="0"/>
                        </a:rPr>
                        <a:t>45%</a:t>
                      </a:r>
                      <a:endParaRPr sz="2600" u="none" strike="noStrike" cap="none">
                        <a:solidFill>
                          <a:schemeClr val="lt1"/>
                        </a:solidFill>
                        <a:latin typeface="Century Gothic" panose="020B0502020202020204" pitchFamily="34" charset="0"/>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2400"/>
                        <a:buFont typeface="Arial"/>
                        <a:buNone/>
                      </a:pPr>
                      <a:r>
                        <a:rPr lang="en-US" sz="2600" u="none" strike="noStrike" cap="none" dirty="0">
                          <a:solidFill>
                            <a:schemeClr val="lt1"/>
                          </a:solidFill>
                          <a:latin typeface="Century Gothic" panose="020B0502020202020204" pitchFamily="34" charset="0"/>
                        </a:rPr>
                        <a:t>No asthma hospitalizations</a:t>
                      </a:r>
                      <a:endParaRPr sz="2600" u="none" strike="noStrike" cap="none" dirty="0">
                        <a:solidFill>
                          <a:schemeClr val="lt1"/>
                        </a:solidFill>
                        <a:latin typeface="Century Gothic" panose="020B0502020202020204" pitchFamily="34" charset="0"/>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76250" marR="0" lvl="0" indent="0" algn="r" rtl="0">
                        <a:lnSpc>
                          <a:spcPct val="100000"/>
                        </a:lnSpc>
                        <a:spcBef>
                          <a:spcPts val="0"/>
                        </a:spcBef>
                        <a:spcAft>
                          <a:spcPts val="0"/>
                        </a:spcAft>
                        <a:buClr>
                          <a:srgbClr val="000000"/>
                        </a:buClr>
                        <a:buSzPts val="2400"/>
                        <a:buFont typeface="Arial"/>
                        <a:buNone/>
                      </a:pPr>
                      <a:r>
                        <a:rPr lang="en-US" sz="2600" u="none" strike="noStrike" cap="none">
                          <a:solidFill>
                            <a:schemeClr val="lt1"/>
                          </a:solidFill>
                          <a:latin typeface="Century Gothic" panose="020B0502020202020204" pitchFamily="34" charset="0"/>
                        </a:rPr>
                        <a:t>81%</a:t>
                      </a:r>
                      <a:endParaRPr sz="2600" u="none" strike="noStrike" cap="none">
                        <a:solidFill>
                          <a:schemeClr val="lt1"/>
                        </a:solidFill>
                        <a:latin typeface="Century Gothic" panose="020B0502020202020204" pitchFamily="34" charset="0"/>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2400"/>
                        <a:buFont typeface="Arial"/>
                        <a:buNone/>
                      </a:pPr>
                      <a:r>
                        <a:rPr lang="en-US" sz="2600" u="none" strike="noStrike" cap="none" dirty="0">
                          <a:solidFill>
                            <a:schemeClr val="lt1"/>
                          </a:solidFill>
                          <a:latin typeface="Century Gothic" panose="020B0502020202020204" pitchFamily="34" charset="0"/>
                        </a:rPr>
                        <a:t>ACT score 19 or above</a:t>
                      </a:r>
                      <a:endParaRPr sz="2600" u="none" strike="noStrike" cap="none" dirty="0">
                        <a:solidFill>
                          <a:schemeClr val="lt1"/>
                        </a:solidFill>
                        <a:latin typeface="Century Gothic" panose="020B0502020202020204" pitchFamily="34" charset="0"/>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476250" marR="0" lvl="0" indent="0" algn="r" rtl="0">
                        <a:lnSpc>
                          <a:spcPct val="100000"/>
                        </a:lnSpc>
                        <a:spcBef>
                          <a:spcPts val="0"/>
                        </a:spcBef>
                        <a:spcAft>
                          <a:spcPts val="0"/>
                        </a:spcAft>
                        <a:buClr>
                          <a:srgbClr val="000000"/>
                        </a:buClr>
                        <a:buSzPts val="2400"/>
                        <a:buFont typeface="Arial"/>
                        <a:buNone/>
                      </a:pPr>
                      <a:r>
                        <a:rPr lang="en-US" sz="2600" u="none" strike="noStrike" cap="none" dirty="0">
                          <a:solidFill>
                            <a:schemeClr val="lt1"/>
                          </a:solidFill>
                          <a:latin typeface="Century Gothic" panose="020B0502020202020204" pitchFamily="34" charset="0"/>
                        </a:rPr>
                        <a:t>42%</a:t>
                      </a:r>
                      <a:endParaRPr sz="2600" u="none" strike="noStrike" cap="none" dirty="0">
                        <a:solidFill>
                          <a:schemeClr val="lt1"/>
                        </a:solidFill>
                        <a:latin typeface="Century Gothic" panose="020B0502020202020204" pitchFamily="34" charset="0"/>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37"/>
          <p:cNvSpPr txBox="1">
            <a:spLocks noGrp="1"/>
          </p:cNvSpPr>
          <p:nvPr>
            <p:ph type="title"/>
          </p:nvPr>
        </p:nvSpPr>
        <p:spPr>
          <a:xfrm>
            <a:off x="346550" y="-1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r>
              <a:rPr lang="en-US" dirty="0">
                <a:solidFill>
                  <a:schemeClr val="lt1"/>
                </a:solidFill>
                <a:latin typeface="Century Gothic"/>
                <a:ea typeface="Century Gothic"/>
                <a:cs typeface="Century Gothic"/>
                <a:sym typeface="Century Gothic"/>
              </a:rPr>
              <a:t>After Enrollment</a:t>
            </a:r>
            <a:endParaRPr dirty="0">
              <a:solidFill>
                <a:schemeClr val="lt1"/>
              </a:solidFill>
              <a:latin typeface="Century Gothic"/>
              <a:ea typeface="Century Gothic"/>
              <a:cs typeface="Century Gothic"/>
              <a:sym typeface="Century Gothic"/>
            </a:endParaRPr>
          </a:p>
        </p:txBody>
      </p:sp>
      <p:graphicFrame>
        <p:nvGraphicFramePr>
          <p:cNvPr id="327" name="Google Shape;327;p37"/>
          <p:cNvGraphicFramePr/>
          <p:nvPr>
            <p:extLst>
              <p:ext uri="{D42A27DB-BD31-4B8C-83A1-F6EECF244321}">
                <p14:modId xmlns:p14="http://schemas.microsoft.com/office/powerpoint/2010/main" val="1721639807"/>
              </p:ext>
            </p:extLst>
          </p:nvPr>
        </p:nvGraphicFramePr>
        <p:xfrm>
          <a:off x="56962" y="1048207"/>
          <a:ext cx="9030075" cy="4876650"/>
        </p:xfrm>
        <a:graphic>
          <a:graphicData uri="http://schemas.openxmlformats.org/drawingml/2006/table">
            <a:tbl>
              <a:tblPr>
                <a:noFill/>
              </a:tblPr>
              <a:tblGrid>
                <a:gridCol w="3370175">
                  <a:extLst>
                    <a:ext uri="{9D8B030D-6E8A-4147-A177-3AD203B41FA5}">
                      <a16:colId xmlns:a16="http://schemas.microsoft.com/office/drawing/2014/main" val="20000"/>
                    </a:ext>
                  </a:extLst>
                </a:gridCol>
                <a:gridCol w="2680175">
                  <a:extLst>
                    <a:ext uri="{9D8B030D-6E8A-4147-A177-3AD203B41FA5}">
                      <a16:colId xmlns:a16="http://schemas.microsoft.com/office/drawing/2014/main" val="20001"/>
                    </a:ext>
                  </a:extLst>
                </a:gridCol>
                <a:gridCol w="2979725">
                  <a:extLst>
                    <a:ext uri="{9D8B030D-6E8A-4147-A177-3AD203B41FA5}">
                      <a16:colId xmlns:a16="http://schemas.microsoft.com/office/drawing/2014/main" val="20002"/>
                    </a:ext>
                  </a:extLst>
                </a:gridCol>
              </a:tblGrid>
              <a:tr h="548600">
                <a:tc>
                  <a:txBody>
                    <a:bodyPr/>
                    <a:lstStyle/>
                    <a:p>
                      <a:pPr marL="0" marR="0" lvl="0" indent="0" algn="l" rtl="0">
                        <a:lnSpc>
                          <a:spcPct val="100000"/>
                        </a:lnSpc>
                        <a:spcBef>
                          <a:spcPts val="0"/>
                        </a:spcBef>
                        <a:spcAft>
                          <a:spcPts val="0"/>
                        </a:spcAft>
                        <a:buClr>
                          <a:srgbClr val="000000"/>
                        </a:buClr>
                        <a:buSzPts val="2400"/>
                        <a:buFont typeface="Arial"/>
                        <a:buNone/>
                      </a:pPr>
                      <a:endParaRPr sz="2600" u="none" strike="noStrike" cap="none" dirty="0">
                        <a:solidFill>
                          <a:schemeClr val="lt1"/>
                        </a:solidFill>
                        <a:latin typeface="Century Gothic" panose="020B0502020202020204" pitchFamily="34" charset="0"/>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400"/>
                        <a:buFont typeface="Arial"/>
                        <a:buNone/>
                      </a:pPr>
                      <a:r>
                        <a:rPr lang="en-US" sz="2600" u="none" strike="noStrike" cap="none" dirty="0">
                          <a:solidFill>
                            <a:schemeClr val="lt1"/>
                          </a:solidFill>
                          <a:latin typeface="Century Gothic" panose="020B0502020202020204" pitchFamily="34" charset="0"/>
                        </a:rPr>
                        <a:t>After Enrollment</a:t>
                      </a:r>
                      <a:endParaRPr sz="2600" u="none" strike="noStrike" cap="none" dirty="0">
                        <a:solidFill>
                          <a:schemeClr val="lt1"/>
                        </a:solidFill>
                        <a:latin typeface="Century Gothic" panose="020B0502020202020204" pitchFamily="34" charset="0"/>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400"/>
                        <a:buFont typeface="Arial"/>
                        <a:buNone/>
                      </a:pPr>
                      <a:r>
                        <a:rPr lang="en-US" sz="2600" u="none" strike="noStrike" cap="none" dirty="0">
                          <a:solidFill>
                            <a:schemeClr val="lt1"/>
                          </a:solidFill>
                          <a:latin typeface="Century Gothic" panose="020B0502020202020204" pitchFamily="34" charset="0"/>
                        </a:rPr>
                        <a:t>Before </a:t>
                      </a:r>
                      <a:br>
                        <a:rPr lang="en-US" sz="2600" u="none" strike="noStrike" cap="none" dirty="0">
                          <a:solidFill>
                            <a:schemeClr val="lt1"/>
                          </a:solidFill>
                          <a:latin typeface="Century Gothic" panose="020B0502020202020204" pitchFamily="34" charset="0"/>
                        </a:rPr>
                      </a:br>
                      <a:r>
                        <a:rPr lang="en-US" sz="2600" u="none" strike="noStrike" cap="none" dirty="0">
                          <a:solidFill>
                            <a:schemeClr val="lt1"/>
                          </a:solidFill>
                          <a:latin typeface="Century Gothic" panose="020B0502020202020204" pitchFamily="34" charset="0"/>
                        </a:rPr>
                        <a:t>Enrollment</a:t>
                      </a:r>
                      <a:endParaRPr sz="2600" u="none" strike="noStrike" cap="none" dirty="0">
                        <a:solidFill>
                          <a:schemeClr val="lt1"/>
                        </a:solidFill>
                        <a:latin typeface="Century Gothic" panose="020B0502020202020204" pitchFamily="34" charset="0"/>
                      </a:endParaRPr>
                    </a:p>
                  </a:txBody>
                  <a:tcPr marL="91425" marR="91425" marT="91425" marB="91425"/>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chemeClr val="dk1"/>
                        </a:buClr>
                        <a:buSzPts val="1100"/>
                        <a:buFont typeface="Arial"/>
                        <a:buNone/>
                      </a:pPr>
                      <a:r>
                        <a:rPr lang="en-US" sz="2600" u="none" strike="noStrike" cap="none" dirty="0">
                          <a:solidFill>
                            <a:schemeClr val="lt1"/>
                          </a:solidFill>
                          <a:latin typeface="Century Gothic" panose="020B0502020202020204" pitchFamily="34" charset="0"/>
                        </a:rPr>
                        <a:t>Fewer than 5 school absences</a:t>
                      </a:r>
                      <a:endParaRPr sz="2600" u="none" strike="noStrike" cap="none" dirty="0">
                        <a:solidFill>
                          <a:schemeClr val="lt1"/>
                        </a:solidFill>
                        <a:latin typeface="Century Gothic" panose="020B0502020202020204" pitchFamily="34" charset="0"/>
                      </a:endParaRPr>
                    </a:p>
                  </a:txBody>
                  <a:tcPr marL="91425" marR="91425" marT="91425" marB="91425"/>
                </a:tc>
                <a:tc>
                  <a:txBody>
                    <a:bodyPr/>
                    <a:lstStyle/>
                    <a:p>
                      <a:pPr marL="0" marR="0" lvl="0" indent="0" algn="r" rtl="0">
                        <a:lnSpc>
                          <a:spcPct val="100000"/>
                        </a:lnSpc>
                        <a:spcBef>
                          <a:spcPts val="0"/>
                        </a:spcBef>
                        <a:spcAft>
                          <a:spcPts val="0"/>
                        </a:spcAft>
                        <a:buClr>
                          <a:srgbClr val="000000"/>
                        </a:buClr>
                        <a:buSzPts val="2400"/>
                        <a:buFont typeface="Arial"/>
                        <a:buNone/>
                      </a:pPr>
                      <a:r>
                        <a:rPr lang="en-US" sz="2600" u="none" strike="noStrike" cap="none" dirty="0">
                          <a:solidFill>
                            <a:schemeClr val="lt1"/>
                          </a:solidFill>
                          <a:latin typeface="Century Gothic" panose="020B0502020202020204" pitchFamily="34" charset="0"/>
                        </a:rPr>
                        <a:t>97%</a:t>
                      </a:r>
                      <a:endParaRPr sz="2600" u="none" strike="noStrike" cap="none" dirty="0">
                        <a:solidFill>
                          <a:schemeClr val="lt1"/>
                        </a:solidFill>
                        <a:latin typeface="Century Gothic" panose="020B0502020202020204" pitchFamily="34" charset="0"/>
                      </a:endParaRPr>
                    </a:p>
                  </a:txBody>
                  <a:tcPr marL="91425" marR="91425" marT="91425" marB="91425"/>
                </a:tc>
                <a:tc>
                  <a:txBody>
                    <a:bodyPr/>
                    <a:lstStyle/>
                    <a:p>
                      <a:pPr marL="0" marR="0" lvl="0" indent="0" algn="r" rtl="0">
                        <a:lnSpc>
                          <a:spcPct val="100000"/>
                        </a:lnSpc>
                        <a:spcBef>
                          <a:spcPts val="0"/>
                        </a:spcBef>
                        <a:spcAft>
                          <a:spcPts val="0"/>
                        </a:spcAft>
                        <a:buClr>
                          <a:srgbClr val="000000"/>
                        </a:buClr>
                        <a:buSzPts val="2400"/>
                        <a:buFont typeface="Arial"/>
                        <a:buNone/>
                      </a:pPr>
                      <a:r>
                        <a:rPr lang="en-US" sz="2600" u="none" strike="noStrike" cap="none" dirty="0">
                          <a:solidFill>
                            <a:schemeClr val="lt1"/>
                          </a:solidFill>
                          <a:latin typeface="Century Gothic" panose="020B0502020202020204" pitchFamily="34" charset="0"/>
                        </a:rPr>
                        <a:t>75%</a:t>
                      </a:r>
                      <a:endParaRPr sz="2600" u="none" strike="noStrike" cap="none" dirty="0">
                        <a:solidFill>
                          <a:schemeClr val="lt1"/>
                        </a:solidFill>
                        <a:latin typeface="Century Gothic" panose="020B0502020202020204" pitchFamily="34" charset="0"/>
                      </a:endParaRPr>
                    </a:p>
                  </a:txBody>
                  <a:tcPr marL="91425" marR="91425" marT="91425" marB="91425"/>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chemeClr val="dk1"/>
                        </a:buClr>
                        <a:buSzPts val="1100"/>
                        <a:buFont typeface="Arial"/>
                        <a:buNone/>
                      </a:pPr>
                      <a:r>
                        <a:rPr lang="en-US" sz="2600" u="none" strike="noStrike" cap="none" dirty="0">
                          <a:solidFill>
                            <a:schemeClr val="lt1"/>
                          </a:solidFill>
                          <a:latin typeface="Century Gothic" panose="020B0502020202020204" pitchFamily="34" charset="0"/>
                        </a:rPr>
                        <a:t>No emergency department visits</a:t>
                      </a:r>
                      <a:endParaRPr sz="2600" u="none" strike="noStrike" cap="none" dirty="0">
                        <a:latin typeface="Century Gothic" panose="020B0502020202020204" pitchFamily="34" charset="0"/>
                      </a:endParaRPr>
                    </a:p>
                  </a:txBody>
                  <a:tcPr marL="91425" marR="91425" marT="91425" marB="91425"/>
                </a:tc>
                <a:tc>
                  <a:txBody>
                    <a:bodyPr/>
                    <a:lstStyle/>
                    <a:p>
                      <a:pPr marL="0" marR="0" lvl="0" indent="0" algn="r" rtl="0">
                        <a:lnSpc>
                          <a:spcPct val="100000"/>
                        </a:lnSpc>
                        <a:spcBef>
                          <a:spcPts val="0"/>
                        </a:spcBef>
                        <a:spcAft>
                          <a:spcPts val="0"/>
                        </a:spcAft>
                        <a:buClr>
                          <a:srgbClr val="000000"/>
                        </a:buClr>
                        <a:buSzPts val="2400"/>
                        <a:buFont typeface="Arial"/>
                        <a:buNone/>
                      </a:pPr>
                      <a:r>
                        <a:rPr lang="en-US" sz="2600" u="none" strike="noStrike" cap="none">
                          <a:solidFill>
                            <a:schemeClr val="lt1"/>
                          </a:solidFill>
                          <a:latin typeface="Century Gothic" panose="020B0502020202020204" pitchFamily="34" charset="0"/>
                        </a:rPr>
                        <a:t>94%</a:t>
                      </a:r>
                      <a:endParaRPr sz="2600" u="none" strike="noStrike" cap="none">
                        <a:solidFill>
                          <a:schemeClr val="lt1"/>
                        </a:solidFill>
                        <a:latin typeface="Century Gothic" panose="020B0502020202020204" pitchFamily="34" charset="0"/>
                      </a:endParaRPr>
                    </a:p>
                  </a:txBody>
                  <a:tcPr marL="91425" marR="91425" marT="91425" marB="91425"/>
                </a:tc>
                <a:tc>
                  <a:txBody>
                    <a:bodyPr/>
                    <a:lstStyle/>
                    <a:p>
                      <a:pPr marL="0" marR="0" lvl="0" indent="0" algn="r" rtl="0">
                        <a:lnSpc>
                          <a:spcPct val="100000"/>
                        </a:lnSpc>
                        <a:spcBef>
                          <a:spcPts val="0"/>
                        </a:spcBef>
                        <a:spcAft>
                          <a:spcPts val="0"/>
                        </a:spcAft>
                        <a:buClr>
                          <a:srgbClr val="000000"/>
                        </a:buClr>
                        <a:buSzPts val="2400"/>
                        <a:buFont typeface="Arial"/>
                        <a:buNone/>
                      </a:pPr>
                      <a:r>
                        <a:rPr lang="en-US" sz="2600" u="none" strike="noStrike" cap="none" dirty="0">
                          <a:solidFill>
                            <a:schemeClr val="lt1"/>
                          </a:solidFill>
                          <a:latin typeface="Century Gothic" panose="020B0502020202020204" pitchFamily="34" charset="0"/>
                        </a:rPr>
                        <a:t>45%</a:t>
                      </a:r>
                      <a:endParaRPr sz="2600" u="none" strike="noStrike" cap="none" dirty="0">
                        <a:solidFill>
                          <a:schemeClr val="lt1"/>
                        </a:solidFill>
                        <a:latin typeface="Century Gothic" panose="020B0502020202020204" pitchFamily="34" charset="0"/>
                      </a:endParaRPr>
                    </a:p>
                  </a:txBody>
                  <a:tcPr marL="91425" marR="91425" marT="91425" marB="91425"/>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chemeClr val="dk1"/>
                        </a:buClr>
                        <a:buSzPts val="1100"/>
                        <a:buFont typeface="Arial"/>
                        <a:buNone/>
                      </a:pPr>
                      <a:r>
                        <a:rPr lang="en-US" sz="2600" u="none" strike="noStrike" cap="none" dirty="0">
                          <a:solidFill>
                            <a:schemeClr val="lt1"/>
                          </a:solidFill>
                          <a:latin typeface="Century Gothic" panose="020B0502020202020204" pitchFamily="34" charset="0"/>
                        </a:rPr>
                        <a:t>No asthma hospitalizations</a:t>
                      </a:r>
                      <a:endParaRPr sz="2600" u="none" strike="noStrike" cap="none" dirty="0">
                        <a:solidFill>
                          <a:schemeClr val="lt1"/>
                        </a:solidFill>
                        <a:latin typeface="Century Gothic" panose="020B0502020202020204" pitchFamily="34" charset="0"/>
                      </a:endParaRPr>
                    </a:p>
                  </a:txBody>
                  <a:tcPr marL="91425" marR="91425" marT="91425" marB="91425"/>
                </a:tc>
                <a:tc>
                  <a:txBody>
                    <a:bodyPr/>
                    <a:lstStyle/>
                    <a:p>
                      <a:pPr marL="0" marR="0" lvl="0" indent="0" algn="r" rtl="0">
                        <a:lnSpc>
                          <a:spcPct val="100000"/>
                        </a:lnSpc>
                        <a:spcBef>
                          <a:spcPts val="0"/>
                        </a:spcBef>
                        <a:spcAft>
                          <a:spcPts val="0"/>
                        </a:spcAft>
                        <a:buClr>
                          <a:srgbClr val="000000"/>
                        </a:buClr>
                        <a:buSzPts val="2400"/>
                        <a:buFont typeface="Arial"/>
                        <a:buNone/>
                      </a:pPr>
                      <a:r>
                        <a:rPr lang="en-US" sz="2600" u="none" strike="noStrike" cap="none">
                          <a:solidFill>
                            <a:schemeClr val="lt1"/>
                          </a:solidFill>
                          <a:latin typeface="Century Gothic" panose="020B0502020202020204" pitchFamily="34" charset="0"/>
                        </a:rPr>
                        <a:t>98%</a:t>
                      </a:r>
                      <a:endParaRPr sz="2600" u="none" strike="noStrike" cap="none">
                        <a:solidFill>
                          <a:schemeClr val="lt1"/>
                        </a:solidFill>
                        <a:latin typeface="Century Gothic" panose="020B0502020202020204" pitchFamily="34" charset="0"/>
                      </a:endParaRPr>
                    </a:p>
                  </a:txBody>
                  <a:tcPr marL="91425" marR="91425" marT="91425" marB="91425"/>
                </a:tc>
                <a:tc>
                  <a:txBody>
                    <a:bodyPr/>
                    <a:lstStyle/>
                    <a:p>
                      <a:pPr marL="0" marR="0" lvl="0" indent="0" algn="r" rtl="0">
                        <a:lnSpc>
                          <a:spcPct val="100000"/>
                        </a:lnSpc>
                        <a:spcBef>
                          <a:spcPts val="0"/>
                        </a:spcBef>
                        <a:spcAft>
                          <a:spcPts val="0"/>
                        </a:spcAft>
                        <a:buClr>
                          <a:srgbClr val="000000"/>
                        </a:buClr>
                        <a:buSzPts val="2400"/>
                        <a:buFont typeface="Arial"/>
                        <a:buNone/>
                      </a:pPr>
                      <a:r>
                        <a:rPr lang="en-US" sz="2600" u="none" strike="noStrike" cap="none" dirty="0">
                          <a:solidFill>
                            <a:schemeClr val="lt1"/>
                          </a:solidFill>
                          <a:latin typeface="Century Gothic" panose="020B0502020202020204" pitchFamily="34" charset="0"/>
                        </a:rPr>
                        <a:t>81%</a:t>
                      </a:r>
                      <a:endParaRPr sz="2600" u="none" strike="noStrike" cap="none" dirty="0">
                        <a:solidFill>
                          <a:schemeClr val="lt1"/>
                        </a:solidFill>
                        <a:latin typeface="Century Gothic" panose="020B0502020202020204" pitchFamily="34" charset="0"/>
                      </a:endParaRPr>
                    </a:p>
                  </a:txBody>
                  <a:tcPr marL="91425" marR="91425" marT="91425" marB="91425"/>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chemeClr val="dk1"/>
                        </a:buClr>
                        <a:buSzPts val="1100"/>
                        <a:buFont typeface="Arial"/>
                        <a:buNone/>
                      </a:pPr>
                      <a:r>
                        <a:rPr lang="en-US" sz="2600" u="none" strike="noStrike" cap="none" dirty="0">
                          <a:solidFill>
                            <a:schemeClr val="lt1"/>
                          </a:solidFill>
                          <a:latin typeface="Century Gothic" panose="020B0502020202020204" pitchFamily="34" charset="0"/>
                        </a:rPr>
                        <a:t>ACT score 19 or above</a:t>
                      </a:r>
                      <a:endParaRPr sz="2600" u="none" strike="noStrike" cap="none" dirty="0">
                        <a:solidFill>
                          <a:schemeClr val="lt1"/>
                        </a:solidFill>
                        <a:latin typeface="Century Gothic" panose="020B0502020202020204" pitchFamily="34" charset="0"/>
                      </a:endParaRPr>
                    </a:p>
                  </a:txBody>
                  <a:tcPr marL="91425" marR="91425" marT="91425" marB="91425">
                    <a:lnR w="12700" cap="flat" cmpd="sng" algn="ctr">
                      <a:solidFill>
                        <a:schemeClr val="tx1"/>
                      </a:solidFill>
                      <a:prstDash val="solid"/>
                      <a:round/>
                      <a:headEnd type="none" w="med" len="med"/>
                      <a:tailEnd type="none" w="med" len="med"/>
                    </a:lnR>
                  </a:tcPr>
                </a:tc>
                <a:tc>
                  <a:txBody>
                    <a:bodyPr/>
                    <a:lstStyle/>
                    <a:p>
                      <a:pPr marL="0" marR="0" lvl="0" indent="0" algn="r" rtl="0">
                        <a:lnSpc>
                          <a:spcPct val="100000"/>
                        </a:lnSpc>
                        <a:spcBef>
                          <a:spcPts val="0"/>
                        </a:spcBef>
                        <a:spcAft>
                          <a:spcPts val="0"/>
                        </a:spcAft>
                        <a:buClr>
                          <a:srgbClr val="000000"/>
                        </a:buClr>
                        <a:buSzPts val="2400"/>
                        <a:buFont typeface="Arial"/>
                        <a:buNone/>
                      </a:pPr>
                      <a:r>
                        <a:rPr lang="en-US" sz="2600" u="none" strike="noStrike" cap="none" dirty="0">
                          <a:solidFill>
                            <a:schemeClr val="lt1"/>
                          </a:solidFill>
                          <a:latin typeface="Century Gothic" panose="020B0502020202020204" pitchFamily="34" charset="0"/>
                        </a:rPr>
                        <a:t>75%</a:t>
                      </a:r>
                      <a:endParaRPr sz="2600" u="none" strike="noStrike" cap="none" dirty="0">
                        <a:solidFill>
                          <a:schemeClr val="lt1"/>
                        </a:solidFill>
                        <a:latin typeface="Century Gothic" panose="020B0502020202020204" pitchFamily="34" charset="0"/>
                      </a:endParaRPr>
                    </a:p>
                  </a:txBody>
                  <a:tcPr marL="91425" marR="91425" marT="91425" marB="91425">
                    <a:lnL w="12700" cap="flat" cmpd="sng" algn="ctr">
                      <a:solidFill>
                        <a:schemeClr val="tx1"/>
                      </a:solidFill>
                      <a:prstDash val="solid"/>
                      <a:round/>
                      <a:headEnd type="none" w="med" len="med"/>
                      <a:tailEnd type="none" w="med" len="med"/>
                    </a:lnL>
                  </a:tcPr>
                </a:tc>
                <a:tc>
                  <a:txBody>
                    <a:bodyPr/>
                    <a:lstStyle/>
                    <a:p>
                      <a:pPr marL="0" marR="0" lvl="0" indent="0" algn="r" rtl="0">
                        <a:lnSpc>
                          <a:spcPct val="100000"/>
                        </a:lnSpc>
                        <a:spcBef>
                          <a:spcPts val="0"/>
                        </a:spcBef>
                        <a:spcAft>
                          <a:spcPts val="0"/>
                        </a:spcAft>
                        <a:buClr>
                          <a:srgbClr val="000000"/>
                        </a:buClr>
                        <a:buSzPts val="2400"/>
                        <a:buFont typeface="Arial"/>
                        <a:buNone/>
                      </a:pPr>
                      <a:r>
                        <a:rPr lang="en-US" sz="2600" u="none" strike="noStrike" cap="none" dirty="0">
                          <a:solidFill>
                            <a:schemeClr val="lt1"/>
                          </a:solidFill>
                          <a:latin typeface="Century Gothic" panose="020B0502020202020204" pitchFamily="34" charset="0"/>
                        </a:rPr>
                        <a:t>42%</a:t>
                      </a:r>
                      <a:endParaRPr sz="2600" u="none" strike="noStrike" cap="none" dirty="0">
                        <a:solidFill>
                          <a:schemeClr val="lt1"/>
                        </a:solidFill>
                        <a:latin typeface="Century Gothic" panose="020B0502020202020204" pitchFamily="34" charset="0"/>
                      </a:endParaRPr>
                    </a:p>
                  </a:txBody>
                  <a:tcPr marL="91425" marR="91425" marT="91425" marB="91425"/>
                </a:tc>
                <a:extLst>
                  <a:ext uri="{0D108BD9-81ED-4DB2-BD59-A6C34878D82A}">
                    <a16:rowId xmlns:a16="http://schemas.microsoft.com/office/drawing/2014/main" val="10004"/>
                  </a:ext>
                </a:extLst>
              </a:tr>
            </a:tbl>
          </a:graphicData>
        </a:graphic>
      </p:graphicFrame>
      <p:sp>
        <p:nvSpPr>
          <p:cNvPr id="328" name="Google Shape;328;p37"/>
          <p:cNvSpPr txBox="1"/>
          <p:nvPr/>
        </p:nvSpPr>
        <p:spPr>
          <a:xfrm>
            <a:off x="230125" y="5830075"/>
            <a:ext cx="8346000" cy="822000"/>
          </a:xfrm>
          <a:prstGeom prst="rect">
            <a:avLst/>
          </a:prstGeom>
          <a:noFill/>
          <a:ln>
            <a:noFill/>
          </a:ln>
        </p:spPr>
        <p:txBody>
          <a:bodyPr spcFirstLastPara="1" wrap="square" lIns="91425" tIns="91425" rIns="91425" bIns="91425" anchor="t" anchorCtr="0">
            <a:noAutofit/>
          </a:bodyPr>
          <a:lstStyle/>
          <a:p>
            <a:pPr marL="45720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Asthma vans prevent $3.00 in emergency room and hospital costs for every dollar spent.</a:t>
            </a:r>
            <a:endParaRPr kumimoji="0" sz="26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38" descr="C:\Users\Matt\Desktop\IMG_5493.jpg"/>
          <p:cNvPicPr preferRelativeResize="0"/>
          <p:nvPr/>
        </p:nvPicPr>
        <p:blipFill rotWithShape="1">
          <a:blip r:embed="rId3">
            <a:alphaModFix/>
            <a:extLst>
              <a:ext uri="{28A0092B-C50C-407E-A947-70E740481C1C}">
                <a14:useLocalDpi xmlns:a14="http://schemas.microsoft.com/office/drawing/2010/main" val="0"/>
              </a:ext>
            </a:extLst>
          </a:blip>
          <a:srcRect/>
          <a:stretch/>
        </p:blipFill>
        <p:spPr>
          <a:xfrm rot="5400000">
            <a:off x="-1657350" y="-971550"/>
            <a:ext cx="12344400" cy="92583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39" descr="IMG_4324.JPG"/>
          <p:cNvPicPr preferRelativeResize="0">
            <a:picLocks noGrp="1"/>
          </p:cNvPicPr>
          <p:nvPr>
            <p:ph type="body" idx="1"/>
          </p:nvPr>
        </p:nvPicPr>
        <p:blipFill rotWithShape="1">
          <a:blip r:embed="rId3">
            <a:alphaModFix/>
            <a:extLst>
              <a:ext uri="{28A0092B-C50C-407E-A947-70E740481C1C}">
                <a14:useLocalDpi xmlns:a14="http://schemas.microsoft.com/office/drawing/2010/main" val="0"/>
              </a:ext>
            </a:extLst>
          </a:blip>
          <a:srcRect/>
          <a:stretch/>
        </p:blipFill>
        <p:spPr>
          <a:xfrm rot="5400000">
            <a:off x="3649980" y="861060"/>
            <a:ext cx="6888479" cy="5166360"/>
          </a:xfrm>
          <a:prstGeom prst="rect">
            <a:avLst/>
          </a:prstGeom>
          <a:noFill/>
          <a:ln w="28575" cap="flat" cmpd="sng">
            <a:solidFill>
              <a:schemeClr val="lt1"/>
            </a:solidFill>
            <a:prstDash val="solid"/>
            <a:round/>
            <a:headEnd type="none" w="sm" len="sm"/>
            <a:tailEnd type="none" w="sm" len="sm"/>
          </a:ln>
        </p:spPr>
      </p:pic>
      <p:sp>
        <p:nvSpPr>
          <p:cNvPr id="339" name="Google Shape;339;p39"/>
          <p:cNvSpPr/>
          <p:nvPr/>
        </p:nvSpPr>
        <p:spPr>
          <a:xfrm>
            <a:off x="228601" y="360728"/>
            <a:ext cx="4125286" cy="78673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4400" i="0" strike="noStrike" kern="0" cap="none" spc="0" normalizeH="0" baseline="0" noProof="0" dirty="0">
                <a:ln>
                  <a:noFill/>
                </a:ln>
                <a:solidFill>
                  <a:srgbClr val="FFFFFF"/>
                </a:solidFill>
                <a:effectLst/>
                <a:uLnTx/>
                <a:uFillTx/>
                <a:latin typeface="Century Gothic"/>
                <a:ea typeface="Century Gothic"/>
                <a:cs typeface="Century Gothic"/>
                <a:sym typeface="Century Gothic"/>
              </a:rPr>
              <a:t>Summary</a:t>
            </a:r>
            <a:endParaRPr kumimoji="0" sz="4400" i="0"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340" name="Google Shape;340;p39"/>
          <p:cNvSpPr txBox="1"/>
          <p:nvPr/>
        </p:nvSpPr>
        <p:spPr>
          <a:xfrm>
            <a:off x="228600" y="1447800"/>
            <a:ext cx="184731" cy="64633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1" name="Google Shape;341;p39"/>
          <p:cNvSpPr/>
          <p:nvPr/>
        </p:nvSpPr>
        <p:spPr>
          <a:xfrm>
            <a:off x="1" y="1371600"/>
            <a:ext cx="4511038" cy="404726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20,000</a:t>
            </a:r>
            <a:r>
              <a:rPr kumimoji="0" lang="en-US"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US"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families reached annually</a:t>
            </a:r>
            <a:endParaRPr kumimoji="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100+ </a:t>
            </a:r>
            <a:r>
              <a:rPr kumimoji="0" lang="en-US"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school partners each year</a:t>
            </a:r>
            <a:endParaRPr kumimoji="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$100</a:t>
            </a:r>
            <a:r>
              <a:rPr kumimoji="0" lang="en-US"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n-US"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per family reached</a:t>
            </a:r>
            <a:endParaRPr kumimoji="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ctr" defTabSz="914400" rtl="0" eaLnBrk="1" fontAlgn="auto" latinLnBrk="0" hangingPunct="1">
              <a:lnSpc>
                <a:spcPct val="100000"/>
              </a:lnSpc>
              <a:spcBef>
                <a:spcPts val="0"/>
              </a:spcBef>
              <a:spcAft>
                <a:spcPts val="0"/>
              </a:spcAft>
              <a:buClr>
                <a:srgbClr val="000000"/>
              </a:buClr>
              <a:buSzPts val="3000"/>
              <a:buFont typeface="Arial"/>
              <a:buNone/>
              <a:tabLst/>
              <a:defRPr/>
            </a:pPr>
            <a:r>
              <a:rPr kumimoji="0" lang="en-US" sz="3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endParaRPr kumimoji="0" sz="3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Comprehensive care to alleviate the number 1 driver of health care costs for children and the number 1 cause of school absenteeism</a:t>
            </a:r>
            <a:endParaRPr kumimoji="0" sz="24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40" descr="MCC Logo 2015 White - no fill.png"/>
          <p:cNvPicPr preferRelativeResize="0">
            <a:picLocks noGrp="1"/>
          </p:cNvPicPr>
          <p:nvPr>
            <p:ph type="body" idx="1"/>
          </p:nvPr>
        </p:nvPicPr>
        <p:blipFill rotWithShape="1">
          <a:blip r:embed="rId3" cstate="print">
            <a:alphaModFix/>
            <a:extLst>
              <a:ext uri="{28A0092B-C50C-407E-A947-70E740481C1C}">
                <a14:useLocalDpi xmlns:a14="http://schemas.microsoft.com/office/drawing/2010/main" val="0"/>
              </a:ext>
            </a:extLst>
          </a:blip>
          <a:srcRect/>
          <a:stretch/>
        </p:blipFill>
        <p:spPr>
          <a:xfrm>
            <a:off x="2442135" y="960437"/>
            <a:ext cx="4259730" cy="452596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438928" y="613299"/>
            <a:ext cx="6172200" cy="857250"/>
          </a:xfrm>
        </p:spPr>
        <p:txBody>
          <a:bodyPr/>
          <a:lstStyle/>
          <a:p>
            <a:r>
              <a:rPr lang="en-US" altLang="en-US" sz="3600" b="1" dirty="0">
                <a:solidFill>
                  <a:srgbClr val="0070C0"/>
                </a:solidFill>
                <a:latin typeface="Arial" panose="020B0604020202020204" pitchFamily="34" charset="0"/>
                <a:cs typeface="Arial" panose="020B0604020202020204" pitchFamily="34" charset="0"/>
              </a:rPr>
              <a:t>Polling Question 1</a:t>
            </a:r>
          </a:p>
        </p:txBody>
      </p:sp>
      <p:graphicFrame>
        <p:nvGraphicFramePr>
          <p:cNvPr id="5" name="Chart 4"/>
          <p:cNvGraphicFramePr>
            <a:graphicFrameLocks/>
          </p:cNvGraphicFramePr>
          <p:nvPr/>
        </p:nvGraphicFramePr>
        <p:xfrm>
          <a:off x="1565754" y="2522428"/>
          <a:ext cx="5918548" cy="3210578"/>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2"/>
          <p:cNvSpPr>
            <a:spLocks noGrp="1"/>
          </p:cNvSpPr>
          <p:nvPr>
            <p:ph idx="1"/>
          </p:nvPr>
        </p:nvSpPr>
        <p:spPr>
          <a:xfrm>
            <a:off x="1476374" y="1855042"/>
            <a:ext cx="6861175" cy="2772965"/>
          </a:xfrm>
        </p:spPr>
        <p:txBody>
          <a:bodyPr/>
          <a:lstStyle/>
          <a:p>
            <a:pPr marL="0" indent="0">
              <a:buNone/>
              <a:defRPr/>
            </a:pPr>
            <a:r>
              <a:rPr lang="en-US" sz="2400" b="1" dirty="0">
                <a:latin typeface="Arial" panose="020B0604020202020204" pitchFamily="34" charset="0"/>
                <a:cs typeface="Arial" panose="020B0604020202020204" pitchFamily="34" charset="0"/>
              </a:rPr>
              <a:t>What type of organization do you represent? </a:t>
            </a:r>
            <a:endParaRPr lang="en-US" sz="2400" dirty="0">
              <a:latin typeface="Arial" panose="020B0604020202020204" pitchFamily="34" charset="0"/>
              <a:cs typeface="Arial" panose="020B0604020202020204" pitchFamily="34" charset="0"/>
            </a:endParaRPr>
          </a:p>
          <a:p>
            <a:pPr marL="0" indent="0">
              <a:buNone/>
              <a:defRPr/>
            </a:pPr>
            <a:endParaRPr lang="en-US" sz="150" dirty="0">
              <a:latin typeface="Arial" panose="020B0604020202020204" pitchFamily="34" charset="0"/>
              <a:cs typeface="Arial" panose="020B0604020202020204" pitchFamily="34" charset="0"/>
            </a:endParaRPr>
          </a:p>
          <a:p>
            <a:pPr marL="0" indent="0">
              <a:buNone/>
              <a:defRPr/>
            </a:pPr>
            <a:endParaRPr lang="en-US" sz="150" dirty="0">
              <a:latin typeface="Arial" panose="020B0604020202020204" pitchFamily="34" charset="0"/>
              <a:cs typeface="Arial" panose="020B0604020202020204" pitchFamily="34" charset="0"/>
            </a:endParaRPr>
          </a:p>
          <a:p>
            <a:pPr marL="385763" indent="-385763">
              <a:buFont typeface="+mj-lt"/>
              <a:buAutoNum type="arabicPeriod"/>
              <a:defRPr/>
            </a:pPr>
            <a:r>
              <a:rPr lang="en-US" sz="2400" dirty="0">
                <a:latin typeface="Arial" panose="020B0604020202020204" pitchFamily="34" charset="0"/>
                <a:cs typeface="Arial" panose="020B0604020202020204" pitchFamily="34" charset="0"/>
              </a:rPr>
              <a:t>Government agency </a:t>
            </a:r>
          </a:p>
          <a:p>
            <a:pPr marL="385763" indent="-385763">
              <a:buFont typeface="+mj-lt"/>
              <a:buAutoNum type="arabicPeriod"/>
              <a:defRPr/>
            </a:pPr>
            <a:r>
              <a:rPr lang="en-US" sz="2400" dirty="0">
                <a:latin typeface="Arial" panose="020B0604020202020204" pitchFamily="34" charset="0"/>
                <a:cs typeface="Arial" panose="020B0604020202020204" pitchFamily="34" charset="0"/>
              </a:rPr>
              <a:t>Health care provider</a:t>
            </a:r>
          </a:p>
          <a:p>
            <a:pPr marL="385763" indent="-385763">
              <a:buFont typeface="+mj-lt"/>
              <a:buAutoNum type="arabicPeriod"/>
              <a:defRPr/>
            </a:pPr>
            <a:r>
              <a:rPr lang="en-US" sz="2400" dirty="0">
                <a:latin typeface="Arial" panose="020B0604020202020204" pitchFamily="34" charset="0"/>
                <a:cs typeface="Arial" panose="020B0604020202020204" pitchFamily="34" charset="0"/>
              </a:rPr>
              <a:t>Health plan</a:t>
            </a:r>
          </a:p>
          <a:p>
            <a:pPr marL="385763" indent="-385763">
              <a:buFont typeface="+mj-lt"/>
              <a:buAutoNum type="arabicPeriod"/>
              <a:defRPr/>
            </a:pPr>
            <a:r>
              <a:rPr lang="en-US" sz="2400" dirty="0">
                <a:latin typeface="Arial" panose="020B0604020202020204" pitchFamily="34" charset="0"/>
                <a:cs typeface="Arial" panose="020B0604020202020204" pitchFamily="34" charset="0"/>
              </a:rPr>
              <a:t>Community-based program</a:t>
            </a:r>
          </a:p>
          <a:p>
            <a:pPr marL="385763" indent="-385763">
              <a:buFont typeface="+mj-lt"/>
              <a:buAutoNum type="arabicPeriod"/>
              <a:defRPr/>
            </a:pPr>
            <a:r>
              <a:rPr lang="en-US" sz="2400" dirty="0">
                <a:latin typeface="Arial" panose="020B0604020202020204" pitchFamily="34" charset="0"/>
                <a:cs typeface="Arial" panose="020B0604020202020204" pitchFamily="34" charset="0"/>
              </a:rPr>
              <a:t>Other </a:t>
            </a:r>
          </a:p>
        </p:txBody>
      </p:sp>
    </p:spTree>
    <p:extLst>
      <p:ext uri="{BB962C8B-B14F-4D97-AF65-F5344CB8AC3E}">
        <p14:creationId xmlns:p14="http://schemas.microsoft.com/office/powerpoint/2010/main" val="37535194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Asthma in-home response (project air)</a:t>
            </a:r>
          </a:p>
        </p:txBody>
      </p:sp>
      <p:sp>
        <p:nvSpPr>
          <p:cNvPr id="3" name="Subtitle 2"/>
          <p:cNvSpPr>
            <a:spLocks noGrp="1"/>
          </p:cNvSpPr>
          <p:nvPr>
            <p:ph type="subTitle" idx="1"/>
          </p:nvPr>
        </p:nvSpPr>
        <p:spPr/>
        <p:txBody>
          <a:bodyPr/>
          <a:lstStyle/>
          <a:p>
            <a:r>
              <a:rPr lang="en-US" dirty="0"/>
              <a:t>Presented by Ian Sheets, Grants Manager</a:t>
            </a:r>
          </a:p>
          <a:p>
            <a:r>
              <a:rPr lang="en-US" dirty="0"/>
              <a:t>Omaha Healthy Kids Alliance</a:t>
            </a:r>
          </a:p>
        </p:txBody>
      </p:sp>
    </p:spTree>
    <p:extLst>
      <p:ext uri="{BB962C8B-B14F-4D97-AF65-F5344CB8AC3E}">
        <p14:creationId xmlns:p14="http://schemas.microsoft.com/office/powerpoint/2010/main" val="25917150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p:txBody>
          <a:bodyPr>
            <a:normAutofit/>
          </a:bodyPr>
          <a:lstStyle/>
          <a:p>
            <a:r>
              <a:rPr lang="en-US" sz="2100" dirty="0"/>
              <a:t>Ian Sheets, Grants Manager at Omaha Healthy Kids Alliance (OHKA)</a:t>
            </a:r>
          </a:p>
          <a:p>
            <a:r>
              <a:rPr lang="en-US" sz="2100" dirty="0"/>
              <a:t>OHKA is a children’s environmental health nonprofit</a:t>
            </a:r>
          </a:p>
          <a:p>
            <a:r>
              <a:rPr lang="en-US" sz="2100" dirty="0"/>
              <a:t>Started out of Omaha’s Superfund Site in 2006</a:t>
            </a:r>
          </a:p>
          <a:p>
            <a:r>
              <a:rPr lang="en-US" sz="2100" dirty="0"/>
              <a:t>Lead poisoning prevention efforts until 2010</a:t>
            </a:r>
            <a:r>
              <a:rPr lang="en-US" dirty="0"/>
              <a:t>—</a:t>
            </a:r>
            <a:r>
              <a:rPr lang="en-US" sz="2100" dirty="0"/>
              <a:t>pivot to Healthy Housing</a:t>
            </a:r>
          </a:p>
          <a:p>
            <a:r>
              <a:rPr lang="en-US" sz="2100" dirty="0"/>
              <a:t>Focus on in-home education and supply provision</a:t>
            </a:r>
          </a:p>
          <a:p>
            <a:r>
              <a:rPr lang="en-US" sz="2100" dirty="0"/>
              <a:t>Provide community-wide education through public service announcements, video games, outreach</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261" y="5329438"/>
            <a:ext cx="603095" cy="603698"/>
          </a:xfrm>
          <a:prstGeom prst="rect">
            <a:avLst/>
          </a:prstGeom>
        </p:spPr>
      </p:pic>
    </p:spTree>
    <p:extLst>
      <p:ext uri="{BB962C8B-B14F-4D97-AF65-F5344CB8AC3E}">
        <p14:creationId xmlns:p14="http://schemas.microsoft.com/office/powerpoint/2010/main" val="12789640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Asthma in-home response (AIR)</a:t>
            </a:r>
          </a:p>
        </p:txBody>
      </p:sp>
      <p:sp>
        <p:nvSpPr>
          <p:cNvPr id="3" name="Content Placeholder 2"/>
          <p:cNvSpPr>
            <a:spLocks noGrp="1"/>
          </p:cNvSpPr>
          <p:nvPr>
            <p:ph idx="1"/>
          </p:nvPr>
        </p:nvSpPr>
        <p:spPr/>
        <p:txBody>
          <a:bodyPr/>
          <a:lstStyle/>
          <a:p>
            <a:r>
              <a:rPr lang="en-US" sz="2100" dirty="0"/>
              <a:t>Started in 2015</a:t>
            </a:r>
          </a:p>
          <a:p>
            <a:r>
              <a:rPr lang="en-US" sz="2100" dirty="0"/>
              <a:t>Multi-layer, multi-trigger in-home interventions</a:t>
            </a:r>
          </a:p>
          <a:p>
            <a:pPr lvl="1"/>
            <a:r>
              <a:rPr lang="en-US" sz="2100" dirty="0"/>
              <a:t>Behavior</a:t>
            </a:r>
          </a:p>
          <a:p>
            <a:pPr lvl="1"/>
            <a:r>
              <a:rPr lang="en-US" sz="2100" dirty="0"/>
              <a:t>Education</a:t>
            </a:r>
          </a:p>
          <a:p>
            <a:pPr lvl="1"/>
            <a:r>
              <a:rPr lang="en-US" sz="2100" dirty="0"/>
              <a:t>Supplies</a:t>
            </a:r>
          </a:p>
          <a:p>
            <a:pPr lvl="1"/>
            <a:r>
              <a:rPr lang="en-US" sz="2100" dirty="0"/>
              <a:t>Construction</a:t>
            </a:r>
          </a:p>
          <a:p>
            <a:pPr lvl="1"/>
            <a:r>
              <a:rPr lang="en-US" sz="2100" dirty="0"/>
              <a:t>Triage/referrals</a:t>
            </a:r>
          </a:p>
          <a:p>
            <a:r>
              <a:rPr lang="en-US" sz="2100" dirty="0"/>
              <a:t>Serve ~50 kids a year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0495" y="1761817"/>
            <a:ext cx="2923505" cy="470596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261" y="5329438"/>
            <a:ext cx="603095" cy="603698"/>
          </a:xfrm>
          <a:prstGeom prst="rect">
            <a:avLst/>
          </a:prstGeom>
        </p:spPr>
      </p:pic>
    </p:spTree>
    <p:extLst>
      <p:ext uri="{BB962C8B-B14F-4D97-AF65-F5344CB8AC3E}">
        <p14:creationId xmlns:p14="http://schemas.microsoft.com/office/powerpoint/2010/main" val="27748600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Air—Intervention breakdown</a:t>
            </a:r>
          </a:p>
        </p:txBody>
      </p:sp>
      <p:sp>
        <p:nvSpPr>
          <p:cNvPr id="3" name="Content Placeholder 2"/>
          <p:cNvSpPr>
            <a:spLocks noGrp="1"/>
          </p:cNvSpPr>
          <p:nvPr>
            <p:ph idx="1"/>
          </p:nvPr>
        </p:nvSpPr>
        <p:spPr/>
        <p:txBody>
          <a:bodyPr>
            <a:normAutofit/>
          </a:bodyPr>
          <a:lstStyle/>
          <a:p>
            <a:r>
              <a:rPr lang="en-US" sz="2100" dirty="0"/>
              <a:t>Referral to program</a:t>
            </a:r>
          </a:p>
          <a:p>
            <a:r>
              <a:rPr lang="en-US" sz="2100" dirty="0"/>
              <a:t>Intake</a:t>
            </a:r>
          </a:p>
          <a:p>
            <a:r>
              <a:rPr lang="en-US" sz="2100" dirty="0"/>
              <a:t>Initial visit</a:t>
            </a:r>
          </a:p>
          <a:p>
            <a:pPr lvl="1"/>
            <a:r>
              <a:rPr lang="en-US" sz="2100" dirty="0"/>
              <a:t>Education</a:t>
            </a:r>
          </a:p>
          <a:p>
            <a:pPr lvl="1"/>
            <a:r>
              <a:rPr lang="en-US" sz="2100" dirty="0"/>
              <a:t>Environmental evaluation</a:t>
            </a:r>
          </a:p>
          <a:p>
            <a:pPr lvl="1"/>
            <a:r>
              <a:rPr lang="en-US" sz="2100" dirty="0"/>
              <a:t>Question-AIR</a:t>
            </a:r>
          </a:p>
          <a:p>
            <a:r>
              <a:rPr lang="en-US" sz="2100" dirty="0"/>
              <a:t>Supply drop-off</a:t>
            </a:r>
          </a:p>
          <a:p>
            <a:r>
              <a:rPr lang="en-US" sz="2100" dirty="0"/>
              <a:t>Construction</a:t>
            </a:r>
          </a:p>
          <a:p>
            <a:r>
              <a:rPr lang="en-US" sz="2100" dirty="0"/>
              <a:t>Follow-ups</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03914" y="1930185"/>
            <a:ext cx="2167339" cy="4361108"/>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6752" y="1845667"/>
            <a:ext cx="2597248" cy="4728157"/>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261" y="5329438"/>
            <a:ext cx="603095" cy="603698"/>
          </a:xfrm>
          <a:prstGeom prst="rect">
            <a:avLst/>
          </a:prstGeom>
        </p:spPr>
      </p:pic>
    </p:spTree>
    <p:extLst>
      <p:ext uri="{BB962C8B-B14F-4D97-AF65-F5344CB8AC3E}">
        <p14:creationId xmlns:p14="http://schemas.microsoft.com/office/powerpoint/2010/main" val="7900414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Visit</a:t>
            </a:r>
          </a:p>
        </p:txBody>
      </p:sp>
      <p:sp>
        <p:nvSpPr>
          <p:cNvPr id="3" name="Content Placeholder 2"/>
          <p:cNvSpPr>
            <a:spLocks noGrp="1"/>
          </p:cNvSpPr>
          <p:nvPr>
            <p:ph idx="1"/>
          </p:nvPr>
        </p:nvSpPr>
        <p:spPr>
          <a:xfrm>
            <a:off x="902189" y="2011679"/>
            <a:ext cx="7338060" cy="4365057"/>
          </a:xfrm>
        </p:spPr>
        <p:txBody>
          <a:bodyPr>
            <a:normAutofit/>
          </a:bodyPr>
          <a:lstStyle/>
          <a:p>
            <a:r>
              <a:rPr lang="en-US" sz="2100" dirty="0"/>
              <a:t>Full-scale environmental assessment</a:t>
            </a:r>
          </a:p>
          <a:p>
            <a:pPr lvl="1"/>
            <a:r>
              <a:rPr lang="en-US" sz="2100" dirty="0"/>
              <a:t>Start outside, work inside </a:t>
            </a:r>
          </a:p>
          <a:p>
            <a:pPr lvl="1"/>
            <a:r>
              <a:rPr lang="en-US" sz="2100" dirty="0"/>
              <a:t>Look at everything, but focus on indoor air quality hazards in AIR homes</a:t>
            </a:r>
            <a:br>
              <a:rPr lang="en-US" sz="2100" dirty="0"/>
            </a:br>
            <a:endParaRPr lang="en-US" sz="2100" dirty="0"/>
          </a:p>
          <a:p>
            <a:r>
              <a:rPr lang="en-US" sz="2100" dirty="0"/>
              <a:t>Meanwhile, education and Question-AIR</a:t>
            </a:r>
          </a:p>
          <a:p>
            <a:pPr lvl="1"/>
            <a:r>
              <a:rPr lang="en-US" sz="2100" dirty="0"/>
              <a:t>Collect baseline info on child’s asthma</a:t>
            </a:r>
          </a:p>
          <a:p>
            <a:pPr lvl="1"/>
            <a:r>
              <a:rPr lang="en-US" sz="2100" dirty="0"/>
              <a:t>Educate client on asthma best practices</a:t>
            </a:r>
          </a:p>
          <a:p>
            <a:pPr lvl="1"/>
            <a:r>
              <a:rPr lang="en-US" sz="2100" dirty="0"/>
              <a:t>Build rapport with client</a:t>
            </a:r>
          </a:p>
          <a:p>
            <a:pPr lvl="1"/>
            <a:r>
              <a:rPr lang="en-US" sz="2100" dirty="0"/>
              <a:t>Start establishing potential referrals</a:t>
            </a:r>
          </a:p>
          <a:p>
            <a:pPr lvl="1"/>
            <a:endParaRPr lang="en-US" sz="2100" dirty="0"/>
          </a:p>
          <a:p>
            <a:r>
              <a:rPr lang="en-US" sz="2100" dirty="0"/>
              <a:t>Both staff meet at end with client and go over findings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7352" y="1562323"/>
            <a:ext cx="4691693" cy="469169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261" y="5329438"/>
            <a:ext cx="603095" cy="603698"/>
          </a:xfrm>
          <a:prstGeom prst="rect">
            <a:avLst/>
          </a:prstGeom>
        </p:spPr>
      </p:pic>
    </p:spTree>
    <p:extLst>
      <p:ext uri="{BB962C8B-B14F-4D97-AF65-F5344CB8AC3E}">
        <p14:creationId xmlns:p14="http://schemas.microsoft.com/office/powerpoint/2010/main" val="27142778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supplies</a:t>
            </a:r>
          </a:p>
        </p:txBody>
      </p:sp>
      <p:sp>
        <p:nvSpPr>
          <p:cNvPr id="3" name="Content Placeholder 2"/>
          <p:cNvSpPr>
            <a:spLocks noGrp="1"/>
          </p:cNvSpPr>
          <p:nvPr>
            <p:ph idx="1"/>
          </p:nvPr>
        </p:nvSpPr>
        <p:spPr>
          <a:xfrm>
            <a:off x="751355" y="2573126"/>
            <a:ext cx="7005935" cy="3154680"/>
          </a:xfrm>
        </p:spPr>
        <p:txBody>
          <a:bodyPr>
            <a:normAutofit/>
          </a:bodyPr>
          <a:lstStyle/>
          <a:p>
            <a:r>
              <a:rPr lang="en-US" sz="2100" dirty="0"/>
              <a:t>Personalized, free supply kit based on:</a:t>
            </a:r>
          </a:p>
          <a:p>
            <a:pPr lvl="1"/>
            <a:r>
              <a:rPr lang="en-US" sz="2100" dirty="0"/>
              <a:t>Client’s triggers</a:t>
            </a:r>
          </a:p>
          <a:p>
            <a:pPr lvl="1"/>
            <a:r>
              <a:rPr lang="en-US" sz="2100" dirty="0"/>
              <a:t>Family’s needs</a:t>
            </a:r>
          </a:p>
          <a:p>
            <a:pPr lvl="1"/>
            <a:r>
              <a:rPr lang="en-US" sz="2100" dirty="0"/>
              <a:t>Home’s health and safety</a:t>
            </a:r>
          </a:p>
          <a:p>
            <a:r>
              <a:rPr lang="en-US" sz="2100" dirty="0"/>
              <a:t>Additional round of education based on supplies</a:t>
            </a:r>
          </a:p>
          <a:p>
            <a:r>
              <a:rPr lang="en-US" sz="2100" dirty="0"/>
              <a:t>Specific cost tracking to help establish return on investment</a:t>
            </a: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2641" y="1240140"/>
            <a:ext cx="4089298" cy="408929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261" y="5329438"/>
            <a:ext cx="603095" cy="603698"/>
          </a:xfrm>
          <a:prstGeom prst="rect">
            <a:avLst/>
          </a:prstGeom>
        </p:spPr>
      </p:pic>
    </p:spTree>
    <p:extLst>
      <p:ext uri="{BB962C8B-B14F-4D97-AF65-F5344CB8AC3E}">
        <p14:creationId xmlns:p14="http://schemas.microsoft.com/office/powerpoint/2010/main" val="12660754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Evaluating the program</a:t>
            </a:r>
          </a:p>
        </p:txBody>
      </p:sp>
      <p:sp>
        <p:nvSpPr>
          <p:cNvPr id="3" name="Content Placeholder 2"/>
          <p:cNvSpPr>
            <a:spLocks noGrp="1"/>
          </p:cNvSpPr>
          <p:nvPr>
            <p:ph idx="1"/>
          </p:nvPr>
        </p:nvSpPr>
        <p:spPr>
          <a:xfrm>
            <a:off x="751357" y="1888453"/>
            <a:ext cx="2511380" cy="3909967"/>
          </a:xfrm>
        </p:spPr>
        <p:txBody>
          <a:bodyPr>
            <a:noAutofit/>
          </a:bodyPr>
          <a:lstStyle/>
          <a:p>
            <a:r>
              <a:rPr lang="en-US" sz="2000" dirty="0"/>
              <a:t>Asthma severity</a:t>
            </a:r>
          </a:p>
          <a:p>
            <a:pPr lvl="1"/>
            <a:r>
              <a:rPr lang="en-US" sz="2000" dirty="0"/>
              <a:t>Symptomatic days</a:t>
            </a:r>
          </a:p>
          <a:p>
            <a:pPr lvl="1"/>
            <a:r>
              <a:rPr lang="en-US" sz="2000" dirty="0"/>
              <a:t>Medication usage</a:t>
            </a:r>
          </a:p>
          <a:p>
            <a:pPr lvl="1"/>
            <a:r>
              <a:rPr lang="en-US" sz="2000" dirty="0"/>
              <a:t>Emergency room visits</a:t>
            </a:r>
          </a:p>
          <a:p>
            <a:pPr lvl="1"/>
            <a:r>
              <a:rPr lang="en-US" sz="2000" dirty="0"/>
              <a:t>Hospitalizations</a:t>
            </a:r>
          </a:p>
          <a:p>
            <a:pPr lvl="1"/>
            <a:r>
              <a:rPr lang="en-US" sz="2000" dirty="0"/>
              <a:t>Asthma attacks</a:t>
            </a:r>
          </a:p>
          <a:p>
            <a:r>
              <a:rPr lang="en-US" sz="2000" dirty="0"/>
              <a:t>Behavior</a:t>
            </a:r>
          </a:p>
          <a:p>
            <a:pPr lvl="1"/>
            <a:r>
              <a:rPr lang="en-US" sz="2000" dirty="0"/>
              <a:t>Vacuuming </a:t>
            </a:r>
          </a:p>
          <a:p>
            <a:pPr lvl="1"/>
            <a:r>
              <a:rPr lang="en-US" sz="2000" dirty="0"/>
              <a:t>Dusting </a:t>
            </a:r>
          </a:p>
          <a:p>
            <a:pPr lvl="1"/>
            <a:r>
              <a:rPr lang="en-US" sz="2000" dirty="0"/>
              <a:t>Furnace filter</a:t>
            </a:r>
          </a:p>
          <a:p>
            <a:pPr lvl="1"/>
            <a:r>
              <a:rPr lang="en-US" sz="2000" dirty="0"/>
              <a:t>Smoking in home</a:t>
            </a:r>
          </a:p>
          <a:p>
            <a:pPr lvl="1"/>
            <a:r>
              <a:rPr lang="en-US" sz="2000" dirty="0"/>
              <a:t>Asthma Action Plan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6744" y="1383345"/>
            <a:ext cx="3909967" cy="3909967"/>
          </a:xfrm>
          <a:prstGeom prst="rect">
            <a:avLst/>
          </a:prstGeom>
        </p:spPr>
      </p:pic>
      <p:sp>
        <p:nvSpPr>
          <p:cNvPr id="5" name="Content Placeholder 2"/>
          <p:cNvSpPr txBox="1">
            <a:spLocks/>
          </p:cNvSpPr>
          <p:nvPr/>
        </p:nvSpPr>
        <p:spPr>
          <a:xfrm>
            <a:off x="3344165" y="1888453"/>
            <a:ext cx="3283138" cy="4969547"/>
          </a:xfrm>
          <a:prstGeom prst="rect">
            <a:avLst/>
          </a:prstGeom>
        </p:spPr>
        <p:txBody>
          <a:bodyPr vert="horz" lIns="68580" tIns="34290" rIns="68580" bIns="3429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137160" indent="-137160" defTabSz="685800">
              <a:spcBef>
                <a:spcPts val="900"/>
              </a:spcBef>
              <a:spcAft>
                <a:spcPts val="150"/>
              </a:spcAft>
              <a:buClr>
                <a:srgbClr val="FFFFFF"/>
              </a:buClr>
            </a:pPr>
            <a:r>
              <a:rPr lang="en-US" sz="2000" dirty="0">
                <a:solidFill>
                  <a:srgbClr val="FFFFFF"/>
                </a:solidFill>
                <a:latin typeface="Corbel" panose="020B0503020204020204"/>
              </a:rPr>
              <a:t>Quality of life</a:t>
            </a:r>
          </a:p>
          <a:p>
            <a:pPr marL="308610" lvl="1" indent="-137160" defTabSz="685800">
              <a:spcBef>
                <a:spcPts val="150"/>
              </a:spcBef>
              <a:spcAft>
                <a:spcPts val="300"/>
              </a:spcAft>
              <a:buClr>
                <a:srgbClr val="FFFFFF"/>
              </a:buClr>
            </a:pPr>
            <a:r>
              <a:rPr lang="en-US" dirty="0">
                <a:solidFill>
                  <a:srgbClr val="FFFFFF"/>
                </a:solidFill>
                <a:latin typeface="Corbel" panose="020B0503020204020204"/>
              </a:rPr>
              <a:t>General fear/helplessness</a:t>
            </a:r>
          </a:p>
          <a:p>
            <a:pPr marL="308610" lvl="1" indent="-137160" defTabSz="685800">
              <a:spcBef>
                <a:spcPts val="150"/>
              </a:spcBef>
              <a:spcAft>
                <a:spcPts val="300"/>
              </a:spcAft>
              <a:buClr>
                <a:srgbClr val="FFFFFF"/>
              </a:buClr>
            </a:pPr>
            <a:r>
              <a:rPr lang="en-US" dirty="0">
                <a:solidFill>
                  <a:srgbClr val="FFFFFF"/>
                </a:solidFill>
                <a:latin typeface="Corbel" panose="020B0503020204020204"/>
              </a:rPr>
              <a:t>Fear of medication side effects</a:t>
            </a:r>
          </a:p>
          <a:p>
            <a:pPr marL="308610" lvl="1" indent="-137160" defTabSz="685800">
              <a:spcBef>
                <a:spcPts val="150"/>
              </a:spcBef>
              <a:spcAft>
                <a:spcPts val="300"/>
              </a:spcAft>
              <a:buClr>
                <a:srgbClr val="FFFFFF"/>
              </a:buClr>
            </a:pPr>
            <a:r>
              <a:rPr lang="en-US" dirty="0">
                <a:solidFill>
                  <a:srgbClr val="FFFFFF"/>
                </a:solidFill>
                <a:latin typeface="Corbel" panose="020B0503020204020204"/>
              </a:rPr>
              <a:t>Concern with asthma’s effects on grades</a:t>
            </a:r>
          </a:p>
          <a:p>
            <a:pPr marL="308610" lvl="1" indent="-137160" defTabSz="685800">
              <a:spcBef>
                <a:spcPts val="150"/>
              </a:spcBef>
              <a:spcAft>
                <a:spcPts val="300"/>
              </a:spcAft>
              <a:buClr>
                <a:srgbClr val="FFFFFF"/>
              </a:buClr>
            </a:pPr>
            <a:r>
              <a:rPr lang="en-US" dirty="0">
                <a:solidFill>
                  <a:srgbClr val="FFFFFF"/>
                </a:solidFill>
                <a:latin typeface="Corbel" panose="020B0503020204020204"/>
              </a:rPr>
              <a:t>Concern with asthma’s effects on day-to-day life</a:t>
            </a:r>
          </a:p>
          <a:p>
            <a:pPr marL="137160" indent="-137160" defTabSz="685800">
              <a:spcBef>
                <a:spcPts val="900"/>
              </a:spcBef>
              <a:spcAft>
                <a:spcPts val="150"/>
              </a:spcAft>
              <a:buClr>
                <a:srgbClr val="FFFFFF"/>
              </a:buClr>
            </a:pPr>
            <a:r>
              <a:rPr lang="en-US" sz="2000" dirty="0">
                <a:solidFill>
                  <a:srgbClr val="FFFFFF"/>
                </a:solidFill>
                <a:latin typeface="Corbel" panose="020B0503020204020204"/>
              </a:rPr>
              <a:t>Home’s health/safety hazards</a:t>
            </a:r>
          </a:p>
          <a:p>
            <a:pPr marL="308610" lvl="1" indent="-137160" defTabSz="685800">
              <a:spcBef>
                <a:spcPts val="150"/>
              </a:spcBef>
              <a:spcAft>
                <a:spcPts val="300"/>
              </a:spcAft>
              <a:buClr>
                <a:srgbClr val="FFFFFF"/>
              </a:buClr>
            </a:pPr>
            <a:r>
              <a:rPr lang="en-US" dirty="0">
                <a:solidFill>
                  <a:srgbClr val="FFFFFF"/>
                </a:solidFill>
                <a:latin typeface="Corbel" panose="020B0503020204020204"/>
              </a:rPr>
              <a:t>Moisture</a:t>
            </a:r>
          </a:p>
          <a:p>
            <a:pPr marL="308610" lvl="1" indent="-137160" defTabSz="685800">
              <a:spcBef>
                <a:spcPts val="150"/>
              </a:spcBef>
              <a:spcAft>
                <a:spcPts val="300"/>
              </a:spcAft>
              <a:buClr>
                <a:srgbClr val="FFFFFF"/>
              </a:buClr>
            </a:pPr>
            <a:r>
              <a:rPr lang="en-US" dirty="0">
                <a:solidFill>
                  <a:srgbClr val="FFFFFF"/>
                </a:solidFill>
                <a:latin typeface="Corbel" panose="020B0503020204020204"/>
              </a:rPr>
              <a:t>Maintenance</a:t>
            </a:r>
          </a:p>
          <a:p>
            <a:pPr marL="308610" lvl="1" indent="-137160" defTabSz="685800">
              <a:spcBef>
                <a:spcPts val="150"/>
              </a:spcBef>
              <a:spcAft>
                <a:spcPts val="300"/>
              </a:spcAft>
              <a:buClr>
                <a:srgbClr val="FFFFFF"/>
              </a:buClr>
            </a:pPr>
            <a:r>
              <a:rPr lang="en-US" dirty="0">
                <a:solidFill>
                  <a:srgbClr val="FFFFFF"/>
                </a:solidFill>
                <a:latin typeface="Corbel" panose="020B0503020204020204"/>
              </a:rPr>
              <a:t>Safety</a:t>
            </a:r>
          </a:p>
          <a:p>
            <a:pPr marL="308610" lvl="1" indent="-137160" defTabSz="685800">
              <a:spcBef>
                <a:spcPts val="150"/>
              </a:spcBef>
              <a:spcAft>
                <a:spcPts val="300"/>
              </a:spcAft>
              <a:buClr>
                <a:srgbClr val="FFFFFF"/>
              </a:buClr>
            </a:pPr>
            <a:r>
              <a:rPr lang="en-US" dirty="0">
                <a:solidFill>
                  <a:srgbClr val="FFFFFF"/>
                </a:solidFill>
                <a:latin typeface="Corbel" panose="020B0503020204020204"/>
              </a:rPr>
              <a:t>Contaminants</a:t>
            </a:r>
          </a:p>
        </p:txBody>
      </p:sp>
      <p:sp>
        <p:nvSpPr>
          <p:cNvPr id="6" name="TextBox 5"/>
          <p:cNvSpPr txBox="1"/>
          <p:nvPr/>
        </p:nvSpPr>
        <p:spPr>
          <a:xfrm>
            <a:off x="5134182" y="5065065"/>
            <a:ext cx="2784966" cy="1392689"/>
          </a:xfrm>
          <a:prstGeom prst="rect">
            <a:avLst/>
          </a:prstGeom>
          <a:noFill/>
        </p:spPr>
        <p:txBody>
          <a:bodyPr wrap="square" rtlCol="0">
            <a:spAutoFit/>
          </a:bodyPr>
          <a:lstStyle/>
          <a:p>
            <a:pPr marL="310896" lvl="1" indent="-137160" defTabSz="685800">
              <a:lnSpc>
                <a:spcPct val="90000"/>
              </a:lnSpc>
              <a:spcBef>
                <a:spcPts val="150"/>
              </a:spcBef>
              <a:spcAft>
                <a:spcPts val="300"/>
              </a:spcAft>
              <a:buSzPct val="50000"/>
              <a:buFont typeface="Wingdings" panose="05000000000000000000" pitchFamily="2" charset="2"/>
              <a:buChar char="§"/>
            </a:pPr>
            <a:r>
              <a:rPr lang="en-US" sz="2000" dirty="0">
                <a:solidFill>
                  <a:srgbClr val="FFFFFF"/>
                </a:solidFill>
                <a:latin typeface="Corbel" panose="020B0503020204020204"/>
              </a:rPr>
              <a:t>Cleanliness</a:t>
            </a:r>
          </a:p>
          <a:p>
            <a:pPr marL="310896" lvl="1" indent="-137160" defTabSz="685800">
              <a:lnSpc>
                <a:spcPct val="90000"/>
              </a:lnSpc>
              <a:spcBef>
                <a:spcPts val="150"/>
              </a:spcBef>
              <a:spcAft>
                <a:spcPts val="300"/>
              </a:spcAft>
              <a:buSzPct val="50000"/>
              <a:buFont typeface="Wingdings" panose="05000000000000000000" pitchFamily="2" charset="2"/>
              <a:buChar char="§"/>
            </a:pPr>
            <a:r>
              <a:rPr lang="en-US" sz="2000" dirty="0">
                <a:solidFill>
                  <a:srgbClr val="FFFFFF"/>
                </a:solidFill>
                <a:latin typeface="Corbel" panose="020B0503020204020204"/>
              </a:rPr>
              <a:t>Pests</a:t>
            </a:r>
          </a:p>
          <a:p>
            <a:pPr marL="310896" lvl="1" indent="-137160" defTabSz="685800">
              <a:lnSpc>
                <a:spcPct val="90000"/>
              </a:lnSpc>
              <a:spcBef>
                <a:spcPts val="150"/>
              </a:spcBef>
              <a:spcAft>
                <a:spcPts val="300"/>
              </a:spcAft>
              <a:buSzPct val="50000"/>
              <a:buFont typeface="Wingdings" panose="05000000000000000000" pitchFamily="2" charset="2"/>
              <a:buChar char="§"/>
            </a:pPr>
            <a:r>
              <a:rPr lang="en-US" sz="2000" dirty="0">
                <a:solidFill>
                  <a:srgbClr val="FFFFFF"/>
                </a:solidFill>
                <a:latin typeface="Corbel" panose="020B0503020204020204"/>
              </a:rPr>
              <a:t>Energy efficiency</a:t>
            </a:r>
          </a:p>
          <a:p>
            <a:pPr marL="310896" lvl="1" indent="-137160" defTabSz="685800">
              <a:lnSpc>
                <a:spcPct val="90000"/>
              </a:lnSpc>
              <a:spcBef>
                <a:spcPts val="150"/>
              </a:spcBef>
              <a:spcAft>
                <a:spcPts val="300"/>
              </a:spcAft>
              <a:buSzPct val="50000"/>
              <a:buFont typeface="Wingdings" panose="05000000000000000000" pitchFamily="2" charset="2"/>
              <a:buChar char="§"/>
            </a:pPr>
            <a:r>
              <a:rPr lang="en-US" sz="2000" dirty="0">
                <a:solidFill>
                  <a:srgbClr val="FFFFFF"/>
                </a:solidFill>
                <a:latin typeface="Corbel" panose="020B0503020204020204"/>
              </a:rPr>
              <a:t>Ventilation</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261" y="5329438"/>
            <a:ext cx="603095" cy="603698"/>
          </a:xfrm>
          <a:prstGeom prst="rect">
            <a:avLst/>
          </a:prstGeom>
        </p:spPr>
      </p:pic>
    </p:spTree>
    <p:extLst>
      <p:ext uri="{BB962C8B-B14F-4D97-AF65-F5344CB8AC3E}">
        <p14:creationId xmlns:p14="http://schemas.microsoft.com/office/powerpoint/2010/main" val="38969665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Internal measures</a:t>
            </a:r>
          </a:p>
        </p:txBody>
      </p:sp>
      <p:sp>
        <p:nvSpPr>
          <p:cNvPr id="4" name="Content Placeholder 3"/>
          <p:cNvSpPr>
            <a:spLocks noGrp="1"/>
          </p:cNvSpPr>
          <p:nvPr>
            <p:ph idx="1"/>
          </p:nvPr>
        </p:nvSpPr>
        <p:spPr/>
        <p:txBody>
          <a:bodyPr>
            <a:noAutofit/>
          </a:bodyPr>
          <a:lstStyle/>
          <a:p>
            <a:r>
              <a:rPr lang="en-US" sz="2100" dirty="0"/>
              <a:t>Dual enrollment rates</a:t>
            </a:r>
          </a:p>
          <a:p>
            <a:r>
              <a:rPr lang="en-US" sz="2100" dirty="0"/>
              <a:t>Cost per intervention</a:t>
            </a:r>
          </a:p>
          <a:p>
            <a:r>
              <a:rPr lang="en-US" sz="2100" dirty="0"/>
              <a:t>Cost of supplies</a:t>
            </a:r>
          </a:p>
          <a:p>
            <a:r>
              <a:rPr lang="en-US" sz="2100" dirty="0"/>
              <a:t>Follow-up rate</a:t>
            </a:r>
          </a:p>
          <a:p>
            <a:r>
              <a:rPr lang="en-US" sz="2100" dirty="0"/>
              <a:t>Time spent in program</a:t>
            </a:r>
          </a:p>
          <a:p>
            <a:r>
              <a:rPr lang="en-US" sz="2100" dirty="0"/>
              <a:t>Time of construction projects</a:t>
            </a:r>
          </a:p>
          <a:p>
            <a:r>
              <a:rPr lang="en-US" sz="2100" dirty="0"/>
              <a:t>Referrals made</a:t>
            </a:r>
          </a:p>
          <a:p>
            <a:r>
              <a:rPr lang="en-US" sz="2100" dirty="0"/>
              <a:t>Referral sources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9116" y="931304"/>
            <a:ext cx="6024093" cy="602409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261" y="5329438"/>
            <a:ext cx="603095" cy="603698"/>
          </a:xfrm>
          <a:prstGeom prst="rect">
            <a:avLst/>
          </a:prstGeom>
        </p:spPr>
      </p:pic>
    </p:spTree>
    <p:extLst>
      <p:ext uri="{BB962C8B-B14F-4D97-AF65-F5344CB8AC3E}">
        <p14:creationId xmlns:p14="http://schemas.microsoft.com/office/powerpoint/2010/main" val="24258451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quality of life Outcomes </a:t>
            </a:r>
            <a:br>
              <a:rPr lang="en-US" dirty="0"/>
            </a:br>
            <a:r>
              <a:rPr lang="en-US" dirty="0"/>
              <a:t>(study of 55 clients)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88372394"/>
              </p:ext>
            </p:extLst>
          </p:nvPr>
        </p:nvGraphicFramePr>
        <p:xfrm>
          <a:off x="1093158" y="2446281"/>
          <a:ext cx="6957684" cy="3019382"/>
        </p:xfrm>
        <a:graphic>
          <a:graphicData uri="http://schemas.openxmlformats.org/drawingml/2006/table">
            <a:tbl>
              <a:tblPr firstRow="1" bandRow="1">
                <a:tableStyleId>{5C22544A-7EE6-4342-B048-85BDC9FD1C3A}</a:tableStyleId>
              </a:tblPr>
              <a:tblGrid>
                <a:gridCol w="2319228">
                  <a:extLst>
                    <a:ext uri="{9D8B030D-6E8A-4147-A177-3AD203B41FA5}">
                      <a16:colId xmlns:a16="http://schemas.microsoft.com/office/drawing/2014/main" val="344959010"/>
                    </a:ext>
                  </a:extLst>
                </a:gridCol>
                <a:gridCol w="2319228">
                  <a:extLst>
                    <a:ext uri="{9D8B030D-6E8A-4147-A177-3AD203B41FA5}">
                      <a16:colId xmlns:a16="http://schemas.microsoft.com/office/drawing/2014/main" val="2690212405"/>
                    </a:ext>
                  </a:extLst>
                </a:gridCol>
                <a:gridCol w="2319228">
                  <a:extLst>
                    <a:ext uri="{9D8B030D-6E8A-4147-A177-3AD203B41FA5}">
                      <a16:colId xmlns:a16="http://schemas.microsoft.com/office/drawing/2014/main" val="736872461"/>
                    </a:ext>
                  </a:extLst>
                </a:gridCol>
              </a:tblGrid>
              <a:tr h="466682">
                <a:tc>
                  <a:txBody>
                    <a:bodyPr/>
                    <a:lstStyle/>
                    <a:p>
                      <a:pPr algn="ctr"/>
                      <a:r>
                        <a:rPr lang="en-US" sz="2100" dirty="0"/>
                        <a:t>Metric</a:t>
                      </a:r>
                    </a:p>
                  </a:txBody>
                  <a:tcPr marL="68580" marR="68580" marT="34290" marB="34290"/>
                </a:tc>
                <a:tc>
                  <a:txBody>
                    <a:bodyPr/>
                    <a:lstStyle/>
                    <a:p>
                      <a:pPr algn="ctr"/>
                      <a:r>
                        <a:rPr lang="en-US" sz="2100" dirty="0"/>
                        <a:t>Pre-Intervention</a:t>
                      </a:r>
                    </a:p>
                  </a:txBody>
                  <a:tcPr marL="68580" marR="68580" marT="34290" marB="34290"/>
                </a:tc>
                <a:tc>
                  <a:txBody>
                    <a:bodyPr/>
                    <a:lstStyle/>
                    <a:p>
                      <a:pPr algn="ctr"/>
                      <a:r>
                        <a:rPr lang="en-US" sz="2100" dirty="0"/>
                        <a:t>Post-Intervention </a:t>
                      </a:r>
                    </a:p>
                  </a:txBody>
                  <a:tcPr marL="68580" marR="68580" marT="34290" marB="34290"/>
                </a:tc>
                <a:extLst>
                  <a:ext uri="{0D108BD9-81ED-4DB2-BD59-A6C34878D82A}">
                    <a16:rowId xmlns:a16="http://schemas.microsoft.com/office/drawing/2014/main" val="2945486475"/>
                  </a:ext>
                </a:extLst>
              </a:tr>
              <a:tr h="480060">
                <a:tc>
                  <a:txBody>
                    <a:bodyPr/>
                    <a:lstStyle/>
                    <a:p>
                      <a:pPr algn="ctr"/>
                      <a:r>
                        <a:rPr lang="en-US" sz="1600" dirty="0"/>
                        <a:t>Symptomatic Days</a:t>
                      </a:r>
                    </a:p>
                  </a:txBody>
                  <a:tcPr marL="68580" marR="68580" marT="34290" marB="34290" anchor="ctr"/>
                </a:tc>
                <a:tc>
                  <a:txBody>
                    <a:bodyPr/>
                    <a:lstStyle/>
                    <a:p>
                      <a:pPr algn="ctr"/>
                      <a:r>
                        <a:rPr lang="en-US" sz="2700" dirty="0"/>
                        <a:t>131</a:t>
                      </a:r>
                    </a:p>
                  </a:txBody>
                  <a:tcPr marL="68580" marR="68580" marT="34290" marB="34290"/>
                </a:tc>
                <a:tc>
                  <a:txBody>
                    <a:bodyPr/>
                    <a:lstStyle/>
                    <a:p>
                      <a:pPr algn="ctr"/>
                      <a:r>
                        <a:rPr lang="en-US" sz="2700" dirty="0"/>
                        <a:t>11</a:t>
                      </a:r>
                    </a:p>
                  </a:txBody>
                  <a:tcPr marL="68580" marR="68580" marT="34290" marB="34290"/>
                </a:tc>
                <a:extLst>
                  <a:ext uri="{0D108BD9-81ED-4DB2-BD59-A6C34878D82A}">
                    <a16:rowId xmlns:a16="http://schemas.microsoft.com/office/drawing/2014/main" val="895843202"/>
                  </a:ext>
                </a:extLst>
              </a:tr>
              <a:tr h="480060">
                <a:tc>
                  <a:txBody>
                    <a:bodyPr/>
                    <a:lstStyle/>
                    <a:p>
                      <a:pPr algn="ctr"/>
                      <a:r>
                        <a:rPr lang="en-US" sz="1600" dirty="0"/>
                        <a:t>Missed</a:t>
                      </a:r>
                      <a:r>
                        <a:rPr lang="en-US" sz="1600" baseline="0" dirty="0"/>
                        <a:t> School Days</a:t>
                      </a:r>
                      <a:endParaRPr lang="en-US" sz="1600" dirty="0"/>
                    </a:p>
                  </a:txBody>
                  <a:tcPr marL="68580" marR="68580" marT="34290" marB="34290" anchor="ctr"/>
                </a:tc>
                <a:tc>
                  <a:txBody>
                    <a:bodyPr/>
                    <a:lstStyle/>
                    <a:p>
                      <a:pPr algn="ctr"/>
                      <a:r>
                        <a:rPr lang="en-US" sz="2700" dirty="0"/>
                        <a:t>171</a:t>
                      </a:r>
                    </a:p>
                  </a:txBody>
                  <a:tcPr marL="68580" marR="68580" marT="34290" marB="34290"/>
                </a:tc>
                <a:tc>
                  <a:txBody>
                    <a:bodyPr/>
                    <a:lstStyle/>
                    <a:p>
                      <a:pPr algn="ctr"/>
                      <a:r>
                        <a:rPr lang="en-US" sz="2700" dirty="0"/>
                        <a:t>51</a:t>
                      </a:r>
                    </a:p>
                  </a:txBody>
                  <a:tcPr marL="68580" marR="68580" marT="34290" marB="34290"/>
                </a:tc>
                <a:extLst>
                  <a:ext uri="{0D108BD9-81ED-4DB2-BD59-A6C34878D82A}">
                    <a16:rowId xmlns:a16="http://schemas.microsoft.com/office/drawing/2014/main" val="3978418689"/>
                  </a:ext>
                </a:extLst>
              </a:tr>
              <a:tr h="480060">
                <a:tc>
                  <a:txBody>
                    <a:bodyPr/>
                    <a:lstStyle/>
                    <a:p>
                      <a:pPr algn="ctr"/>
                      <a:r>
                        <a:rPr lang="en-US" sz="1600" dirty="0"/>
                        <a:t>Missed Work Days</a:t>
                      </a:r>
                    </a:p>
                  </a:txBody>
                  <a:tcPr marL="68580" marR="68580" marT="34290" marB="34290" anchor="ctr"/>
                </a:tc>
                <a:tc>
                  <a:txBody>
                    <a:bodyPr/>
                    <a:lstStyle/>
                    <a:p>
                      <a:pPr algn="ctr"/>
                      <a:r>
                        <a:rPr lang="en-US" sz="2700" dirty="0"/>
                        <a:t>52</a:t>
                      </a:r>
                    </a:p>
                  </a:txBody>
                  <a:tcPr marL="68580" marR="68580" marT="34290" marB="34290"/>
                </a:tc>
                <a:tc>
                  <a:txBody>
                    <a:bodyPr/>
                    <a:lstStyle/>
                    <a:p>
                      <a:pPr algn="ctr"/>
                      <a:r>
                        <a:rPr lang="en-US" sz="2700" dirty="0"/>
                        <a:t>17</a:t>
                      </a:r>
                    </a:p>
                  </a:txBody>
                  <a:tcPr marL="68580" marR="68580" marT="34290" marB="34290"/>
                </a:tc>
                <a:extLst>
                  <a:ext uri="{0D108BD9-81ED-4DB2-BD59-A6C34878D82A}">
                    <a16:rowId xmlns:a16="http://schemas.microsoft.com/office/drawing/2014/main" val="3859596401"/>
                  </a:ext>
                </a:extLst>
              </a:tr>
              <a:tr h="480060">
                <a:tc>
                  <a:txBody>
                    <a:bodyPr/>
                    <a:lstStyle/>
                    <a:p>
                      <a:pPr algn="ctr"/>
                      <a:r>
                        <a:rPr lang="en-US" sz="1600" dirty="0"/>
                        <a:t>Collective Emergency Room Visits</a:t>
                      </a:r>
                    </a:p>
                  </a:txBody>
                  <a:tcPr marL="68580" marR="68580" marT="34290" marB="34290"/>
                </a:tc>
                <a:tc>
                  <a:txBody>
                    <a:bodyPr/>
                    <a:lstStyle/>
                    <a:p>
                      <a:pPr algn="ctr"/>
                      <a:r>
                        <a:rPr lang="en-US" sz="2700" dirty="0"/>
                        <a:t>17</a:t>
                      </a:r>
                    </a:p>
                  </a:txBody>
                  <a:tcPr marL="68580" marR="68580" marT="34290" marB="34290"/>
                </a:tc>
                <a:tc>
                  <a:txBody>
                    <a:bodyPr/>
                    <a:lstStyle/>
                    <a:p>
                      <a:pPr algn="ctr"/>
                      <a:r>
                        <a:rPr lang="en-US" sz="2700" dirty="0"/>
                        <a:t>4</a:t>
                      </a:r>
                    </a:p>
                  </a:txBody>
                  <a:tcPr marL="68580" marR="68580" marT="34290" marB="34290"/>
                </a:tc>
                <a:extLst>
                  <a:ext uri="{0D108BD9-81ED-4DB2-BD59-A6C34878D82A}">
                    <a16:rowId xmlns:a16="http://schemas.microsoft.com/office/drawing/2014/main" val="1408767619"/>
                  </a:ext>
                </a:extLst>
              </a:tr>
              <a:tr h="480060">
                <a:tc>
                  <a:txBody>
                    <a:bodyPr/>
                    <a:lstStyle/>
                    <a:p>
                      <a:pPr algn="ctr"/>
                      <a:r>
                        <a:rPr lang="en-US" sz="1600" dirty="0"/>
                        <a:t>Collective Hospitalizations</a:t>
                      </a:r>
                    </a:p>
                  </a:txBody>
                  <a:tcPr marL="68580" marR="68580" marT="34290" marB="34290"/>
                </a:tc>
                <a:tc>
                  <a:txBody>
                    <a:bodyPr/>
                    <a:lstStyle/>
                    <a:p>
                      <a:pPr algn="ctr"/>
                      <a:r>
                        <a:rPr lang="en-US" sz="2700" dirty="0"/>
                        <a:t>7</a:t>
                      </a:r>
                    </a:p>
                  </a:txBody>
                  <a:tcPr marL="68580" marR="68580" marT="34290" marB="34290"/>
                </a:tc>
                <a:tc>
                  <a:txBody>
                    <a:bodyPr/>
                    <a:lstStyle/>
                    <a:p>
                      <a:pPr algn="ctr"/>
                      <a:r>
                        <a:rPr lang="en-US" sz="2700" dirty="0"/>
                        <a:t>2</a:t>
                      </a:r>
                    </a:p>
                  </a:txBody>
                  <a:tcPr marL="68580" marR="68580" marT="34290" marB="34290"/>
                </a:tc>
                <a:extLst>
                  <a:ext uri="{0D108BD9-81ED-4DB2-BD59-A6C34878D82A}">
                    <a16:rowId xmlns:a16="http://schemas.microsoft.com/office/drawing/2014/main" val="1667403470"/>
                  </a:ext>
                </a:extLst>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261" y="5329438"/>
            <a:ext cx="603095" cy="603698"/>
          </a:xfrm>
          <a:prstGeom prst="rect">
            <a:avLst/>
          </a:prstGeom>
        </p:spPr>
      </p:pic>
      <p:sp>
        <p:nvSpPr>
          <p:cNvPr id="6" name="TextBox 5"/>
          <p:cNvSpPr txBox="1"/>
          <p:nvPr/>
        </p:nvSpPr>
        <p:spPr>
          <a:xfrm>
            <a:off x="1642837" y="5545589"/>
            <a:ext cx="5879177" cy="1107996"/>
          </a:xfrm>
          <a:prstGeom prst="rect">
            <a:avLst/>
          </a:prstGeom>
          <a:noFill/>
        </p:spPr>
        <p:txBody>
          <a:bodyPr wrap="square" rtlCol="0">
            <a:spAutoFit/>
          </a:bodyPr>
          <a:lstStyle/>
          <a:p>
            <a:pPr algn="ctr" defTabSz="685800"/>
            <a:r>
              <a:rPr lang="en-US" sz="3300" dirty="0">
                <a:solidFill>
                  <a:srgbClr val="FFFFFF"/>
                </a:solidFill>
                <a:latin typeface="Corbel" panose="020B0503020204020204"/>
              </a:rPr>
              <a:t>Return on investment: </a:t>
            </a:r>
            <a:br>
              <a:rPr lang="en-US" sz="3300" dirty="0">
                <a:solidFill>
                  <a:srgbClr val="FFFFFF"/>
                </a:solidFill>
                <a:latin typeface="Corbel" panose="020B0503020204020204"/>
              </a:rPr>
            </a:br>
            <a:r>
              <a:rPr lang="en-US" sz="3300" dirty="0">
                <a:solidFill>
                  <a:srgbClr val="FFFFFF"/>
                </a:solidFill>
                <a:latin typeface="Corbel" panose="020B0503020204020204"/>
              </a:rPr>
              <a:t>$1.83 for every $1 invested</a:t>
            </a:r>
          </a:p>
        </p:txBody>
      </p:sp>
    </p:spTree>
    <p:extLst>
      <p:ext uri="{BB962C8B-B14F-4D97-AF65-F5344CB8AC3E}">
        <p14:creationId xmlns:p14="http://schemas.microsoft.com/office/powerpoint/2010/main" val="21868486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Behavioral outcomes</a:t>
            </a:r>
          </a:p>
        </p:txBody>
      </p:sp>
      <p:sp>
        <p:nvSpPr>
          <p:cNvPr id="3" name="Content Placeholder 2"/>
          <p:cNvSpPr>
            <a:spLocks noGrp="1"/>
          </p:cNvSpPr>
          <p:nvPr>
            <p:ph idx="1"/>
          </p:nvPr>
        </p:nvSpPr>
        <p:spPr>
          <a:xfrm>
            <a:off x="1004552" y="1988191"/>
            <a:ext cx="7515813" cy="3843523"/>
          </a:xfrm>
        </p:spPr>
        <p:txBody>
          <a:bodyPr>
            <a:normAutofit/>
          </a:bodyPr>
          <a:lstStyle/>
          <a:p>
            <a:pPr marL="0" indent="0">
              <a:buNone/>
            </a:pPr>
            <a:r>
              <a:rPr lang="en-US" sz="2100" dirty="0"/>
              <a:t>Significant increases in:</a:t>
            </a:r>
          </a:p>
          <a:p>
            <a:r>
              <a:rPr lang="en-US" sz="2100" dirty="0"/>
              <a:t>Dusting frequency</a:t>
            </a:r>
          </a:p>
          <a:p>
            <a:r>
              <a:rPr lang="en-US" sz="2100" dirty="0"/>
              <a:t>Vacuuming frequency</a:t>
            </a:r>
          </a:p>
          <a:p>
            <a:r>
              <a:rPr lang="en-US" sz="2100" dirty="0"/>
              <a:t>Furnace filter changing frequency</a:t>
            </a:r>
          </a:p>
          <a:p>
            <a:endParaRPr lang="en-US" sz="2100" dirty="0"/>
          </a:p>
          <a:p>
            <a:pPr marL="0" indent="0">
              <a:buNone/>
            </a:pPr>
            <a:r>
              <a:rPr lang="en-US" sz="2100" dirty="0"/>
              <a:t>Significant decreases in:</a:t>
            </a:r>
          </a:p>
          <a:p>
            <a:r>
              <a:rPr lang="en-US" sz="2100" dirty="0"/>
              <a:t>Smoking indoors</a:t>
            </a:r>
          </a:p>
          <a:p>
            <a:r>
              <a:rPr lang="en-US" sz="2100" dirty="0"/>
              <a:t>Using harsh cleaning chemicals</a:t>
            </a:r>
          </a:p>
          <a:p>
            <a:r>
              <a:rPr lang="en-US" sz="2100" dirty="0"/>
              <a:t>Using candles and air fresheners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1958" y="1246192"/>
            <a:ext cx="5705341" cy="570534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261" y="5329438"/>
            <a:ext cx="603095" cy="603698"/>
          </a:xfrm>
          <a:prstGeom prst="rect">
            <a:avLst/>
          </a:prstGeom>
        </p:spPr>
      </p:pic>
    </p:spTree>
    <p:extLst>
      <p:ext uri="{BB962C8B-B14F-4D97-AF65-F5344CB8AC3E}">
        <p14:creationId xmlns:p14="http://schemas.microsoft.com/office/powerpoint/2010/main" val="1429716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00" y="457200"/>
            <a:ext cx="8229600" cy="1143000"/>
          </a:xfrm>
        </p:spPr>
        <p:txBody>
          <a:bodyPr/>
          <a:lstStyle/>
          <a:p>
            <a:r>
              <a:rPr lang="en-US" altLang="en-US" sz="3600" b="1" dirty="0">
                <a:solidFill>
                  <a:srgbClr val="0070C0"/>
                </a:solidFill>
                <a:latin typeface="Arial" panose="020B0604020202020204" pitchFamily="34" charset="0"/>
                <a:cs typeface="Arial" panose="020B0604020202020204" pitchFamily="34" charset="0"/>
              </a:rPr>
              <a:t>Learning Objectives</a:t>
            </a:r>
            <a:endParaRPr lang="en-US" sz="3600" dirty="0"/>
          </a:p>
        </p:txBody>
      </p:sp>
      <p:sp>
        <p:nvSpPr>
          <p:cNvPr id="3" name="Content Placeholder 2"/>
          <p:cNvSpPr>
            <a:spLocks noGrp="1"/>
          </p:cNvSpPr>
          <p:nvPr>
            <p:ph idx="1"/>
          </p:nvPr>
        </p:nvSpPr>
        <p:spPr/>
        <p:txBody>
          <a:bodyPr/>
          <a:lstStyle/>
          <a:p>
            <a:pPr marL="0" indent="0">
              <a:buNone/>
            </a:pPr>
            <a:r>
              <a:rPr lang="en-US" sz="2400" b="1" dirty="0">
                <a:latin typeface="Arial" panose="020B0604020202020204" pitchFamily="34" charset="0"/>
                <a:cs typeface="Arial" panose="020B0604020202020204" pitchFamily="34" charset="0"/>
              </a:rPr>
              <a:t>Participants will share— </a:t>
            </a:r>
          </a:p>
          <a:p>
            <a:r>
              <a:rPr lang="en-US" sz="2400" dirty="0">
                <a:latin typeface="Arial" panose="020B0604020202020204" pitchFamily="34" charset="0"/>
                <a:cs typeface="Arial" panose="020B0604020202020204" pitchFamily="34" charset="0"/>
              </a:rPr>
              <a:t>Successful strategies for effective in-home interventions and critical asthma education.</a:t>
            </a:r>
          </a:p>
          <a:p>
            <a:r>
              <a:rPr lang="en-US" sz="2400" dirty="0">
                <a:latin typeface="Arial" panose="020B0604020202020204" pitchFamily="34" charset="0"/>
                <a:cs typeface="Arial" panose="020B0604020202020204" pitchFamily="34" charset="0"/>
              </a:rPr>
              <a:t>Innovative and diverse community-based partnerships that can further your program's impact.</a:t>
            </a:r>
          </a:p>
          <a:p>
            <a:r>
              <a:rPr lang="en-US" sz="2400" dirty="0">
                <a:latin typeface="Arial" panose="020B0604020202020204" pitchFamily="34" charset="0"/>
                <a:cs typeface="Arial" panose="020B0604020202020204" pitchFamily="34" charset="0"/>
              </a:rPr>
              <a:t>Methods to use data to measure key program outcomes and improve return on investment.</a:t>
            </a:r>
          </a:p>
          <a:p>
            <a:r>
              <a:rPr lang="en-US" sz="2400" dirty="0">
                <a:latin typeface="Arial" panose="020B0604020202020204" pitchFamily="34" charset="0"/>
                <a:cs typeface="Arial" panose="020B0604020202020204" pitchFamily="34" charset="0"/>
              </a:rPr>
              <a:t>Models for providing the full continuum of asthma care.</a:t>
            </a:r>
          </a:p>
        </p:txBody>
      </p:sp>
    </p:spTree>
    <p:extLst>
      <p:ext uri="{BB962C8B-B14F-4D97-AF65-F5344CB8AC3E}">
        <p14:creationId xmlns:p14="http://schemas.microsoft.com/office/powerpoint/2010/main" val="17681801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Photos of work</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0410" y="2680538"/>
            <a:ext cx="4422254" cy="314062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1718" y="2064733"/>
            <a:ext cx="2273047" cy="437223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261" y="5329438"/>
            <a:ext cx="603095" cy="603698"/>
          </a:xfrm>
          <a:prstGeom prst="rect">
            <a:avLst/>
          </a:prstGeom>
        </p:spPr>
      </p:pic>
    </p:spTree>
    <p:extLst>
      <p:ext uri="{BB962C8B-B14F-4D97-AF65-F5344CB8AC3E}">
        <p14:creationId xmlns:p14="http://schemas.microsoft.com/office/powerpoint/2010/main" val="41900005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Photos of work</a:t>
            </a:r>
          </a:p>
        </p:txBody>
      </p:sp>
      <p:pic>
        <p:nvPicPr>
          <p:cNvPr id="4" name="Picture 3" descr="C:\Users\Benny.Huerta\Desktop\IMG_306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9977" y="2307223"/>
            <a:ext cx="2684102" cy="3579353"/>
          </a:xfrm>
          <a:prstGeom prst="rect">
            <a:avLst/>
          </a:prstGeom>
          <a:noFill/>
          <a:ln>
            <a:noFill/>
          </a:ln>
        </p:spPr>
      </p:pic>
      <p:pic>
        <p:nvPicPr>
          <p:cNvPr id="5" name="Picture 4" descr="https://buildertrend.net/HttpHandlers/GetFile.ashx?f=fYLFcWYHErmW86YFdGW14EvcoE3IYa5f7X9fkKKLUbE0uTRnsWLuZA&amp;fl=1&amp;ia=0&amp;e=.jpg"/>
          <p:cNvPicPr/>
          <p:nvPr/>
        </p:nvPicPr>
        <p:blipFill>
          <a:blip r:embed="rId3">
            <a:extLst>
              <a:ext uri="{28A0092B-C50C-407E-A947-70E740481C1C}">
                <a14:useLocalDpi xmlns:a14="http://schemas.microsoft.com/office/drawing/2010/main" val="0"/>
              </a:ext>
            </a:extLst>
          </a:blip>
          <a:srcRect/>
          <a:stretch>
            <a:fillRect/>
          </a:stretch>
        </p:blipFill>
        <p:spPr bwMode="auto">
          <a:xfrm>
            <a:off x="4020878" y="2588139"/>
            <a:ext cx="4824332" cy="3027836"/>
          </a:xfrm>
          <a:prstGeom prst="rect">
            <a:avLst/>
          </a:prstGeom>
          <a:noFill/>
          <a:ln>
            <a:no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261" y="5329438"/>
            <a:ext cx="603095" cy="603698"/>
          </a:xfrm>
          <a:prstGeom prst="rect">
            <a:avLst/>
          </a:prstGeom>
        </p:spPr>
      </p:pic>
    </p:spTree>
    <p:extLst>
      <p:ext uri="{BB962C8B-B14F-4D97-AF65-F5344CB8AC3E}">
        <p14:creationId xmlns:p14="http://schemas.microsoft.com/office/powerpoint/2010/main" val="41419180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partnerships</a:t>
            </a:r>
          </a:p>
        </p:txBody>
      </p:sp>
      <p:sp>
        <p:nvSpPr>
          <p:cNvPr id="3" name="Content Placeholder 2"/>
          <p:cNvSpPr>
            <a:spLocks noGrp="1"/>
          </p:cNvSpPr>
          <p:nvPr>
            <p:ph idx="1"/>
          </p:nvPr>
        </p:nvSpPr>
        <p:spPr/>
        <p:txBody>
          <a:bodyPr>
            <a:noAutofit/>
          </a:bodyPr>
          <a:lstStyle/>
          <a:p>
            <a:r>
              <a:rPr lang="en-US" sz="2000" dirty="0"/>
              <a:t>Children’s Hospital — Direct reimbursement for interventions on their patients</a:t>
            </a:r>
          </a:p>
          <a:p>
            <a:r>
              <a:rPr lang="en-US" sz="2000" dirty="0"/>
              <a:t>WellCare of Nebraska — Partial reimbursement for interventions on their patients and sharing of claims-data</a:t>
            </a:r>
          </a:p>
          <a:p>
            <a:r>
              <a:rPr lang="en-US" sz="2000" dirty="0"/>
              <a:t>Nebraska Asthma Coalition — Network of Nebraska-based asthma stakeholders</a:t>
            </a:r>
          </a:p>
          <a:p>
            <a:r>
              <a:rPr lang="en-US" sz="2000" dirty="0" err="1"/>
              <a:t>Awair</a:t>
            </a:r>
            <a:r>
              <a:rPr lang="en-US" sz="2000" dirty="0"/>
              <a:t> — Corporation piloting in-home IAQ monitors with OHKA</a:t>
            </a:r>
          </a:p>
          <a:p>
            <a:r>
              <a:rPr lang="en-US" sz="2000" dirty="0"/>
              <a:t>City of Omaha — Healthy Homes construction partnership</a:t>
            </a:r>
          </a:p>
          <a:p>
            <a:r>
              <a:rPr lang="en-US" sz="2000" dirty="0"/>
              <a:t>Children’s Hospital of Missouri — Equipment and training trading</a:t>
            </a:r>
          </a:p>
          <a:p>
            <a:r>
              <a:rPr lang="en-US" sz="2000" dirty="0"/>
              <a:t>Boys Town Pediatrics — Referrals and case management</a:t>
            </a:r>
          </a:p>
          <a:p>
            <a:r>
              <a:rPr lang="en-US" sz="2000" dirty="0"/>
              <a:t>University of Nebraska Medical Center — Peer-reviewed research</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261" y="5329438"/>
            <a:ext cx="603095" cy="603698"/>
          </a:xfrm>
          <a:prstGeom prst="rect">
            <a:avLst/>
          </a:prstGeom>
        </p:spPr>
      </p:pic>
    </p:spTree>
    <p:extLst>
      <p:ext uri="{BB962C8B-B14F-4D97-AF65-F5344CB8AC3E}">
        <p14:creationId xmlns:p14="http://schemas.microsoft.com/office/powerpoint/2010/main" val="18362074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 for air</a:t>
            </a:r>
          </a:p>
        </p:txBody>
      </p:sp>
      <p:sp>
        <p:nvSpPr>
          <p:cNvPr id="3" name="Content Placeholder 2"/>
          <p:cNvSpPr>
            <a:spLocks noGrp="1"/>
          </p:cNvSpPr>
          <p:nvPr>
            <p:ph idx="1"/>
          </p:nvPr>
        </p:nvSpPr>
        <p:spPr/>
        <p:txBody>
          <a:bodyPr>
            <a:normAutofit/>
          </a:bodyPr>
          <a:lstStyle/>
          <a:p>
            <a:r>
              <a:rPr lang="en-US" sz="2100" dirty="0"/>
              <a:t>Duplication of model in other locales</a:t>
            </a:r>
          </a:p>
          <a:p>
            <a:r>
              <a:rPr lang="en-US" sz="2100" dirty="0"/>
              <a:t>Continued expansion of reimbursement model</a:t>
            </a:r>
          </a:p>
          <a:p>
            <a:r>
              <a:rPr lang="en-US" sz="2100" dirty="0"/>
              <a:t>Continued formalization of claims-sharing data</a:t>
            </a:r>
          </a:p>
          <a:p>
            <a:r>
              <a:rPr lang="en-US" sz="2100" dirty="0"/>
              <a:t>Scaling up individual services</a:t>
            </a:r>
          </a:p>
          <a:p>
            <a:r>
              <a:rPr lang="en-US" sz="2100" dirty="0"/>
              <a:t>Establishing an automated, community-wide referral system</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6824" y="4004311"/>
            <a:ext cx="2590352" cy="259035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261" y="5329438"/>
            <a:ext cx="603095" cy="603698"/>
          </a:xfrm>
          <a:prstGeom prst="rect">
            <a:avLst/>
          </a:prstGeom>
        </p:spPr>
      </p:pic>
    </p:spTree>
    <p:extLst>
      <p:ext uri="{BB962C8B-B14F-4D97-AF65-F5344CB8AC3E}">
        <p14:creationId xmlns:p14="http://schemas.microsoft.com/office/powerpoint/2010/main" val="24531889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326A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8893" y="682886"/>
            <a:ext cx="3546214" cy="354621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6692" y="5372960"/>
            <a:ext cx="1210616" cy="1210616"/>
          </a:xfrm>
          <a:prstGeom prst="rect">
            <a:avLst/>
          </a:prstGeom>
        </p:spPr>
      </p:pic>
    </p:spTree>
    <p:extLst>
      <p:ext uri="{BB962C8B-B14F-4D97-AF65-F5344CB8AC3E}">
        <p14:creationId xmlns:p14="http://schemas.microsoft.com/office/powerpoint/2010/main" val="18730744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6169" y="1968356"/>
            <a:ext cx="8841995" cy="1592991"/>
          </a:xfrm>
          <a:prstGeom prst="rect">
            <a:avLst/>
          </a:prstGeom>
        </p:spPr>
        <p:txBody>
          <a:bodyPr/>
          <a:lstStyle>
            <a:lvl1pPr algn="l" defTabSz="914400" rtl="0" eaLnBrk="1" latinLnBrk="0" hangingPunct="1">
              <a:lnSpc>
                <a:spcPct val="100000"/>
              </a:lnSpc>
              <a:spcBef>
                <a:spcPct val="0"/>
              </a:spcBef>
              <a:buNone/>
              <a:defRPr sz="4800" kern="1200" spc="-100" baseline="0">
                <a:solidFill>
                  <a:srgbClr val="326ABC"/>
                </a:solidFill>
                <a:latin typeface="Georgia" panose="02040502050405020303" pitchFamily="18"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a:ln>
                  <a:noFill/>
                </a:ln>
                <a:solidFill>
                  <a:srgbClr val="326ABC"/>
                </a:solidFill>
                <a:effectLst/>
                <a:uLnTx/>
                <a:uFillTx/>
                <a:latin typeface="Georgia" panose="02040502050405020303" pitchFamily="18" charset="0"/>
                <a:ea typeface="+mj-ea"/>
                <a:cs typeface="+mj-cs"/>
              </a:rPr>
              <a:t>Rhode Island Department of Health: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dirty="0">
                <a:ln>
                  <a:noFill/>
                </a:ln>
                <a:solidFill>
                  <a:srgbClr val="326ABC"/>
                </a:solidFill>
                <a:effectLst/>
                <a:uLnTx/>
                <a:uFillTx/>
                <a:latin typeface="Georgia" panose="02040502050405020303" pitchFamily="18" charset="0"/>
                <a:ea typeface="+mj-ea"/>
                <a:cs typeface="+mj-cs"/>
              </a:rPr>
              <a:t>Asthma Control Program</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100" normalizeH="0" baseline="0" noProof="0" dirty="0">
              <a:ln>
                <a:noFill/>
              </a:ln>
              <a:solidFill>
                <a:srgbClr val="326ABC"/>
              </a:solidFill>
              <a:effectLst/>
              <a:uLnTx/>
              <a:uFillTx/>
              <a:latin typeface="Georgia" panose="02040502050405020303" pitchFamily="18" charset="0"/>
              <a:ea typeface="+mj-ea"/>
              <a:cs typeface="+mj-cs"/>
            </a:endParaRPr>
          </a:p>
        </p:txBody>
      </p:sp>
      <p:sp>
        <p:nvSpPr>
          <p:cNvPr id="5" name="TextBox 4"/>
          <p:cNvSpPr txBox="1"/>
          <p:nvPr/>
        </p:nvSpPr>
        <p:spPr>
          <a:xfrm>
            <a:off x="176169" y="4835292"/>
            <a:ext cx="884199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0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2019 National Environmental Leadership Award in Asthma Management Webinar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0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Thursday, May 23, 2019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0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Ashley Fogarty, MPH </a:t>
            </a:r>
          </a:p>
        </p:txBody>
      </p:sp>
      <p:sp>
        <p:nvSpPr>
          <p:cNvPr id="6" name="Rectangle 5"/>
          <p:cNvSpPr/>
          <p:nvPr/>
        </p:nvSpPr>
        <p:spPr>
          <a:xfrm>
            <a:off x="0" y="0"/>
            <a:ext cx="9144000" cy="1143000"/>
          </a:xfrm>
          <a:prstGeom prst="rect">
            <a:avLst/>
          </a:prstGeom>
          <a:solidFill>
            <a:srgbClr val="326A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244" y="101665"/>
            <a:ext cx="939669" cy="939669"/>
          </a:xfrm>
          <a:prstGeom prst="rect">
            <a:avLst/>
          </a:prstGeom>
        </p:spPr>
      </p:pic>
    </p:spTree>
    <p:extLst>
      <p:ext uri="{BB962C8B-B14F-4D97-AF65-F5344CB8AC3E}">
        <p14:creationId xmlns:p14="http://schemas.microsoft.com/office/powerpoint/2010/main" val="41288567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4" y="668"/>
            <a:ext cx="9144000" cy="1143000"/>
          </a:xfrm>
          <a:prstGeom prst="rect">
            <a:avLst/>
          </a:prstGeom>
          <a:solidFill>
            <a:srgbClr val="326A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495300" y="265829"/>
            <a:ext cx="7505312" cy="64633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Asthma Data: Health Inequities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0612" y="101665"/>
            <a:ext cx="939669" cy="939669"/>
          </a:xfrm>
          <a:prstGeom prst="rect">
            <a:avLst/>
          </a:prstGeom>
        </p:spPr>
      </p:pic>
      <p:pic>
        <p:nvPicPr>
          <p:cNvPr id="2" name="Picture 1">
            <a:extLst>
              <a:ext uri="{FF2B5EF4-FFF2-40B4-BE49-F238E27FC236}">
                <a16:creationId xmlns:a16="http://schemas.microsoft.com/office/drawing/2014/main" id="{17B1B901-21D7-4964-9690-5FED82335A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 y="1155700"/>
            <a:ext cx="9144454" cy="3510281"/>
          </a:xfrm>
          <a:prstGeom prst="rect">
            <a:avLst/>
          </a:prstGeom>
        </p:spPr>
      </p:pic>
      <p:pic>
        <p:nvPicPr>
          <p:cNvPr id="3" name="Picture 2">
            <a:extLst>
              <a:ext uri="{FF2B5EF4-FFF2-40B4-BE49-F238E27FC236}">
                <a16:creationId xmlns:a16="http://schemas.microsoft.com/office/drawing/2014/main" id="{F96DB83B-8124-4115-9C2B-6950293E60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 y="5938575"/>
            <a:ext cx="9070564" cy="752475"/>
          </a:xfrm>
          <a:prstGeom prst="rect">
            <a:avLst/>
          </a:prstGeom>
        </p:spPr>
      </p:pic>
      <p:pic>
        <p:nvPicPr>
          <p:cNvPr id="7" name="Picture 6">
            <a:extLst>
              <a:ext uri="{FF2B5EF4-FFF2-40B4-BE49-F238E27FC236}">
                <a16:creationId xmlns:a16="http://schemas.microsoft.com/office/drawing/2014/main" id="{EE7C4C44-0524-49A1-9F23-A8E338D2B7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5301" y="4808856"/>
            <a:ext cx="8444980" cy="1000125"/>
          </a:xfrm>
          <a:prstGeom prst="rect">
            <a:avLst/>
          </a:prstGeom>
        </p:spPr>
      </p:pic>
      <p:pic>
        <p:nvPicPr>
          <p:cNvPr id="10" name="Picture 9">
            <a:extLst>
              <a:ext uri="{FF2B5EF4-FFF2-40B4-BE49-F238E27FC236}">
                <a16:creationId xmlns:a16="http://schemas.microsoft.com/office/drawing/2014/main" id="{5D03ED52-CD3C-4579-B765-F9594CE835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202" y="1231453"/>
            <a:ext cx="2992776" cy="370844"/>
          </a:xfrm>
          <a:prstGeom prst="rect">
            <a:avLst/>
          </a:prstGeom>
        </p:spPr>
      </p:pic>
    </p:spTree>
    <p:extLst>
      <p:ext uri="{BB962C8B-B14F-4D97-AF65-F5344CB8AC3E}">
        <p14:creationId xmlns:p14="http://schemas.microsoft.com/office/powerpoint/2010/main" val="21653439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4" y="668"/>
            <a:ext cx="9144000" cy="1143000"/>
          </a:xfrm>
          <a:prstGeom prst="rect">
            <a:avLst/>
          </a:prstGeom>
          <a:solidFill>
            <a:srgbClr val="326A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0612" y="101665"/>
            <a:ext cx="939669" cy="939669"/>
          </a:xfrm>
          <a:prstGeom prst="rect">
            <a:avLst/>
          </a:prstGeom>
        </p:spPr>
      </p:pic>
      <p:sp>
        <p:nvSpPr>
          <p:cNvPr id="3" name="TextBox 2">
            <a:extLst>
              <a:ext uri="{FF2B5EF4-FFF2-40B4-BE49-F238E27FC236}">
                <a16:creationId xmlns:a16="http://schemas.microsoft.com/office/drawing/2014/main" id="{732B5D3F-0814-45D5-8EF6-6FAC387188CE}"/>
              </a:ext>
            </a:extLst>
          </p:cNvPr>
          <p:cNvSpPr txBox="1"/>
          <p:nvPr/>
        </p:nvSpPr>
        <p:spPr>
          <a:xfrm>
            <a:off x="260288" y="4714491"/>
            <a:ext cx="5675024"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RI asthma emergency department rates (per 1,000)</a:t>
            </a:r>
            <a:r>
              <a:rPr kumimoji="0" lang="en-US" sz="2000" b="1" i="0"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Providence: 13.3</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Central Falls: 12.3</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Newport: 10.0</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Woonsocket: 10.9</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Pawtucket: 9.3</a:t>
            </a:r>
          </a:p>
        </p:txBody>
      </p:sp>
      <p:sp>
        <p:nvSpPr>
          <p:cNvPr id="15" name="TextBox 14">
            <a:extLst>
              <a:ext uri="{FF2B5EF4-FFF2-40B4-BE49-F238E27FC236}">
                <a16:creationId xmlns:a16="http://schemas.microsoft.com/office/drawing/2014/main" id="{2F2126B2-FCEE-4F69-BC01-7F732AFF728C}"/>
              </a:ext>
            </a:extLst>
          </p:cNvPr>
          <p:cNvSpPr txBox="1"/>
          <p:nvPr/>
        </p:nvSpPr>
        <p:spPr>
          <a:xfrm>
            <a:off x="0" y="1207246"/>
            <a:ext cx="5923280"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Key points</a:t>
            </a:r>
            <a:r>
              <a:rPr kumimoji="0" lang="en-US" sz="2400" b="1" i="0"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Asthma is the most common chronic condition in children.</a:t>
            </a:r>
          </a:p>
          <a:p>
            <a:pPr marL="285750" marR="0" lvl="0" indent="-285750"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Nationally, 8.5% of children have asthma.</a:t>
            </a:r>
          </a:p>
          <a:p>
            <a:pPr marL="285750" marR="0" lvl="0" indent="-285750"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 Rhode Island, 9.8% of children have asthma.</a:t>
            </a:r>
          </a:p>
          <a:p>
            <a:pPr marL="285750" marR="0" lvl="0" indent="-285750"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Black children and Hispanic children are more likely to visit the emergency room or be hospitalized due to asthma.</a:t>
            </a:r>
          </a:p>
          <a:p>
            <a:pPr marL="285750" marR="0" lvl="0" indent="-285750"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Over 70% of pediatric asthma emergency department (ED) visits in Rhode Island are children on Medicaid.</a:t>
            </a:r>
          </a:p>
        </p:txBody>
      </p:sp>
      <p:graphicFrame>
        <p:nvGraphicFramePr>
          <p:cNvPr id="8" name="Chart 7">
            <a:extLst>
              <a:ext uri="{FF2B5EF4-FFF2-40B4-BE49-F238E27FC236}">
                <a16:creationId xmlns:a16="http://schemas.microsoft.com/office/drawing/2014/main" id="{ACEEB2C0-B2F0-4DB4-8717-44955F4042B3}"/>
              </a:ext>
            </a:extLst>
          </p:cNvPr>
          <p:cNvGraphicFramePr/>
          <p:nvPr>
            <p:extLst>
              <p:ext uri="{D42A27DB-BD31-4B8C-83A1-F6EECF244321}">
                <p14:modId xmlns:p14="http://schemas.microsoft.com/office/powerpoint/2010/main" val="1295352827"/>
              </p:ext>
            </p:extLst>
          </p:nvPr>
        </p:nvGraphicFramePr>
        <p:xfrm>
          <a:off x="5739788" y="1520328"/>
          <a:ext cx="3404212" cy="5324972"/>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30203243-217D-48D9-9F97-459E0683E4D4}"/>
              </a:ext>
            </a:extLst>
          </p:cNvPr>
          <p:cNvSpPr txBox="1"/>
          <p:nvPr/>
        </p:nvSpPr>
        <p:spPr>
          <a:xfrm>
            <a:off x="495300" y="265829"/>
            <a:ext cx="7505312" cy="64633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Asthma Data: Health Inequities</a:t>
            </a:r>
          </a:p>
        </p:txBody>
      </p:sp>
    </p:spTree>
    <p:extLst>
      <p:ext uri="{BB962C8B-B14F-4D97-AF65-F5344CB8AC3E}">
        <p14:creationId xmlns:p14="http://schemas.microsoft.com/office/powerpoint/2010/main" val="17285179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4" y="668"/>
            <a:ext cx="9144000" cy="1143000"/>
          </a:xfrm>
          <a:prstGeom prst="rect">
            <a:avLst/>
          </a:prstGeom>
          <a:solidFill>
            <a:srgbClr val="326A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495300" y="265829"/>
            <a:ext cx="7505312" cy="64633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Claims Data: Children With Asthma</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0612" y="101665"/>
            <a:ext cx="939669" cy="939669"/>
          </a:xfrm>
          <a:prstGeom prst="rect">
            <a:avLst/>
          </a:prstGeom>
        </p:spPr>
      </p:pic>
      <p:pic>
        <p:nvPicPr>
          <p:cNvPr id="8" name="Picture 7">
            <a:extLst>
              <a:ext uri="{FF2B5EF4-FFF2-40B4-BE49-F238E27FC236}">
                <a16:creationId xmlns:a16="http://schemas.microsoft.com/office/drawing/2014/main" id="{0D79CF52-931E-46E3-B872-B46696DDEB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2032" y="1804737"/>
            <a:ext cx="3841968" cy="4971959"/>
          </a:xfrm>
          <a:prstGeom prst="rect">
            <a:avLst/>
          </a:prstGeom>
        </p:spPr>
      </p:pic>
      <p:sp>
        <p:nvSpPr>
          <p:cNvPr id="12" name="TextBox 11">
            <a:extLst>
              <a:ext uri="{FF2B5EF4-FFF2-40B4-BE49-F238E27FC236}">
                <a16:creationId xmlns:a16="http://schemas.microsoft.com/office/drawing/2014/main" id="{EEA2336E-4E82-4888-871C-028FBA177082}"/>
              </a:ext>
            </a:extLst>
          </p:cNvPr>
          <p:cNvSpPr txBox="1"/>
          <p:nvPr/>
        </p:nvSpPr>
        <p:spPr>
          <a:xfrm>
            <a:off x="4728411" y="1246593"/>
            <a:ext cx="4307304" cy="646331"/>
          </a:xfrm>
          <a:prstGeom prst="rect">
            <a:avLst/>
          </a:prstGeom>
          <a:noFill/>
        </p:spPr>
        <p:txBody>
          <a:bodyPr wrap="square" rtlCol="0">
            <a:spAutoFit/>
          </a:bodyPr>
          <a:lstStyle/>
          <a:p>
            <a:pPr lvl="0" algn="ctr" defTabSz="914400">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Any Asthma Claims Among Children on Medicaid, 2013</a:t>
            </a:r>
            <a:r>
              <a:rPr lang="en-US" dirty="0"/>
              <a:t>–</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2017 (asthma prevalence)</a:t>
            </a:r>
          </a:p>
        </p:txBody>
      </p:sp>
      <p:pic>
        <p:nvPicPr>
          <p:cNvPr id="9" name="Picture 8">
            <a:extLst>
              <a:ext uri="{FF2B5EF4-FFF2-40B4-BE49-F238E27FC236}">
                <a16:creationId xmlns:a16="http://schemas.microsoft.com/office/drawing/2014/main" id="{322F199F-BA73-4D8C-8F14-460D190E28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8411" y="5935865"/>
            <a:ext cx="1623131" cy="840831"/>
          </a:xfrm>
          <a:prstGeom prst="rect">
            <a:avLst/>
          </a:prstGeom>
        </p:spPr>
      </p:pic>
      <p:pic>
        <p:nvPicPr>
          <p:cNvPr id="10" name="Picture 9">
            <a:extLst>
              <a:ext uri="{FF2B5EF4-FFF2-40B4-BE49-F238E27FC236}">
                <a16:creationId xmlns:a16="http://schemas.microsoft.com/office/drawing/2014/main" id="{1304323E-39AD-4337-ADF1-B3DE370590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360" y="1358516"/>
            <a:ext cx="4307304" cy="5440312"/>
          </a:xfrm>
          <a:prstGeom prst="rect">
            <a:avLst/>
          </a:prstGeom>
        </p:spPr>
      </p:pic>
    </p:spTree>
    <p:extLst>
      <p:ext uri="{BB962C8B-B14F-4D97-AF65-F5344CB8AC3E}">
        <p14:creationId xmlns:p14="http://schemas.microsoft.com/office/powerpoint/2010/main" val="10220884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84CC105-8583-4823-8BC1-11CF686279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93" y="1517117"/>
            <a:ext cx="4090874" cy="5294073"/>
          </a:xfrm>
          <a:prstGeom prst="rect">
            <a:avLst/>
          </a:prstGeom>
        </p:spPr>
      </p:pic>
      <p:sp>
        <p:nvSpPr>
          <p:cNvPr id="4" name="Rectangle 3"/>
          <p:cNvSpPr/>
          <p:nvPr/>
        </p:nvSpPr>
        <p:spPr>
          <a:xfrm>
            <a:off x="-454" y="668"/>
            <a:ext cx="9144000" cy="1143000"/>
          </a:xfrm>
          <a:prstGeom prst="rect">
            <a:avLst/>
          </a:prstGeom>
          <a:solidFill>
            <a:srgbClr val="326A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495300" y="265829"/>
            <a:ext cx="7505312" cy="64633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Children With Asthma: ED Visits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612" y="101665"/>
            <a:ext cx="939669" cy="939669"/>
          </a:xfrm>
          <a:prstGeom prst="rect">
            <a:avLst/>
          </a:prstGeom>
        </p:spPr>
      </p:pic>
      <p:pic>
        <p:nvPicPr>
          <p:cNvPr id="9" name="Picture 8">
            <a:extLst>
              <a:ext uri="{FF2B5EF4-FFF2-40B4-BE49-F238E27FC236}">
                <a16:creationId xmlns:a16="http://schemas.microsoft.com/office/drawing/2014/main" id="{62DFD07E-B387-46A2-B091-24BC4CAA27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3263" y="1564693"/>
            <a:ext cx="4090283" cy="5293307"/>
          </a:xfrm>
          <a:prstGeom prst="rect">
            <a:avLst/>
          </a:prstGeom>
        </p:spPr>
      </p:pic>
      <p:sp>
        <p:nvSpPr>
          <p:cNvPr id="11" name="TextBox 10">
            <a:extLst>
              <a:ext uri="{FF2B5EF4-FFF2-40B4-BE49-F238E27FC236}">
                <a16:creationId xmlns:a16="http://schemas.microsoft.com/office/drawing/2014/main" id="{E2DBFD2A-2712-4BC1-819C-124D73BBDA4E}"/>
              </a:ext>
            </a:extLst>
          </p:cNvPr>
          <p:cNvSpPr txBox="1"/>
          <p:nvPr/>
        </p:nvSpPr>
        <p:spPr>
          <a:xfrm>
            <a:off x="0" y="1194593"/>
            <a:ext cx="9143545" cy="369332"/>
          </a:xfrm>
          <a:prstGeom prst="rect">
            <a:avLst/>
          </a:prstGeom>
          <a:noFill/>
        </p:spPr>
        <p:txBody>
          <a:bodyPr wrap="square" rtlCol="0">
            <a:spAutoFit/>
          </a:bodyPr>
          <a:lstStyle/>
          <a:p>
            <a:pPr lvl="0" algn="ctr" defTabSz="914400">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Asthma Emergency Department Visits Among Children on Medicaid with Asthma, 2013</a:t>
            </a:r>
            <a:r>
              <a:rPr lang="en-US" dirty="0"/>
              <a:t>–</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2017</a:t>
            </a:r>
          </a:p>
        </p:txBody>
      </p:sp>
      <p:cxnSp>
        <p:nvCxnSpPr>
          <p:cNvPr id="3" name="Straight Connector 2">
            <a:extLst>
              <a:ext uri="{FF2B5EF4-FFF2-40B4-BE49-F238E27FC236}">
                <a16:creationId xmlns:a16="http://schemas.microsoft.com/office/drawing/2014/main" id="{DEB07A5E-9063-4299-8210-CFCDA4D86B5F}"/>
              </a:ext>
            </a:extLst>
          </p:cNvPr>
          <p:cNvCxnSpPr>
            <a:cxnSpLocks/>
          </p:cNvCxnSpPr>
          <p:nvPr/>
        </p:nvCxnSpPr>
        <p:spPr>
          <a:xfrm flipV="1">
            <a:off x="2430379" y="1563925"/>
            <a:ext cx="2622884" cy="84239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B5BD197-1D00-4591-9DEC-742A567F01F7}"/>
              </a:ext>
            </a:extLst>
          </p:cNvPr>
          <p:cNvCxnSpPr>
            <a:cxnSpLocks/>
          </p:cNvCxnSpPr>
          <p:nvPr/>
        </p:nvCxnSpPr>
        <p:spPr>
          <a:xfrm>
            <a:off x="2310063" y="3056021"/>
            <a:ext cx="2743200" cy="2163679"/>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59500B93-6098-4F27-AD4F-59A30C0DEC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0738" y="5818161"/>
            <a:ext cx="1909412" cy="989133"/>
          </a:xfrm>
          <a:prstGeom prst="rect">
            <a:avLst/>
          </a:prstGeom>
        </p:spPr>
      </p:pic>
    </p:spTree>
    <p:extLst>
      <p:ext uri="{BB962C8B-B14F-4D97-AF65-F5344CB8AC3E}">
        <p14:creationId xmlns:p14="http://schemas.microsoft.com/office/powerpoint/2010/main" val="3847849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10684" y="1713278"/>
            <a:ext cx="5781855" cy="4682394"/>
          </a:xfrm>
        </p:spPr>
        <p:txBody>
          <a:bodyPr rtlCol="0">
            <a:normAutofit/>
          </a:bodyPr>
          <a:lstStyle/>
          <a:p>
            <a:pPr eaLnBrk="1" fontAlgn="auto" hangingPunct="1">
              <a:lnSpc>
                <a:spcPts val="2700"/>
              </a:lnSpc>
              <a:spcBef>
                <a:spcPts val="300"/>
              </a:spcBef>
              <a:spcAft>
                <a:spcPts val="600"/>
              </a:spcAft>
              <a:defRPr/>
            </a:pPr>
            <a:r>
              <a:rPr lang="en-US" sz="2400" dirty="0">
                <a:latin typeface="Arial" pitchFamily="34" charset="0"/>
                <a:cs typeface="Arial" pitchFamily="34" charset="0"/>
              </a:rPr>
              <a:t>Nation’s highest honor for exceptional asthma management programs</a:t>
            </a:r>
          </a:p>
          <a:p>
            <a:pPr eaLnBrk="1" fontAlgn="auto" hangingPunct="1">
              <a:lnSpc>
                <a:spcPts val="2700"/>
              </a:lnSpc>
              <a:spcBef>
                <a:spcPts val="300"/>
              </a:spcBef>
              <a:spcAft>
                <a:spcPts val="600"/>
              </a:spcAft>
              <a:defRPr/>
            </a:pPr>
            <a:r>
              <a:rPr lang="en-US" sz="2400" dirty="0">
                <a:latin typeface="Arial" pitchFamily="34" charset="0"/>
                <a:cs typeface="Arial" pitchFamily="34" charset="0"/>
              </a:rPr>
              <a:t>Showcases best practices in asthma care and management</a:t>
            </a:r>
          </a:p>
          <a:p>
            <a:pPr eaLnBrk="1" fontAlgn="auto" hangingPunct="1">
              <a:lnSpc>
                <a:spcPts val="2700"/>
              </a:lnSpc>
              <a:spcBef>
                <a:spcPts val="300"/>
              </a:spcBef>
              <a:spcAft>
                <a:spcPts val="600"/>
              </a:spcAft>
              <a:defRPr/>
            </a:pPr>
            <a:r>
              <a:rPr lang="en-US" sz="2400" dirty="0">
                <a:latin typeface="Arial" pitchFamily="34" charset="0"/>
                <a:cs typeface="Arial" pitchFamily="34" charset="0"/>
              </a:rPr>
              <a:t>Eligible applicants use the National Institutes of Health’s (NIH) </a:t>
            </a:r>
            <a:r>
              <a:rPr lang="en-US" sz="2400" i="1" dirty="0">
                <a:latin typeface="Arial" pitchFamily="34" charset="0"/>
                <a:cs typeface="Arial" pitchFamily="34" charset="0"/>
              </a:rPr>
              <a:t>Expert Panel Report 3 (EPR-3): Guidelines for the Diagnosis and Management of Asthma</a:t>
            </a:r>
            <a:endParaRPr lang="en-US" sz="2400" dirty="0">
              <a:latin typeface="Arial" pitchFamily="34" charset="0"/>
              <a:cs typeface="Arial" pitchFamily="34" charset="0"/>
            </a:endParaRPr>
          </a:p>
          <a:p>
            <a:pPr eaLnBrk="1" fontAlgn="auto" hangingPunct="1">
              <a:lnSpc>
                <a:spcPts val="2700"/>
              </a:lnSpc>
              <a:spcBef>
                <a:spcPts val="300"/>
              </a:spcBef>
              <a:spcAft>
                <a:spcPts val="600"/>
              </a:spcAft>
              <a:defRPr/>
            </a:pPr>
            <a:r>
              <a:rPr lang="en-US" sz="2400" dirty="0">
                <a:latin typeface="Arial" pitchFamily="34" charset="0"/>
                <a:cs typeface="Arial" pitchFamily="34" charset="0"/>
              </a:rPr>
              <a:t>Join the Hall of Fame: Apply in 2020! </a:t>
            </a:r>
            <a:r>
              <a:rPr lang="en-US" sz="2000" dirty="0">
                <a:solidFill>
                  <a:srgbClr val="2D5883"/>
                </a:solidFill>
                <a:latin typeface="Arial" pitchFamily="34" charset="0"/>
                <a:cs typeface="Arial" pitchFamily="34" charset="0"/>
              </a:rPr>
              <a:t>www.AsthmaCommunityNetwork.org/Awards</a:t>
            </a:r>
          </a:p>
          <a:p>
            <a:pPr marL="0" indent="0" eaLnBrk="1" fontAlgn="auto" hangingPunct="1">
              <a:spcAft>
                <a:spcPts val="0"/>
              </a:spcAft>
              <a:buNone/>
              <a:defRPr/>
            </a:pPr>
            <a:endParaRPr lang="en-US" sz="2000" dirty="0">
              <a:latin typeface="Arial" pitchFamily="34" charset="0"/>
              <a:cs typeface="Arial" pitchFamily="34" charset="0"/>
            </a:endParaRPr>
          </a:p>
        </p:txBody>
      </p:sp>
      <p:sp>
        <p:nvSpPr>
          <p:cNvPr id="6" name="Title 1"/>
          <p:cNvSpPr>
            <a:spLocks noGrp="1"/>
          </p:cNvSpPr>
          <p:nvPr>
            <p:ph type="title"/>
          </p:nvPr>
        </p:nvSpPr>
        <p:spPr>
          <a:xfrm>
            <a:off x="457200" y="462328"/>
            <a:ext cx="8229600" cy="1143000"/>
          </a:xfrm>
        </p:spPr>
        <p:txBody>
          <a:bodyPr/>
          <a:lstStyle/>
          <a:p>
            <a:r>
              <a:rPr lang="en-US" altLang="en-US" sz="3600" b="1" dirty="0">
                <a:solidFill>
                  <a:srgbClr val="0070C0"/>
                </a:solidFill>
                <a:latin typeface="Arial" panose="020B0604020202020204" pitchFamily="34" charset="0"/>
                <a:cs typeface="Arial" panose="020B0604020202020204" pitchFamily="34" charset="0"/>
              </a:rPr>
              <a:t>About the Award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457" y="1700578"/>
            <a:ext cx="2951907" cy="4217011"/>
          </a:xfrm>
          <a:prstGeom prst="rect">
            <a:avLst/>
          </a:prstGeom>
        </p:spPr>
      </p:pic>
    </p:spTree>
    <p:extLst>
      <p:ext uri="{BB962C8B-B14F-4D97-AF65-F5344CB8AC3E}">
        <p14:creationId xmlns:p14="http://schemas.microsoft.com/office/powerpoint/2010/main" val="31424008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32E154-D76D-45DC-A133-2BBC6A17BD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0" y="1146239"/>
            <a:ext cx="4331909" cy="5702300"/>
          </a:xfrm>
          <a:prstGeom prst="rect">
            <a:avLst/>
          </a:prstGeom>
        </p:spPr>
      </p:pic>
      <p:sp>
        <p:nvSpPr>
          <p:cNvPr id="4" name="Rectangle 3"/>
          <p:cNvSpPr/>
          <p:nvPr/>
        </p:nvSpPr>
        <p:spPr>
          <a:xfrm>
            <a:off x="-454" y="668"/>
            <a:ext cx="9144000" cy="1143000"/>
          </a:xfrm>
          <a:prstGeom prst="rect">
            <a:avLst/>
          </a:prstGeom>
          <a:solidFill>
            <a:srgbClr val="326A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495300" y="265829"/>
            <a:ext cx="7505312" cy="64633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Asthma, Poverty and Housing</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612" y="101665"/>
            <a:ext cx="939669" cy="939669"/>
          </a:xfrm>
          <a:prstGeom prst="rect">
            <a:avLst/>
          </a:prstGeom>
        </p:spPr>
      </p:pic>
      <p:pic>
        <p:nvPicPr>
          <p:cNvPr id="3" name="Picture 2">
            <a:extLst>
              <a:ext uri="{FF2B5EF4-FFF2-40B4-BE49-F238E27FC236}">
                <a16:creationId xmlns:a16="http://schemas.microsoft.com/office/drawing/2014/main" id="{D32E7C99-8F3B-47C5-87FC-BF2B4A8A4E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1637" y="1146238"/>
            <a:ext cx="4331909" cy="5766739"/>
          </a:xfrm>
          <a:prstGeom prst="rect">
            <a:avLst/>
          </a:prstGeom>
        </p:spPr>
      </p:pic>
    </p:spTree>
    <p:extLst>
      <p:ext uri="{BB962C8B-B14F-4D97-AF65-F5344CB8AC3E}">
        <p14:creationId xmlns:p14="http://schemas.microsoft.com/office/powerpoint/2010/main" val="15112285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872"/>
            <a:ext cx="9144000" cy="1143000"/>
          </a:xfrm>
          <a:prstGeom prst="rect">
            <a:avLst/>
          </a:prstGeom>
          <a:solidFill>
            <a:srgbClr val="326A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0612" y="101665"/>
            <a:ext cx="939669" cy="939669"/>
          </a:xfrm>
          <a:prstGeom prst="rect">
            <a:avLst/>
          </a:prstGeom>
        </p:spPr>
      </p:pic>
      <p:sp>
        <p:nvSpPr>
          <p:cNvPr id="6" name="TextBox 5"/>
          <p:cNvSpPr txBox="1"/>
          <p:nvPr/>
        </p:nvSpPr>
        <p:spPr>
          <a:xfrm>
            <a:off x="469834" y="248333"/>
            <a:ext cx="8000612" cy="64633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RIDOH Asthma Control Program</a:t>
            </a:r>
          </a:p>
        </p:txBody>
      </p:sp>
      <p:sp>
        <p:nvSpPr>
          <p:cNvPr id="2" name="TextBox 1">
            <a:extLst>
              <a:ext uri="{FF2B5EF4-FFF2-40B4-BE49-F238E27FC236}">
                <a16:creationId xmlns:a16="http://schemas.microsoft.com/office/drawing/2014/main" id="{DBAC6A5F-3AF1-43CA-AD7C-A5C99E232B7D}"/>
              </a:ext>
            </a:extLst>
          </p:cNvPr>
          <p:cNvSpPr txBox="1"/>
          <p:nvPr/>
        </p:nvSpPr>
        <p:spPr>
          <a:xfrm>
            <a:off x="22784" y="4118156"/>
            <a:ext cx="8917497"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Housed in Division of Community Health &amp; Equity </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lvl="0" indent="-285750" defTabSz="914400">
              <a:buFont typeface="Arial" panose="020B0604020202020204" pitchFamily="34" charset="0"/>
              <a:buChar char="•"/>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Serves children 0</a:t>
            </a:r>
            <a:r>
              <a:rPr lang="en-US" dirty="0"/>
              <a:t>–</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17 living in high-poverty, urban areas of the state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Well-known for long-term partnerships with researchers, hospitals, public health, housing, social justice and environmental organizations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Efforts focused around collaborative approach with linkages between healthy housing, health care and other regional collaborations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B3AF4BB8-0A9A-440E-B8A8-3FA99BDD19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64"/>
          <a:stretch/>
        </p:blipFill>
        <p:spPr>
          <a:xfrm>
            <a:off x="1220569" y="1151676"/>
            <a:ext cx="6702862" cy="2966480"/>
          </a:xfrm>
          <a:prstGeom prst="rect">
            <a:avLst/>
          </a:prstGeom>
        </p:spPr>
      </p:pic>
    </p:spTree>
    <p:extLst>
      <p:ext uri="{BB962C8B-B14F-4D97-AF65-F5344CB8AC3E}">
        <p14:creationId xmlns:p14="http://schemas.microsoft.com/office/powerpoint/2010/main" val="6154505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4" y="668"/>
            <a:ext cx="9144000" cy="1143000"/>
          </a:xfrm>
          <a:prstGeom prst="rect">
            <a:avLst/>
          </a:prstGeom>
          <a:solidFill>
            <a:srgbClr val="326A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495300" y="245509"/>
            <a:ext cx="7505312" cy="64633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Asthma Program Services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0612" y="101665"/>
            <a:ext cx="939669" cy="939669"/>
          </a:xfrm>
          <a:prstGeom prst="rect">
            <a:avLst/>
          </a:prstGeom>
        </p:spPr>
      </p:pic>
      <p:pic>
        <p:nvPicPr>
          <p:cNvPr id="3" name="Picture 2">
            <a:extLst>
              <a:ext uri="{FF2B5EF4-FFF2-40B4-BE49-F238E27FC236}">
                <a16:creationId xmlns:a16="http://schemas.microsoft.com/office/drawing/2014/main" id="{253619E7-5A73-4196-8785-3C4AADC6BA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 y="1165288"/>
            <a:ext cx="2474050" cy="5692711"/>
          </a:xfrm>
          <a:prstGeom prst="rect">
            <a:avLst/>
          </a:prstGeom>
        </p:spPr>
      </p:pic>
      <p:pic>
        <p:nvPicPr>
          <p:cNvPr id="7" name="Picture 6">
            <a:extLst>
              <a:ext uri="{FF2B5EF4-FFF2-40B4-BE49-F238E27FC236}">
                <a16:creationId xmlns:a16="http://schemas.microsoft.com/office/drawing/2014/main" id="{DFCFC694-8003-4D64-A405-FED469ED5B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34" t="2883" b="1756"/>
          <a:stretch/>
        </p:blipFill>
        <p:spPr>
          <a:xfrm>
            <a:off x="2358907" y="1709982"/>
            <a:ext cx="6784639" cy="5148018"/>
          </a:xfrm>
          <a:prstGeom prst="rect">
            <a:avLst/>
          </a:prstGeom>
        </p:spPr>
      </p:pic>
    </p:spTree>
    <p:extLst>
      <p:ext uri="{BB962C8B-B14F-4D97-AF65-F5344CB8AC3E}">
        <p14:creationId xmlns:p14="http://schemas.microsoft.com/office/powerpoint/2010/main" val="26366480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872"/>
            <a:ext cx="9144000" cy="1143000"/>
          </a:xfrm>
          <a:prstGeom prst="rect">
            <a:avLst/>
          </a:prstGeom>
          <a:solidFill>
            <a:srgbClr val="326A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0612" y="101665"/>
            <a:ext cx="939669" cy="939669"/>
          </a:xfrm>
          <a:prstGeom prst="rect">
            <a:avLst/>
          </a:prstGeom>
        </p:spPr>
      </p:pic>
      <p:sp>
        <p:nvSpPr>
          <p:cNvPr id="6" name="TextBox 5"/>
          <p:cNvSpPr txBox="1"/>
          <p:nvPr/>
        </p:nvSpPr>
        <p:spPr>
          <a:xfrm>
            <a:off x="330049" y="261621"/>
            <a:ext cx="8170877" cy="64633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RIDOH Asthma Home Visiting</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42998"/>
            <a:ext cx="9144000" cy="3700677"/>
          </a:xfrm>
          <a:prstGeom prst="rect">
            <a:avLst/>
          </a:prstGeom>
        </p:spPr>
      </p:pic>
      <p:sp>
        <p:nvSpPr>
          <p:cNvPr id="3" name="Rectangle 2"/>
          <p:cNvSpPr/>
          <p:nvPr/>
        </p:nvSpPr>
        <p:spPr>
          <a:xfrm>
            <a:off x="110339" y="5324953"/>
            <a:ext cx="8923322"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Launched in 2011 in collaboration with Hasbro Children’s Hospital, St. Joseph Health Center, HARP is an evidence-based intervention with well-defined and tested partnerships, roles and responsibilities, curriculum, service delivery infrastructure, eligibility criteria, and evaluation framework.</a:t>
            </a:r>
          </a:p>
        </p:txBody>
      </p:sp>
    </p:spTree>
    <p:extLst>
      <p:ext uri="{BB962C8B-B14F-4D97-AF65-F5344CB8AC3E}">
        <p14:creationId xmlns:p14="http://schemas.microsoft.com/office/powerpoint/2010/main" val="18216030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143000"/>
          </a:xfrm>
          <a:prstGeom prst="rect">
            <a:avLst/>
          </a:prstGeom>
          <a:solidFill>
            <a:srgbClr val="326A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0612" y="101665"/>
            <a:ext cx="939669" cy="939669"/>
          </a:xfrm>
          <a:prstGeom prst="rect">
            <a:avLst/>
          </a:prstGeom>
        </p:spPr>
      </p:pic>
      <p:sp>
        <p:nvSpPr>
          <p:cNvPr id="6" name="TextBox 5"/>
          <p:cNvSpPr txBox="1"/>
          <p:nvPr/>
        </p:nvSpPr>
        <p:spPr>
          <a:xfrm>
            <a:off x="487669" y="248333"/>
            <a:ext cx="7654279" cy="64633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HARP Screening Tool</a:t>
            </a:r>
          </a:p>
        </p:txBody>
      </p:sp>
      <p:sp>
        <p:nvSpPr>
          <p:cNvPr id="11" name="Content Placeholder 2">
            <a:extLst>
              <a:ext uri="{FF2B5EF4-FFF2-40B4-BE49-F238E27FC236}">
                <a16:creationId xmlns:a16="http://schemas.microsoft.com/office/drawing/2014/main" id="{B4A2E3E6-9B02-4E7D-BB57-549BF3C7A4A8}"/>
              </a:ext>
            </a:extLst>
          </p:cNvPr>
          <p:cNvSpPr txBox="1">
            <a:spLocks/>
          </p:cNvSpPr>
          <p:nvPr/>
        </p:nvSpPr>
        <p:spPr>
          <a:xfrm>
            <a:off x="329609" y="1520456"/>
            <a:ext cx="8484782" cy="494413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7" name="Content Placeholder 3">
            <a:extLst>
              <a:ext uri="{FF2B5EF4-FFF2-40B4-BE49-F238E27FC236}">
                <a16:creationId xmlns:a16="http://schemas.microsoft.com/office/drawing/2014/main" id="{392A4F6F-0114-4AA8-B43E-9C24E1B2E8D6}"/>
              </a:ext>
            </a:extLst>
          </p:cNvPr>
          <p:cNvGraphicFramePr>
            <a:graphicFrameLocks/>
          </p:cNvGraphicFramePr>
          <p:nvPr>
            <p:extLst>
              <p:ext uri="{D42A27DB-BD31-4B8C-83A1-F6EECF244321}">
                <p14:modId xmlns:p14="http://schemas.microsoft.com/office/powerpoint/2010/main" val="3746036668"/>
              </p:ext>
            </p:extLst>
          </p:nvPr>
        </p:nvGraphicFramePr>
        <p:xfrm>
          <a:off x="0" y="1289616"/>
          <a:ext cx="9144000" cy="53425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6260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85D1C1-C898-4765-A607-3791566DCF92}"/>
              </a:ext>
            </a:extLst>
          </p:cNvPr>
          <p:cNvSpPr>
            <a:spLocks noGrp="1"/>
          </p:cNvSpPr>
          <p:nvPr>
            <p:ph idx="1"/>
          </p:nvPr>
        </p:nvSpPr>
        <p:spPr/>
        <p:txBody>
          <a:bodyPr/>
          <a:lstStyle/>
          <a:p>
            <a:endParaRPr lang="en-US"/>
          </a:p>
        </p:txBody>
      </p:sp>
      <p:pic>
        <p:nvPicPr>
          <p:cNvPr id="4" name="Content Placeholder 3">
            <a:extLst>
              <a:ext uri="{FF2B5EF4-FFF2-40B4-BE49-F238E27FC236}">
                <a16:creationId xmlns:a16="http://schemas.microsoft.com/office/drawing/2014/main" id="{DBEF7B65-FFC2-4F0B-AF1A-7F6668A08E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4328" y="1408829"/>
            <a:ext cx="9190568" cy="5162092"/>
          </a:xfrm>
          <a:prstGeom prst="rect">
            <a:avLst/>
          </a:prstGeom>
        </p:spPr>
      </p:pic>
      <p:sp>
        <p:nvSpPr>
          <p:cNvPr id="5" name="Rectangle 4">
            <a:extLst>
              <a:ext uri="{FF2B5EF4-FFF2-40B4-BE49-F238E27FC236}">
                <a16:creationId xmlns:a16="http://schemas.microsoft.com/office/drawing/2014/main" id="{F0A78554-6307-47EE-A420-0A964F4F89F4}"/>
              </a:ext>
            </a:extLst>
          </p:cNvPr>
          <p:cNvSpPr/>
          <p:nvPr/>
        </p:nvSpPr>
        <p:spPr>
          <a:xfrm>
            <a:off x="0" y="0"/>
            <a:ext cx="9144000" cy="1143000"/>
          </a:xfrm>
          <a:prstGeom prst="rect">
            <a:avLst/>
          </a:prstGeom>
          <a:solidFill>
            <a:srgbClr val="326A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F248BDC-DA34-4EC4-BDB2-BE6761F175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612" y="101665"/>
            <a:ext cx="939669" cy="939669"/>
          </a:xfrm>
          <a:prstGeom prst="rect">
            <a:avLst/>
          </a:prstGeom>
        </p:spPr>
      </p:pic>
      <p:sp>
        <p:nvSpPr>
          <p:cNvPr id="7" name="TextBox 6">
            <a:extLst>
              <a:ext uri="{FF2B5EF4-FFF2-40B4-BE49-F238E27FC236}">
                <a16:creationId xmlns:a16="http://schemas.microsoft.com/office/drawing/2014/main" id="{75DFFBA5-5A1F-44B6-A619-96F752FD81A3}"/>
              </a:ext>
            </a:extLst>
          </p:cNvPr>
          <p:cNvSpPr txBox="1"/>
          <p:nvPr/>
        </p:nvSpPr>
        <p:spPr>
          <a:xfrm>
            <a:off x="495300" y="265829"/>
            <a:ext cx="7505312" cy="64633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CDC’s 6|18 Initiative</a:t>
            </a:r>
          </a:p>
        </p:txBody>
      </p:sp>
    </p:spTree>
    <p:extLst>
      <p:ext uri="{BB962C8B-B14F-4D97-AF65-F5344CB8AC3E}">
        <p14:creationId xmlns:p14="http://schemas.microsoft.com/office/powerpoint/2010/main" val="28640899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1990"/>
            <a:ext cx="9131805" cy="5498509"/>
          </a:xfrm>
          <a:prstGeom prst="rect">
            <a:avLst/>
          </a:prstGeom>
        </p:spPr>
      </p:pic>
      <p:sp>
        <p:nvSpPr>
          <p:cNvPr id="5" name="TextBox 4"/>
          <p:cNvSpPr txBox="1"/>
          <p:nvPr/>
        </p:nvSpPr>
        <p:spPr>
          <a:xfrm>
            <a:off x="-25400" y="6540500"/>
            <a:ext cx="86360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https://www.cdc.gov/sixeighteen/docs/6-18-evidence-summary-asthma.pdf</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Rectangle 5">
            <a:extLst>
              <a:ext uri="{FF2B5EF4-FFF2-40B4-BE49-F238E27FC236}">
                <a16:creationId xmlns:a16="http://schemas.microsoft.com/office/drawing/2014/main" id="{46A1F779-1725-42A5-97BD-C56C4C49180F}"/>
              </a:ext>
            </a:extLst>
          </p:cNvPr>
          <p:cNvSpPr/>
          <p:nvPr/>
        </p:nvSpPr>
        <p:spPr>
          <a:xfrm>
            <a:off x="0" y="0"/>
            <a:ext cx="9144000" cy="1143000"/>
          </a:xfrm>
          <a:prstGeom prst="rect">
            <a:avLst/>
          </a:prstGeom>
          <a:solidFill>
            <a:srgbClr val="326A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E816B87-85F9-44C0-8D72-14CF07188B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00612" y="101665"/>
            <a:ext cx="939669" cy="939669"/>
          </a:xfrm>
          <a:prstGeom prst="rect">
            <a:avLst/>
          </a:prstGeom>
        </p:spPr>
      </p:pic>
      <p:sp>
        <p:nvSpPr>
          <p:cNvPr id="8" name="TextBox 7">
            <a:extLst>
              <a:ext uri="{FF2B5EF4-FFF2-40B4-BE49-F238E27FC236}">
                <a16:creationId xmlns:a16="http://schemas.microsoft.com/office/drawing/2014/main" id="{E724E5C3-1D2A-4567-8AA7-AB9F1A178580}"/>
              </a:ext>
            </a:extLst>
          </p:cNvPr>
          <p:cNvSpPr txBox="1"/>
          <p:nvPr/>
        </p:nvSpPr>
        <p:spPr>
          <a:xfrm>
            <a:off x="495300" y="265829"/>
            <a:ext cx="7505312" cy="64633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CDC’s 6|18 Initiative</a:t>
            </a:r>
          </a:p>
        </p:txBody>
      </p:sp>
    </p:spTree>
    <p:extLst>
      <p:ext uri="{BB962C8B-B14F-4D97-AF65-F5344CB8AC3E}">
        <p14:creationId xmlns:p14="http://schemas.microsoft.com/office/powerpoint/2010/main" val="34692841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143000"/>
          </a:xfrm>
          <a:prstGeom prst="rect">
            <a:avLst/>
          </a:prstGeom>
          <a:solidFill>
            <a:srgbClr val="326A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495299" y="265829"/>
            <a:ext cx="7301593" cy="64633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Participant Outcome Data</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1147762"/>
            <a:ext cx="9170722" cy="2687638"/>
          </a:xfrm>
          <a:prstGeom prst="rect">
            <a:avLst/>
          </a:prstGeom>
        </p:spPr>
      </p:pic>
      <p:sp>
        <p:nvSpPr>
          <p:cNvPr id="12" name="TextBox 11"/>
          <p:cNvSpPr txBox="1"/>
          <p:nvPr/>
        </p:nvSpPr>
        <p:spPr>
          <a:xfrm>
            <a:off x="108011" y="3790788"/>
            <a:ext cx="9035989" cy="29854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sng" strike="noStrike" kern="1200" cap="none" spc="0" normalizeH="0" baseline="0" noProof="0" dirty="0">
                <a:ln>
                  <a:noFill/>
                </a:ln>
                <a:solidFill>
                  <a:prstClr val="black"/>
                </a:solidFill>
                <a:effectLst/>
                <a:uLnTx/>
                <a:uFillTx/>
                <a:ea typeface="+mn-ea"/>
                <a:cs typeface="Arial" panose="020B0604020202020204" pitchFamily="34" charset="0"/>
              </a:rPr>
              <a:t>Insurance Claims Data:</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With signed consent from participants, negotiated to receive claims data from Medicaid MCOs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Examined costs for asthma-related hospitalizations, ED visits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Compared 1 year pre-intervention to 1 year post-intervention</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Subset analysis for higher utilizers</a:t>
            </a:r>
          </a:p>
        </p:txBody>
      </p:sp>
      <p:pic>
        <p:nvPicPr>
          <p:cNvPr id="7" name="Picture 6">
            <a:extLst>
              <a:ext uri="{FF2B5EF4-FFF2-40B4-BE49-F238E27FC236}">
                <a16:creationId xmlns:a16="http://schemas.microsoft.com/office/drawing/2014/main" id="{CF7C6F96-408B-49FF-80D4-4659B03445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612" y="101665"/>
            <a:ext cx="939669" cy="939669"/>
          </a:xfrm>
          <a:prstGeom prst="rect">
            <a:avLst/>
          </a:prstGeom>
        </p:spPr>
      </p:pic>
    </p:spTree>
    <p:extLst>
      <p:ext uri="{BB962C8B-B14F-4D97-AF65-F5344CB8AC3E}">
        <p14:creationId xmlns:p14="http://schemas.microsoft.com/office/powerpoint/2010/main" val="1745820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143000"/>
          </a:xfrm>
          <a:prstGeom prst="rect">
            <a:avLst/>
          </a:prstGeom>
          <a:solidFill>
            <a:srgbClr val="326A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0612" y="101665"/>
            <a:ext cx="939669" cy="939669"/>
          </a:xfrm>
          <a:prstGeom prst="rect">
            <a:avLst/>
          </a:prstGeom>
        </p:spPr>
      </p:pic>
      <p:sp>
        <p:nvSpPr>
          <p:cNvPr id="6" name="TextBox 5"/>
          <p:cNvSpPr txBox="1"/>
          <p:nvPr/>
        </p:nvSpPr>
        <p:spPr>
          <a:xfrm>
            <a:off x="495299" y="265829"/>
            <a:ext cx="7301593" cy="64633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Communicating Outcomes</a:t>
            </a:r>
          </a:p>
        </p:txBody>
      </p:sp>
      <p:grpSp>
        <p:nvGrpSpPr>
          <p:cNvPr id="9" name="Group 8"/>
          <p:cNvGrpSpPr/>
          <p:nvPr/>
        </p:nvGrpSpPr>
        <p:grpSpPr>
          <a:xfrm>
            <a:off x="352338" y="1365975"/>
            <a:ext cx="8791662" cy="5376570"/>
            <a:chOff x="94862" y="1353834"/>
            <a:chExt cx="7905750" cy="531618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62" y="1353834"/>
              <a:ext cx="7795115" cy="187765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62" y="3231489"/>
              <a:ext cx="7905750" cy="3438525"/>
            </a:xfrm>
            <a:prstGeom prst="rect">
              <a:avLst/>
            </a:prstGeom>
          </p:spPr>
        </p:pic>
      </p:grpSp>
    </p:spTree>
    <p:extLst>
      <p:ext uri="{BB962C8B-B14F-4D97-AF65-F5344CB8AC3E}">
        <p14:creationId xmlns:p14="http://schemas.microsoft.com/office/powerpoint/2010/main" val="14515556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143000"/>
          </a:xfrm>
          <a:prstGeom prst="rect">
            <a:avLst/>
          </a:prstGeom>
          <a:solidFill>
            <a:srgbClr val="326A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0612" y="101665"/>
            <a:ext cx="939669" cy="939669"/>
          </a:xfrm>
          <a:prstGeom prst="rect">
            <a:avLst/>
          </a:prstGeom>
        </p:spPr>
      </p:pic>
      <p:sp>
        <p:nvSpPr>
          <p:cNvPr id="6" name="TextBox 5"/>
          <p:cNvSpPr txBox="1"/>
          <p:nvPr/>
        </p:nvSpPr>
        <p:spPr>
          <a:xfrm>
            <a:off x="495299" y="265829"/>
            <a:ext cx="7301593" cy="64633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Asthma Costs in Medicaid</a:t>
            </a:r>
          </a:p>
        </p:txBody>
      </p:sp>
      <p:graphicFrame>
        <p:nvGraphicFramePr>
          <p:cNvPr id="7" name="Chart 6">
            <a:extLst>
              <a:ext uri="{FF2B5EF4-FFF2-40B4-BE49-F238E27FC236}">
                <a16:creationId xmlns:a16="http://schemas.microsoft.com/office/drawing/2014/main" id="{BDF24B26-B440-46BC-A5CD-3FCBA3761626}"/>
              </a:ext>
            </a:extLst>
          </p:cNvPr>
          <p:cNvGraphicFramePr>
            <a:graphicFrameLocks/>
          </p:cNvGraphicFramePr>
          <p:nvPr>
            <p:extLst>
              <p:ext uri="{D42A27DB-BD31-4B8C-83A1-F6EECF244321}">
                <p14:modId xmlns:p14="http://schemas.microsoft.com/office/powerpoint/2010/main" val="747752947"/>
              </p:ext>
            </p:extLst>
          </p:nvPr>
        </p:nvGraphicFramePr>
        <p:xfrm>
          <a:off x="725346" y="1226595"/>
          <a:ext cx="7459098" cy="248608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D5767860-F938-4F15-8575-D8853290B370}"/>
              </a:ext>
            </a:extLst>
          </p:cNvPr>
          <p:cNvGraphicFramePr>
            <a:graphicFrameLocks/>
          </p:cNvGraphicFramePr>
          <p:nvPr>
            <p:extLst>
              <p:ext uri="{D42A27DB-BD31-4B8C-83A1-F6EECF244321}">
                <p14:modId xmlns:p14="http://schemas.microsoft.com/office/powerpoint/2010/main" val="1454770695"/>
              </p:ext>
            </p:extLst>
          </p:nvPr>
        </p:nvGraphicFramePr>
        <p:xfrm>
          <a:off x="725346" y="3942101"/>
          <a:ext cx="7459098" cy="2642971"/>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D5A4BF61-D193-4A02-8BB5-340FF4C5E262}"/>
              </a:ext>
            </a:extLst>
          </p:cNvPr>
          <p:cNvSpPr txBox="1"/>
          <p:nvPr/>
        </p:nvSpPr>
        <p:spPr>
          <a:xfrm>
            <a:off x="725346" y="3628516"/>
            <a:ext cx="80330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N=	365    6,265    98,725	         377     5,888   101,377                  345      5,667   102,674</a:t>
            </a:r>
          </a:p>
        </p:txBody>
      </p:sp>
      <p:sp>
        <p:nvSpPr>
          <p:cNvPr id="9" name="TextBox 8">
            <a:extLst>
              <a:ext uri="{FF2B5EF4-FFF2-40B4-BE49-F238E27FC236}">
                <a16:creationId xmlns:a16="http://schemas.microsoft.com/office/drawing/2014/main" id="{D2D8BC89-71EE-472A-AC21-1D1D39DA0882}"/>
              </a:ext>
            </a:extLst>
          </p:cNvPr>
          <p:cNvSpPr txBox="1"/>
          <p:nvPr/>
        </p:nvSpPr>
        <p:spPr>
          <a:xfrm>
            <a:off x="749730" y="6507153"/>
            <a:ext cx="80330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N=	365    6,265    98,725	          377     5,888   101,377                  345      5,667   102,674</a:t>
            </a:r>
          </a:p>
        </p:txBody>
      </p:sp>
    </p:spTree>
    <p:extLst>
      <p:ext uri="{BB962C8B-B14F-4D97-AF65-F5344CB8AC3E}">
        <p14:creationId xmlns:p14="http://schemas.microsoft.com/office/powerpoint/2010/main" val="1674869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a:spLocks noGrp="1"/>
          </p:cNvSpPr>
          <p:nvPr>
            <p:ph type="title"/>
          </p:nvPr>
        </p:nvSpPr>
        <p:spPr>
          <a:xfrm>
            <a:off x="457200" y="-117283"/>
            <a:ext cx="8229600" cy="1143000"/>
          </a:xfrm>
        </p:spPr>
        <p:txBody>
          <a:bodyPr/>
          <a:lstStyle/>
          <a:p>
            <a:r>
              <a:rPr lang="en-US" altLang="en-US" sz="3600" b="1" dirty="0">
                <a:solidFill>
                  <a:srgbClr val="0070C0"/>
                </a:solidFill>
                <a:latin typeface="Arial" panose="020B0604020202020204" pitchFamily="34" charset="0"/>
                <a:cs typeface="Arial" panose="020B0604020202020204" pitchFamily="34" charset="0"/>
              </a:rPr>
              <a:t>Awards Hall of Fame</a:t>
            </a:r>
          </a:p>
        </p:txBody>
      </p:sp>
      <p:grpSp>
        <p:nvGrpSpPr>
          <p:cNvPr id="5" name="Group 4">
            <a:extLst>
              <a:ext uri="{FF2B5EF4-FFF2-40B4-BE49-F238E27FC236}">
                <a16:creationId xmlns:a16="http://schemas.microsoft.com/office/drawing/2014/main" id="{3E494B35-E27C-41DE-9B99-97DCB8141D49}"/>
              </a:ext>
            </a:extLst>
          </p:cNvPr>
          <p:cNvGrpSpPr>
            <a:grpSpLocks noChangeAspect="1"/>
          </p:cNvGrpSpPr>
          <p:nvPr/>
        </p:nvGrpSpPr>
        <p:grpSpPr>
          <a:xfrm>
            <a:off x="309964" y="1356642"/>
            <a:ext cx="8524068" cy="5029200"/>
            <a:chOff x="129246" y="1158237"/>
            <a:chExt cx="8885508" cy="5214894"/>
          </a:xfrm>
        </p:grpSpPr>
        <p:pic>
          <p:nvPicPr>
            <p:cNvPr id="4" name="Picture 3">
              <a:extLst>
                <a:ext uri="{FF2B5EF4-FFF2-40B4-BE49-F238E27FC236}">
                  <a16:creationId xmlns:a16="http://schemas.microsoft.com/office/drawing/2014/main" id="{2F2CB8EE-7C4C-45D0-88AD-DAEAD983A3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5783" y="1158237"/>
              <a:ext cx="8752434" cy="5121084"/>
            </a:xfrm>
            <a:prstGeom prst="rect">
              <a:avLst/>
            </a:prstGeom>
          </p:spPr>
        </p:pic>
        <p:cxnSp>
          <p:nvCxnSpPr>
            <p:cNvPr id="3" name="Straight Arrow Connector 2">
              <a:extLst>
                <a:ext uri="{FF2B5EF4-FFF2-40B4-BE49-F238E27FC236}">
                  <a16:creationId xmlns:a16="http://schemas.microsoft.com/office/drawing/2014/main" id="{DA4EBF6D-7644-46A2-B653-05D90B0F62E3}"/>
                </a:ext>
              </a:extLst>
            </p:cNvPr>
            <p:cNvCxnSpPr>
              <a:cxnSpLocks/>
            </p:cNvCxnSpPr>
            <p:nvPr/>
          </p:nvCxnSpPr>
          <p:spPr>
            <a:xfrm flipV="1">
              <a:off x="635000" y="3030584"/>
              <a:ext cx="3937000" cy="1084216"/>
            </a:xfrm>
            <a:prstGeom prst="bentConnector3">
              <a:avLst>
                <a:gd name="adj1" fmla="val 4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101EA97-4A66-4B9C-9C78-161E60639DE0}"/>
                </a:ext>
              </a:extLst>
            </p:cNvPr>
            <p:cNvCxnSpPr>
              <a:cxnSpLocks/>
            </p:cNvCxnSpPr>
            <p:nvPr/>
          </p:nvCxnSpPr>
          <p:spPr>
            <a:xfrm rot="16200000" flipV="1">
              <a:off x="7710714" y="2774406"/>
              <a:ext cx="873036" cy="723536"/>
            </a:xfrm>
            <a:prstGeom prst="bentConnector3">
              <a:avLst>
                <a:gd name="adj1" fmla="val 9978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1BB3539-B955-4C73-9DA1-3F461B7F49ED}"/>
                </a:ext>
              </a:extLst>
            </p:cNvPr>
            <p:cNvCxnSpPr>
              <a:cxnSpLocks/>
            </p:cNvCxnSpPr>
            <p:nvPr/>
          </p:nvCxnSpPr>
          <p:spPr>
            <a:xfrm rot="16200000" flipV="1">
              <a:off x="5251871" y="3224951"/>
              <a:ext cx="2549318" cy="1790700"/>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7E7E1CD-5C4E-479C-AFC5-2E169AD983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246" y="4114800"/>
              <a:ext cx="1011507" cy="971995"/>
            </a:xfrm>
            <a:prstGeom prst="rect">
              <a:avLst/>
            </a:prstGeom>
          </p:spPr>
        </p:pic>
        <p:pic>
          <p:nvPicPr>
            <p:cNvPr id="8" name="Picture 7">
              <a:extLst>
                <a:ext uri="{FF2B5EF4-FFF2-40B4-BE49-F238E27FC236}">
                  <a16:creationId xmlns:a16="http://schemas.microsoft.com/office/drawing/2014/main" id="{9ACED7D9-E839-4C88-9F68-F0BD8A36A0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8101" y="5394960"/>
              <a:ext cx="920631" cy="978171"/>
            </a:xfrm>
            <a:prstGeom prst="rect">
              <a:avLst/>
            </a:prstGeom>
          </p:spPr>
        </p:pic>
        <p:pic>
          <p:nvPicPr>
            <p:cNvPr id="9" name="Picture 8">
              <a:extLst>
                <a:ext uri="{FF2B5EF4-FFF2-40B4-BE49-F238E27FC236}">
                  <a16:creationId xmlns:a16="http://schemas.microsoft.com/office/drawing/2014/main" id="{2E6B9CD8-F08C-44A4-AAEE-3E4BA498869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036583" y="3556764"/>
              <a:ext cx="978171" cy="978171"/>
            </a:xfrm>
            <a:prstGeom prst="rect">
              <a:avLst/>
            </a:prstGeom>
          </p:spPr>
        </p:pic>
      </p:grpSp>
      <p:sp>
        <p:nvSpPr>
          <p:cNvPr id="11" name="Content Placeholder 2">
            <a:extLst>
              <a:ext uri="{FF2B5EF4-FFF2-40B4-BE49-F238E27FC236}">
                <a16:creationId xmlns:a16="http://schemas.microsoft.com/office/drawing/2014/main" id="{FE9C7AED-E57B-47C3-9D62-E56EA2AB66DF}"/>
              </a:ext>
            </a:extLst>
          </p:cNvPr>
          <p:cNvSpPr txBox="1">
            <a:spLocks/>
          </p:cNvSpPr>
          <p:nvPr/>
        </p:nvSpPr>
        <p:spPr>
          <a:xfrm>
            <a:off x="204648" y="810649"/>
            <a:ext cx="8734697" cy="707439"/>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00">
              <a:buFont typeface="Arial" panose="020B0604020202020204" pitchFamily="34" charset="0"/>
              <a:buNone/>
              <a:defRPr/>
            </a:pPr>
            <a:r>
              <a:rPr lang="en-US" sz="1800" dirty="0">
                <a:latin typeface="Arial" panose="020B0604020202020204" pitchFamily="34" charset="0"/>
                <a:cs typeface="Arial" panose="020B0604020202020204" pitchFamily="34" charset="0"/>
              </a:rPr>
              <a:t>Since 2005, 46 health plans, health care providers and communities in action have been inducted into the Awards Hall of Fame.</a:t>
            </a:r>
          </a:p>
          <a:p>
            <a:pPr marL="0" indent="0" defTabSz="914400">
              <a:buFont typeface="Arial" panose="020B0604020202020204" pitchFamily="34" charset="0"/>
              <a:buNone/>
              <a:defRPr/>
            </a:pPr>
            <a:endParaRPr lang="en-US" sz="150" dirty="0">
              <a:latin typeface="Arial" panose="020B0604020202020204" pitchFamily="34" charset="0"/>
              <a:cs typeface="Arial" panose="020B0604020202020204" pitchFamily="34" charset="0"/>
            </a:endParaRPr>
          </a:p>
          <a:p>
            <a:pPr marL="0" indent="0" defTabSz="914400">
              <a:buFont typeface="Arial" panose="020B0604020202020204" pitchFamily="34" charset="0"/>
              <a:buNone/>
              <a:defRPr/>
            </a:pPr>
            <a:endParaRPr lang="en-US" sz="1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50672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326A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6ABC"/>
              </a:solidFill>
              <a:effectLst/>
              <a:uLnTx/>
              <a:uFillTx/>
              <a:latin typeface="Calibri" panose="020F0502020204030204"/>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0880" y="723899"/>
            <a:ext cx="2222239" cy="2222239"/>
          </a:xfrm>
          <a:prstGeom prst="rect">
            <a:avLst/>
          </a:prstGeom>
        </p:spPr>
      </p:pic>
      <p:sp>
        <p:nvSpPr>
          <p:cNvPr id="6" name="TextBox 5"/>
          <p:cNvSpPr txBox="1"/>
          <p:nvPr/>
        </p:nvSpPr>
        <p:spPr>
          <a:xfrm>
            <a:off x="495300" y="3438525"/>
            <a:ext cx="8179143"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cs typeface="Arial" panose="020B0604020202020204" pitchFamily="34" charset="0"/>
              </a:rPr>
              <a:t>Ashley Fogarty, MPH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cs typeface="Arial" panose="020B0604020202020204" pitchFamily="34" charset="0"/>
              </a:rPr>
              <a:t>Asthma Programming Services Officer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cs typeface="Arial" panose="020B0604020202020204" pitchFamily="34" charset="0"/>
              </a:rPr>
              <a:t>Division of Community Health &amp; Equity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cs typeface="Arial" panose="020B0604020202020204" pitchFamily="34" charset="0"/>
              </a:rPr>
              <a:t>Rhode Island Department of Health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cs typeface="Arial" panose="020B0604020202020204" pitchFamily="34" charset="0"/>
              </a:rPr>
              <a:t>a</a:t>
            </a:r>
            <a:r>
              <a:rPr kumimoji="0" lang="en-US" sz="3200" b="0" i="0" u="none" strike="noStrike" kern="1200" cap="none" spc="0" normalizeH="0" baseline="0" noProof="0" dirty="0">
                <a:ln>
                  <a:noFill/>
                </a:ln>
                <a:solidFill>
                  <a:prstClr val="white"/>
                </a:solidFill>
                <a:effectLst/>
                <a:uLnTx/>
                <a:uFillTx/>
                <a:ea typeface="+mn-ea"/>
                <a:cs typeface="Arial" panose="020B0604020202020204" pitchFamily="34" charset="0"/>
              </a:rPr>
              <a:t>shley.fogarty@health.ri.gov </a:t>
            </a:r>
          </a:p>
        </p:txBody>
      </p:sp>
    </p:spTree>
    <p:extLst>
      <p:ext uri="{BB962C8B-B14F-4D97-AF65-F5344CB8AC3E}">
        <p14:creationId xmlns:p14="http://schemas.microsoft.com/office/powerpoint/2010/main" val="3186247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326A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6ABC"/>
              </a:solidFill>
              <a:effectLst/>
              <a:uLnTx/>
              <a:uFillTx/>
              <a:latin typeface="Calibri" panose="020F0502020204030204"/>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0880" y="723899"/>
            <a:ext cx="2222239" cy="2222239"/>
          </a:xfrm>
          <a:prstGeom prst="rect">
            <a:avLst/>
          </a:prstGeom>
        </p:spPr>
      </p:pic>
      <p:sp>
        <p:nvSpPr>
          <p:cNvPr id="6" name="TextBox 5"/>
          <p:cNvSpPr txBox="1"/>
          <p:nvPr/>
        </p:nvSpPr>
        <p:spPr>
          <a:xfrm>
            <a:off x="547058" y="3024457"/>
            <a:ext cx="8179143" cy="34573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ea typeface="+mn-ea"/>
                <a:cs typeface="Arial" panose="020B0604020202020204" pitchFamily="34" charset="0"/>
              </a:rPr>
              <a:t>Nancy Sutton, MS, RD</a:t>
            </a:r>
          </a:p>
          <a:p>
            <a:pPr marL="0" marR="0" lvl="0" indent="0" algn="l" defTabSz="914400" rtl="0" eaLnBrk="1" fontAlgn="auto" latinLnBrk="0" hangingPunct="1">
              <a:lnSpc>
                <a:spcPct val="100000"/>
              </a:lnSpc>
              <a:spcBef>
                <a:spcPts val="0"/>
              </a:spcBef>
              <a:spcAft>
                <a:spcPts val="1600"/>
              </a:spcAft>
              <a:buClrTx/>
              <a:buSzTx/>
              <a:buFontTx/>
              <a:buNone/>
              <a:tabLst/>
              <a:defRPr/>
            </a:pPr>
            <a:r>
              <a:rPr kumimoji="0" lang="en-US" sz="3200" b="0" i="0" u="none" strike="noStrike" kern="1200" cap="none" spc="0" normalizeH="0" baseline="0" noProof="0" dirty="0">
                <a:ln>
                  <a:noFill/>
                </a:ln>
                <a:solidFill>
                  <a:prstClr val="white"/>
                </a:solidFill>
                <a:effectLst/>
                <a:uLnTx/>
                <a:uFillTx/>
                <a:ea typeface="+mn-ea"/>
                <a:cs typeface="Arial" panose="020B0604020202020204" pitchFamily="34" charset="0"/>
              </a:rPr>
              <a:t>Asthma Program PI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ea typeface="+mn-ea"/>
                <a:cs typeface="Arial" panose="020B0604020202020204" pitchFamily="34" charset="0"/>
              </a:rPr>
              <a:t>Julian </a:t>
            </a:r>
            <a:r>
              <a:rPr kumimoji="0" lang="en-US" sz="3200" b="0" i="0" u="none" strike="noStrike" kern="1200" cap="none" spc="0" normalizeH="0" baseline="0" noProof="0" dirty="0" err="1">
                <a:ln>
                  <a:noFill/>
                </a:ln>
                <a:solidFill>
                  <a:prstClr val="white"/>
                </a:solidFill>
                <a:effectLst/>
                <a:uLnTx/>
                <a:uFillTx/>
                <a:ea typeface="+mn-ea"/>
                <a:cs typeface="Arial" panose="020B0604020202020204" pitchFamily="34" charset="0"/>
              </a:rPr>
              <a:t>Drix</a:t>
            </a:r>
            <a:r>
              <a:rPr kumimoji="0" lang="en-US" sz="3200" b="0" i="0" u="none" strike="noStrike" kern="1200" cap="none" spc="0" normalizeH="0" baseline="0" noProof="0" dirty="0">
                <a:ln>
                  <a:noFill/>
                </a:ln>
                <a:solidFill>
                  <a:prstClr val="white"/>
                </a:solidFill>
                <a:effectLst/>
                <a:uLnTx/>
                <a:uFillTx/>
                <a:ea typeface="+mn-ea"/>
                <a:cs typeface="Arial" panose="020B0604020202020204" pitchFamily="34" charset="0"/>
              </a:rPr>
              <a:t>, MPH Candidate</a:t>
            </a:r>
          </a:p>
          <a:p>
            <a:pPr marL="0" marR="0" lvl="0" indent="0" algn="l" defTabSz="914400" rtl="0" eaLnBrk="1" fontAlgn="auto" latinLnBrk="0" hangingPunct="1">
              <a:lnSpc>
                <a:spcPct val="100000"/>
              </a:lnSpc>
              <a:spcBef>
                <a:spcPts val="0"/>
              </a:spcBef>
              <a:spcAft>
                <a:spcPts val="1600"/>
              </a:spcAft>
              <a:buClrTx/>
              <a:buSzTx/>
              <a:buFontTx/>
              <a:buNone/>
              <a:tabLst/>
              <a:defRPr/>
            </a:pPr>
            <a:r>
              <a:rPr lang="en-US" sz="3200" dirty="0">
                <a:solidFill>
                  <a:prstClr val="white"/>
                </a:solidFill>
                <a:cs typeface="Arial" panose="020B0604020202020204" pitchFamily="34" charset="0"/>
              </a:rPr>
              <a:t>Asthma Program Manager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ea typeface="+mn-ea"/>
                <a:cs typeface="Arial" panose="020B0604020202020204" pitchFamily="34" charset="0"/>
              </a:rPr>
              <a:t>Deborah Pearlman, PhD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cs typeface="Arial" panose="020B0604020202020204" pitchFamily="34" charset="0"/>
              </a:rPr>
              <a:t>Asthma Program Consultant/Epidemiologist</a:t>
            </a:r>
          </a:p>
        </p:txBody>
      </p:sp>
    </p:spTree>
    <p:extLst>
      <p:ext uri="{BB962C8B-B14F-4D97-AF65-F5344CB8AC3E}">
        <p14:creationId xmlns:p14="http://schemas.microsoft.com/office/powerpoint/2010/main" val="2235147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289423"/>
            <a:ext cx="8229600" cy="1143000"/>
          </a:xfrm>
        </p:spPr>
        <p:txBody>
          <a:bodyPr/>
          <a:lstStyle/>
          <a:p>
            <a:r>
              <a:rPr lang="en-US" altLang="en-US" sz="3600" b="1" dirty="0">
                <a:solidFill>
                  <a:srgbClr val="0070C0"/>
                </a:solidFill>
                <a:latin typeface="Arial" panose="020B0604020202020204" pitchFamily="34" charset="0"/>
                <a:cs typeface="Arial" panose="020B0604020202020204" pitchFamily="34" charset="0"/>
              </a:rPr>
              <a:t>Polling Question 3</a:t>
            </a:r>
          </a:p>
        </p:txBody>
      </p:sp>
      <p:sp>
        <p:nvSpPr>
          <p:cNvPr id="6" name="Content Placeholder 2"/>
          <p:cNvSpPr>
            <a:spLocks noGrp="1"/>
          </p:cNvSpPr>
          <p:nvPr>
            <p:ph idx="1"/>
          </p:nvPr>
        </p:nvSpPr>
        <p:spPr>
          <a:xfrm>
            <a:off x="869882" y="1541249"/>
            <a:ext cx="7404237" cy="4392191"/>
          </a:xfrm>
        </p:spPr>
        <p:txBody>
          <a:bodyPr/>
          <a:lstStyle/>
          <a:p>
            <a:pPr marL="0" indent="0">
              <a:buNone/>
            </a:pPr>
            <a:r>
              <a:rPr lang="en-US" altLang="en-US" sz="2400" b="1" dirty="0">
                <a:latin typeface="Arial" panose="020B0604020202020204" pitchFamily="34" charset="0"/>
                <a:cs typeface="Arial" panose="020B0604020202020204" pitchFamily="34" charset="0"/>
              </a:rPr>
              <a:t>Based on what you have learned today, what next steps will you take?</a:t>
            </a:r>
          </a:p>
          <a:p>
            <a:pPr marL="457200" indent="-457200">
              <a:buFont typeface="+mj-lt"/>
              <a:buAutoNum type="arabicPeriod"/>
            </a:pPr>
            <a:r>
              <a:rPr lang="en-US" altLang="en-US" sz="2000" dirty="0">
                <a:latin typeface="Arial" panose="020B0604020202020204" pitchFamily="34" charset="0"/>
                <a:cs typeface="Arial" panose="020B0604020202020204" pitchFamily="34" charset="0"/>
              </a:rPr>
              <a:t>Begin investigating potential partnerships with community organizations, schools and other stakeholder groups </a:t>
            </a:r>
          </a:p>
          <a:p>
            <a:pPr marL="457200" indent="-457200">
              <a:buFont typeface="+mj-lt"/>
              <a:buAutoNum type="arabicPeriod"/>
            </a:pPr>
            <a:r>
              <a:rPr lang="en-US" altLang="en-US" sz="2000" dirty="0">
                <a:latin typeface="Arial" panose="020B0604020202020204" pitchFamily="34" charset="0"/>
                <a:cs typeface="Arial" panose="020B0604020202020204" pitchFamily="34" charset="0"/>
              </a:rPr>
              <a:t>Collect and analyze data to track key program outcomes and return on investment</a:t>
            </a:r>
          </a:p>
          <a:p>
            <a:pPr marL="457200" indent="-457200">
              <a:buFont typeface="+mj-lt"/>
              <a:buAutoNum type="arabicPeriod"/>
            </a:pPr>
            <a:r>
              <a:rPr lang="en-US" altLang="en-US" sz="2000" dirty="0">
                <a:latin typeface="Arial" panose="020B0604020202020204" pitchFamily="34" charset="0"/>
                <a:cs typeface="Arial" panose="020B0604020202020204" pitchFamily="34" charset="0"/>
              </a:rPr>
              <a:t>Consider ways to add services to my program that move toward providing the full continuum of care</a:t>
            </a:r>
            <a:endParaRPr lang="en-US" sz="2000" dirty="0">
              <a:latin typeface="Arial" panose="020B0604020202020204" pitchFamily="34" charset="0"/>
              <a:cs typeface="Arial" panose="020B0604020202020204" pitchFamily="34" charset="0"/>
            </a:endParaRPr>
          </a:p>
          <a:p>
            <a:pPr marL="457200" indent="-457200">
              <a:buFont typeface="+mj-lt"/>
              <a:buAutoNum type="arabicPeriod"/>
            </a:pPr>
            <a:r>
              <a:rPr lang="en-US" sz="2000" dirty="0">
                <a:latin typeface="Arial" panose="020B0604020202020204" pitchFamily="34" charset="0"/>
                <a:cs typeface="Arial" panose="020B0604020202020204" pitchFamily="34" charset="0"/>
              </a:rPr>
              <a:t>Develop strategies for effective in-home interventions and critical asthma education.</a:t>
            </a:r>
          </a:p>
          <a:p>
            <a:pPr marL="457200" indent="-457200">
              <a:buFont typeface="+mj-lt"/>
              <a:buAutoNum type="arabicPeriod"/>
            </a:pPr>
            <a:r>
              <a:rPr lang="en-US" altLang="en-US" sz="2000" dirty="0">
                <a:latin typeface="Arial" panose="020B0604020202020204" pitchFamily="34" charset="0"/>
                <a:cs typeface="Arial" panose="020B0604020202020204" pitchFamily="34" charset="0"/>
              </a:rPr>
              <a:t>Visit the AsthmaCommunityNetwork.org Hall of Fame to learn more about past winners.</a:t>
            </a:r>
          </a:p>
          <a:p>
            <a:pPr marL="457200" indent="-457200">
              <a:buFont typeface="+mj-lt"/>
              <a:buAutoNum type="arabicPeriod"/>
            </a:pPr>
            <a:endParaRPr lang="en-US" alt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88284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447800" y="4800600"/>
            <a:ext cx="6400800" cy="1752600"/>
          </a:xfrm>
          <a:prstGeom prst="rect">
            <a:avLst/>
          </a:prstGeom>
        </p:spPr>
        <p:txBody>
          <a:bodyPr>
            <a:normAutofit/>
          </a:bodyPr>
          <a:lstStyle/>
          <a:p>
            <a:pPr fontAlgn="auto">
              <a:spcBef>
                <a:spcPct val="20000"/>
              </a:spcBef>
              <a:spcAft>
                <a:spcPts val="0"/>
              </a:spcAft>
              <a:buFont typeface="Arial" pitchFamily="34" charset="0"/>
              <a:buNone/>
              <a:defRPr/>
            </a:pPr>
            <a:r>
              <a:rPr lang="en-US" dirty="0">
                <a:latin typeface="+mn-lt"/>
              </a:rPr>
              <a:t> </a:t>
            </a:r>
          </a:p>
          <a:p>
            <a:pPr fontAlgn="auto">
              <a:spcBef>
                <a:spcPct val="20000"/>
              </a:spcBef>
              <a:spcAft>
                <a:spcPts val="0"/>
              </a:spcAft>
              <a:buFont typeface="Arial" pitchFamily="34" charset="0"/>
              <a:buNone/>
              <a:defRPr/>
            </a:pPr>
            <a:endParaRPr lang="en-US" dirty="0">
              <a:solidFill>
                <a:schemeClr val="tx1">
                  <a:tint val="75000"/>
                </a:schemeClr>
              </a:solidFill>
              <a:latin typeface="+mn-lt"/>
            </a:endParaRPr>
          </a:p>
        </p:txBody>
      </p:sp>
      <p:sp>
        <p:nvSpPr>
          <p:cNvPr id="6" name="Subtitle 2"/>
          <p:cNvSpPr txBox="1">
            <a:spLocks/>
          </p:cNvSpPr>
          <p:nvPr/>
        </p:nvSpPr>
        <p:spPr>
          <a:xfrm>
            <a:off x="1470025" y="4876800"/>
            <a:ext cx="6400800" cy="1219200"/>
          </a:xfrm>
          <a:prstGeom prst="rect">
            <a:avLst/>
          </a:prstGeom>
        </p:spPr>
        <p:txBody>
          <a:bodyPr>
            <a:normAutofit/>
          </a:bodyPr>
          <a:lstStyle/>
          <a:p>
            <a:pPr fontAlgn="auto">
              <a:spcBef>
                <a:spcPct val="20000"/>
              </a:spcBef>
              <a:spcAft>
                <a:spcPts val="0"/>
              </a:spcAft>
              <a:buFont typeface="Arial" pitchFamily="34" charset="0"/>
              <a:buNone/>
              <a:defRPr/>
            </a:pPr>
            <a:r>
              <a:rPr lang="en-US" dirty="0">
                <a:latin typeface="+mn-lt"/>
              </a:rPr>
              <a:t> </a:t>
            </a:r>
          </a:p>
          <a:p>
            <a:pPr fontAlgn="auto">
              <a:spcBef>
                <a:spcPct val="20000"/>
              </a:spcBef>
              <a:spcAft>
                <a:spcPts val="0"/>
              </a:spcAft>
              <a:buFont typeface="Arial" pitchFamily="34" charset="0"/>
              <a:buNone/>
              <a:defRPr/>
            </a:pPr>
            <a:endParaRPr lang="en-US" dirty="0">
              <a:solidFill>
                <a:schemeClr val="tx1">
                  <a:tint val="75000"/>
                </a:schemeClr>
              </a:solidFill>
              <a:latin typeface="+mn-lt"/>
            </a:endParaRPr>
          </a:p>
        </p:txBody>
      </p:sp>
      <p:sp>
        <p:nvSpPr>
          <p:cNvPr id="9" name="Subtitle 2"/>
          <p:cNvSpPr txBox="1">
            <a:spLocks/>
          </p:cNvSpPr>
          <p:nvPr/>
        </p:nvSpPr>
        <p:spPr bwMode="auto">
          <a:xfrm>
            <a:off x="1563819" y="5511783"/>
            <a:ext cx="6447418" cy="712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2000" b="1" dirty="0">
                <a:latin typeface="Arial" panose="020B0604020202020204" pitchFamily="34" charset="0"/>
                <a:cs typeface="Arial" panose="020B0604020202020204" pitchFamily="34" charset="0"/>
              </a:rPr>
              <a:t>Post your questions now on</a:t>
            </a:r>
          </a:p>
          <a:p>
            <a:pPr algn="ctr" eaLnBrk="1" hangingPunct="1">
              <a:buFontTx/>
              <a:buNone/>
            </a:pPr>
            <a:r>
              <a:rPr lang="en-US" altLang="en-US" sz="2000" b="1" dirty="0">
                <a:solidFill>
                  <a:srgbClr val="0070C0"/>
                </a:solidFill>
                <a:latin typeface="Arial" panose="020B0604020202020204" pitchFamily="34" charset="0"/>
                <a:cs typeface="Arial" panose="020B0604020202020204" pitchFamily="34" charset="0"/>
              </a:rPr>
              <a:t>www.AsthmaCommunityNetwork.org</a:t>
            </a:r>
            <a:endParaRPr lang="en-US" altLang="en-US" sz="2000" dirty="0">
              <a:solidFill>
                <a:srgbClr val="0070C0"/>
              </a:solidFill>
              <a:latin typeface="Arial" panose="020B0604020202020204" pitchFamily="34" charset="0"/>
              <a:cs typeface="Arial" panose="020B0604020202020204" pitchFamily="34" charset="0"/>
            </a:endParaRPr>
          </a:p>
        </p:txBody>
      </p:sp>
      <p:sp>
        <p:nvSpPr>
          <p:cNvPr id="14" name="Title 1"/>
          <p:cNvSpPr txBox="1">
            <a:spLocks/>
          </p:cNvSpPr>
          <p:nvPr/>
        </p:nvSpPr>
        <p:spPr bwMode="auto">
          <a:xfrm>
            <a:off x="571500" y="29117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ltLang="en-US" sz="3600" b="1" dirty="0">
                <a:solidFill>
                  <a:srgbClr val="0070C0"/>
                </a:solidFill>
                <a:latin typeface="Arial" panose="020B0604020202020204" pitchFamily="34" charset="0"/>
                <a:cs typeface="Arial" panose="020B0604020202020204" pitchFamily="34" charset="0"/>
              </a:rPr>
              <a:t>Thank You to Our Winners</a:t>
            </a:r>
          </a:p>
        </p:txBody>
      </p:sp>
      <p:pic>
        <p:nvPicPr>
          <p:cNvPr id="13" name="Picture 12">
            <a:extLst>
              <a:ext uri="{FF2B5EF4-FFF2-40B4-BE49-F238E27FC236}">
                <a16:creationId xmlns:a16="http://schemas.microsoft.com/office/drawing/2014/main" id="{10721374-876B-4EB7-9A1A-3E96A0B634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2780" y="1426082"/>
            <a:ext cx="1718440" cy="1825843"/>
          </a:xfrm>
          <a:prstGeom prst="rect">
            <a:avLst/>
          </a:prstGeom>
        </p:spPr>
      </p:pic>
      <p:pic>
        <p:nvPicPr>
          <p:cNvPr id="16" name="Graphic 15">
            <a:extLst>
              <a:ext uri="{FF2B5EF4-FFF2-40B4-BE49-F238E27FC236}">
                <a16:creationId xmlns:a16="http://schemas.microsoft.com/office/drawing/2014/main" id="{15DFE01E-900D-4426-BAA2-76F9AB6090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4063" y="1498861"/>
            <a:ext cx="1718440" cy="1649703"/>
          </a:xfrm>
          <a:prstGeom prst="rect">
            <a:avLst/>
          </a:prstGeom>
        </p:spPr>
      </p:pic>
      <p:pic>
        <p:nvPicPr>
          <p:cNvPr id="20" name="Picture 19">
            <a:extLst>
              <a:ext uri="{FF2B5EF4-FFF2-40B4-BE49-F238E27FC236}">
                <a16:creationId xmlns:a16="http://schemas.microsoft.com/office/drawing/2014/main" id="{5CED0874-2F0B-4D95-BDD6-CDA40BE78BA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281174" y="1378883"/>
            <a:ext cx="1920239" cy="1920240"/>
          </a:xfrm>
          <a:prstGeom prst="rect">
            <a:avLst/>
          </a:prstGeom>
        </p:spPr>
      </p:pic>
      <p:pic>
        <p:nvPicPr>
          <p:cNvPr id="4" name="Picture 3">
            <a:extLst>
              <a:ext uri="{FF2B5EF4-FFF2-40B4-BE49-F238E27FC236}">
                <a16:creationId xmlns:a16="http://schemas.microsoft.com/office/drawing/2014/main" id="{3D86596B-43A3-4722-9C45-7B07D74F296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188635" y="3303138"/>
            <a:ext cx="2105319" cy="1920240"/>
          </a:xfrm>
          <a:prstGeom prst="rect">
            <a:avLst/>
          </a:prstGeom>
        </p:spPr>
      </p:pic>
      <p:pic>
        <p:nvPicPr>
          <p:cNvPr id="12" name="Picture 11">
            <a:extLst>
              <a:ext uri="{FF2B5EF4-FFF2-40B4-BE49-F238E27FC236}">
                <a16:creationId xmlns:a16="http://schemas.microsoft.com/office/drawing/2014/main" id="{24D03946-3F36-4359-82AA-540753FF64B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rot="5400000" flipV="1">
            <a:off x="861185" y="3482001"/>
            <a:ext cx="2011676" cy="1645920"/>
          </a:xfrm>
          <a:prstGeom prst="rect">
            <a:avLst/>
          </a:prstGeom>
        </p:spPr>
      </p:pic>
      <p:pic>
        <p:nvPicPr>
          <p:cNvPr id="17" name="Picture 16">
            <a:extLst>
              <a:ext uri="{FF2B5EF4-FFF2-40B4-BE49-F238E27FC236}">
                <a16:creationId xmlns:a16="http://schemas.microsoft.com/office/drawing/2014/main" id="{01DB1F0F-B25B-4137-A1F7-F3D6AF1452E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77499" y="3307080"/>
            <a:ext cx="2081049" cy="2011680"/>
          </a:xfrm>
          <a:prstGeom prst="rect">
            <a:avLst/>
          </a:prstGeom>
        </p:spPr>
      </p:pic>
    </p:spTree>
    <p:extLst>
      <p:ext uri="{BB962C8B-B14F-4D97-AF65-F5344CB8AC3E}">
        <p14:creationId xmlns:p14="http://schemas.microsoft.com/office/powerpoint/2010/main" val="19505385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1509713"/>
            <a:ext cx="8610600" cy="5486400"/>
          </a:xfrm>
        </p:spPr>
        <p:txBody>
          <a:bodyPr rtlCol="0">
            <a:normAutofit/>
          </a:bodyPr>
          <a:lstStyle/>
          <a:p>
            <a:pPr eaLnBrk="1" fontAlgn="auto" hangingPunct="1">
              <a:lnSpc>
                <a:spcPts val="2200"/>
              </a:lnSpc>
              <a:spcAft>
                <a:spcPts val="0"/>
              </a:spcAft>
              <a:defRPr/>
            </a:pPr>
            <a:r>
              <a:rPr lang="en-US" sz="1800" b="1" dirty="0">
                <a:solidFill>
                  <a:schemeClr val="tx1"/>
                </a:solidFill>
                <a:latin typeface="Arial" pitchFamily="34" charset="0"/>
                <a:cs typeface="Arial" pitchFamily="34" charset="0"/>
              </a:rPr>
              <a:t>Please join us in the </a:t>
            </a:r>
            <a:r>
              <a:rPr lang="en-US" sz="1800" b="1" dirty="0">
                <a:solidFill>
                  <a:srgbClr val="0070C0"/>
                </a:solidFill>
                <a:latin typeface="Arial" pitchFamily="34" charset="0"/>
                <a:cs typeface="Arial" pitchFamily="34" charset="0"/>
              </a:rPr>
              <a:t>AsthmaCommunityNetwork.org</a:t>
            </a:r>
            <a:r>
              <a:rPr lang="en-US" sz="1800" b="1" dirty="0">
                <a:solidFill>
                  <a:schemeClr val="accent1"/>
                </a:solidFill>
                <a:latin typeface="Arial" pitchFamily="34" charset="0"/>
                <a:cs typeface="Arial" pitchFamily="34" charset="0"/>
              </a:rPr>
              <a:t> </a:t>
            </a:r>
            <a:r>
              <a:rPr lang="en-US" sz="1800" b="1" dirty="0">
                <a:solidFill>
                  <a:srgbClr val="0070C0"/>
                </a:solidFill>
                <a:latin typeface="Arial" pitchFamily="34" charset="0"/>
                <a:cs typeface="Arial" pitchFamily="34" charset="0"/>
              </a:rPr>
              <a:t>Discussion Forum</a:t>
            </a:r>
            <a:r>
              <a:rPr lang="en-US" sz="1800" b="1" dirty="0">
                <a:solidFill>
                  <a:schemeClr val="accent1"/>
                </a:solidFill>
                <a:latin typeface="Arial" pitchFamily="34" charset="0"/>
                <a:cs typeface="Arial" pitchFamily="34" charset="0"/>
              </a:rPr>
              <a:t> </a:t>
            </a:r>
            <a:r>
              <a:rPr lang="en-US" sz="1800" b="1" dirty="0">
                <a:solidFill>
                  <a:schemeClr val="tx1"/>
                </a:solidFill>
                <a:latin typeface="Arial" pitchFamily="34" charset="0"/>
                <a:cs typeface="Arial" pitchFamily="34" charset="0"/>
              </a:rPr>
              <a:t>for a live online Q&amp;A Session. </a:t>
            </a:r>
          </a:p>
          <a:p>
            <a:pPr eaLnBrk="1" fontAlgn="auto" hangingPunct="1">
              <a:lnSpc>
                <a:spcPts val="2200"/>
              </a:lnSpc>
              <a:spcAft>
                <a:spcPts val="0"/>
              </a:spcAft>
              <a:defRPr/>
            </a:pPr>
            <a:r>
              <a:rPr lang="en-US" sz="1800" b="1" dirty="0">
                <a:solidFill>
                  <a:schemeClr val="tx1"/>
                </a:solidFill>
                <a:latin typeface="Arial" pitchFamily="34" charset="0"/>
                <a:cs typeface="Arial" pitchFamily="34" charset="0"/>
              </a:rPr>
              <a:t>3:00 p.m. – 3:30 p.m. EDT </a:t>
            </a:r>
          </a:p>
          <a:p>
            <a:pPr algn="l" eaLnBrk="1" fontAlgn="auto" hangingPunct="1">
              <a:lnSpc>
                <a:spcPts val="2200"/>
              </a:lnSpc>
              <a:spcAft>
                <a:spcPts val="0"/>
              </a:spcAft>
              <a:defRPr/>
            </a:pPr>
            <a:endParaRPr lang="en-US" sz="1800" dirty="0">
              <a:solidFill>
                <a:schemeClr val="tx1"/>
              </a:solidFill>
              <a:latin typeface="Arial" pitchFamily="34" charset="0"/>
              <a:cs typeface="Arial" pitchFamily="34" charset="0"/>
            </a:endParaRPr>
          </a:p>
          <a:p>
            <a:pPr algn="l" eaLnBrk="1" fontAlgn="auto" hangingPunct="1">
              <a:lnSpc>
                <a:spcPts val="2200"/>
              </a:lnSpc>
              <a:spcAft>
                <a:spcPts val="0"/>
              </a:spcAft>
              <a:defRPr/>
            </a:pPr>
            <a:r>
              <a:rPr lang="en-US" sz="1800" dirty="0">
                <a:solidFill>
                  <a:schemeClr val="tx1"/>
                </a:solidFill>
                <a:latin typeface="Arial" pitchFamily="34" charset="0"/>
                <a:cs typeface="Arial" pitchFamily="34" charset="0"/>
              </a:rPr>
              <a:t>To post a question in the </a:t>
            </a:r>
            <a:r>
              <a:rPr lang="en-US" sz="1800" b="1" dirty="0">
                <a:solidFill>
                  <a:srgbClr val="0070C0"/>
                </a:solidFill>
                <a:latin typeface="Arial" pitchFamily="34" charset="0"/>
                <a:cs typeface="Arial" pitchFamily="34" charset="0"/>
              </a:rPr>
              <a:t>Discussion Forum</a:t>
            </a:r>
            <a:r>
              <a:rPr lang="en-US" sz="1800" dirty="0">
                <a:solidFill>
                  <a:schemeClr val="tx1"/>
                </a:solidFill>
                <a:latin typeface="Arial" pitchFamily="34" charset="0"/>
                <a:cs typeface="Arial" pitchFamily="34" charset="0"/>
              </a:rPr>
              <a:t>, follow these directions: </a:t>
            </a:r>
          </a:p>
          <a:p>
            <a:pPr marL="342900" indent="-342900" algn="l" eaLnBrk="1" fontAlgn="auto" hangingPunct="1">
              <a:lnSpc>
                <a:spcPts val="2000"/>
              </a:lnSpc>
              <a:spcBef>
                <a:spcPts val="600"/>
              </a:spcBef>
              <a:spcAft>
                <a:spcPts val="0"/>
              </a:spcAft>
              <a:buFont typeface="Arial" panose="020B0604020202020204" pitchFamily="34" charset="0"/>
              <a:buAutoNum type="arabicPeriod"/>
              <a:defRPr/>
            </a:pPr>
            <a:r>
              <a:rPr lang="en-US" sz="1800" dirty="0">
                <a:solidFill>
                  <a:schemeClr val="tx1"/>
                </a:solidFill>
                <a:latin typeface="Arial" pitchFamily="34" charset="0"/>
                <a:cs typeface="Arial" pitchFamily="34" charset="0"/>
              </a:rPr>
              <a:t>If you are a Network member, log in to your </a:t>
            </a:r>
            <a:r>
              <a:rPr lang="en-US" sz="1800" b="1" dirty="0">
                <a:solidFill>
                  <a:srgbClr val="0070C0"/>
                </a:solidFill>
                <a:latin typeface="Arial" pitchFamily="34" charset="0"/>
                <a:cs typeface="Arial" pitchFamily="34" charset="0"/>
              </a:rPr>
              <a:t>AsthmaCommunityNetwork.org</a:t>
            </a:r>
            <a:r>
              <a:rPr lang="en-US" sz="1800" dirty="0">
                <a:solidFill>
                  <a:schemeClr val="tx1"/>
                </a:solidFill>
                <a:latin typeface="Arial" pitchFamily="34" charset="0"/>
                <a:cs typeface="Arial" pitchFamily="34" charset="0"/>
              </a:rPr>
              <a:t> account. </a:t>
            </a:r>
          </a:p>
          <a:p>
            <a:pPr marL="342900" indent="-342900" algn="l" eaLnBrk="1" fontAlgn="auto" hangingPunct="1">
              <a:spcBef>
                <a:spcPts val="600"/>
              </a:spcBef>
              <a:spcAft>
                <a:spcPts val="0"/>
              </a:spcAft>
              <a:defRPr/>
            </a:pPr>
            <a:endParaRPr lang="en-US" sz="1800" dirty="0">
              <a:solidFill>
                <a:schemeClr val="tx1"/>
              </a:solidFill>
              <a:latin typeface="Arial" pitchFamily="34" charset="0"/>
              <a:cs typeface="Arial" pitchFamily="34" charset="0"/>
            </a:endParaRPr>
          </a:p>
          <a:p>
            <a:pPr marL="342900" indent="-342900" algn="l" eaLnBrk="1" fontAlgn="auto" hangingPunct="1">
              <a:spcBef>
                <a:spcPts val="600"/>
              </a:spcBef>
              <a:spcAft>
                <a:spcPts val="0"/>
              </a:spcAft>
              <a:defRPr/>
            </a:pPr>
            <a:endParaRPr lang="en-US" sz="1800" dirty="0">
              <a:solidFill>
                <a:schemeClr val="tx1"/>
              </a:solidFill>
              <a:latin typeface="Arial" pitchFamily="34" charset="0"/>
              <a:cs typeface="Arial" pitchFamily="34" charset="0"/>
            </a:endParaRPr>
          </a:p>
          <a:p>
            <a:pPr marL="342900" indent="-342900" algn="l" eaLnBrk="1" fontAlgn="auto" hangingPunct="1">
              <a:spcBef>
                <a:spcPts val="600"/>
              </a:spcBef>
              <a:spcAft>
                <a:spcPts val="0"/>
              </a:spcAft>
              <a:defRPr/>
            </a:pPr>
            <a:r>
              <a:rPr lang="en-US" sz="1800" dirty="0">
                <a:solidFill>
                  <a:schemeClr val="tx1"/>
                </a:solidFill>
                <a:latin typeface="Arial" pitchFamily="34" charset="0"/>
                <a:cs typeface="Arial" pitchFamily="34" charset="0"/>
              </a:rPr>
              <a:t>      </a:t>
            </a:r>
          </a:p>
          <a:p>
            <a:pPr marL="342900" indent="-342900" algn="l" eaLnBrk="1" fontAlgn="auto" hangingPunct="1">
              <a:lnSpc>
                <a:spcPts val="2000"/>
              </a:lnSpc>
              <a:spcBef>
                <a:spcPts val="600"/>
              </a:spcBef>
              <a:spcAft>
                <a:spcPts val="0"/>
              </a:spcAft>
              <a:buFont typeface="Arial" panose="020B0604020202020204" pitchFamily="34" charset="0"/>
              <a:buAutoNum type="arabicPeriod" startAt="2"/>
              <a:defRPr/>
            </a:pPr>
            <a:r>
              <a:rPr lang="en-US" sz="1800" dirty="0">
                <a:solidFill>
                  <a:schemeClr val="tx1"/>
                </a:solidFill>
                <a:latin typeface="Arial" pitchFamily="34" charset="0"/>
                <a:cs typeface="Arial" pitchFamily="34" charset="0"/>
              </a:rPr>
              <a:t>Click on the </a:t>
            </a:r>
            <a:r>
              <a:rPr lang="en-US" sz="1800" b="1" dirty="0">
                <a:solidFill>
                  <a:schemeClr val="tx1"/>
                </a:solidFill>
                <a:latin typeface="Arial" pitchFamily="34" charset="0"/>
                <a:cs typeface="Arial" pitchFamily="34" charset="0"/>
              </a:rPr>
              <a:t>“</a:t>
            </a:r>
            <a:r>
              <a:rPr lang="en-US" sz="1800" b="1" dirty="0">
                <a:solidFill>
                  <a:srgbClr val="0070C0"/>
                </a:solidFill>
                <a:latin typeface="Arial" pitchFamily="34" charset="0"/>
                <a:cs typeface="Arial" pitchFamily="34" charset="0"/>
              </a:rPr>
              <a:t>Discussion Forum</a:t>
            </a:r>
            <a:r>
              <a:rPr lang="en-US" sz="1800" b="1" dirty="0">
                <a:solidFill>
                  <a:schemeClr val="tx1"/>
                </a:solidFill>
                <a:latin typeface="Arial" pitchFamily="34" charset="0"/>
                <a:cs typeface="Arial" pitchFamily="34" charset="0"/>
              </a:rPr>
              <a:t>” </a:t>
            </a:r>
            <a:r>
              <a:rPr lang="en-US" sz="1800" dirty="0">
                <a:solidFill>
                  <a:schemeClr val="tx1"/>
                </a:solidFill>
                <a:latin typeface="Arial" pitchFamily="34" charset="0"/>
                <a:cs typeface="Arial" pitchFamily="34" charset="0"/>
              </a:rPr>
              <a:t>button on the home page.</a:t>
            </a:r>
          </a:p>
          <a:p>
            <a:pPr marL="342900" indent="-342900" algn="l" eaLnBrk="1" fontAlgn="auto" hangingPunct="1">
              <a:lnSpc>
                <a:spcPts val="2000"/>
              </a:lnSpc>
              <a:spcBef>
                <a:spcPts val="600"/>
              </a:spcBef>
              <a:spcAft>
                <a:spcPts val="0"/>
              </a:spcAft>
              <a:buFont typeface="Arial" panose="020B0604020202020204" pitchFamily="34" charset="0"/>
              <a:buAutoNum type="arabicPeriod" startAt="2"/>
              <a:defRPr/>
            </a:pPr>
            <a:r>
              <a:rPr lang="en-US" sz="1800" dirty="0">
                <a:solidFill>
                  <a:schemeClr val="tx1"/>
                </a:solidFill>
                <a:latin typeface="Arial" pitchFamily="34" charset="0"/>
                <a:cs typeface="Arial" pitchFamily="34" charset="0"/>
              </a:rPr>
              <a:t>Click on the </a:t>
            </a:r>
            <a:r>
              <a:rPr lang="en-US" sz="1800" b="1" dirty="0">
                <a:solidFill>
                  <a:schemeClr val="tx1"/>
                </a:solidFill>
                <a:latin typeface="Arial" pitchFamily="34" charset="0"/>
                <a:cs typeface="Arial" pitchFamily="34" charset="0"/>
              </a:rPr>
              <a:t>“</a:t>
            </a:r>
            <a:r>
              <a:rPr lang="en-US" sz="1800" b="1" dirty="0">
                <a:solidFill>
                  <a:srgbClr val="0070C0"/>
                </a:solidFill>
                <a:latin typeface="Arial" pitchFamily="34" charset="0"/>
                <a:cs typeface="Arial" pitchFamily="34" charset="0"/>
              </a:rPr>
              <a:t>Live Online Q&amp;A for 5/23/19 Webinar</a:t>
            </a:r>
            <a:r>
              <a:rPr lang="en-US" sz="1800" b="1" dirty="0">
                <a:solidFill>
                  <a:schemeClr val="tx1"/>
                </a:solidFill>
                <a:latin typeface="Arial" pitchFamily="34" charset="0"/>
                <a:cs typeface="Arial" pitchFamily="34" charset="0"/>
              </a:rPr>
              <a:t>” </a:t>
            </a:r>
            <a:r>
              <a:rPr lang="en-US" sz="1800" dirty="0">
                <a:solidFill>
                  <a:schemeClr val="tx1"/>
                </a:solidFill>
                <a:latin typeface="Arial" pitchFamily="34" charset="0"/>
                <a:cs typeface="Arial" pitchFamily="34" charset="0"/>
              </a:rPr>
              <a:t>link. </a:t>
            </a:r>
          </a:p>
          <a:p>
            <a:pPr marL="342900" indent="-342900" algn="l" eaLnBrk="1" fontAlgn="auto" hangingPunct="1">
              <a:lnSpc>
                <a:spcPts val="2000"/>
              </a:lnSpc>
              <a:spcBef>
                <a:spcPts val="600"/>
              </a:spcBef>
              <a:spcAft>
                <a:spcPts val="0"/>
              </a:spcAft>
              <a:buFont typeface="Arial" panose="020B0604020202020204" pitchFamily="34" charset="0"/>
              <a:buAutoNum type="arabicPeriod" startAt="2"/>
              <a:defRPr/>
            </a:pPr>
            <a:r>
              <a:rPr lang="en-US" sz="1800" dirty="0">
                <a:solidFill>
                  <a:schemeClr val="tx1"/>
                </a:solidFill>
                <a:latin typeface="Arial" pitchFamily="34" charset="0"/>
                <a:cs typeface="Arial" pitchFamily="34" charset="0"/>
              </a:rPr>
              <a:t>Click on the </a:t>
            </a:r>
            <a:r>
              <a:rPr lang="en-US" sz="1800" b="1" dirty="0">
                <a:solidFill>
                  <a:schemeClr val="tx1"/>
                </a:solidFill>
                <a:latin typeface="Arial" pitchFamily="34" charset="0"/>
                <a:cs typeface="Arial" pitchFamily="34" charset="0"/>
              </a:rPr>
              <a:t>“</a:t>
            </a:r>
            <a:r>
              <a:rPr lang="en-US" sz="1800" b="1" dirty="0">
                <a:solidFill>
                  <a:srgbClr val="0070C0"/>
                </a:solidFill>
                <a:latin typeface="Arial" pitchFamily="34" charset="0"/>
                <a:cs typeface="Arial" pitchFamily="34" charset="0"/>
              </a:rPr>
              <a:t>Add new Forum topic</a:t>
            </a:r>
            <a:r>
              <a:rPr lang="en-US" sz="1800" b="1" dirty="0">
                <a:solidFill>
                  <a:schemeClr val="tx1"/>
                </a:solidFill>
                <a:latin typeface="Arial" pitchFamily="34" charset="0"/>
                <a:cs typeface="Arial" pitchFamily="34" charset="0"/>
              </a:rPr>
              <a:t>” </a:t>
            </a:r>
            <a:r>
              <a:rPr lang="en-US" sz="1800" dirty="0">
                <a:solidFill>
                  <a:schemeClr val="tx1"/>
                </a:solidFill>
                <a:latin typeface="Arial" pitchFamily="34" charset="0"/>
                <a:cs typeface="Arial" pitchFamily="34" charset="0"/>
              </a:rPr>
              <a:t>link to post your question. </a:t>
            </a:r>
          </a:p>
          <a:p>
            <a:pPr marL="342900" indent="-342900" algn="l" eaLnBrk="1" fontAlgn="auto" hangingPunct="1">
              <a:lnSpc>
                <a:spcPts val="2000"/>
              </a:lnSpc>
              <a:spcBef>
                <a:spcPts val="600"/>
              </a:spcBef>
              <a:spcAft>
                <a:spcPts val="0"/>
              </a:spcAft>
              <a:buFont typeface="Arial" panose="020B0604020202020204" pitchFamily="34" charset="0"/>
              <a:buAutoNum type="arabicPeriod" startAt="2"/>
              <a:defRPr/>
            </a:pPr>
            <a:r>
              <a:rPr lang="en-US" sz="1800" dirty="0">
                <a:solidFill>
                  <a:schemeClr val="tx1"/>
                </a:solidFill>
                <a:latin typeface="Arial" pitchFamily="34" charset="0"/>
                <a:cs typeface="Arial" pitchFamily="34" charset="0"/>
              </a:rPr>
              <a:t>Enter your question and click the </a:t>
            </a:r>
            <a:r>
              <a:rPr lang="en-US" sz="1800" b="1" dirty="0">
                <a:solidFill>
                  <a:schemeClr val="tx1"/>
                </a:solidFill>
                <a:latin typeface="Arial" pitchFamily="34" charset="0"/>
                <a:cs typeface="Arial" pitchFamily="34" charset="0"/>
              </a:rPr>
              <a:t>“</a:t>
            </a:r>
            <a:r>
              <a:rPr lang="en-US" sz="1800" b="1" dirty="0">
                <a:solidFill>
                  <a:srgbClr val="0070C0"/>
                </a:solidFill>
                <a:latin typeface="Arial" pitchFamily="34" charset="0"/>
                <a:cs typeface="Arial" pitchFamily="34" charset="0"/>
              </a:rPr>
              <a:t>Save</a:t>
            </a:r>
            <a:r>
              <a:rPr lang="en-US" sz="1800" b="1" dirty="0">
                <a:solidFill>
                  <a:schemeClr val="tx1"/>
                </a:solidFill>
                <a:latin typeface="Arial" pitchFamily="34" charset="0"/>
                <a:cs typeface="Arial" pitchFamily="34" charset="0"/>
              </a:rPr>
              <a:t>” </a:t>
            </a:r>
            <a:r>
              <a:rPr lang="en-US" sz="1800" dirty="0">
                <a:solidFill>
                  <a:schemeClr val="tx1"/>
                </a:solidFill>
                <a:latin typeface="Arial" pitchFamily="34" charset="0"/>
                <a:cs typeface="Arial" pitchFamily="34" charset="0"/>
              </a:rPr>
              <a:t>button at the bottom of the page. </a:t>
            </a:r>
          </a:p>
        </p:txBody>
      </p:sp>
      <p:sp>
        <p:nvSpPr>
          <p:cNvPr id="4" name="Title 1"/>
          <p:cNvSpPr txBox="1">
            <a:spLocks/>
          </p:cNvSpPr>
          <p:nvPr/>
        </p:nvSpPr>
        <p:spPr>
          <a:xfrm>
            <a:off x="671513" y="442913"/>
            <a:ext cx="8229600" cy="1219200"/>
          </a:xfrm>
          <a:prstGeom prst="rect">
            <a:avLst/>
          </a:prstGeom>
        </p:spPr>
        <p:txBody>
          <a:bodyPr anchor="ctr">
            <a:normAutofit fontScale="975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Question &amp; Answer Session 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AsthmaCommunityNetwork.org Discussion Forum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b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b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557" name="TextBox 10"/>
          <p:cNvSpPr txBox="1">
            <a:spLocks noChangeArrowheads="1"/>
          </p:cNvSpPr>
          <p:nvPr/>
        </p:nvSpPr>
        <p:spPr bwMode="auto">
          <a:xfrm>
            <a:off x="552090" y="3836988"/>
            <a:ext cx="8100203" cy="831850"/>
          </a:xfrm>
          <a:prstGeom prst="rect">
            <a:avLst/>
          </a:prstGeom>
          <a:solidFill>
            <a:schemeClr val="accent3">
              <a:lumMod val="20000"/>
              <a:lumOff val="80000"/>
            </a:schemeClr>
          </a:solidFill>
          <a:ln w="15875">
            <a:solidFill>
              <a:schemeClr val="accent1"/>
            </a:solid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Not a member? </a:t>
            </a: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Create an account at </a:t>
            </a:r>
            <a:r>
              <a:rPr kumimoji="0" lang="en-US" sz="16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itchFamily="34" charset="0"/>
              </a:rPr>
              <a:t>AsthmaCommunityNetwork.org</a:t>
            </a: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 by clicking the “</a:t>
            </a:r>
            <a:r>
              <a:rPr kumimoji="0" lang="en-US" sz="1600" b="1" i="1" u="none" strike="noStrike" kern="1200" cap="none" spc="0" normalizeH="0" baseline="0" noProof="0" dirty="0">
                <a:ln>
                  <a:noFill/>
                </a:ln>
                <a:solidFill>
                  <a:srgbClr val="0070C0"/>
                </a:solidFill>
                <a:effectLst/>
                <a:uLnTx/>
                <a:uFillTx/>
                <a:latin typeface="Arial" panose="020B0604020202020204" pitchFamily="34" charset="0"/>
                <a:ea typeface="+mn-ea"/>
                <a:cs typeface="Arial" pitchFamily="34" charset="0"/>
              </a:rPr>
              <a:t>Join Now</a:t>
            </a:r>
            <a:r>
              <a:rPr kumimoji="0" lang="en-US"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rPr>
              <a:t>” link at the top of the page. Your account will be approved momentarily, and you can begin posting questions. </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itchFamily="34" charset="0"/>
            </a:endParaRPr>
          </a:p>
        </p:txBody>
      </p:sp>
    </p:spTree>
    <p:extLst>
      <p:ext uri="{BB962C8B-B14F-4D97-AF65-F5344CB8AC3E}">
        <p14:creationId xmlns:p14="http://schemas.microsoft.com/office/powerpoint/2010/main" val="1731540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113907" y="6350"/>
            <a:ext cx="6916186" cy="9906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lgn="l" rtl="0" eaLnBrk="0" fontAlgn="base" hangingPunct="0">
              <a:spcBef>
                <a:spcPct val="0"/>
              </a:spcBef>
              <a:spcAft>
                <a:spcPct val="0"/>
              </a:spcAft>
              <a:defRPr sz="4000" b="1" kern="1200">
                <a:solidFill>
                  <a:srgbClr val="026CB6"/>
                </a:solidFill>
                <a:latin typeface="+mj-lt"/>
                <a:ea typeface="+mj-ea"/>
                <a:cs typeface="+mj-cs"/>
              </a:defRPr>
            </a:lvl1pPr>
            <a:lvl2pPr algn="l" rtl="0" eaLnBrk="0" fontAlgn="base" hangingPunct="0">
              <a:spcBef>
                <a:spcPct val="0"/>
              </a:spcBef>
              <a:spcAft>
                <a:spcPct val="0"/>
              </a:spcAft>
              <a:defRPr sz="4000" b="1">
                <a:solidFill>
                  <a:schemeClr val="bg1"/>
                </a:solidFill>
                <a:latin typeface="Calibri" pitchFamily="34" charset="0"/>
              </a:defRPr>
            </a:lvl2pPr>
            <a:lvl3pPr algn="l" rtl="0" eaLnBrk="0" fontAlgn="base" hangingPunct="0">
              <a:spcBef>
                <a:spcPct val="0"/>
              </a:spcBef>
              <a:spcAft>
                <a:spcPct val="0"/>
              </a:spcAft>
              <a:defRPr sz="4000" b="1">
                <a:solidFill>
                  <a:schemeClr val="bg1"/>
                </a:solidFill>
                <a:latin typeface="Calibri" pitchFamily="34" charset="0"/>
              </a:defRPr>
            </a:lvl3pPr>
            <a:lvl4pPr algn="l" rtl="0" eaLnBrk="0" fontAlgn="base" hangingPunct="0">
              <a:spcBef>
                <a:spcPct val="0"/>
              </a:spcBef>
              <a:spcAft>
                <a:spcPct val="0"/>
              </a:spcAft>
              <a:defRPr sz="4000" b="1">
                <a:solidFill>
                  <a:schemeClr val="bg1"/>
                </a:solidFill>
                <a:latin typeface="Calibri" pitchFamily="34" charset="0"/>
              </a:defRPr>
            </a:lvl4pPr>
            <a:lvl5pPr algn="l" rtl="0" eaLnBrk="0" fontAlgn="base" hangingPunct="0">
              <a:spcBef>
                <a:spcPct val="0"/>
              </a:spcBef>
              <a:spcAft>
                <a:spcPct val="0"/>
              </a:spcAft>
              <a:defRPr sz="4000" b="1">
                <a:solidFill>
                  <a:schemeClr val="bg1"/>
                </a:solidFill>
                <a:latin typeface="Calibri" pitchFamily="34" charset="0"/>
              </a:defRPr>
            </a:lvl5pPr>
            <a:lvl6pPr marL="457146" algn="l" rtl="0" fontAlgn="base">
              <a:spcBef>
                <a:spcPct val="0"/>
              </a:spcBef>
              <a:spcAft>
                <a:spcPct val="0"/>
              </a:spcAft>
              <a:defRPr sz="4000" b="1">
                <a:solidFill>
                  <a:schemeClr val="bg1"/>
                </a:solidFill>
                <a:latin typeface="Calibri" pitchFamily="34" charset="0"/>
              </a:defRPr>
            </a:lvl6pPr>
            <a:lvl7pPr marL="914293" algn="l" rtl="0" fontAlgn="base">
              <a:spcBef>
                <a:spcPct val="0"/>
              </a:spcBef>
              <a:spcAft>
                <a:spcPct val="0"/>
              </a:spcAft>
              <a:defRPr sz="4000" b="1">
                <a:solidFill>
                  <a:schemeClr val="bg1"/>
                </a:solidFill>
                <a:latin typeface="Calibri" pitchFamily="34" charset="0"/>
              </a:defRPr>
            </a:lvl7pPr>
            <a:lvl8pPr marL="1371440" algn="l" rtl="0" fontAlgn="base">
              <a:spcBef>
                <a:spcPct val="0"/>
              </a:spcBef>
              <a:spcAft>
                <a:spcPct val="0"/>
              </a:spcAft>
              <a:defRPr sz="4000" b="1">
                <a:solidFill>
                  <a:schemeClr val="bg1"/>
                </a:solidFill>
                <a:latin typeface="Calibri" pitchFamily="34" charset="0"/>
              </a:defRPr>
            </a:lvl8pPr>
            <a:lvl9pPr marL="1828586" algn="l" rtl="0" fontAlgn="base">
              <a:spcBef>
                <a:spcPct val="0"/>
              </a:spcBef>
              <a:spcAft>
                <a:spcPct val="0"/>
              </a:spcAft>
              <a:defRPr sz="4000" b="1">
                <a:solidFill>
                  <a:schemeClr val="bg1"/>
                </a:solidFill>
                <a:latin typeface="Calibri" pitchFamily="34" charset="0"/>
              </a:defRPr>
            </a:lvl9pPr>
          </a:lstStyle>
          <a:p>
            <a:pPr algn="ctr">
              <a:spcBef>
                <a:spcPts val="600"/>
              </a:spcBef>
              <a:spcAft>
                <a:spcPts val="0"/>
              </a:spcAft>
              <a:defRPr/>
            </a:pPr>
            <a:r>
              <a:rPr lang="en-US" sz="2800" dirty="0">
                <a:solidFill>
                  <a:srgbClr val="0070C0"/>
                </a:solidFill>
                <a:latin typeface="Arial" panose="020B0604020202020204"/>
              </a:rPr>
              <a:t>Asthma Is a Public Health Challenge Characterized by Disparities</a:t>
            </a:r>
          </a:p>
        </p:txBody>
      </p:sp>
      <p:pic>
        <p:nvPicPr>
          <p:cNvPr id="5" name="Picture 4">
            <a:extLst>
              <a:ext uri="{FF2B5EF4-FFF2-40B4-BE49-F238E27FC236}">
                <a16:creationId xmlns:a16="http://schemas.microsoft.com/office/drawing/2014/main" id="{B51499BC-DC57-4EA6-8DA4-696E5AE65EA7}"/>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136258" y="1275347"/>
            <a:ext cx="7235582" cy="5180550"/>
          </a:xfrm>
          <a:prstGeom prst="rect">
            <a:avLst/>
          </a:prstGeom>
        </p:spPr>
      </p:pic>
    </p:spTree>
    <p:extLst>
      <p:ext uri="{BB962C8B-B14F-4D97-AF65-F5344CB8AC3E}">
        <p14:creationId xmlns:p14="http://schemas.microsoft.com/office/powerpoint/2010/main" val="3346206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314518" y="30018"/>
            <a:ext cx="6514964" cy="9906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lgn="l" rtl="0" eaLnBrk="0" fontAlgn="base" hangingPunct="0">
              <a:spcBef>
                <a:spcPct val="0"/>
              </a:spcBef>
              <a:spcAft>
                <a:spcPct val="0"/>
              </a:spcAft>
              <a:defRPr sz="4000" b="1" kern="1200">
                <a:solidFill>
                  <a:srgbClr val="026CB6"/>
                </a:solidFill>
                <a:latin typeface="+mj-lt"/>
                <a:ea typeface="+mj-ea"/>
                <a:cs typeface="+mj-cs"/>
              </a:defRPr>
            </a:lvl1pPr>
            <a:lvl2pPr algn="l" rtl="0" eaLnBrk="0" fontAlgn="base" hangingPunct="0">
              <a:spcBef>
                <a:spcPct val="0"/>
              </a:spcBef>
              <a:spcAft>
                <a:spcPct val="0"/>
              </a:spcAft>
              <a:defRPr sz="4000" b="1">
                <a:solidFill>
                  <a:schemeClr val="bg1"/>
                </a:solidFill>
                <a:latin typeface="Calibri" pitchFamily="34" charset="0"/>
              </a:defRPr>
            </a:lvl2pPr>
            <a:lvl3pPr algn="l" rtl="0" eaLnBrk="0" fontAlgn="base" hangingPunct="0">
              <a:spcBef>
                <a:spcPct val="0"/>
              </a:spcBef>
              <a:spcAft>
                <a:spcPct val="0"/>
              </a:spcAft>
              <a:defRPr sz="4000" b="1">
                <a:solidFill>
                  <a:schemeClr val="bg1"/>
                </a:solidFill>
                <a:latin typeface="Calibri" pitchFamily="34" charset="0"/>
              </a:defRPr>
            </a:lvl3pPr>
            <a:lvl4pPr algn="l" rtl="0" eaLnBrk="0" fontAlgn="base" hangingPunct="0">
              <a:spcBef>
                <a:spcPct val="0"/>
              </a:spcBef>
              <a:spcAft>
                <a:spcPct val="0"/>
              </a:spcAft>
              <a:defRPr sz="4000" b="1">
                <a:solidFill>
                  <a:schemeClr val="bg1"/>
                </a:solidFill>
                <a:latin typeface="Calibri" pitchFamily="34" charset="0"/>
              </a:defRPr>
            </a:lvl4pPr>
            <a:lvl5pPr algn="l" rtl="0" eaLnBrk="0" fontAlgn="base" hangingPunct="0">
              <a:spcBef>
                <a:spcPct val="0"/>
              </a:spcBef>
              <a:spcAft>
                <a:spcPct val="0"/>
              </a:spcAft>
              <a:defRPr sz="4000" b="1">
                <a:solidFill>
                  <a:schemeClr val="bg1"/>
                </a:solidFill>
                <a:latin typeface="Calibri" pitchFamily="34" charset="0"/>
              </a:defRPr>
            </a:lvl5pPr>
            <a:lvl6pPr marL="457146" algn="l" rtl="0" fontAlgn="base">
              <a:spcBef>
                <a:spcPct val="0"/>
              </a:spcBef>
              <a:spcAft>
                <a:spcPct val="0"/>
              </a:spcAft>
              <a:defRPr sz="4000" b="1">
                <a:solidFill>
                  <a:schemeClr val="bg1"/>
                </a:solidFill>
                <a:latin typeface="Calibri" pitchFamily="34" charset="0"/>
              </a:defRPr>
            </a:lvl6pPr>
            <a:lvl7pPr marL="914293" algn="l" rtl="0" fontAlgn="base">
              <a:spcBef>
                <a:spcPct val="0"/>
              </a:spcBef>
              <a:spcAft>
                <a:spcPct val="0"/>
              </a:spcAft>
              <a:defRPr sz="4000" b="1">
                <a:solidFill>
                  <a:schemeClr val="bg1"/>
                </a:solidFill>
                <a:latin typeface="Calibri" pitchFamily="34" charset="0"/>
              </a:defRPr>
            </a:lvl7pPr>
            <a:lvl8pPr marL="1371440" algn="l" rtl="0" fontAlgn="base">
              <a:spcBef>
                <a:spcPct val="0"/>
              </a:spcBef>
              <a:spcAft>
                <a:spcPct val="0"/>
              </a:spcAft>
              <a:defRPr sz="4000" b="1">
                <a:solidFill>
                  <a:schemeClr val="bg1"/>
                </a:solidFill>
                <a:latin typeface="Calibri" pitchFamily="34" charset="0"/>
              </a:defRPr>
            </a:lvl8pPr>
            <a:lvl9pPr marL="1828586" algn="l" rtl="0" fontAlgn="base">
              <a:spcBef>
                <a:spcPct val="0"/>
              </a:spcBef>
              <a:spcAft>
                <a:spcPct val="0"/>
              </a:spcAft>
              <a:defRPr sz="4000" b="1">
                <a:solidFill>
                  <a:schemeClr val="bg1"/>
                </a:solidFill>
                <a:latin typeface="Calibri" pitchFamily="34" charset="0"/>
              </a:defRPr>
            </a:lvl9pPr>
          </a:lstStyle>
          <a:p>
            <a:pPr algn="ctr">
              <a:spcBef>
                <a:spcPts val="600"/>
              </a:spcBef>
              <a:spcAft>
                <a:spcPts val="0"/>
              </a:spcAft>
              <a:defRPr/>
            </a:pPr>
            <a:r>
              <a:rPr lang="en-US" sz="2800" dirty="0">
                <a:solidFill>
                  <a:srgbClr val="0070C0"/>
                </a:solidFill>
                <a:latin typeface="Arial" panose="020B0604020202020204"/>
              </a:rPr>
              <a:t>Environment Plays a Critical Role    in Asthma Control</a:t>
            </a:r>
          </a:p>
        </p:txBody>
      </p:sp>
      <p:sp>
        <p:nvSpPr>
          <p:cNvPr id="4" name="Rectangle 3"/>
          <p:cNvSpPr/>
          <p:nvPr/>
        </p:nvSpPr>
        <p:spPr>
          <a:xfrm>
            <a:off x="260478" y="934661"/>
            <a:ext cx="8775444" cy="2915991"/>
          </a:xfrm>
          <a:prstGeom prst="rect">
            <a:avLst/>
          </a:prstGeom>
        </p:spPr>
        <p:txBody>
          <a:bodyPr wrap="square">
            <a:spAutoFit/>
          </a:bodyPr>
          <a:lstStyle/>
          <a:p>
            <a:pPr marL="342900" indent="-342900">
              <a:lnSpc>
                <a:spcPct val="107000"/>
              </a:lnSpc>
              <a:buFont typeface="Arial" panose="020B0604020202020204" pitchFamily="34" charset="0"/>
              <a:buChar char="•"/>
              <a:defRPr/>
            </a:pPr>
            <a:r>
              <a:rPr lang="en-US" sz="2200" dirty="0">
                <a:solidFill>
                  <a:srgbClr val="000000"/>
                </a:solidFill>
                <a:latin typeface="Arial" panose="020B0604020202020204"/>
                <a:ea typeface="Calibri" panose="020F0502020204030204" pitchFamily="34" charset="0"/>
                <a:cs typeface="Times New Roman" panose="02020603050405020304" pitchFamily="18" charset="0"/>
              </a:rPr>
              <a:t>Federal asthma guidelines recognize </a:t>
            </a:r>
            <a:r>
              <a:rPr lang="en-US" sz="2200" dirty="0">
                <a:solidFill>
                  <a:prstClr val="black"/>
                </a:solidFill>
                <a:latin typeface="Arial" panose="020B0604020202020204"/>
                <a:ea typeface="Calibri" panose="020F0502020204030204" pitchFamily="34" charset="0"/>
                <a:cs typeface="Times New Roman" panose="02020603050405020304" pitchFamily="18" charset="0"/>
              </a:rPr>
              <a:t>environmental trigger reduction </a:t>
            </a:r>
            <a:r>
              <a:rPr lang="en-US" sz="2200" dirty="0">
                <a:solidFill>
                  <a:srgbClr val="000000"/>
                </a:solidFill>
                <a:latin typeface="Arial" panose="020B0604020202020204"/>
                <a:ea typeface="Calibri" panose="020F0502020204030204" pitchFamily="34" charset="0"/>
                <a:cs typeface="Times New Roman" panose="02020603050405020304" pitchFamily="18" charset="0"/>
              </a:rPr>
              <a:t>as a critical component of comprehensive asthma care.</a:t>
            </a:r>
            <a:r>
              <a:rPr lang="en-US" sz="2200" baseline="30000" dirty="0">
                <a:solidFill>
                  <a:srgbClr val="000000"/>
                </a:solidFill>
                <a:latin typeface="Arial" panose="020B0604020202020204"/>
                <a:ea typeface="Calibri" panose="020F0502020204030204" pitchFamily="34" charset="0"/>
                <a:cs typeface="Times New Roman" panose="02020603050405020304" pitchFamily="18" charset="0"/>
              </a:rPr>
              <a:t>*</a:t>
            </a:r>
          </a:p>
          <a:p>
            <a:pPr marL="342900" indent="-342900">
              <a:lnSpc>
                <a:spcPct val="107000"/>
              </a:lnSpc>
              <a:buFont typeface="Arial" panose="020B0604020202020204" pitchFamily="34" charset="0"/>
              <a:buChar char="•"/>
              <a:defRPr/>
            </a:pPr>
            <a:endParaRPr lang="en-US" sz="1200" dirty="0">
              <a:solidFill>
                <a:srgbClr val="000000"/>
              </a:solidFill>
              <a:latin typeface="Arial" panose="020B0604020202020204"/>
              <a:ea typeface="Calibri" panose="020F0502020204030204" pitchFamily="34" charset="0"/>
              <a:cs typeface="Times New Roman" panose="02020603050405020304" pitchFamily="18" charset="0"/>
            </a:endParaRPr>
          </a:p>
          <a:p>
            <a:pPr marL="342900" indent="-342900">
              <a:lnSpc>
                <a:spcPct val="107000"/>
              </a:lnSpc>
              <a:buFont typeface="Arial" panose="020B0604020202020204" pitchFamily="34" charset="0"/>
              <a:buChar char="•"/>
              <a:defRPr/>
            </a:pPr>
            <a:r>
              <a:rPr lang="en-US" sz="2200" dirty="0">
                <a:solidFill>
                  <a:srgbClr val="000000"/>
                </a:solidFill>
                <a:latin typeface="Arial" panose="020B0604020202020204"/>
                <a:ea typeface="Calibri" panose="020F0502020204030204" pitchFamily="34" charset="0"/>
                <a:cs typeface="Times New Roman" panose="02020603050405020304" pitchFamily="18" charset="0"/>
              </a:rPr>
              <a:t>The evidence base demonstrates that in-home environmental interventions are effective at improving asthma control in children and adolescents.</a:t>
            </a:r>
            <a:r>
              <a:rPr lang="en-US" sz="2200" baseline="30000" dirty="0">
                <a:solidFill>
                  <a:srgbClr val="000000"/>
                </a:solidFill>
                <a:latin typeface="Arial" panose="020B0604020202020204"/>
                <a:ea typeface="Calibri" panose="020F0502020204030204" pitchFamily="34" charset="0"/>
                <a:cs typeface="Times New Roman" panose="02020603050405020304" pitchFamily="18" charset="0"/>
              </a:rPr>
              <a:t>†</a:t>
            </a:r>
            <a:r>
              <a:rPr lang="en-US" sz="2200" dirty="0">
                <a:solidFill>
                  <a:srgbClr val="000000"/>
                </a:solidFill>
                <a:latin typeface="Arial" panose="020B0604020202020204"/>
                <a:ea typeface="Calibri" panose="020F0502020204030204" pitchFamily="34" charset="0"/>
                <a:cs typeface="Times New Roman" panose="02020603050405020304" pitchFamily="18" charset="0"/>
              </a:rPr>
              <a:t>  </a:t>
            </a:r>
          </a:p>
          <a:p>
            <a:pPr>
              <a:lnSpc>
                <a:spcPct val="107000"/>
              </a:lnSpc>
              <a:defRPr/>
            </a:pPr>
            <a:endParaRPr lang="en-US" sz="300" dirty="0">
              <a:solidFill>
                <a:srgbClr val="000000"/>
              </a:solidFill>
              <a:latin typeface="Arial" panose="020B0604020202020204"/>
              <a:ea typeface="Calibri" panose="020F0502020204030204" pitchFamily="34" charset="0"/>
              <a:cs typeface="Times New Roman" panose="02020603050405020304" pitchFamily="18" charset="0"/>
            </a:endParaRPr>
          </a:p>
          <a:p>
            <a:pPr fontAlgn="base">
              <a:lnSpc>
                <a:spcPct val="107000"/>
              </a:lnSpc>
              <a:defRPr/>
            </a:pPr>
            <a:endParaRPr lang="en-US" sz="300" b="1" dirty="0">
              <a:solidFill>
                <a:srgbClr val="0F6DB7"/>
              </a:solidFill>
              <a:latin typeface="Arial" panose="020B0604020202020204"/>
              <a:ea typeface="Calibri" panose="020F0502020204030204" pitchFamily="34" charset="0"/>
              <a:cs typeface="Times New Roman" panose="02020603050405020304" pitchFamily="18" charset="0"/>
            </a:endParaRPr>
          </a:p>
          <a:p>
            <a:pPr algn="ctr">
              <a:lnSpc>
                <a:spcPct val="107000"/>
              </a:lnSpc>
              <a:defRPr/>
            </a:pPr>
            <a:r>
              <a:rPr lang="en-US" sz="2100" b="1" dirty="0">
                <a:solidFill>
                  <a:srgbClr val="2F517F"/>
                </a:solidFill>
                <a:latin typeface="Arial" panose="020B0604020202020204"/>
                <a:ea typeface="Calibri" panose="020F0502020204030204" pitchFamily="34" charset="0"/>
                <a:cs typeface="Times New Roman" panose="02020603050405020304" pitchFamily="18" charset="0"/>
              </a:rPr>
              <a:t>EPA is a federal lead for integration of </a:t>
            </a:r>
          </a:p>
          <a:p>
            <a:pPr algn="ctr">
              <a:lnSpc>
                <a:spcPct val="107000"/>
              </a:lnSpc>
              <a:defRPr/>
            </a:pPr>
            <a:r>
              <a:rPr lang="en-US" sz="2100" b="1" dirty="0">
                <a:solidFill>
                  <a:srgbClr val="2F517F"/>
                </a:solidFill>
                <a:latin typeface="Arial" panose="020B0604020202020204"/>
                <a:ea typeface="Calibri" panose="020F0502020204030204" pitchFamily="34" charset="0"/>
                <a:cs typeface="Times New Roman" panose="02020603050405020304" pitchFamily="18" charset="0"/>
              </a:rPr>
              <a:t>environmental risk reduction into standards of care.</a:t>
            </a:r>
          </a:p>
        </p:txBody>
      </p:sp>
      <p:sp>
        <p:nvSpPr>
          <p:cNvPr id="9" name="TextBox 8"/>
          <p:cNvSpPr txBox="1"/>
          <p:nvPr/>
        </p:nvSpPr>
        <p:spPr>
          <a:xfrm>
            <a:off x="-44823" y="6152588"/>
            <a:ext cx="8037499" cy="338554"/>
          </a:xfrm>
          <a:prstGeom prst="rect">
            <a:avLst/>
          </a:prstGeom>
          <a:noFill/>
        </p:spPr>
        <p:txBody>
          <a:bodyPr wrap="square" rtlCol="0">
            <a:spAutoFit/>
          </a:bodyPr>
          <a:lstStyle/>
          <a:p>
            <a:pPr marL="171450" indent="-171450">
              <a:buFont typeface="Arial" panose="020B0604020202020204" pitchFamily="34" charset="0"/>
              <a:buChar char="⃰"/>
              <a:defRPr/>
            </a:pPr>
            <a:r>
              <a:rPr lang="en-US" sz="800" dirty="0"/>
              <a:t>NHLBI. Guidelines for the Diagnosis and Management of Asthma (EPR-3). 2007. https://www.nhlbi.nih.gov/health-pro/guidelines/current/asthma-guidelines</a:t>
            </a:r>
          </a:p>
          <a:p>
            <a:pPr marL="171450" indent="-171450">
              <a:buFont typeface="Arial" panose="020B0604020202020204" pitchFamily="34" charset="0"/>
              <a:buChar char="†"/>
              <a:defRPr/>
            </a:pPr>
            <a:r>
              <a:rPr lang="en-US" sz="800" dirty="0"/>
              <a:t>CDC. The Guide to Community Preventive Services. 2005. https://www.thecommunityguide.org/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4026" y="3850652"/>
            <a:ext cx="6615947" cy="2172778"/>
          </a:xfrm>
          <a:prstGeom prst="rect">
            <a:avLst/>
          </a:prstGeom>
        </p:spPr>
      </p:pic>
    </p:spTree>
    <p:extLst>
      <p:ext uri="{BB962C8B-B14F-4D97-AF65-F5344CB8AC3E}">
        <p14:creationId xmlns:p14="http://schemas.microsoft.com/office/powerpoint/2010/main" val="9188965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130</TotalTime>
  <Words>6857</Words>
  <Application>Microsoft Office PowerPoint</Application>
  <PresentationFormat>On-screen Show (4:3)</PresentationFormat>
  <Paragraphs>720</Paragraphs>
  <Slides>74</Slides>
  <Notes>55</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74</vt:i4>
      </vt:variant>
    </vt:vector>
  </HeadingPairs>
  <TitlesOfParts>
    <vt:vector size="86" baseType="lpstr">
      <vt:lpstr>Arial</vt:lpstr>
      <vt:lpstr>Calibri</vt:lpstr>
      <vt:lpstr>Calibri Light</vt:lpstr>
      <vt:lpstr>Century Gothic</vt:lpstr>
      <vt:lpstr>Corbel</vt:lpstr>
      <vt:lpstr>Garamond</vt:lpstr>
      <vt:lpstr>Georgia</vt:lpstr>
      <vt:lpstr>Wingdings</vt:lpstr>
      <vt:lpstr>1_Office Theme</vt:lpstr>
      <vt:lpstr>Banded</vt:lpstr>
      <vt:lpstr>Office Theme</vt:lpstr>
      <vt:lpstr>2_Office Theme</vt:lpstr>
      <vt:lpstr>PowerPoint Presentation</vt:lpstr>
      <vt:lpstr>     </vt:lpstr>
      <vt:lpstr>PowerPoint Presentation</vt:lpstr>
      <vt:lpstr>Polling Question 1</vt:lpstr>
      <vt:lpstr>Learning Objectives</vt:lpstr>
      <vt:lpstr>About the Award</vt:lpstr>
      <vt:lpstr>Awards Hall of Fame</vt:lpstr>
      <vt:lpstr>PowerPoint Presentation</vt:lpstr>
      <vt:lpstr>PowerPoint Presentation</vt:lpstr>
      <vt:lpstr>PowerPoint Presentation</vt:lpstr>
      <vt:lpstr>Polling Question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Obtaining Patients</vt:lpstr>
      <vt:lpstr>Initial Patient Visit</vt:lpstr>
      <vt:lpstr>Initial Patient Visit</vt:lpstr>
      <vt:lpstr>PowerPoint Presentation</vt:lpstr>
      <vt:lpstr>PowerPoint Presentation</vt:lpstr>
      <vt:lpstr>PowerPoint Presentation</vt:lpstr>
      <vt:lpstr>Ongoing Treatment</vt:lpstr>
      <vt:lpstr>Ongoing Treatment</vt:lpstr>
      <vt:lpstr>PowerPoint Presentation</vt:lpstr>
      <vt:lpstr>PowerPoint Presentation</vt:lpstr>
      <vt:lpstr>Telemedicine</vt:lpstr>
      <vt:lpstr>Home Assessments</vt:lpstr>
      <vt:lpstr>PowerPoint Presentation</vt:lpstr>
      <vt:lpstr>Community Partnerships</vt:lpstr>
      <vt:lpstr>PowerPoint Presentation</vt:lpstr>
      <vt:lpstr>Before Enrollment</vt:lpstr>
      <vt:lpstr>After Enrollment</vt:lpstr>
      <vt:lpstr>PowerPoint Presentation</vt:lpstr>
      <vt:lpstr>PowerPoint Presentation</vt:lpstr>
      <vt:lpstr>PowerPoint Presentation</vt:lpstr>
      <vt:lpstr>Asthma in-home response (project air)</vt:lpstr>
      <vt:lpstr>Introduction</vt:lpstr>
      <vt:lpstr>Asthma in-home response (AIR)</vt:lpstr>
      <vt:lpstr>Air—Intervention breakdown</vt:lpstr>
      <vt:lpstr>Visit</vt:lpstr>
      <vt:lpstr>supplies</vt:lpstr>
      <vt:lpstr>Evaluating the program</vt:lpstr>
      <vt:lpstr>Internal measures</vt:lpstr>
      <vt:lpstr>Health/ quality of life Outcomes  (study of 55 clients)</vt:lpstr>
      <vt:lpstr>Behavioral outcomes</vt:lpstr>
      <vt:lpstr>Photos of work</vt:lpstr>
      <vt:lpstr>Photos of work</vt:lpstr>
      <vt:lpstr>partnerships</vt:lpstr>
      <vt:lpstr>Next steps for air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Polling Question 3</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Erin Brown</dc:creator>
  <cp:lastModifiedBy>Pierce McCaull</cp:lastModifiedBy>
  <cp:revision>95</cp:revision>
  <dcterms:created xsi:type="dcterms:W3CDTF">2018-05-09T14:48:14Z</dcterms:created>
  <dcterms:modified xsi:type="dcterms:W3CDTF">2019-07-09T20:47:48Z</dcterms:modified>
</cp:coreProperties>
</file>