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tags/tag8.xml" ContentType="application/vnd.openxmlformats-officedocument.presentationml.tags+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1" r:id="rId2"/>
    <p:sldMasterId id="2147483751" r:id="rId3"/>
    <p:sldMasterId id="2147483763" r:id="rId4"/>
  </p:sldMasterIdLst>
  <p:notesMasterIdLst>
    <p:notesMasterId r:id="rId52"/>
  </p:notesMasterIdLst>
  <p:handoutMasterIdLst>
    <p:handoutMasterId r:id="rId53"/>
  </p:handoutMasterIdLst>
  <p:sldIdLst>
    <p:sldId id="260" r:id="rId5"/>
    <p:sldId id="261" r:id="rId6"/>
    <p:sldId id="654" r:id="rId7"/>
    <p:sldId id="565" r:id="rId8"/>
    <p:sldId id="653" r:id="rId9"/>
    <p:sldId id="647" r:id="rId10"/>
    <p:sldId id="693" r:id="rId11"/>
    <p:sldId id="694" r:id="rId12"/>
    <p:sldId id="695" r:id="rId13"/>
    <p:sldId id="696" r:id="rId14"/>
    <p:sldId id="697" r:id="rId15"/>
    <p:sldId id="698" r:id="rId16"/>
    <p:sldId id="699" r:id="rId17"/>
    <p:sldId id="700" r:id="rId18"/>
    <p:sldId id="701" r:id="rId19"/>
    <p:sldId id="702" r:id="rId20"/>
    <p:sldId id="703" r:id="rId21"/>
    <p:sldId id="704" r:id="rId22"/>
    <p:sldId id="705" r:id="rId23"/>
    <p:sldId id="706" r:id="rId24"/>
    <p:sldId id="707" r:id="rId25"/>
    <p:sldId id="708" r:id="rId26"/>
    <p:sldId id="709" r:id="rId27"/>
    <p:sldId id="710" r:id="rId28"/>
    <p:sldId id="651" r:id="rId29"/>
    <p:sldId id="674" r:id="rId30"/>
    <p:sldId id="675" r:id="rId31"/>
    <p:sldId id="676" r:id="rId32"/>
    <p:sldId id="677" r:id="rId33"/>
    <p:sldId id="678" r:id="rId34"/>
    <p:sldId id="679" r:id="rId35"/>
    <p:sldId id="680" r:id="rId36"/>
    <p:sldId id="681" r:id="rId37"/>
    <p:sldId id="682" r:id="rId38"/>
    <p:sldId id="683" r:id="rId39"/>
    <p:sldId id="684" r:id="rId40"/>
    <p:sldId id="685" r:id="rId41"/>
    <p:sldId id="686" r:id="rId42"/>
    <p:sldId id="687" r:id="rId43"/>
    <p:sldId id="688" r:id="rId44"/>
    <p:sldId id="689" r:id="rId45"/>
    <p:sldId id="690" r:id="rId46"/>
    <p:sldId id="691" r:id="rId47"/>
    <p:sldId id="692" r:id="rId48"/>
    <p:sldId id="655" r:id="rId49"/>
    <p:sldId id="599" r:id="rId50"/>
    <p:sldId id="712" r:id="rId5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617">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16" userDrawn="1">
          <p15:clr>
            <a:srgbClr val="A4A3A4"/>
          </p15:clr>
        </p15:guide>
        <p15:guide id="3"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Ball" initials="JB" lastIdx="3" clrIdx="0"/>
  <p:cmAuthor id="1" name="Katie.Breidenbach" initials="KB" lastIdx="5" clrIdx="1"/>
  <p:cmAuthor id="2" name="Meghan Walker" initials="MW" lastIdx="2" clrIdx="2"/>
  <p:cmAuthor id="3" name="Mimi Shah" initials="" lastIdx="5" clrIdx="3"/>
  <p:cmAuthor id="4" name="Betsy Lipson" initials="BL" lastIdx="2" clrIdx="4">
    <p:extLst/>
  </p:cmAuthor>
  <p:cmAuthor id="5" name="Alicia Rosov" initials="AR" lastIdx="10" clrIdx="5">
    <p:extLst>
      <p:ext uri="{19B8F6BF-5375-455C-9EA6-DF929625EA0E}">
        <p15:presenceInfo xmlns:p15="http://schemas.microsoft.com/office/powerpoint/2012/main" userId="S-1-5-21-1078081533-1284227242-725345543-3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1BF6"/>
    <a:srgbClr val="BB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0" autoAdjust="0"/>
    <p:restoredTop sz="86101" autoAdjust="0"/>
  </p:normalViewPr>
  <p:slideViewPr>
    <p:cSldViewPr snapToGrid="0" showGuides="1">
      <p:cViewPr>
        <p:scale>
          <a:sx n="80" d="100"/>
          <a:sy n="80" d="100"/>
        </p:scale>
        <p:origin x="654" y="390"/>
      </p:cViewPr>
      <p:guideLst>
        <p:guide orient="horz" pos="2617"/>
        <p:guide pos="2880"/>
      </p:guideLst>
    </p:cSldViewPr>
  </p:slideViewPr>
  <p:outlineViewPr>
    <p:cViewPr>
      <p:scale>
        <a:sx n="33" d="100"/>
        <a:sy n="33" d="100"/>
      </p:scale>
      <p:origin x="0" y="8604"/>
    </p:cViewPr>
  </p:outlineViewPr>
  <p:notesTextViewPr>
    <p:cViewPr>
      <p:scale>
        <a:sx n="100" d="100"/>
        <a:sy n="100" d="100"/>
      </p:scale>
      <p:origin x="0" y="0"/>
    </p:cViewPr>
  </p:notesTextViewPr>
  <p:sorterViewPr>
    <p:cViewPr>
      <p:scale>
        <a:sx n="80" d="100"/>
        <a:sy n="80" d="100"/>
      </p:scale>
      <p:origin x="0" y="4488"/>
    </p:cViewPr>
  </p:sorterViewPr>
  <p:notesViewPr>
    <p:cSldViewPr snapToGrid="0" showGuides="1">
      <p:cViewPr>
        <p:scale>
          <a:sx n="61" d="100"/>
          <a:sy n="61" d="100"/>
        </p:scale>
        <p:origin x="2478" y="690"/>
      </p:cViewPr>
      <p:guideLst>
        <p:guide orient="horz" pos="2928"/>
        <p:guide pos="2216"/>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phe.local\cheis\DataLib\Alison%20Grace\CO%20Healthy%20Housing%20Coalition\Asthma%20data\ED%20asthma%20data\child%20age%20breakout\co_asthma_ed_lt18_paygr_1112.xls"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Community Asthma Program</c:v>
                </c:pt>
                <c:pt idx="1">
                  <c:v>Health Department</c:v>
                </c:pt>
                <c:pt idx="2">
                  <c:v>Housing-focused Program</c:v>
                </c:pt>
                <c:pt idx="3">
                  <c:v>Federal, State, or Local Government</c:v>
                </c:pt>
                <c:pt idx="4">
                  <c:v>Other</c:v>
                </c:pt>
              </c:strCache>
            </c:strRef>
          </c:cat>
          <c:val>
            <c:numRef>
              <c:f>Sheet1!$B$2:$B$6</c:f>
              <c:numCache>
                <c:formatCode>0%</c:formatCode>
                <c:ptCount val="5"/>
                <c:pt idx="0">
                  <c:v>0.23</c:v>
                </c:pt>
                <c:pt idx="1">
                  <c:v>0.2</c:v>
                </c:pt>
                <c:pt idx="2">
                  <c:v>0.06</c:v>
                </c:pt>
                <c:pt idx="3">
                  <c:v>0.18</c:v>
                </c:pt>
                <c:pt idx="4">
                  <c:v>0.34</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1.7714703823744894E-2"/>
          <c:y val="1.5051998134974468E-2"/>
          <c:w val="0.2376280361936503"/>
          <c:h val="0.3168452718592346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Sheet1!$A$19:$A$23</c:f>
              <c:strCache>
                <c:ptCount val="5"/>
                <c:pt idx="0">
                  <c:v>The pathways to reimbursement</c:v>
                </c:pt>
                <c:pt idx="1">
                  <c:v>State reimbursement activities currently underway</c:v>
                </c:pt>
                <c:pt idx="2">
                  <c:v>Building effective partnerships</c:v>
                </c:pt>
                <c:pt idx="3">
                  <c:v>Communicating the business case</c:v>
                </c:pt>
                <c:pt idx="4">
                  <c:v>Services that are reimbursable</c:v>
                </c:pt>
              </c:strCache>
            </c:strRef>
          </c:cat>
          <c:val>
            <c:numRef>
              <c:f>Sheet1!$B$19:$B$23</c:f>
              <c:numCache>
                <c:formatCode>0%</c:formatCode>
                <c:ptCount val="5"/>
                <c:pt idx="0">
                  <c:v>0.23</c:v>
                </c:pt>
                <c:pt idx="1">
                  <c:v>0.13</c:v>
                </c:pt>
                <c:pt idx="2">
                  <c:v>0.14000000000000001</c:v>
                </c:pt>
                <c:pt idx="3">
                  <c:v>0.13</c:v>
                </c:pt>
                <c:pt idx="4">
                  <c:v>0.38</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
          <c:y val="9.528075705815825E-2"/>
          <c:w val="0.42065169777934858"/>
          <c:h val="0.4065615953682856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chemeClr val="tx2"/>
                </a:solidFill>
              </a:rPr>
              <a:t>Asthma-related emergency department hospitalization rates by age group and expected payer source (2012)</a:t>
            </a:r>
          </a:p>
        </c:rich>
      </c:tx>
      <c:overlay val="0"/>
    </c:title>
    <c:autoTitleDeleted val="0"/>
    <c:plotArea>
      <c:layout/>
      <c:barChart>
        <c:barDir val="col"/>
        <c:grouping val="clustered"/>
        <c:varyColors val="0"/>
        <c:ser>
          <c:idx val="0"/>
          <c:order val="0"/>
          <c:tx>
            <c:v>Medicaid</c:v>
          </c:tx>
          <c:invertIfNegative val="0"/>
          <c:dLbls>
            <c:spPr>
              <a:noFill/>
              <a:ln>
                <a:noFill/>
              </a:ln>
              <a:effectLst/>
            </c:spPr>
            <c:txPr>
              <a:bodyPr/>
              <a:lstStyle/>
              <a:p>
                <a:pPr>
                  <a:defRPr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(Sheet1!$F$7,Sheet1!$F$17,Sheet1!$F$27,Sheet1!$F$37,Sheet1!$F$47,Sheet1!$F$57)</c:f>
                <c:numCache>
                  <c:formatCode>General</c:formatCode>
                  <c:ptCount val="6"/>
                  <c:pt idx="0">
                    <c:v>6.0400000000000214</c:v>
                  </c:pt>
                  <c:pt idx="1">
                    <c:v>38.219999999999963</c:v>
                  </c:pt>
                  <c:pt idx="2">
                    <c:v>48.839999999999918</c:v>
                  </c:pt>
                  <c:pt idx="3">
                    <c:v>27.659999999999968</c:v>
                  </c:pt>
                  <c:pt idx="4">
                    <c:v>31.769999999999982</c:v>
                  </c:pt>
                  <c:pt idx="5">
                    <c:v>5.75</c:v>
                  </c:pt>
                </c:numCache>
              </c:numRef>
            </c:plus>
            <c:minus>
              <c:numRef>
                <c:f>(Sheet1!$E$7,Sheet1!$E$17,Sheet1!$E$27,Sheet1!$E$37,Sheet1!$E$47,Sheet1!$E$57)</c:f>
                <c:numCache>
                  <c:formatCode>General</c:formatCode>
                  <c:ptCount val="6"/>
                  <c:pt idx="0">
                    <c:v>6.0399999999999734</c:v>
                  </c:pt>
                  <c:pt idx="1">
                    <c:v>38.230000000000018</c:v>
                  </c:pt>
                  <c:pt idx="2">
                    <c:v>48.850000000000094</c:v>
                  </c:pt>
                  <c:pt idx="3">
                    <c:v>27.659999999999968</c:v>
                  </c:pt>
                  <c:pt idx="4">
                    <c:v>31.779999999999973</c:v>
                  </c:pt>
                  <c:pt idx="5">
                    <c:v>5.75</c:v>
                  </c:pt>
                </c:numCache>
              </c:numRef>
            </c:minus>
            <c:spPr>
              <a:ln w="25400"/>
            </c:spPr>
          </c:errBars>
          <c:cat>
            <c:strRef>
              <c:f>Sheet1!$F$66:$F$71</c:f>
              <c:strCache>
                <c:ptCount val="6"/>
                <c:pt idx="0">
                  <c:v>All ages</c:v>
                </c:pt>
                <c:pt idx="1">
                  <c:v>0-2 yrs</c:v>
                </c:pt>
                <c:pt idx="2">
                  <c:v>3-5 yrs</c:v>
                </c:pt>
                <c:pt idx="3">
                  <c:v>6-12 yrs</c:v>
                </c:pt>
                <c:pt idx="4">
                  <c:v>13-17 yrs</c:v>
                </c:pt>
                <c:pt idx="5">
                  <c:v>18+ yrs</c:v>
                </c:pt>
              </c:strCache>
            </c:strRef>
          </c:cat>
          <c:val>
            <c:numRef>
              <c:f>(Sheet1!$D$7,Sheet1!$D$17,Sheet1!$D$27,Sheet1!$D$37,Sheet1!$D$47,Sheet1!$D$57)</c:f>
              <c:numCache>
                <c:formatCode>0.0</c:formatCode>
                <c:ptCount val="6"/>
                <c:pt idx="0">
                  <c:v>495.33</c:v>
                </c:pt>
                <c:pt idx="1">
                  <c:v>762.81999999999948</c:v>
                </c:pt>
                <c:pt idx="2">
                  <c:v>1321.1299999999999</c:v>
                </c:pt>
                <c:pt idx="3">
                  <c:v>999.15</c:v>
                </c:pt>
                <c:pt idx="4">
                  <c:v>890.12</c:v>
                </c:pt>
                <c:pt idx="5">
                  <c:v>340.979999999999</c:v>
                </c:pt>
              </c:numCache>
            </c:numRef>
          </c:val>
        </c:ser>
        <c:ser>
          <c:idx val="1"/>
          <c:order val="1"/>
          <c:tx>
            <c:v>Private insurance</c:v>
          </c:tx>
          <c:invertIfNegative val="0"/>
          <c:dLbls>
            <c:spPr>
              <a:noFill/>
              <a:ln>
                <a:noFill/>
              </a:ln>
              <a:effectLst/>
            </c:spPr>
            <c:txPr>
              <a:bodyPr/>
              <a:lstStyle/>
              <a:p>
                <a:pPr>
                  <a:defRPr b="1"/>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(Sheet1!$F$12,Sheet1!$F$22,Sheet1!$F$32,Sheet1!$F$42,Sheet1!$F$52,Sheet1!$F$62)</c:f>
                <c:numCache>
                  <c:formatCode>General</c:formatCode>
                  <c:ptCount val="6"/>
                  <c:pt idx="0">
                    <c:v>6.5</c:v>
                  </c:pt>
                  <c:pt idx="1">
                    <c:v>26.03000000000003</c:v>
                  </c:pt>
                  <c:pt idx="2">
                    <c:v>33.930000000000064</c:v>
                  </c:pt>
                  <c:pt idx="3">
                    <c:v>20.63999999999999</c:v>
                  </c:pt>
                  <c:pt idx="4">
                    <c:v>28.409999999999929</c:v>
                  </c:pt>
                  <c:pt idx="5">
                    <c:v>7.4499999999999424</c:v>
                  </c:pt>
                </c:numCache>
              </c:numRef>
            </c:plus>
            <c:minus>
              <c:numRef>
                <c:f>(Sheet1!$E$12,Sheet1!$E$22,Sheet1!$E$32,Sheet1!$E$42,Sheet1!$E$52,Sheet1!$E$62)</c:f>
                <c:numCache>
                  <c:formatCode>General</c:formatCode>
                  <c:ptCount val="6"/>
                  <c:pt idx="0">
                    <c:v>6.5099999999999909</c:v>
                  </c:pt>
                  <c:pt idx="1">
                    <c:v>26.029999999999973</c:v>
                  </c:pt>
                  <c:pt idx="2">
                    <c:v>33.939999999999962</c:v>
                  </c:pt>
                  <c:pt idx="3">
                    <c:v>20.63999999999999</c:v>
                  </c:pt>
                  <c:pt idx="4">
                    <c:v>28.419999999999959</c:v>
                  </c:pt>
                  <c:pt idx="5">
                    <c:v>7.4600000000000364</c:v>
                  </c:pt>
                </c:numCache>
              </c:numRef>
            </c:minus>
            <c:spPr>
              <a:ln w="25400"/>
            </c:spPr>
          </c:errBars>
          <c:val>
            <c:numRef>
              <c:f>(Sheet1!$D$12,Sheet1!$D$22,Sheet1!$D$32,Sheet1!$D$42,Sheet1!$D$52,Sheet1!$D$62)</c:f>
              <c:numCache>
                <c:formatCode>0.0</c:formatCode>
                <c:ptCount val="6"/>
                <c:pt idx="0">
                  <c:v>574.84999999999798</c:v>
                </c:pt>
                <c:pt idx="1">
                  <c:v>352.26</c:v>
                </c:pt>
                <c:pt idx="2">
                  <c:v>633.16999999999996</c:v>
                </c:pt>
                <c:pt idx="3">
                  <c:v>554.03</c:v>
                </c:pt>
                <c:pt idx="4">
                  <c:v>710.13</c:v>
                </c:pt>
                <c:pt idx="5">
                  <c:v>574.09</c:v>
                </c:pt>
              </c:numCache>
            </c:numRef>
          </c:val>
        </c:ser>
        <c:dLbls>
          <c:showLegendKey val="0"/>
          <c:showVal val="0"/>
          <c:showCatName val="0"/>
          <c:showSerName val="0"/>
          <c:showPercent val="0"/>
          <c:showBubbleSize val="0"/>
        </c:dLbls>
        <c:gapWidth val="150"/>
        <c:axId val="186587424"/>
        <c:axId val="186587984"/>
      </c:barChart>
      <c:catAx>
        <c:axId val="186587424"/>
        <c:scaling>
          <c:orientation val="minMax"/>
        </c:scaling>
        <c:delete val="0"/>
        <c:axPos val="b"/>
        <c:title>
          <c:tx>
            <c:rich>
              <a:bodyPr/>
              <a:lstStyle/>
              <a:p>
                <a:pPr>
                  <a:defRPr/>
                </a:pPr>
                <a:r>
                  <a:rPr lang="en-US"/>
                  <a:t>Age group</a:t>
                </a:r>
              </a:p>
            </c:rich>
          </c:tx>
          <c:overlay val="0"/>
        </c:title>
        <c:numFmt formatCode="General" sourceLinked="0"/>
        <c:majorTickMark val="out"/>
        <c:minorTickMark val="none"/>
        <c:tickLblPos val="nextTo"/>
        <c:crossAx val="186587984"/>
        <c:crosses val="autoZero"/>
        <c:auto val="1"/>
        <c:lblAlgn val="ctr"/>
        <c:lblOffset val="100"/>
        <c:noMultiLvlLbl val="0"/>
      </c:catAx>
      <c:valAx>
        <c:axId val="186587984"/>
        <c:scaling>
          <c:orientation val="minMax"/>
          <c:max val="1400"/>
        </c:scaling>
        <c:delete val="0"/>
        <c:axPos val="l"/>
        <c:majorGridlines/>
        <c:title>
          <c:tx>
            <c:rich>
              <a:bodyPr rot="-5400000" vert="horz"/>
              <a:lstStyle/>
              <a:p>
                <a:pPr>
                  <a:defRPr/>
                </a:pPr>
                <a:r>
                  <a:rPr lang="en-US"/>
                  <a:t>Hospitalization rate per 100,000 age-specific population</a:t>
                </a:r>
              </a:p>
            </c:rich>
          </c:tx>
          <c:overlay val="0"/>
        </c:title>
        <c:numFmt formatCode="0.0" sourceLinked="1"/>
        <c:majorTickMark val="out"/>
        <c:minorTickMark val="none"/>
        <c:tickLblPos val="nextTo"/>
        <c:crossAx val="186587424"/>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Sheet1!$A$33:$A$36</c:f>
              <c:strCache>
                <c:ptCount val="4"/>
                <c:pt idx="0">
                  <c:v>Research sustainable financing opportunities in my state</c:v>
                </c:pt>
                <c:pt idx="1">
                  <c:v>Explore partnerships with programs in my community</c:v>
                </c:pt>
                <c:pt idx="2">
                  <c:v>Reach out to state/local agencies to begin a dialogue</c:v>
                </c:pt>
                <c:pt idx="3">
                  <c:v>Review the resources on AsthmaCommunityNetwork.org</c:v>
                </c:pt>
              </c:strCache>
            </c:strRef>
          </c:cat>
          <c:val>
            <c:numRef>
              <c:f>Sheet1!$B$33:$B$36</c:f>
              <c:numCache>
                <c:formatCode>0%</c:formatCode>
                <c:ptCount val="4"/>
                <c:pt idx="0">
                  <c:v>0.28000000000000003</c:v>
                </c:pt>
                <c:pt idx="1">
                  <c:v>0.25</c:v>
                </c:pt>
                <c:pt idx="2">
                  <c:v>0.18</c:v>
                </c:pt>
                <c:pt idx="3">
                  <c:v>0.28999999999999998</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2.3099680179462451E-3"/>
          <c:y val="4.7507422622202887E-2"/>
          <c:w val="0.23570503522378464"/>
          <c:h val="0.4478279822019899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48B8A2-73E1-4D36-B823-A98353EF11C9}" type="doc">
      <dgm:prSet loTypeId="urn:microsoft.com/office/officeart/2005/8/layout/orgChart1" loCatId="hierarchy" qsTypeId="urn:microsoft.com/office/officeart/2005/8/quickstyle/3d2" qsCatId="3D" csTypeId="urn:microsoft.com/office/officeart/2005/8/colors/colorful2" csCatId="colorful" phldr="1"/>
      <dgm:spPr/>
      <dgm:t>
        <a:bodyPr/>
        <a:lstStyle/>
        <a:p>
          <a:endParaRPr lang="en-US"/>
        </a:p>
      </dgm:t>
    </dgm:pt>
    <dgm:pt modelId="{1D4C3C26-0633-4610-B1A5-114515C6131B}">
      <dgm:prSet phldrT="[Text]"/>
      <dgm:spPr/>
      <dgm:t>
        <a:bodyPr/>
        <a:lstStyle/>
        <a:p>
          <a:r>
            <a:rPr lang="en-US" dirty="0" smtClean="0"/>
            <a:t>Colorado Department of Healthcare Policy and Financing (HCPF)</a:t>
          </a:r>
          <a:endParaRPr lang="en-US" dirty="0"/>
        </a:p>
      </dgm:t>
    </dgm:pt>
    <dgm:pt modelId="{C5582DD8-4E12-45D6-B57D-3EA999DA4C9F}" type="parTrans" cxnId="{0C85198F-E423-4138-A10D-4A7FF8D25C22}">
      <dgm:prSet/>
      <dgm:spPr/>
      <dgm:t>
        <a:bodyPr/>
        <a:lstStyle/>
        <a:p>
          <a:endParaRPr lang="en-US"/>
        </a:p>
      </dgm:t>
    </dgm:pt>
    <dgm:pt modelId="{CC254492-DA4C-4544-B036-12042EB967EE}" type="sibTrans" cxnId="{0C85198F-E423-4138-A10D-4A7FF8D25C22}">
      <dgm:prSet/>
      <dgm:spPr/>
      <dgm:t>
        <a:bodyPr/>
        <a:lstStyle/>
        <a:p>
          <a:endParaRPr lang="en-US"/>
        </a:p>
      </dgm:t>
    </dgm:pt>
    <dgm:pt modelId="{A5C8FEE5-0F24-4019-98F6-58015698FEE2}">
      <dgm:prSet phldrT="[Text]"/>
      <dgm:spPr/>
      <dgm:t>
        <a:bodyPr/>
        <a:lstStyle/>
        <a:p>
          <a:r>
            <a:rPr lang="en-US" dirty="0" smtClean="0"/>
            <a:t>Accountable Care Collaborative (ACC)</a:t>
          </a:r>
        </a:p>
      </dgm:t>
    </dgm:pt>
    <dgm:pt modelId="{79264BF1-8221-45FF-879B-FBA1340CF4EF}" type="parTrans" cxnId="{FAABA42F-ECA9-44D4-B485-0D5A21C749AE}">
      <dgm:prSet/>
      <dgm:spPr/>
      <dgm:t>
        <a:bodyPr/>
        <a:lstStyle/>
        <a:p>
          <a:endParaRPr lang="en-US"/>
        </a:p>
      </dgm:t>
    </dgm:pt>
    <dgm:pt modelId="{AB8CA21F-90F0-41F6-B981-1C1D3ECE318B}" type="sibTrans" cxnId="{FAABA42F-ECA9-44D4-B485-0D5A21C749AE}">
      <dgm:prSet/>
      <dgm:spPr/>
      <dgm:t>
        <a:bodyPr/>
        <a:lstStyle/>
        <a:p>
          <a:endParaRPr lang="en-US"/>
        </a:p>
      </dgm:t>
    </dgm:pt>
    <dgm:pt modelId="{57DCD153-C5F5-40E3-82C7-19E4369F9ECE}">
      <dgm:prSet phldrT="[Text]"/>
      <dgm:spPr/>
      <dgm:t>
        <a:bodyPr/>
        <a:lstStyle/>
        <a:p>
          <a:r>
            <a:rPr lang="en-US" dirty="0" smtClean="0"/>
            <a:t>Managed Care Organizations (MCO)</a:t>
          </a:r>
          <a:endParaRPr lang="en-US" dirty="0"/>
        </a:p>
      </dgm:t>
    </dgm:pt>
    <dgm:pt modelId="{86E23E48-ABAC-4B16-A662-5B59D82AA566}" type="parTrans" cxnId="{45DBBF20-F06A-4A92-ACF5-36BCC46AB263}">
      <dgm:prSet/>
      <dgm:spPr/>
      <dgm:t>
        <a:bodyPr/>
        <a:lstStyle/>
        <a:p>
          <a:endParaRPr lang="en-US"/>
        </a:p>
      </dgm:t>
    </dgm:pt>
    <dgm:pt modelId="{5B16D57A-4ECD-490E-915C-6267C5A7A43F}" type="sibTrans" cxnId="{45DBBF20-F06A-4A92-ACF5-36BCC46AB263}">
      <dgm:prSet/>
      <dgm:spPr/>
      <dgm:t>
        <a:bodyPr/>
        <a:lstStyle/>
        <a:p>
          <a:endParaRPr lang="en-US"/>
        </a:p>
      </dgm:t>
    </dgm:pt>
    <dgm:pt modelId="{5B9A7824-03E0-4E29-8E81-D4BEF15991B4}">
      <dgm:prSet phldrT="[Text]"/>
      <dgm:spPr/>
      <dgm:t>
        <a:bodyPr/>
        <a:lstStyle/>
        <a:p>
          <a:r>
            <a:rPr lang="en-US" dirty="0" smtClean="0"/>
            <a:t>Fee for Service (FFS)</a:t>
          </a:r>
          <a:endParaRPr lang="en-US" dirty="0"/>
        </a:p>
      </dgm:t>
    </dgm:pt>
    <dgm:pt modelId="{66FA50E8-7B3F-40A5-8453-5C9EB2877052}" type="parTrans" cxnId="{66B67F76-AAFF-4DF2-9980-5BEE032DCBDE}">
      <dgm:prSet/>
      <dgm:spPr/>
      <dgm:t>
        <a:bodyPr/>
        <a:lstStyle/>
        <a:p>
          <a:endParaRPr lang="en-US"/>
        </a:p>
      </dgm:t>
    </dgm:pt>
    <dgm:pt modelId="{D61ED179-338B-4CCD-963F-1000F2891C6E}" type="sibTrans" cxnId="{66B67F76-AAFF-4DF2-9980-5BEE032DCBDE}">
      <dgm:prSet/>
      <dgm:spPr/>
      <dgm:t>
        <a:bodyPr/>
        <a:lstStyle/>
        <a:p>
          <a:endParaRPr lang="en-US"/>
        </a:p>
      </dgm:t>
    </dgm:pt>
    <dgm:pt modelId="{3603D108-1BF2-4AD9-80CF-B6CF041D182F}">
      <dgm:prSet phldrT="[Text]"/>
      <dgm:spPr/>
      <dgm:t>
        <a:bodyPr/>
        <a:lstStyle/>
        <a:p>
          <a:r>
            <a:rPr lang="en-US" dirty="0" smtClean="0"/>
            <a:t>7 Regional Care Collaborative Organizations (RCCO)</a:t>
          </a:r>
        </a:p>
      </dgm:t>
    </dgm:pt>
    <dgm:pt modelId="{37C898F3-4492-4434-B0D2-E975F20F297B}" type="parTrans" cxnId="{160450BE-565E-43DB-91D9-69D09CE234E3}">
      <dgm:prSet/>
      <dgm:spPr/>
      <dgm:t>
        <a:bodyPr/>
        <a:lstStyle/>
        <a:p>
          <a:endParaRPr lang="en-US"/>
        </a:p>
      </dgm:t>
    </dgm:pt>
    <dgm:pt modelId="{17CFC0FA-B326-4461-BEF9-7DEA3A56F130}" type="sibTrans" cxnId="{160450BE-565E-43DB-91D9-69D09CE234E3}">
      <dgm:prSet/>
      <dgm:spPr/>
      <dgm:t>
        <a:bodyPr/>
        <a:lstStyle/>
        <a:p>
          <a:endParaRPr lang="en-US"/>
        </a:p>
      </dgm:t>
    </dgm:pt>
    <dgm:pt modelId="{BB28F69E-AB56-4E72-A9B0-DF145F0BCCC1}" type="pres">
      <dgm:prSet presAssocID="{3248B8A2-73E1-4D36-B823-A98353EF11C9}" presName="hierChild1" presStyleCnt="0">
        <dgm:presLayoutVars>
          <dgm:orgChart val="1"/>
          <dgm:chPref val="1"/>
          <dgm:dir/>
          <dgm:animOne val="branch"/>
          <dgm:animLvl val="lvl"/>
          <dgm:resizeHandles/>
        </dgm:presLayoutVars>
      </dgm:prSet>
      <dgm:spPr/>
      <dgm:t>
        <a:bodyPr/>
        <a:lstStyle/>
        <a:p>
          <a:endParaRPr lang="en-US"/>
        </a:p>
      </dgm:t>
    </dgm:pt>
    <dgm:pt modelId="{752741B4-9089-4B07-B637-9D523F3178EE}" type="pres">
      <dgm:prSet presAssocID="{1D4C3C26-0633-4610-B1A5-114515C6131B}" presName="hierRoot1" presStyleCnt="0">
        <dgm:presLayoutVars>
          <dgm:hierBranch val="init"/>
        </dgm:presLayoutVars>
      </dgm:prSet>
      <dgm:spPr/>
      <dgm:t>
        <a:bodyPr/>
        <a:lstStyle/>
        <a:p>
          <a:endParaRPr lang="en-US"/>
        </a:p>
      </dgm:t>
    </dgm:pt>
    <dgm:pt modelId="{41ECB702-BEB2-42FE-869F-4FEC24D36516}" type="pres">
      <dgm:prSet presAssocID="{1D4C3C26-0633-4610-B1A5-114515C6131B}" presName="rootComposite1" presStyleCnt="0"/>
      <dgm:spPr/>
      <dgm:t>
        <a:bodyPr/>
        <a:lstStyle/>
        <a:p>
          <a:endParaRPr lang="en-US"/>
        </a:p>
      </dgm:t>
    </dgm:pt>
    <dgm:pt modelId="{88774471-604E-4808-9E70-325C36BD07E0}" type="pres">
      <dgm:prSet presAssocID="{1D4C3C26-0633-4610-B1A5-114515C6131B}" presName="rootText1" presStyleLbl="node0" presStyleIdx="0" presStyleCnt="1">
        <dgm:presLayoutVars>
          <dgm:chPref val="3"/>
        </dgm:presLayoutVars>
      </dgm:prSet>
      <dgm:spPr/>
      <dgm:t>
        <a:bodyPr/>
        <a:lstStyle/>
        <a:p>
          <a:endParaRPr lang="en-US"/>
        </a:p>
      </dgm:t>
    </dgm:pt>
    <dgm:pt modelId="{36F0DE09-B3B6-4250-9811-39A656C937EF}" type="pres">
      <dgm:prSet presAssocID="{1D4C3C26-0633-4610-B1A5-114515C6131B}" presName="rootConnector1" presStyleLbl="node1" presStyleIdx="0" presStyleCnt="0"/>
      <dgm:spPr/>
      <dgm:t>
        <a:bodyPr/>
        <a:lstStyle/>
        <a:p>
          <a:endParaRPr lang="en-US"/>
        </a:p>
      </dgm:t>
    </dgm:pt>
    <dgm:pt modelId="{BFDDF722-05DA-48FD-A1BC-9A02DA1731C9}" type="pres">
      <dgm:prSet presAssocID="{1D4C3C26-0633-4610-B1A5-114515C6131B}" presName="hierChild2" presStyleCnt="0"/>
      <dgm:spPr/>
      <dgm:t>
        <a:bodyPr/>
        <a:lstStyle/>
        <a:p>
          <a:endParaRPr lang="en-US"/>
        </a:p>
      </dgm:t>
    </dgm:pt>
    <dgm:pt modelId="{1A0DFBD5-D5BD-4C12-B4A7-316B9BE56AC8}" type="pres">
      <dgm:prSet presAssocID="{79264BF1-8221-45FF-879B-FBA1340CF4EF}" presName="Name37" presStyleLbl="parChTrans1D2" presStyleIdx="0" presStyleCnt="3"/>
      <dgm:spPr/>
      <dgm:t>
        <a:bodyPr/>
        <a:lstStyle/>
        <a:p>
          <a:endParaRPr lang="en-US"/>
        </a:p>
      </dgm:t>
    </dgm:pt>
    <dgm:pt modelId="{4672F5A7-1916-4D06-BCB8-B6180D3DF866}" type="pres">
      <dgm:prSet presAssocID="{A5C8FEE5-0F24-4019-98F6-58015698FEE2}" presName="hierRoot2" presStyleCnt="0">
        <dgm:presLayoutVars>
          <dgm:hierBranch val="init"/>
        </dgm:presLayoutVars>
      </dgm:prSet>
      <dgm:spPr/>
      <dgm:t>
        <a:bodyPr/>
        <a:lstStyle/>
        <a:p>
          <a:endParaRPr lang="en-US"/>
        </a:p>
      </dgm:t>
    </dgm:pt>
    <dgm:pt modelId="{3C3504A2-A4E7-4086-9D8A-2D852AC2476E}" type="pres">
      <dgm:prSet presAssocID="{A5C8FEE5-0F24-4019-98F6-58015698FEE2}" presName="rootComposite" presStyleCnt="0"/>
      <dgm:spPr/>
      <dgm:t>
        <a:bodyPr/>
        <a:lstStyle/>
        <a:p>
          <a:endParaRPr lang="en-US"/>
        </a:p>
      </dgm:t>
    </dgm:pt>
    <dgm:pt modelId="{077B4D7B-0819-4EF1-B1FB-365659898F61}" type="pres">
      <dgm:prSet presAssocID="{A5C8FEE5-0F24-4019-98F6-58015698FEE2}" presName="rootText" presStyleLbl="node2" presStyleIdx="0" presStyleCnt="3">
        <dgm:presLayoutVars>
          <dgm:chPref val="3"/>
        </dgm:presLayoutVars>
      </dgm:prSet>
      <dgm:spPr/>
      <dgm:t>
        <a:bodyPr/>
        <a:lstStyle/>
        <a:p>
          <a:endParaRPr lang="en-US"/>
        </a:p>
      </dgm:t>
    </dgm:pt>
    <dgm:pt modelId="{95347390-D093-43C9-85E0-7838FC0BC981}" type="pres">
      <dgm:prSet presAssocID="{A5C8FEE5-0F24-4019-98F6-58015698FEE2}" presName="rootConnector" presStyleLbl="node2" presStyleIdx="0" presStyleCnt="3"/>
      <dgm:spPr/>
      <dgm:t>
        <a:bodyPr/>
        <a:lstStyle/>
        <a:p>
          <a:endParaRPr lang="en-US"/>
        </a:p>
      </dgm:t>
    </dgm:pt>
    <dgm:pt modelId="{6BD00108-A9B9-4401-910D-2387CB0EE7B8}" type="pres">
      <dgm:prSet presAssocID="{A5C8FEE5-0F24-4019-98F6-58015698FEE2}" presName="hierChild4" presStyleCnt="0"/>
      <dgm:spPr/>
      <dgm:t>
        <a:bodyPr/>
        <a:lstStyle/>
        <a:p>
          <a:endParaRPr lang="en-US"/>
        </a:p>
      </dgm:t>
    </dgm:pt>
    <dgm:pt modelId="{3342AA6E-0E98-4F84-A45B-2DDA5F7A89A5}" type="pres">
      <dgm:prSet presAssocID="{37C898F3-4492-4434-B0D2-E975F20F297B}" presName="Name37" presStyleLbl="parChTrans1D3" presStyleIdx="0" presStyleCnt="1"/>
      <dgm:spPr/>
      <dgm:t>
        <a:bodyPr/>
        <a:lstStyle/>
        <a:p>
          <a:endParaRPr lang="en-US"/>
        </a:p>
      </dgm:t>
    </dgm:pt>
    <dgm:pt modelId="{07B6D029-F494-4F69-9BD3-BD86BB48AC66}" type="pres">
      <dgm:prSet presAssocID="{3603D108-1BF2-4AD9-80CF-B6CF041D182F}" presName="hierRoot2" presStyleCnt="0">
        <dgm:presLayoutVars>
          <dgm:hierBranch val="init"/>
        </dgm:presLayoutVars>
      </dgm:prSet>
      <dgm:spPr/>
      <dgm:t>
        <a:bodyPr/>
        <a:lstStyle/>
        <a:p>
          <a:endParaRPr lang="en-US"/>
        </a:p>
      </dgm:t>
    </dgm:pt>
    <dgm:pt modelId="{9EB14619-7011-4551-96B9-57A1101282B0}" type="pres">
      <dgm:prSet presAssocID="{3603D108-1BF2-4AD9-80CF-B6CF041D182F}" presName="rootComposite" presStyleCnt="0"/>
      <dgm:spPr/>
      <dgm:t>
        <a:bodyPr/>
        <a:lstStyle/>
        <a:p>
          <a:endParaRPr lang="en-US"/>
        </a:p>
      </dgm:t>
    </dgm:pt>
    <dgm:pt modelId="{6922D358-76E8-4139-8965-E48B6019AEDB}" type="pres">
      <dgm:prSet presAssocID="{3603D108-1BF2-4AD9-80CF-B6CF041D182F}" presName="rootText" presStyleLbl="node3" presStyleIdx="0" presStyleCnt="1">
        <dgm:presLayoutVars>
          <dgm:chPref val="3"/>
        </dgm:presLayoutVars>
      </dgm:prSet>
      <dgm:spPr/>
      <dgm:t>
        <a:bodyPr/>
        <a:lstStyle/>
        <a:p>
          <a:endParaRPr lang="en-US"/>
        </a:p>
      </dgm:t>
    </dgm:pt>
    <dgm:pt modelId="{9A3544C7-74CB-40E8-956E-92303A718E41}" type="pres">
      <dgm:prSet presAssocID="{3603D108-1BF2-4AD9-80CF-B6CF041D182F}" presName="rootConnector" presStyleLbl="node3" presStyleIdx="0" presStyleCnt="1"/>
      <dgm:spPr/>
      <dgm:t>
        <a:bodyPr/>
        <a:lstStyle/>
        <a:p>
          <a:endParaRPr lang="en-US"/>
        </a:p>
      </dgm:t>
    </dgm:pt>
    <dgm:pt modelId="{A0B1387D-6FAB-44C6-BA24-0FC6599BB7BF}" type="pres">
      <dgm:prSet presAssocID="{3603D108-1BF2-4AD9-80CF-B6CF041D182F}" presName="hierChild4" presStyleCnt="0"/>
      <dgm:spPr/>
      <dgm:t>
        <a:bodyPr/>
        <a:lstStyle/>
        <a:p>
          <a:endParaRPr lang="en-US"/>
        </a:p>
      </dgm:t>
    </dgm:pt>
    <dgm:pt modelId="{B3D43B7F-FFB1-47A8-B85B-AB138DAF1B52}" type="pres">
      <dgm:prSet presAssocID="{3603D108-1BF2-4AD9-80CF-B6CF041D182F}" presName="hierChild5" presStyleCnt="0"/>
      <dgm:spPr/>
      <dgm:t>
        <a:bodyPr/>
        <a:lstStyle/>
        <a:p>
          <a:endParaRPr lang="en-US"/>
        </a:p>
      </dgm:t>
    </dgm:pt>
    <dgm:pt modelId="{6738B6F1-CC49-4D40-84AF-5A34815EE12B}" type="pres">
      <dgm:prSet presAssocID="{A5C8FEE5-0F24-4019-98F6-58015698FEE2}" presName="hierChild5" presStyleCnt="0"/>
      <dgm:spPr/>
      <dgm:t>
        <a:bodyPr/>
        <a:lstStyle/>
        <a:p>
          <a:endParaRPr lang="en-US"/>
        </a:p>
      </dgm:t>
    </dgm:pt>
    <dgm:pt modelId="{18DA64F8-EC75-4331-A866-D957209D4E51}" type="pres">
      <dgm:prSet presAssocID="{86E23E48-ABAC-4B16-A662-5B59D82AA566}" presName="Name37" presStyleLbl="parChTrans1D2" presStyleIdx="1" presStyleCnt="3"/>
      <dgm:spPr/>
      <dgm:t>
        <a:bodyPr/>
        <a:lstStyle/>
        <a:p>
          <a:endParaRPr lang="en-US"/>
        </a:p>
      </dgm:t>
    </dgm:pt>
    <dgm:pt modelId="{98873BAC-4FEE-4ED8-8B41-8D75A34E2C52}" type="pres">
      <dgm:prSet presAssocID="{57DCD153-C5F5-40E3-82C7-19E4369F9ECE}" presName="hierRoot2" presStyleCnt="0">
        <dgm:presLayoutVars>
          <dgm:hierBranch val="init"/>
        </dgm:presLayoutVars>
      </dgm:prSet>
      <dgm:spPr/>
      <dgm:t>
        <a:bodyPr/>
        <a:lstStyle/>
        <a:p>
          <a:endParaRPr lang="en-US"/>
        </a:p>
      </dgm:t>
    </dgm:pt>
    <dgm:pt modelId="{05F93B3F-3E4E-44FB-B8B7-0DCCE30AC240}" type="pres">
      <dgm:prSet presAssocID="{57DCD153-C5F5-40E3-82C7-19E4369F9ECE}" presName="rootComposite" presStyleCnt="0"/>
      <dgm:spPr/>
      <dgm:t>
        <a:bodyPr/>
        <a:lstStyle/>
        <a:p>
          <a:endParaRPr lang="en-US"/>
        </a:p>
      </dgm:t>
    </dgm:pt>
    <dgm:pt modelId="{61B578C8-C294-445B-B677-9C14A7242132}" type="pres">
      <dgm:prSet presAssocID="{57DCD153-C5F5-40E3-82C7-19E4369F9ECE}" presName="rootText" presStyleLbl="node2" presStyleIdx="1" presStyleCnt="3">
        <dgm:presLayoutVars>
          <dgm:chPref val="3"/>
        </dgm:presLayoutVars>
      </dgm:prSet>
      <dgm:spPr/>
      <dgm:t>
        <a:bodyPr/>
        <a:lstStyle/>
        <a:p>
          <a:endParaRPr lang="en-US"/>
        </a:p>
      </dgm:t>
    </dgm:pt>
    <dgm:pt modelId="{3169192C-783D-45B1-BC83-7E8DA681CF7A}" type="pres">
      <dgm:prSet presAssocID="{57DCD153-C5F5-40E3-82C7-19E4369F9ECE}" presName="rootConnector" presStyleLbl="node2" presStyleIdx="1" presStyleCnt="3"/>
      <dgm:spPr/>
      <dgm:t>
        <a:bodyPr/>
        <a:lstStyle/>
        <a:p>
          <a:endParaRPr lang="en-US"/>
        </a:p>
      </dgm:t>
    </dgm:pt>
    <dgm:pt modelId="{8D8B59DE-F0C4-4C2E-8DA7-E46B79CB83FC}" type="pres">
      <dgm:prSet presAssocID="{57DCD153-C5F5-40E3-82C7-19E4369F9ECE}" presName="hierChild4" presStyleCnt="0"/>
      <dgm:spPr/>
      <dgm:t>
        <a:bodyPr/>
        <a:lstStyle/>
        <a:p>
          <a:endParaRPr lang="en-US"/>
        </a:p>
      </dgm:t>
    </dgm:pt>
    <dgm:pt modelId="{E5340342-7498-401F-8BC6-3771ADC47AE8}" type="pres">
      <dgm:prSet presAssocID="{57DCD153-C5F5-40E3-82C7-19E4369F9ECE}" presName="hierChild5" presStyleCnt="0"/>
      <dgm:spPr/>
      <dgm:t>
        <a:bodyPr/>
        <a:lstStyle/>
        <a:p>
          <a:endParaRPr lang="en-US"/>
        </a:p>
      </dgm:t>
    </dgm:pt>
    <dgm:pt modelId="{087B2A61-8CF9-431A-AA31-DEF6B97D4655}" type="pres">
      <dgm:prSet presAssocID="{66FA50E8-7B3F-40A5-8453-5C9EB2877052}" presName="Name37" presStyleLbl="parChTrans1D2" presStyleIdx="2" presStyleCnt="3"/>
      <dgm:spPr/>
      <dgm:t>
        <a:bodyPr/>
        <a:lstStyle/>
        <a:p>
          <a:endParaRPr lang="en-US"/>
        </a:p>
      </dgm:t>
    </dgm:pt>
    <dgm:pt modelId="{81716CFE-455A-45ED-889C-C3CE65A7CB24}" type="pres">
      <dgm:prSet presAssocID="{5B9A7824-03E0-4E29-8E81-D4BEF15991B4}" presName="hierRoot2" presStyleCnt="0">
        <dgm:presLayoutVars>
          <dgm:hierBranch val="init"/>
        </dgm:presLayoutVars>
      </dgm:prSet>
      <dgm:spPr/>
      <dgm:t>
        <a:bodyPr/>
        <a:lstStyle/>
        <a:p>
          <a:endParaRPr lang="en-US"/>
        </a:p>
      </dgm:t>
    </dgm:pt>
    <dgm:pt modelId="{EF41BE40-B9D7-442C-9B60-A8DF23FF414B}" type="pres">
      <dgm:prSet presAssocID="{5B9A7824-03E0-4E29-8E81-D4BEF15991B4}" presName="rootComposite" presStyleCnt="0"/>
      <dgm:spPr/>
      <dgm:t>
        <a:bodyPr/>
        <a:lstStyle/>
        <a:p>
          <a:endParaRPr lang="en-US"/>
        </a:p>
      </dgm:t>
    </dgm:pt>
    <dgm:pt modelId="{D0506155-530D-4073-9D94-DA4EE7CDC969}" type="pres">
      <dgm:prSet presAssocID="{5B9A7824-03E0-4E29-8E81-D4BEF15991B4}" presName="rootText" presStyleLbl="node2" presStyleIdx="2" presStyleCnt="3">
        <dgm:presLayoutVars>
          <dgm:chPref val="3"/>
        </dgm:presLayoutVars>
      </dgm:prSet>
      <dgm:spPr/>
      <dgm:t>
        <a:bodyPr/>
        <a:lstStyle/>
        <a:p>
          <a:endParaRPr lang="en-US"/>
        </a:p>
      </dgm:t>
    </dgm:pt>
    <dgm:pt modelId="{FD7208F4-F3A9-496D-8D4D-2EA5D4DD957F}" type="pres">
      <dgm:prSet presAssocID="{5B9A7824-03E0-4E29-8E81-D4BEF15991B4}" presName="rootConnector" presStyleLbl="node2" presStyleIdx="2" presStyleCnt="3"/>
      <dgm:spPr/>
      <dgm:t>
        <a:bodyPr/>
        <a:lstStyle/>
        <a:p>
          <a:endParaRPr lang="en-US"/>
        </a:p>
      </dgm:t>
    </dgm:pt>
    <dgm:pt modelId="{9A832498-5BC2-435A-8F7B-A35C492FD210}" type="pres">
      <dgm:prSet presAssocID="{5B9A7824-03E0-4E29-8E81-D4BEF15991B4}" presName="hierChild4" presStyleCnt="0"/>
      <dgm:spPr/>
      <dgm:t>
        <a:bodyPr/>
        <a:lstStyle/>
        <a:p>
          <a:endParaRPr lang="en-US"/>
        </a:p>
      </dgm:t>
    </dgm:pt>
    <dgm:pt modelId="{B8CFDE95-C06B-41AD-B0C5-8C797CBCC13B}" type="pres">
      <dgm:prSet presAssocID="{5B9A7824-03E0-4E29-8E81-D4BEF15991B4}" presName="hierChild5" presStyleCnt="0"/>
      <dgm:spPr/>
      <dgm:t>
        <a:bodyPr/>
        <a:lstStyle/>
        <a:p>
          <a:endParaRPr lang="en-US"/>
        </a:p>
      </dgm:t>
    </dgm:pt>
    <dgm:pt modelId="{D6930609-1440-4F08-AB6A-ACCAB3BF1571}" type="pres">
      <dgm:prSet presAssocID="{1D4C3C26-0633-4610-B1A5-114515C6131B}" presName="hierChild3" presStyleCnt="0"/>
      <dgm:spPr/>
      <dgm:t>
        <a:bodyPr/>
        <a:lstStyle/>
        <a:p>
          <a:endParaRPr lang="en-US"/>
        </a:p>
      </dgm:t>
    </dgm:pt>
  </dgm:ptLst>
  <dgm:cxnLst>
    <dgm:cxn modelId="{F81F1FEF-FFC1-488F-9342-F0F3DB5CEAD7}" type="presOf" srcId="{79264BF1-8221-45FF-879B-FBA1340CF4EF}" destId="{1A0DFBD5-D5BD-4C12-B4A7-316B9BE56AC8}" srcOrd="0" destOrd="0" presId="urn:microsoft.com/office/officeart/2005/8/layout/orgChart1"/>
    <dgm:cxn modelId="{34C07192-8B98-4D15-AFB2-19FA69A3E005}" type="presOf" srcId="{3603D108-1BF2-4AD9-80CF-B6CF041D182F}" destId="{6922D358-76E8-4139-8965-E48B6019AEDB}" srcOrd="0" destOrd="0" presId="urn:microsoft.com/office/officeart/2005/8/layout/orgChart1"/>
    <dgm:cxn modelId="{5C1D6FB1-E428-4B45-8698-376A828FC1C9}" type="presOf" srcId="{57DCD153-C5F5-40E3-82C7-19E4369F9ECE}" destId="{3169192C-783D-45B1-BC83-7E8DA681CF7A}" srcOrd="1" destOrd="0" presId="urn:microsoft.com/office/officeart/2005/8/layout/orgChart1"/>
    <dgm:cxn modelId="{5DD8299D-F5D6-432E-878D-2B52E2A5DA18}" type="presOf" srcId="{1D4C3C26-0633-4610-B1A5-114515C6131B}" destId="{36F0DE09-B3B6-4250-9811-39A656C937EF}" srcOrd="1" destOrd="0" presId="urn:microsoft.com/office/officeart/2005/8/layout/orgChart1"/>
    <dgm:cxn modelId="{36D7DCC3-6A0A-42DF-BCA5-F96DE18713D4}" type="presOf" srcId="{5B9A7824-03E0-4E29-8E81-D4BEF15991B4}" destId="{FD7208F4-F3A9-496D-8D4D-2EA5D4DD957F}" srcOrd="1" destOrd="0" presId="urn:microsoft.com/office/officeart/2005/8/layout/orgChart1"/>
    <dgm:cxn modelId="{2337E911-8C83-40D4-ABE2-FF570C68D4E3}" type="presOf" srcId="{A5C8FEE5-0F24-4019-98F6-58015698FEE2}" destId="{077B4D7B-0819-4EF1-B1FB-365659898F61}" srcOrd="0" destOrd="0" presId="urn:microsoft.com/office/officeart/2005/8/layout/orgChart1"/>
    <dgm:cxn modelId="{160450BE-565E-43DB-91D9-69D09CE234E3}" srcId="{A5C8FEE5-0F24-4019-98F6-58015698FEE2}" destId="{3603D108-1BF2-4AD9-80CF-B6CF041D182F}" srcOrd="0" destOrd="0" parTransId="{37C898F3-4492-4434-B0D2-E975F20F297B}" sibTransId="{17CFC0FA-B326-4461-BEF9-7DEA3A56F130}"/>
    <dgm:cxn modelId="{4F364721-25CF-40CF-BCD3-27AF800B5FBA}" type="presOf" srcId="{86E23E48-ABAC-4B16-A662-5B59D82AA566}" destId="{18DA64F8-EC75-4331-A866-D957209D4E51}" srcOrd="0" destOrd="0" presId="urn:microsoft.com/office/officeart/2005/8/layout/orgChart1"/>
    <dgm:cxn modelId="{DF6BDB4A-5DF3-423F-994A-69A85DB1D2E7}" type="presOf" srcId="{66FA50E8-7B3F-40A5-8453-5C9EB2877052}" destId="{087B2A61-8CF9-431A-AA31-DEF6B97D4655}" srcOrd="0" destOrd="0" presId="urn:microsoft.com/office/officeart/2005/8/layout/orgChart1"/>
    <dgm:cxn modelId="{8F060823-2D91-47B0-83C2-0A49401B8617}" type="presOf" srcId="{1D4C3C26-0633-4610-B1A5-114515C6131B}" destId="{88774471-604E-4808-9E70-325C36BD07E0}" srcOrd="0" destOrd="0" presId="urn:microsoft.com/office/officeart/2005/8/layout/orgChart1"/>
    <dgm:cxn modelId="{FAABA42F-ECA9-44D4-B485-0D5A21C749AE}" srcId="{1D4C3C26-0633-4610-B1A5-114515C6131B}" destId="{A5C8FEE5-0F24-4019-98F6-58015698FEE2}" srcOrd="0" destOrd="0" parTransId="{79264BF1-8221-45FF-879B-FBA1340CF4EF}" sibTransId="{AB8CA21F-90F0-41F6-B981-1C1D3ECE318B}"/>
    <dgm:cxn modelId="{25C537B9-13C3-4618-B040-FE0B22A3BFD1}" type="presOf" srcId="{37C898F3-4492-4434-B0D2-E975F20F297B}" destId="{3342AA6E-0E98-4F84-A45B-2DDA5F7A89A5}" srcOrd="0" destOrd="0" presId="urn:microsoft.com/office/officeart/2005/8/layout/orgChart1"/>
    <dgm:cxn modelId="{2E4C1EFC-9148-4066-8D7A-52040DD68CF4}" type="presOf" srcId="{A5C8FEE5-0F24-4019-98F6-58015698FEE2}" destId="{95347390-D093-43C9-85E0-7838FC0BC981}" srcOrd="1" destOrd="0" presId="urn:microsoft.com/office/officeart/2005/8/layout/orgChart1"/>
    <dgm:cxn modelId="{0C85198F-E423-4138-A10D-4A7FF8D25C22}" srcId="{3248B8A2-73E1-4D36-B823-A98353EF11C9}" destId="{1D4C3C26-0633-4610-B1A5-114515C6131B}" srcOrd="0" destOrd="0" parTransId="{C5582DD8-4E12-45D6-B57D-3EA999DA4C9F}" sibTransId="{CC254492-DA4C-4544-B036-12042EB967EE}"/>
    <dgm:cxn modelId="{66B67F76-AAFF-4DF2-9980-5BEE032DCBDE}" srcId="{1D4C3C26-0633-4610-B1A5-114515C6131B}" destId="{5B9A7824-03E0-4E29-8E81-D4BEF15991B4}" srcOrd="2" destOrd="0" parTransId="{66FA50E8-7B3F-40A5-8453-5C9EB2877052}" sibTransId="{D61ED179-338B-4CCD-963F-1000F2891C6E}"/>
    <dgm:cxn modelId="{45DBBF20-F06A-4A92-ACF5-36BCC46AB263}" srcId="{1D4C3C26-0633-4610-B1A5-114515C6131B}" destId="{57DCD153-C5F5-40E3-82C7-19E4369F9ECE}" srcOrd="1" destOrd="0" parTransId="{86E23E48-ABAC-4B16-A662-5B59D82AA566}" sibTransId="{5B16D57A-4ECD-490E-915C-6267C5A7A43F}"/>
    <dgm:cxn modelId="{B583AE47-D0AC-40C5-A268-D3F3A1D10231}" type="presOf" srcId="{3248B8A2-73E1-4D36-B823-A98353EF11C9}" destId="{BB28F69E-AB56-4E72-A9B0-DF145F0BCCC1}" srcOrd="0" destOrd="0" presId="urn:microsoft.com/office/officeart/2005/8/layout/orgChart1"/>
    <dgm:cxn modelId="{7E4A60B7-412E-4E86-A1DF-0B6F929AA6DC}" type="presOf" srcId="{57DCD153-C5F5-40E3-82C7-19E4369F9ECE}" destId="{61B578C8-C294-445B-B677-9C14A7242132}" srcOrd="0" destOrd="0" presId="urn:microsoft.com/office/officeart/2005/8/layout/orgChart1"/>
    <dgm:cxn modelId="{2223880C-730F-4E3B-9FF2-B353DF02E7D1}" type="presOf" srcId="{5B9A7824-03E0-4E29-8E81-D4BEF15991B4}" destId="{D0506155-530D-4073-9D94-DA4EE7CDC969}" srcOrd="0" destOrd="0" presId="urn:microsoft.com/office/officeart/2005/8/layout/orgChart1"/>
    <dgm:cxn modelId="{29E6E04A-C65A-4F27-9CF9-591EEC5CA066}" type="presOf" srcId="{3603D108-1BF2-4AD9-80CF-B6CF041D182F}" destId="{9A3544C7-74CB-40E8-956E-92303A718E41}" srcOrd="1" destOrd="0" presId="urn:microsoft.com/office/officeart/2005/8/layout/orgChart1"/>
    <dgm:cxn modelId="{90A4BBC0-1480-40B7-A93A-61539D32DCF9}" type="presParOf" srcId="{BB28F69E-AB56-4E72-A9B0-DF145F0BCCC1}" destId="{752741B4-9089-4B07-B637-9D523F3178EE}" srcOrd="0" destOrd="0" presId="urn:microsoft.com/office/officeart/2005/8/layout/orgChart1"/>
    <dgm:cxn modelId="{EBCFEF1C-DB74-4F52-80D4-3CFBB51F75BC}" type="presParOf" srcId="{752741B4-9089-4B07-B637-9D523F3178EE}" destId="{41ECB702-BEB2-42FE-869F-4FEC24D36516}" srcOrd="0" destOrd="0" presId="urn:microsoft.com/office/officeart/2005/8/layout/orgChart1"/>
    <dgm:cxn modelId="{851CEB1F-1A51-4CA2-9491-E2557CB5A377}" type="presParOf" srcId="{41ECB702-BEB2-42FE-869F-4FEC24D36516}" destId="{88774471-604E-4808-9E70-325C36BD07E0}" srcOrd="0" destOrd="0" presId="urn:microsoft.com/office/officeart/2005/8/layout/orgChart1"/>
    <dgm:cxn modelId="{7D92EA2E-471E-49F0-8FB2-8DA86B80C9E7}" type="presParOf" srcId="{41ECB702-BEB2-42FE-869F-4FEC24D36516}" destId="{36F0DE09-B3B6-4250-9811-39A656C937EF}" srcOrd="1" destOrd="0" presId="urn:microsoft.com/office/officeart/2005/8/layout/orgChart1"/>
    <dgm:cxn modelId="{84D87664-572A-4032-84F9-424FBE56F19D}" type="presParOf" srcId="{752741B4-9089-4B07-B637-9D523F3178EE}" destId="{BFDDF722-05DA-48FD-A1BC-9A02DA1731C9}" srcOrd="1" destOrd="0" presId="urn:microsoft.com/office/officeart/2005/8/layout/orgChart1"/>
    <dgm:cxn modelId="{B7EEFCE8-F2E3-43AA-9709-36F179E53445}" type="presParOf" srcId="{BFDDF722-05DA-48FD-A1BC-9A02DA1731C9}" destId="{1A0DFBD5-D5BD-4C12-B4A7-316B9BE56AC8}" srcOrd="0" destOrd="0" presId="urn:microsoft.com/office/officeart/2005/8/layout/orgChart1"/>
    <dgm:cxn modelId="{8D455651-89DE-4C2B-9E37-CCB02D1F7957}" type="presParOf" srcId="{BFDDF722-05DA-48FD-A1BC-9A02DA1731C9}" destId="{4672F5A7-1916-4D06-BCB8-B6180D3DF866}" srcOrd="1" destOrd="0" presId="urn:microsoft.com/office/officeart/2005/8/layout/orgChart1"/>
    <dgm:cxn modelId="{C91C33AB-6520-45E2-A1DA-88AAF638AEE7}" type="presParOf" srcId="{4672F5A7-1916-4D06-BCB8-B6180D3DF866}" destId="{3C3504A2-A4E7-4086-9D8A-2D852AC2476E}" srcOrd="0" destOrd="0" presId="urn:microsoft.com/office/officeart/2005/8/layout/orgChart1"/>
    <dgm:cxn modelId="{135F7814-738D-41CE-8808-A5236CBBD76F}" type="presParOf" srcId="{3C3504A2-A4E7-4086-9D8A-2D852AC2476E}" destId="{077B4D7B-0819-4EF1-B1FB-365659898F61}" srcOrd="0" destOrd="0" presId="urn:microsoft.com/office/officeart/2005/8/layout/orgChart1"/>
    <dgm:cxn modelId="{14F71D0E-7389-45C0-8E74-AE7589111977}" type="presParOf" srcId="{3C3504A2-A4E7-4086-9D8A-2D852AC2476E}" destId="{95347390-D093-43C9-85E0-7838FC0BC981}" srcOrd="1" destOrd="0" presId="urn:microsoft.com/office/officeart/2005/8/layout/orgChart1"/>
    <dgm:cxn modelId="{FA3DB9AC-89FE-4D71-9716-65C3BB806BDB}" type="presParOf" srcId="{4672F5A7-1916-4D06-BCB8-B6180D3DF866}" destId="{6BD00108-A9B9-4401-910D-2387CB0EE7B8}" srcOrd="1" destOrd="0" presId="urn:microsoft.com/office/officeart/2005/8/layout/orgChart1"/>
    <dgm:cxn modelId="{58FFA7C2-D873-4E5F-9D01-293473B2A257}" type="presParOf" srcId="{6BD00108-A9B9-4401-910D-2387CB0EE7B8}" destId="{3342AA6E-0E98-4F84-A45B-2DDA5F7A89A5}" srcOrd="0" destOrd="0" presId="urn:microsoft.com/office/officeart/2005/8/layout/orgChart1"/>
    <dgm:cxn modelId="{FEEF0EE8-F033-4F1D-A8BC-E3762FBFD0CC}" type="presParOf" srcId="{6BD00108-A9B9-4401-910D-2387CB0EE7B8}" destId="{07B6D029-F494-4F69-9BD3-BD86BB48AC66}" srcOrd="1" destOrd="0" presId="urn:microsoft.com/office/officeart/2005/8/layout/orgChart1"/>
    <dgm:cxn modelId="{A1A0BD53-D56F-4B2D-ADC9-051A57FD3729}" type="presParOf" srcId="{07B6D029-F494-4F69-9BD3-BD86BB48AC66}" destId="{9EB14619-7011-4551-96B9-57A1101282B0}" srcOrd="0" destOrd="0" presId="urn:microsoft.com/office/officeart/2005/8/layout/orgChart1"/>
    <dgm:cxn modelId="{4803BFD4-9A47-435E-87B6-E8F758FE4D66}" type="presParOf" srcId="{9EB14619-7011-4551-96B9-57A1101282B0}" destId="{6922D358-76E8-4139-8965-E48B6019AEDB}" srcOrd="0" destOrd="0" presId="urn:microsoft.com/office/officeart/2005/8/layout/orgChart1"/>
    <dgm:cxn modelId="{A98799D9-3CBE-4146-80EE-F48247423C8A}" type="presParOf" srcId="{9EB14619-7011-4551-96B9-57A1101282B0}" destId="{9A3544C7-74CB-40E8-956E-92303A718E41}" srcOrd="1" destOrd="0" presId="urn:microsoft.com/office/officeart/2005/8/layout/orgChart1"/>
    <dgm:cxn modelId="{4A7E359F-3C24-4DCD-AA83-221B79833E15}" type="presParOf" srcId="{07B6D029-F494-4F69-9BD3-BD86BB48AC66}" destId="{A0B1387D-6FAB-44C6-BA24-0FC6599BB7BF}" srcOrd="1" destOrd="0" presId="urn:microsoft.com/office/officeart/2005/8/layout/orgChart1"/>
    <dgm:cxn modelId="{863C370A-DB58-4B94-8BC5-B1DB3D815DD2}" type="presParOf" srcId="{07B6D029-F494-4F69-9BD3-BD86BB48AC66}" destId="{B3D43B7F-FFB1-47A8-B85B-AB138DAF1B52}" srcOrd="2" destOrd="0" presId="urn:microsoft.com/office/officeart/2005/8/layout/orgChart1"/>
    <dgm:cxn modelId="{47A3F9A2-0F4A-4578-A882-1D622766D426}" type="presParOf" srcId="{4672F5A7-1916-4D06-BCB8-B6180D3DF866}" destId="{6738B6F1-CC49-4D40-84AF-5A34815EE12B}" srcOrd="2" destOrd="0" presId="urn:microsoft.com/office/officeart/2005/8/layout/orgChart1"/>
    <dgm:cxn modelId="{5B6E8FDE-4C51-49BA-B55A-204219D506FC}" type="presParOf" srcId="{BFDDF722-05DA-48FD-A1BC-9A02DA1731C9}" destId="{18DA64F8-EC75-4331-A866-D957209D4E51}" srcOrd="2" destOrd="0" presId="urn:microsoft.com/office/officeart/2005/8/layout/orgChart1"/>
    <dgm:cxn modelId="{77F4B7A6-EB20-4ED4-B26D-33A3C3F29268}" type="presParOf" srcId="{BFDDF722-05DA-48FD-A1BC-9A02DA1731C9}" destId="{98873BAC-4FEE-4ED8-8B41-8D75A34E2C52}" srcOrd="3" destOrd="0" presId="urn:microsoft.com/office/officeart/2005/8/layout/orgChart1"/>
    <dgm:cxn modelId="{F5AC31AF-C7BC-4B6D-A2A2-85F43C62EF8E}" type="presParOf" srcId="{98873BAC-4FEE-4ED8-8B41-8D75A34E2C52}" destId="{05F93B3F-3E4E-44FB-B8B7-0DCCE30AC240}" srcOrd="0" destOrd="0" presId="urn:microsoft.com/office/officeart/2005/8/layout/orgChart1"/>
    <dgm:cxn modelId="{8ABFED89-6109-468A-8A39-655CCFB498F5}" type="presParOf" srcId="{05F93B3F-3E4E-44FB-B8B7-0DCCE30AC240}" destId="{61B578C8-C294-445B-B677-9C14A7242132}" srcOrd="0" destOrd="0" presId="urn:microsoft.com/office/officeart/2005/8/layout/orgChart1"/>
    <dgm:cxn modelId="{3704291B-0212-4A8E-9A93-C01E3207880E}" type="presParOf" srcId="{05F93B3F-3E4E-44FB-B8B7-0DCCE30AC240}" destId="{3169192C-783D-45B1-BC83-7E8DA681CF7A}" srcOrd="1" destOrd="0" presId="urn:microsoft.com/office/officeart/2005/8/layout/orgChart1"/>
    <dgm:cxn modelId="{29B1F654-8E0D-41DD-AA5A-E603A96B420E}" type="presParOf" srcId="{98873BAC-4FEE-4ED8-8B41-8D75A34E2C52}" destId="{8D8B59DE-F0C4-4C2E-8DA7-E46B79CB83FC}" srcOrd="1" destOrd="0" presId="urn:microsoft.com/office/officeart/2005/8/layout/orgChart1"/>
    <dgm:cxn modelId="{66FF9331-7B81-46DF-BE1E-5BC245642F11}" type="presParOf" srcId="{98873BAC-4FEE-4ED8-8B41-8D75A34E2C52}" destId="{E5340342-7498-401F-8BC6-3771ADC47AE8}" srcOrd="2" destOrd="0" presId="urn:microsoft.com/office/officeart/2005/8/layout/orgChart1"/>
    <dgm:cxn modelId="{E02F5FDB-8439-491F-8226-3FA1EB5FB1CE}" type="presParOf" srcId="{BFDDF722-05DA-48FD-A1BC-9A02DA1731C9}" destId="{087B2A61-8CF9-431A-AA31-DEF6B97D4655}" srcOrd="4" destOrd="0" presId="urn:microsoft.com/office/officeart/2005/8/layout/orgChart1"/>
    <dgm:cxn modelId="{A70E6500-229D-4195-95B2-921A55483AB3}" type="presParOf" srcId="{BFDDF722-05DA-48FD-A1BC-9A02DA1731C9}" destId="{81716CFE-455A-45ED-889C-C3CE65A7CB24}" srcOrd="5" destOrd="0" presId="urn:microsoft.com/office/officeart/2005/8/layout/orgChart1"/>
    <dgm:cxn modelId="{DBC11EF6-3965-4F07-A811-5B2A982B625E}" type="presParOf" srcId="{81716CFE-455A-45ED-889C-C3CE65A7CB24}" destId="{EF41BE40-B9D7-442C-9B60-A8DF23FF414B}" srcOrd="0" destOrd="0" presId="urn:microsoft.com/office/officeart/2005/8/layout/orgChart1"/>
    <dgm:cxn modelId="{A04C363C-6DC6-4752-B84B-20F6A851A897}" type="presParOf" srcId="{EF41BE40-B9D7-442C-9B60-A8DF23FF414B}" destId="{D0506155-530D-4073-9D94-DA4EE7CDC969}" srcOrd="0" destOrd="0" presId="urn:microsoft.com/office/officeart/2005/8/layout/orgChart1"/>
    <dgm:cxn modelId="{1CAC5265-9429-477D-B009-8370A8CB32C3}" type="presParOf" srcId="{EF41BE40-B9D7-442C-9B60-A8DF23FF414B}" destId="{FD7208F4-F3A9-496D-8D4D-2EA5D4DD957F}" srcOrd="1" destOrd="0" presId="urn:microsoft.com/office/officeart/2005/8/layout/orgChart1"/>
    <dgm:cxn modelId="{A9E79568-1F8E-46B2-8D5F-8ABE3F851EDA}" type="presParOf" srcId="{81716CFE-455A-45ED-889C-C3CE65A7CB24}" destId="{9A832498-5BC2-435A-8F7B-A35C492FD210}" srcOrd="1" destOrd="0" presId="urn:microsoft.com/office/officeart/2005/8/layout/orgChart1"/>
    <dgm:cxn modelId="{AE026BC3-0657-4BE4-B4F7-D4D44EA65E36}" type="presParOf" srcId="{81716CFE-455A-45ED-889C-C3CE65A7CB24}" destId="{B8CFDE95-C06B-41AD-B0C5-8C797CBCC13B}" srcOrd="2" destOrd="0" presId="urn:microsoft.com/office/officeart/2005/8/layout/orgChart1"/>
    <dgm:cxn modelId="{CD35E192-FBAF-4039-A9D8-2BDC257E00C8}" type="presParOf" srcId="{752741B4-9089-4B07-B637-9D523F3178EE}" destId="{D6930609-1440-4F08-AB6A-ACCAB3BF157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B2A61-8CF9-431A-AA31-DEF6B97D4655}">
      <dsp:nvSpPr>
        <dsp:cNvPr id="0" name=""/>
        <dsp:cNvSpPr/>
      </dsp:nvSpPr>
      <dsp:spPr>
        <a:xfrm>
          <a:off x="4191000" y="1400047"/>
          <a:ext cx="2965163" cy="514615"/>
        </a:xfrm>
        <a:custGeom>
          <a:avLst/>
          <a:gdLst/>
          <a:ahLst/>
          <a:cxnLst/>
          <a:rect l="0" t="0" r="0" b="0"/>
          <a:pathLst>
            <a:path>
              <a:moveTo>
                <a:pt x="0" y="0"/>
              </a:moveTo>
              <a:lnTo>
                <a:pt x="0" y="257307"/>
              </a:lnTo>
              <a:lnTo>
                <a:pt x="2965163" y="257307"/>
              </a:lnTo>
              <a:lnTo>
                <a:pt x="2965163" y="514615"/>
              </a:lnTo>
            </a:path>
          </a:pathLst>
        </a:custGeom>
        <a:noFill/>
        <a:ln w="1905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8DA64F8-EC75-4331-A866-D957209D4E51}">
      <dsp:nvSpPr>
        <dsp:cNvPr id="0" name=""/>
        <dsp:cNvSpPr/>
      </dsp:nvSpPr>
      <dsp:spPr>
        <a:xfrm>
          <a:off x="4145280" y="1400047"/>
          <a:ext cx="91440" cy="514615"/>
        </a:xfrm>
        <a:custGeom>
          <a:avLst/>
          <a:gdLst/>
          <a:ahLst/>
          <a:cxnLst/>
          <a:rect l="0" t="0" r="0" b="0"/>
          <a:pathLst>
            <a:path>
              <a:moveTo>
                <a:pt x="45720" y="0"/>
              </a:moveTo>
              <a:lnTo>
                <a:pt x="45720" y="514615"/>
              </a:lnTo>
            </a:path>
          </a:pathLst>
        </a:custGeom>
        <a:noFill/>
        <a:ln w="1905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342AA6E-0E98-4F84-A45B-2DDA5F7A89A5}">
      <dsp:nvSpPr>
        <dsp:cNvPr id="0" name=""/>
        <dsp:cNvSpPr/>
      </dsp:nvSpPr>
      <dsp:spPr>
        <a:xfrm>
          <a:off x="245617" y="3139937"/>
          <a:ext cx="367582" cy="1127252"/>
        </a:xfrm>
        <a:custGeom>
          <a:avLst/>
          <a:gdLst/>
          <a:ahLst/>
          <a:cxnLst/>
          <a:rect l="0" t="0" r="0" b="0"/>
          <a:pathLst>
            <a:path>
              <a:moveTo>
                <a:pt x="0" y="0"/>
              </a:moveTo>
              <a:lnTo>
                <a:pt x="0" y="1127252"/>
              </a:lnTo>
              <a:lnTo>
                <a:pt x="367582" y="1127252"/>
              </a:lnTo>
            </a:path>
          </a:pathLst>
        </a:custGeom>
        <a:noFill/>
        <a:ln w="1905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A0DFBD5-D5BD-4C12-B4A7-316B9BE56AC8}">
      <dsp:nvSpPr>
        <dsp:cNvPr id="0" name=""/>
        <dsp:cNvSpPr/>
      </dsp:nvSpPr>
      <dsp:spPr>
        <a:xfrm>
          <a:off x="1225836" y="1400047"/>
          <a:ext cx="2965163" cy="514615"/>
        </a:xfrm>
        <a:custGeom>
          <a:avLst/>
          <a:gdLst/>
          <a:ahLst/>
          <a:cxnLst/>
          <a:rect l="0" t="0" r="0" b="0"/>
          <a:pathLst>
            <a:path>
              <a:moveTo>
                <a:pt x="2965163" y="0"/>
              </a:moveTo>
              <a:lnTo>
                <a:pt x="2965163" y="257307"/>
              </a:lnTo>
              <a:lnTo>
                <a:pt x="0" y="257307"/>
              </a:lnTo>
              <a:lnTo>
                <a:pt x="0" y="514615"/>
              </a:lnTo>
            </a:path>
          </a:pathLst>
        </a:custGeom>
        <a:noFill/>
        <a:ln w="1905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8774471-604E-4808-9E70-325C36BD07E0}">
      <dsp:nvSpPr>
        <dsp:cNvPr id="0" name=""/>
        <dsp:cNvSpPr/>
      </dsp:nvSpPr>
      <dsp:spPr>
        <a:xfrm>
          <a:off x="2965725" y="174773"/>
          <a:ext cx="2450548" cy="1225274"/>
        </a:xfrm>
        <a:prstGeom prst="rect">
          <a:avLst/>
        </a:prstGeom>
        <a:gradFill rotWithShape="0">
          <a:gsLst>
            <a:gs pos="0">
              <a:schemeClr val="accent1">
                <a:hueOff val="0"/>
                <a:satOff val="0"/>
                <a:lumOff val="0"/>
                <a:alphaOff val="0"/>
                <a:tint val="43000"/>
                <a:satMod val="165000"/>
              </a:schemeClr>
            </a:gs>
            <a:gs pos="55000">
              <a:schemeClr val="accent1">
                <a:hueOff val="0"/>
                <a:satOff val="0"/>
                <a:lumOff val="0"/>
                <a:alphaOff val="0"/>
                <a:tint val="83000"/>
                <a:satMod val="155000"/>
              </a:schemeClr>
            </a:gs>
            <a:gs pos="100000">
              <a:schemeClr val="accen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Colorado Department of Healthcare Policy and Financing (HCPF)</a:t>
          </a:r>
          <a:endParaRPr lang="en-US" sz="2100" kern="1200" dirty="0"/>
        </a:p>
      </dsp:txBody>
      <dsp:txXfrm>
        <a:off x="2965725" y="174773"/>
        <a:ext cx="2450548" cy="1225274"/>
      </dsp:txXfrm>
    </dsp:sp>
    <dsp:sp modelId="{077B4D7B-0819-4EF1-B1FB-365659898F61}">
      <dsp:nvSpPr>
        <dsp:cNvPr id="0" name=""/>
        <dsp:cNvSpPr/>
      </dsp:nvSpPr>
      <dsp:spPr>
        <a:xfrm>
          <a:off x="562" y="1914662"/>
          <a:ext cx="2450548" cy="1225274"/>
        </a:xfrm>
        <a:prstGeom prst="rect">
          <a:avLst/>
        </a:prstGeom>
        <a:gradFill rotWithShape="0">
          <a:gsLst>
            <a:gs pos="0">
              <a:schemeClr val="accent3">
                <a:hueOff val="0"/>
                <a:satOff val="0"/>
                <a:lumOff val="0"/>
                <a:alphaOff val="0"/>
                <a:tint val="43000"/>
                <a:satMod val="165000"/>
              </a:schemeClr>
            </a:gs>
            <a:gs pos="55000">
              <a:schemeClr val="accent3">
                <a:hueOff val="0"/>
                <a:satOff val="0"/>
                <a:lumOff val="0"/>
                <a:alphaOff val="0"/>
                <a:tint val="83000"/>
                <a:satMod val="155000"/>
              </a:schemeClr>
            </a:gs>
            <a:gs pos="100000">
              <a:schemeClr val="accent3">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Accountable Care Collaborative (ACC)</a:t>
          </a:r>
        </a:p>
      </dsp:txBody>
      <dsp:txXfrm>
        <a:off x="562" y="1914662"/>
        <a:ext cx="2450548" cy="1225274"/>
      </dsp:txXfrm>
    </dsp:sp>
    <dsp:sp modelId="{6922D358-76E8-4139-8965-E48B6019AEDB}">
      <dsp:nvSpPr>
        <dsp:cNvPr id="0" name=""/>
        <dsp:cNvSpPr/>
      </dsp:nvSpPr>
      <dsp:spPr>
        <a:xfrm>
          <a:off x="613199" y="3654552"/>
          <a:ext cx="2450548" cy="1225274"/>
        </a:xfrm>
        <a:prstGeom prst="rect">
          <a:avLst/>
        </a:prstGeom>
        <a:gradFill rotWithShape="0">
          <a:gsLst>
            <a:gs pos="0">
              <a:schemeClr val="accent4">
                <a:hueOff val="0"/>
                <a:satOff val="0"/>
                <a:lumOff val="0"/>
                <a:alphaOff val="0"/>
                <a:tint val="43000"/>
                <a:satMod val="165000"/>
              </a:schemeClr>
            </a:gs>
            <a:gs pos="55000">
              <a:schemeClr val="accent4">
                <a:hueOff val="0"/>
                <a:satOff val="0"/>
                <a:lumOff val="0"/>
                <a:alphaOff val="0"/>
                <a:tint val="83000"/>
                <a:satMod val="155000"/>
              </a:schemeClr>
            </a:gs>
            <a:gs pos="100000">
              <a:schemeClr val="accent4">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7 Regional Care Collaborative Organizations (RCCO)</a:t>
          </a:r>
        </a:p>
      </dsp:txBody>
      <dsp:txXfrm>
        <a:off x="613199" y="3654552"/>
        <a:ext cx="2450548" cy="1225274"/>
      </dsp:txXfrm>
    </dsp:sp>
    <dsp:sp modelId="{61B578C8-C294-445B-B677-9C14A7242132}">
      <dsp:nvSpPr>
        <dsp:cNvPr id="0" name=""/>
        <dsp:cNvSpPr/>
      </dsp:nvSpPr>
      <dsp:spPr>
        <a:xfrm>
          <a:off x="2965725" y="1914662"/>
          <a:ext cx="2450548" cy="1225274"/>
        </a:xfrm>
        <a:prstGeom prst="rect">
          <a:avLst/>
        </a:prstGeom>
        <a:gradFill rotWithShape="0">
          <a:gsLst>
            <a:gs pos="0">
              <a:schemeClr val="accent3">
                <a:hueOff val="0"/>
                <a:satOff val="0"/>
                <a:lumOff val="0"/>
                <a:alphaOff val="0"/>
                <a:tint val="43000"/>
                <a:satMod val="165000"/>
              </a:schemeClr>
            </a:gs>
            <a:gs pos="55000">
              <a:schemeClr val="accent3">
                <a:hueOff val="0"/>
                <a:satOff val="0"/>
                <a:lumOff val="0"/>
                <a:alphaOff val="0"/>
                <a:tint val="83000"/>
                <a:satMod val="155000"/>
              </a:schemeClr>
            </a:gs>
            <a:gs pos="100000">
              <a:schemeClr val="accent3">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Managed Care Organizations (MCO)</a:t>
          </a:r>
          <a:endParaRPr lang="en-US" sz="2100" kern="1200" dirty="0"/>
        </a:p>
      </dsp:txBody>
      <dsp:txXfrm>
        <a:off x="2965725" y="1914662"/>
        <a:ext cx="2450548" cy="1225274"/>
      </dsp:txXfrm>
    </dsp:sp>
    <dsp:sp modelId="{D0506155-530D-4073-9D94-DA4EE7CDC969}">
      <dsp:nvSpPr>
        <dsp:cNvPr id="0" name=""/>
        <dsp:cNvSpPr/>
      </dsp:nvSpPr>
      <dsp:spPr>
        <a:xfrm>
          <a:off x="5930889" y="1914662"/>
          <a:ext cx="2450548" cy="1225274"/>
        </a:xfrm>
        <a:prstGeom prst="rect">
          <a:avLst/>
        </a:prstGeom>
        <a:gradFill rotWithShape="0">
          <a:gsLst>
            <a:gs pos="0">
              <a:schemeClr val="accent3">
                <a:hueOff val="0"/>
                <a:satOff val="0"/>
                <a:lumOff val="0"/>
                <a:alphaOff val="0"/>
                <a:tint val="43000"/>
                <a:satMod val="165000"/>
              </a:schemeClr>
            </a:gs>
            <a:gs pos="55000">
              <a:schemeClr val="accent3">
                <a:hueOff val="0"/>
                <a:satOff val="0"/>
                <a:lumOff val="0"/>
                <a:alphaOff val="0"/>
                <a:tint val="83000"/>
                <a:satMod val="155000"/>
              </a:schemeClr>
            </a:gs>
            <a:gs pos="100000">
              <a:schemeClr val="accent3">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Fee for Service (FFS)</a:t>
          </a:r>
          <a:endParaRPr lang="en-US" sz="2100" kern="1200" dirty="0"/>
        </a:p>
      </dsp:txBody>
      <dsp:txXfrm>
        <a:off x="5930889" y="1914662"/>
        <a:ext cx="2450548" cy="122527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0.51667</cdr:x>
      <cdr:y>0.94444</cdr:y>
    </cdr:from>
    <cdr:to>
      <cdr:x>1</cdr:x>
      <cdr:y>1</cdr:y>
    </cdr:to>
    <cdr:sp macro="" textlink="">
      <cdr:nvSpPr>
        <cdr:cNvPr id="2" name="TextBox 1"/>
        <cdr:cNvSpPr txBox="1"/>
      </cdr:nvSpPr>
      <cdr:spPr>
        <a:xfrm xmlns:a="http://schemas.openxmlformats.org/drawingml/2006/main">
          <a:off x="5333999" y="6667485"/>
          <a:ext cx="4419570" cy="38103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800" dirty="0" smtClean="0"/>
            <a:t>Source: Hospital Emergency Department Dataset, Colorado Hospital Association. Prepared by Health Statistics Section, Colorado Department of Public Health &amp; Environment</a:t>
          </a:r>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649"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4" y="0"/>
            <a:ext cx="3038648" cy="465138"/>
          </a:xfrm>
          <a:prstGeom prst="rect">
            <a:avLst/>
          </a:prstGeom>
        </p:spPr>
        <p:txBody>
          <a:bodyPr vert="horz" lIns="91440" tIns="45720" rIns="91440" bIns="45720" rtlCol="0"/>
          <a:lstStyle>
            <a:lvl1pPr algn="r">
              <a:defRPr sz="1200"/>
            </a:lvl1pPr>
          </a:lstStyle>
          <a:p>
            <a:fld id="{81D087E7-29D4-4E52-8684-9C82B97D8B6E}" type="datetimeFigureOut">
              <a:rPr lang="en-US" smtClean="0"/>
              <a:t>2/19/2015</a:t>
            </a:fld>
            <a:endParaRPr lang="en-US"/>
          </a:p>
        </p:txBody>
      </p:sp>
      <p:sp>
        <p:nvSpPr>
          <p:cNvPr id="4" name="Footer Placeholder 3"/>
          <p:cNvSpPr>
            <a:spLocks noGrp="1"/>
          </p:cNvSpPr>
          <p:nvPr>
            <p:ph type="ftr" sz="quarter" idx="2"/>
          </p:nvPr>
        </p:nvSpPr>
        <p:spPr>
          <a:xfrm>
            <a:off x="1" y="8829675"/>
            <a:ext cx="3038649"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4" y="8829675"/>
            <a:ext cx="3038648" cy="465138"/>
          </a:xfrm>
          <a:prstGeom prst="rect">
            <a:avLst/>
          </a:prstGeom>
        </p:spPr>
        <p:txBody>
          <a:bodyPr vert="horz" lIns="91440" tIns="45720" rIns="91440" bIns="45720" rtlCol="0" anchor="b"/>
          <a:lstStyle>
            <a:lvl1pPr algn="r">
              <a:defRPr sz="1200"/>
            </a:lvl1pPr>
          </a:lstStyle>
          <a:p>
            <a:fld id="{2238EB15-2CDB-4A15-9B6F-744C99E3F94E}" type="slidenum">
              <a:rPr lang="en-US" smtClean="0"/>
              <a:t>‹#›</a:t>
            </a:fld>
            <a:endParaRPr lang="en-US"/>
          </a:p>
        </p:txBody>
      </p:sp>
    </p:spTree>
    <p:extLst>
      <p:ext uri="{BB962C8B-B14F-4D97-AF65-F5344CB8AC3E}">
        <p14:creationId xmlns:p14="http://schemas.microsoft.com/office/powerpoint/2010/main" val="2801413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F20C7174-67D7-4C98-8C6C-4E6497B7B40A}" type="datetimeFigureOut">
              <a:rPr lang="en-US"/>
              <a:pPr>
                <a:defRPr/>
              </a:pPr>
              <a:t>2/19/2015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8"/>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6E42447C-2F7E-403A-B30C-16AB1D0B78A9}" type="slidenum">
              <a:rPr lang="en-US"/>
              <a:pPr>
                <a:defRPr/>
              </a:pPr>
              <a:t>‹#›</a:t>
            </a:fld>
            <a:endParaRPr lang="en-US"/>
          </a:p>
        </p:txBody>
      </p:sp>
    </p:spTree>
    <p:extLst>
      <p:ext uri="{BB962C8B-B14F-4D97-AF65-F5344CB8AC3E}">
        <p14:creationId xmlns:p14="http://schemas.microsoft.com/office/powerpoint/2010/main" val="1217108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buFont typeface="Arial" pitchFamily="34" charset="0"/>
              <a:buChar char="•"/>
            </a:pPr>
            <a:r>
              <a:rPr lang="en-US" i="0" dirty="0" smtClean="0"/>
              <a:t>Welcome!</a:t>
            </a:r>
          </a:p>
          <a:p>
            <a:pPr eaLnBrk="1" hangingPunct="1">
              <a:spcBef>
                <a:spcPct val="0"/>
              </a:spcBef>
              <a:buFont typeface="Arial" pitchFamily="34" charset="0"/>
              <a:buChar char="•"/>
            </a:pPr>
            <a:endParaRPr lang="en-US" i="0" dirty="0" smtClean="0"/>
          </a:p>
          <a:p>
            <a:pPr eaLnBrk="1" hangingPunct="1">
              <a:spcBef>
                <a:spcPct val="0"/>
              </a:spcBef>
              <a:buFont typeface="Arial" pitchFamily="34" charset="0"/>
              <a:buChar char="•"/>
            </a:pPr>
            <a:r>
              <a:rPr lang="en-US" i="0" dirty="0" smtClean="0"/>
              <a:t>  We are pleased you are able to join us today for</a:t>
            </a:r>
            <a:r>
              <a:rPr lang="en-US" i="0" baseline="0" dirty="0" smtClean="0"/>
              <a:t> an important and very timely discussion on </a:t>
            </a:r>
            <a:r>
              <a:rPr lang="en-US" sz="1200" kern="1200" dirty="0" smtClean="0">
                <a:solidFill>
                  <a:schemeClr val="tx1"/>
                </a:solidFill>
                <a:effectLst/>
                <a:latin typeface="+mn-lt"/>
                <a:ea typeface="+mn-ea"/>
                <a:cs typeface="+mn-cs"/>
              </a:rPr>
              <a:t>opportunities for Medicaid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reimbursement. </a:t>
            </a:r>
            <a:endParaRPr lang="en-US" i="0" baseline="0" dirty="0" smtClean="0"/>
          </a:p>
          <a:p>
            <a:pPr eaLnBrk="1" hangingPunct="1">
              <a:spcBef>
                <a:spcPct val="0"/>
              </a:spcBef>
              <a:buFont typeface="Arial" pitchFamily="34" charset="0"/>
              <a:buChar char="•"/>
            </a:pPr>
            <a:endParaRPr lang="en-US" i="0" baseline="0" dirty="0" smtClean="0"/>
          </a:p>
          <a:p>
            <a:pPr eaLnBrk="1" hangingPunct="1">
              <a:spcBef>
                <a:spcPct val="0"/>
              </a:spcBef>
              <a:buFont typeface="Arial" pitchFamily="34" charset="0"/>
              <a:buChar char="•"/>
            </a:pPr>
            <a:r>
              <a:rPr lang="en-US" i="0" baseline="0" dirty="0" smtClean="0"/>
              <a:t>  I’m Tracy </a:t>
            </a:r>
            <a:r>
              <a:rPr lang="en-US" i="0" baseline="0" dirty="0" err="1" smtClean="0"/>
              <a:t>Enger</a:t>
            </a:r>
            <a:r>
              <a:rPr lang="en-US" i="0" baseline="0" dirty="0" smtClean="0"/>
              <a:t>, from EPA and I’ll be moderating today’s webinar.</a:t>
            </a:r>
          </a:p>
          <a:p>
            <a:pPr eaLnBrk="1" hangingPunct="1">
              <a:spcBef>
                <a:spcPct val="0"/>
              </a:spcBef>
              <a:buFont typeface="Arial" pitchFamily="34" charset="0"/>
              <a:buChar char="•"/>
            </a:pPr>
            <a:endParaRPr lang="en-US" i="0" baseline="0" dirty="0" smtClean="0"/>
          </a:p>
          <a:p>
            <a:pPr eaLnBrk="1" hangingPunct="1">
              <a:spcBef>
                <a:spcPct val="0"/>
              </a:spcBef>
              <a:buFont typeface="Arial" pitchFamily="34" charset="0"/>
              <a:buChar char="•"/>
            </a:pPr>
            <a:r>
              <a:rPr lang="en-US" i="0" baseline="0" dirty="0" smtClean="0"/>
              <a:t> This webinar is one in a series of webinars we’ve conducted over the past two years on reimbursement. Over the next hour, you will hear </a:t>
            </a:r>
            <a:r>
              <a:rPr lang="en-US" sz="1200" i="0" kern="1200" baseline="0" dirty="0" smtClean="0">
                <a:solidFill>
                  <a:schemeClr val="tx1"/>
                </a:solidFill>
                <a:effectLst/>
                <a:latin typeface="+mn-lt"/>
                <a:ea typeface="+mn-ea"/>
                <a:cs typeface="+mn-cs"/>
              </a:rPr>
              <a:t>about the different pathways to reimbursement; what is currently going on in the states where reimbursement is already in motion; and the personal experience of a coalition that is working hard at making </a:t>
            </a:r>
            <a:r>
              <a:rPr lang="en-US" sz="1200" i="0" kern="1200" baseline="0" dirty="0" err="1" smtClean="0">
                <a:solidFill>
                  <a:schemeClr val="tx1"/>
                </a:solidFill>
                <a:effectLst/>
                <a:latin typeface="+mn-lt"/>
                <a:ea typeface="+mn-ea"/>
                <a:cs typeface="+mn-cs"/>
              </a:rPr>
              <a:t>medicaid</a:t>
            </a:r>
            <a:r>
              <a:rPr lang="en-US" sz="1200" i="0" kern="1200" baseline="0" dirty="0" smtClean="0">
                <a:solidFill>
                  <a:schemeClr val="tx1"/>
                </a:solidFill>
                <a:effectLst/>
                <a:latin typeface="+mn-lt"/>
                <a:ea typeface="+mn-ea"/>
                <a:cs typeface="+mn-cs"/>
              </a:rPr>
              <a:t> reimbursement a reality in their state. </a:t>
            </a:r>
          </a:p>
          <a:p>
            <a:pPr eaLnBrk="1" hangingPunct="1">
              <a:spcBef>
                <a:spcPct val="0"/>
              </a:spcBef>
              <a:buFont typeface="Arial" pitchFamily="34" charset="0"/>
              <a:buChar char="•"/>
            </a:pPr>
            <a:endParaRPr lang="en-US" i="0" baseline="0" dirty="0" smtClean="0"/>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i="0" baseline="0" dirty="0" smtClean="0"/>
              <a:t>We are pleased to have </a:t>
            </a:r>
            <a:r>
              <a:rPr lang="en-US" b="1" i="0" baseline="0" dirty="0" smtClean="0"/>
              <a:t>Amanda Reddy, from the National Center for Healthy Housing; Abby Hugill, from the U.S. Department of Housing and Urban Development; and Jill </a:t>
            </a:r>
            <a:r>
              <a:rPr lang="en-US" b="1" i="0" baseline="0" dirty="0" err="1" smtClean="0"/>
              <a:t>Bednarek</a:t>
            </a:r>
            <a:r>
              <a:rPr lang="en-US" b="1" i="0" baseline="0" dirty="0" smtClean="0"/>
              <a:t>, from the Healthy Living Branch, Colorado Department of Public Health and Environment </a:t>
            </a:r>
            <a:r>
              <a:rPr lang="en-US" i="0" baseline="0" dirty="0" smtClean="0"/>
              <a:t>here with us today to share their experiences and insights on </a:t>
            </a:r>
            <a:r>
              <a:rPr lang="en-US" sz="1200" kern="1200" dirty="0" smtClean="0">
                <a:solidFill>
                  <a:schemeClr val="tx1"/>
                </a:solidFill>
                <a:effectLst/>
                <a:latin typeface="+mn-lt"/>
                <a:ea typeface="+mn-ea"/>
                <a:cs typeface="+mn-cs"/>
              </a:rPr>
              <a:t>the opportunities for reimbursement in today’s changing healthcare landscape.</a:t>
            </a:r>
          </a:p>
          <a:p>
            <a:pPr eaLnBrk="1" hangingPunct="1">
              <a:spcBef>
                <a:spcPct val="0"/>
              </a:spcBef>
              <a:buFont typeface="Arial" pitchFamily="34" charset="0"/>
              <a:buNone/>
            </a:pPr>
            <a:endParaRPr lang="en-US" i="0" baseline="0"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2D0113-CC22-4DE4-A1A8-3DBA41BDE8E6}"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2983870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98079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None</a:t>
            </a:r>
            <a:r>
              <a:rPr lang="en-US" baseline="0" dirty="0" smtClean="0"/>
              <a:t> for housing agencies.</a:t>
            </a:r>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52808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672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404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8583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90605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Thank you Amanda!</a:t>
            </a:r>
            <a:r>
              <a:rPr lang="en-US" baseline="0" dirty="0" smtClean="0"/>
              <a:t> It is great to learn more about the landscape of reimbursement and what some programs have already achieved, but to also learn that it is still a new concept for many others. I think a takeaway for our audience is that it is a complex and time intensive process that benefits from many hands sharing the work – because in the end the effort can reap huge rewards. </a:t>
            </a:r>
          </a:p>
          <a:p>
            <a:endParaRPr lang="en-US" baseline="0" dirty="0" smtClean="0"/>
          </a:p>
          <a:p>
            <a:r>
              <a:rPr lang="en-US" baseline="0" dirty="0" smtClean="0"/>
              <a:t>So with that, let me introduce our next two speakers who can share their experiences about how they are right in the middle of bringing reimbursement to the state of Colorado. </a:t>
            </a:r>
          </a:p>
          <a:p>
            <a:endParaRPr lang="en-US" baseline="0" dirty="0" smtClean="0"/>
          </a:p>
          <a:p>
            <a:r>
              <a:rPr lang="en-US" sz="1200" kern="1200" dirty="0" smtClean="0">
                <a:solidFill>
                  <a:schemeClr val="tx1"/>
                </a:solidFill>
                <a:effectLst/>
                <a:latin typeface="+mn-lt"/>
                <a:ea typeface="+mn-ea"/>
                <a:cs typeface="+mn-cs"/>
              </a:rPr>
              <a:t>Jill </a:t>
            </a:r>
            <a:r>
              <a:rPr lang="en-US" sz="1200" kern="1200" dirty="0" err="1" smtClean="0">
                <a:solidFill>
                  <a:schemeClr val="tx1"/>
                </a:solidFill>
                <a:effectLst/>
                <a:latin typeface="+mn-lt"/>
                <a:ea typeface="+mn-ea"/>
                <a:cs typeface="+mn-cs"/>
              </a:rPr>
              <a:t>Bednarek</a:t>
            </a:r>
            <a:r>
              <a:rPr lang="en-US" sz="1200" kern="1200" dirty="0" smtClean="0">
                <a:solidFill>
                  <a:schemeClr val="tx1"/>
                </a:solidFill>
                <a:effectLst/>
                <a:latin typeface="+mn-lt"/>
                <a:ea typeface="+mn-ea"/>
                <a:cs typeface="+mn-cs"/>
              </a:rPr>
              <a:t> directs secondhand smoke initiatives of the tobacco program at the Colorado Department of Public Health and Environment.  She has served in this capacity since 2008.  She has nearly twenty years of professional experience in positive youth involvement, alcohol, and tobacco and other drug prevention and health promotion.  She received her Master's Degree in Social Work from the University of Denver.  She has served as a member of the board of directors for several nonprofit organizations and is the proud mother to three children ages 18, 18 and 14.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Following</a:t>
            </a:r>
            <a:r>
              <a:rPr lang="en-US" sz="1200" kern="1200" baseline="0" dirty="0" smtClean="0">
                <a:solidFill>
                  <a:schemeClr val="tx1"/>
                </a:solidFill>
                <a:effectLst/>
                <a:latin typeface="+mn-lt"/>
                <a:ea typeface="+mn-ea"/>
                <a:cs typeface="+mn-cs"/>
              </a:rPr>
              <a:t> Jill, you will hear from Abby Hugill.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sz="1200" kern="1200" dirty="0" smtClean="0">
                <a:solidFill>
                  <a:schemeClr val="tx1"/>
                </a:solidFill>
                <a:effectLst/>
                <a:latin typeface="+mn-lt"/>
                <a:ea typeface="+mn-ea"/>
                <a:cs typeface="+mn-cs"/>
              </a:rPr>
              <a:t>Abby Hugill joined the U.S. Department of Housing and Urban Development in 2008 through the MBA Fellows Program, an intensive two-year program which focuses on professional and personal growth through a number of developmental program components, including assignments in various HUD offices.  Upon successful completion of the program in the spring of 2010, Abby accepted a position as a Healthy Homes Representative within HUD’s Office of Healthy Homes and Lead Hazard Control.  In this role, she is the Regions V and VIII liaison tasked with furthering the Office mission to reduce health and safety hazards in housing in a comprehensive and cost effective manner, with a particular focus on protecting the health of children and other sensitive populations in low-income households.</a:t>
            </a:r>
          </a:p>
          <a:p>
            <a:r>
              <a:rPr lang="en-US" sz="1200" kern="1200" dirty="0" smtClean="0">
                <a:solidFill>
                  <a:schemeClr val="tx1"/>
                </a:solidFill>
                <a:effectLst/>
                <a:latin typeface="+mn-lt"/>
                <a:ea typeface="+mn-ea"/>
                <a:cs typeface="+mn-cs"/>
              </a:rPr>
              <a:t>Prior to joining HUD, Abby spent seven years working in the housing industry in the Denver area.  She has a Business degree from Michigan State University and an MBA from University of Colorado at Denver.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Jill would you like to take it from here?</a:t>
            </a:r>
          </a:p>
          <a:p>
            <a:endParaRPr lang="en-US" dirty="0"/>
          </a:p>
        </p:txBody>
      </p:sp>
      <p:sp>
        <p:nvSpPr>
          <p:cNvPr id="4" name="Slide Number Placeholder 3"/>
          <p:cNvSpPr>
            <a:spLocks noGrp="1"/>
          </p:cNvSpPr>
          <p:nvPr>
            <p:ph type="sldNum" sz="quarter" idx="10"/>
          </p:nvPr>
        </p:nvSpPr>
        <p:spPr/>
        <p:txBody>
          <a:bodyPr/>
          <a:lstStyle/>
          <a:p>
            <a:fld id="{383CBF15-ABE5-4606-9D22-198DEB0F5045}" type="slidenum">
              <a:rPr lang="en-US" smtClean="0"/>
              <a:pPr/>
              <a:t>25</a:t>
            </a:fld>
            <a:endParaRPr lang="en-US" dirty="0"/>
          </a:p>
        </p:txBody>
      </p:sp>
    </p:spTree>
    <p:extLst>
      <p:ext uri="{BB962C8B-B14F-4D97-AF65-F5344CB8AC3E}">
        <p14:creationId xmlns:p14="http://schemas.microsoft.com/office/powerpoint/2010/main" val="3283447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Introduce self as rep of Healthy Housing Coalition coordinator</a:t>
            </a:r>
            <a:endParaRPr lang="en-US" dirty="0"/>
          </a:p>
        </p:txBody>
      </p:sp>
      <p:sp>
        <p:nvSpPr>
          <p:cNvPr id="4" name="Slide Number Placeholder 3"/>
          <p:cNvSpPr>
            <a:spLocks noGrp="1"/>
          </p:cNvSpPr>
          <p:nvPr>
            <p:ph type="sldNum" sz="quarter" idx="10"/>
          </p:nvPr>
        </p:nvSpPr>
        <p:spPr/>
        <p:txBody>
          <a:bodyPr/>
          <a:lstStyle/>
          <a:p>
            <a:pPr>
              <a:defRPr/>
            </a:pPr>
            <a:fld id="{FC8424A2-F7C3-4C26-93B2-B8D00F68945E}"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032314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SLIDE</a:t>
            </a:r>
            <a:r>
              <a:rPr lang="en-US" sz="1200" kern="1200" baseline="0" dirty="0" smtClean="0">
                <a:solidFill>
                  <a:schemeClr val="tx1"/>
                </a:solidFill>
                <a:effectLst/>
                <a:latin typeface="+mn-lt"/>
                <a:ea typeface="+mn-ea"/>
                <a:cs typeface="+mn-cs"/>
              </a:rPr>
              <a:t> ADDRESSES:  What brought us together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 call to Action across topic areas</a:t>
            </a:r>
          </a:p>
          <a:p>
            <a:endParaRPr lang="en-US" dirty="0" smtClean="0"/>
          </a:p>
          <a:p>
            <a:r>
              <a:rPr lang="en-US" sz="1200" b="1" kern="1200" dirty="0" smtClean="0">
                <a:solidFill>
                  <a:schemeClr val="tx1"/>
                </a:solidFill>
                <a:latin typeface="+mn-lt"/>
                <a:ea typeface="+mn-ea"/>
                <a:cs typeface="+mn-cs"/>
              </a:rPr>
              <a:t>Environmental hazards in the home harm millions each year.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Millions of U.S. homes have moderate to severe physical and environmental housing problems, including: water leaks; roofing problems; pests; damaged walls; radon; peeling paint; asbestos; and heating, plumbing, and electrical deficiencies. </a:t>
            </a:r>
          </a:p>
          <a:p>
            <a:r>
              <a:rPr lang="en-US" sz="1200" kern="1200" dirty="0" smtClean="0">
                <a:solidFill>
                  <a:schemeClr val="tx1"/>
                </a:solidFill>
                <a:latin typeface="+mn-lt"/>
                <a:ea typeface="+mn-ea"/>
                <a:cs typeface="+mn-cs"/>
              </a:rPr>
              <a:t>These health hazards expose residents to a variety of incidents and illnesses, including: burns, lung cancer, asthma and other respiratory problems, and lead poisoning. </a:t>
            </a:r>
          </a:p>
          <a:p>
            <a:r>
              <a:rPr lang="en-US" sz="1200" kern="1200" dirty="0" smtClean="0">
                <a:solidFill>
                  <a:schemeClr val="tx1"/>
                </a:solidFill>
                <a:latin typeface="+mn-lt"/>
                <a:ea typeface="+mn-ea"/>
                <a:cs typeface="+mn-cs"/>
              </a:rPr>
              <a:t>For communities, substandard housing means wealth depletion, abandoned properties, housing instability and poor health. </a:t>
            </a:r>
          </a:p>
          <a:p>
            <a:endParaRPr lang="en-US" dirty="0"/>
          </a:p>
        </p:txBody>
      </p:sp>
      <p:sp>
        <p:nvSpPr>
          <p:cNvPr id="4" name="Slide Number Placeholder 3"/>
          <p:cNvSpPr>
            <a:spLocks noGrp="1"/>
          </p:cNvSpPr>
          <p:nvPr>
            <p:ph type="sldNum" sz="quarter" idx="10"/>
          </p:nvPr>
        </p:nvSpPr>
        <p:spPr/>
        <p:txBody>
          <a:bodyPr/>
          <a:lstStyle/>
          <a:p>
            <a:fld id="{7437F7E0-57FA-4D26-BDAD-95AEC9CEA17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505191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sz="1200" b="1" dirty="0" smtClean="0">
                <a:latin typeface="Trebuchet MS" pitchFamily="34" charset="0"/>
              </a:rPr>
              <a:t>What do we do: </a:t>
            </a:r>
          </a:p>
          <a:p>
            <a:pPr>
              <a:buFont typeface="Arial" pitchFamily="34" charset="0"/>
              <a:buChar char="•"/>
            </a:pPr>
            <a:r>
              <a:rPr lang="en-US" sz="1200" b="0" dirty="0" smtClean="0">
                <a:latin typeface="Trebuchet MS" pitchFamily="34" charset="0"/>
              </a:rPr>
              <a:t>Webinars: </a:t>
            </a:r>
          </a:p>
          <a:p>
            <a:pPr>
              <a:buFont typeface="Arial" pitchFamily="34" charset="0"/>
              <a:buChar char="•"/>
            </a:pPr>
            <a:r>
              <a:rPr lang="en-US" sz="1200" b="0" dirty="0" smtClean="0">
                <a:latin typeface="Trebuchet MS" pitchFamily="34" charset="0"/>
              </a:rPr>
              <a:t>Kids Run Better Unleaded – Lead Prevention</a:t>
            </a:r>
          </a:p>
          <a:p>
            <a:pPr>
              <a:buFont typeface="Arial" pitchFamily="34" charset="0"/>
              <a:buChar char="•"/>
            </a:pPr>
            <a:r>
              <a:rPr lang="en-US" sz="1200" b="0" dirty="0" smtClean="0">
                <a:latin typeface="Trebuchet MS" pitchFamily="34" charset="0"/>
              </a:rPr>
              <a:t>Detect to Protect – Radon Awareness</a:t>
            </a:r>
          </a:p>
          <a:p>
            <a:pPr>
              <a:buFont typeface="Arial" pitchFamily="34" charset="0"/>
              <a:buChar char="•"/>
            </a:pPr>
            <a:r>
              <a:rPr lang="en-US" sz="1200" b="0" dirty="0" smtClean="0">
                <a:latin typeface="Trebuchet MS" pitchFamily="34" charset="0"/>
              </a:rPr>
              <a:t>Hiding in Plain Sight – Asbestos Awareness</a:t>
            </a:r>
          </a:p>
          <a:p>
            <a:pPr>
              <a:buFont typeface="Arial" pitchFamily="34" charset="0"/>
              <a:buChar char="•"/>
            </a:pPr>
            <a:r>
              <a:rPr lang="en-US" sz="1200" b="0" dirty="0" smtClean="0">
                <a:latin typeface="Trebuchet MS" pitchFamily="34" charset="0"/>
              </a:rPr>
              <a:t>Asthma and Secondhand Smoke - Recommendations </a:t>
            </a:r>
            <a:r>
              <a:rPr lang="en-US" sz="1200" dirty="0" smtClean="0">
                <a:latin typeface="Trebuchet MS" pitchFamily="34" charset="0"/>
              </a:rPr>
              <a:t>for Reducing Asthma Triggers</a:t>
            </a:r>
          </a:p>
          <a:p>
            <a:r>
              <a:rPr lang="en-US" dirty="0" smtClean="0"/>
              <a:t>Home Modification</a:t>
            </a:r>
          </a:p>
          <a:p>
            <a:endParaRPr lang="en-US" dirty="0" smtClean="0"/>
          </a:p>
          <a:p>
            <a:r>
              <a:rPr lang="en-US" dirty="0" smtClean="0"/>
              <a:t>Fact Sheets</a:t>
            </a:r>
          </a:p>
          <a:p>
            <a:endParaRPr lang="en-US" dirty="0" smtClean="0"/>
          </a:p>
          <a:p>
            <a:r>
              <a:rPr lang="en-US" dirty="0" smtClean="0"/>
              <a:t>Policy Goal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37F7E0-57FA-4D26-BDAD-95AEC9CEA1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87714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1100" kern="1200" dirty="0" smtClean="0">
                <a:solidFill>
                  <a:schemeClr val="tx1"/>
                </a:solidFill>
                <a:effectLst/>
                <a:latin typeface="+mn-lt"/>
                <a:ea typeface="+mn-ea"/>
                <a:cs typeface="+mn-cs"/>
              </a:rPr>
              <a:t>We</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are in an exciting and historic time for addressing asthma disparities:</a:t>
            </a:r>
          </a:p>
          <a:p>
            <a:pPr>
              <a:buFont typeface="Arial" pitchFamily="34" charset="0"/>
              <a:buChar char="•"/>
            </a:pPr>
            <a:r>
              <a:rPr lang="en-US" sz="1100" kern="1200" baseline="0" dirty="0" smtClean="0">
                <a:solidFill>
                  <a:schemeClr val="tx1"/>
                </a:solidFill>
                <a:effectLst/>
                <a:latin typeface="+mn-lt"/>
                <a:ea typeface="+mn-ea"/>
                <a:cs typeface="+mn-cs"/>
              </a:rPr>
              <a:t>  W</a:t>
            </a:r>
            <a:r>
              <a:rPr lang="en-US" sz="1100" kern="1200" dirty="0" smtClean="0">
                <a:solidFill>
                  <a:schemeClr val="tx1"/>
                </a:solidFill>
                <a:effectLst/>
                <a:latin typeface="+mn-lt"/>
                <a:ea typeface="+mn-ea"/>
                <a:cs typeface="+mn-cs"/>
              </a:rPr>
              <a:t>e have agreement that the impact of evidence-based interventions is</a:t>
            </a:r>
            <a:r>
              <a:rPr lang="en-US" sz="1100" kern="1200" baseline="0" dirty="0" smtClean="0">
                <a:solidFill>
                  <a:schemeClr val="tx1"/>
                </a:solidFill>
                <a:effectLst/>
                <a:latin typeface="+mn-lt"/>
                <a:ea typeface="+mn-ea"/>
                <a:cs typeface="+mn-cs"/>
              </a:rPr>
              <a:t> critical in </a:t>
            </a:r>
            <a:r>
              <a:rPr lang="en-US" sz="1100" kern="1200" dirty="0" smtClean="0">
                <a:solidFill>
                  <a:schemeClr val="tx1"/>
                </a:solidFill>
                <a:effectLst/>
                <a:latin typeface="+mn-lt"/>
                <a:ea typeface="+mn-ea"/>
                <a:cs typeface="+mn-cs"/>
              </a:rPr>
              <a:t>comprehensive asthma care; </a:t>
            </a:r>
          </a:p>
          <a:p>
            <a:pPr>
              <a:buFont typeface="Arial" pitchFamily="34" charset="0"/>
              <a:buChar char="•"/>
            </a:pPr>
            <a:r>
              <a:rPr lang="en-US" sz="1100" kern="1200" baseline="0" dirty="0" smtClean="0">
                <a:solidFill>
                  <a:schemeClr val="tx1"/>
                </a:solidFill>
                <a:effectLst/>
                <a:latin typeface="+mn-lt"/>
                <a:ea typeface="+mn-ea"/>
                <a:cs typeface="+mn-cs"/>
              </a:rPr>
              <a:t> T</a:t>
            </a:r>
            <a:r>
              <a:rPr lang="en-US" sz="1100" kern="1200" dirty="0" smtClean="0">
                <a:solidFill>
                  <a:schemeClr val="tx1"/>
                </a:solidFill>
                <a:effectLst/>
                <a:latin typeface="+mn-lt"/>
                <a:ea typeface="+mn-ea"/>
                <a:cs typeface="+mn-cs"/>
              </a:rPr>
              <a:t>here are new</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reimbursement opportunities under Medicaid and the Affordable Care Act focusing on prevention care services; and </a:t>
            </a:r>
          </a:p>
          <a:p>
            <a:pPr>
              <a:buFont typeface="Arial" pitchFamily="34" charset="0"/>
              <a:buChar char="•"/>
            </a:pPr>
            <a:r>
              <a:rPr lang="en-US" sz="1100" kern="1200" baseline="0" dirty="0" smtClean="0">
                <a:solidFill>
                  <a:schemeClr val="tx1"/>
                </a:solidFill>
                <a:effectLst/>
                <a:latin typeface="+mn-lt"/>
                <a:ea typeface="+mn-ea"/>
                <a:cs typeface="+mn-cs"/>
              </a:rPr>
              <a:t> T</a:t>
            </a:r>
            <a:r>
              <a:rPr lang="en-US" sz="1100" kern="1200" dirty="0" smtClean="0">
                <a:solidFill>
                  <a:schemeClr val="tx1"/>
                </a:solidFill>
                <a:effectLst/>
                <a:latin typeface="+mn-lt"/>
                <a:ea typeface="+mn-ea"/>
                <a:cs typeface="+mn-cs"/>
              </a:rPr>
              <a:t>here</a:t>
            </a:r>
            <a:r>
              <a:rPr lang="en-US" sz="1100" kern="1200" baseline="0" dirty="0" smtClean="0">
                <a:solidFill>
                  <a:schemeClr val="tx1"/>
                </a:solidFill>
                <a:effectLst/>
                <a:latin typeface="+mn-lt"/>
                <a:ea typeface="+mn-ea"/>
                <a:cs typeface="+mn-cs"/>
              </a:rPr>
              <a:t> is greater </a:t>
            </a:r>
            <a:r>
              <a:rPr lang="en-US" sz="1100" kern="1200" dirty="0" smtClean="0">
                <a:solidFill>
                  <a:schemeClr val="tx1"/>
                </a:solidFill>
                <a:effectLst/>
                <a:latin typeface="+mn-lt"/>
                <a:ea typeface="+mn-ea"/>
                <a:cs typeface="+mn-cs"/>
              </a:rPr>
              <a:t>collaboration between federal, state and local agencies,</a:t>
            </a:r>
            <a:r>
              <a:rPr lang="en-US" sz="1100" kern="1200" baseline="0" dirty="0" smtClean="0">
                <a:solidFill>
                  <a:schemeClr val="tx1"/>
                </a:solidFill>
                <a:effectLst/>
                <a:latin typeface="+mn-lt"/>
                <a:ea typeface="+mn-ea"/>
                <a:cs typeface="+mn-cs"/>
              </a:rPr>
              <a:t> NGOs and private </a:t>
            </a:r>
            <a:r>
              <a:rPr lang="en-US" sz="1100" kern="1200" dirty="0" smtClean="0">
                <a:solidFill>
                  <a:schemeClr val="tx1"/>
                </a:solidFill>
                <a:effectLst/>
                <a:latin typeface="+mn-lt"/>
                <a:ea typeface="+mn-ea"/>
                <a:cs typeface="+mn-cs"/>
              </a:rPr>
              <a:t>organizations to enable change in asthma care and reimbursement for asthma services. </a:t>
            </a:r>
          </a:p>
          <a:p>
            <a:pPr>
              <a:defRPr/>
            </a:pPr>
            <a:endParaRPr lang="en-US" altLang="en-US" sz="1100" kern="1200" dirty="0" smtClean="0">
              <a:solidFill>
                <a:schemeClr val="tx1"/>
              </a:solidFill>
              <a:effectLst/>
              <a:latin typeface="+mn-lt"/>
              <a:ea typeface="+mn-ea"/>
              <a:cs typeface="+mn-cs"/>
            </a:endParaRPr>
          </a:p>
          <a:p>
            <a:pPr>
              <a:defRPr/>
            </a:pPr>
            <a:r>
              <a:rPr lang="en-US" altLang="en-US" sz="1100" kern="1200" dirty="0" smtClean="0">
                <a:solidFill>
                  <a:schemeClr val="tx1"/>
                </a:solidFill>
                <a:effectLst/>
                <a:latin typeface="+mn-lt"/>
                <a:ea typeface="+mn-ea"/>
                <a:cs typeface="+mn-cs"/>
              </a:rPr>
              <a:t>At EPA, we are committed to creating opportunities to learn,</a:t>
            </a:r>
            <a:r>
              <a:rPr lang="en-US" altLang="en-US" sz="1100" kern="1200" baseline="0" dirty="0" smtClean="0">
                <a:solidFill>
                  <a:schemeClr val="tx1"/>
                </a:solidFill>
                <a:effectLst/>
                <a:latin typeface="+mn-lt"/>
                <a:ea typeface="+mn-ea"/>
                <a:cs typeface="+mn-cs"/>
              </a:rPr>
              <a:t> share and connect around best practices that promote comprehensive community-based asthma care.   </a:t>
            </a:r>
          </a:p>
          <a:p>
            <a:pPr>
              <a:defRPr/>
            </a:pPr>
            <a:endParaRPr lang="en-US" altLang="en-US" sz="11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050" dirty="0" smtClean="0"/>
              <a:t>Today’s webinar is an important</a:t>
            </a:r>
            <a:r>
              <a:rPr lang="en-US" altLang="en-US" sz="1050" baseline="0" dirty="0" smtClean="0"/>
              <a:t> one for you – based on </a:t>
            </a:r>
            <a:r>
              <a:rPr lang="en-US" altLang="en-US" sz="1100" kern="1200" baseline="0" dirty="0" smtClean="0">
                <a:solidFill>
                  <a:schemeClr val="tx1"/>
                </a:solidFill>
                <a:effectLst/>
                <a:latin typeface="+mn-lt"/>
                <a:ea typeface="+mn-ea"/>
                <a:cs typeface="+mn-cs"/>
              </a:rPr>
              <a:t>our registration questions we know that many </a:t>
            </a:r>
            <a:r>
              <a:rPr lang="en-US" sz="1100" kern="1200" dirty="0" smtClean="0">
                <a:solidFill>
                  <a:schemeClr val="tx1"/>
                </a:solidFill>
                <a:effectLst/>
                <a:latin typeface="+mn-lt"/>
                <a:ea typeface="+mn-ea"/>
                <a:cs typeface="+mn-cs"/>
              </a:rPr>
              <a:t>of you</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are considering reimbursement for asthma services.</a:t>
            </a:r>
            <a:r>
              <a:rPr lang="en-US" sz="1100" kern="1200" baseline="0" dirty="0" smtClean="0">
                <a:solidFill>
                  <a:schemeClr val="tx1"/>
                </a:solidFill>
                <a:effectLst/>
                <a:latin typeface="+mn-lt"/>
                <a:ea typeface="+mn-ea"/>
                <a:cs typeface="+mn-cs"/>
              </a:rPr>
              <a:t> </a:t>
            </a:r>
            <a:endParaRPr lang="en-US" altLang="en-US" sz="105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050" baseline="0" dirty="0" smtClean="0"/>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1050" b="0" kern="1200" dirty="0" smtClean="0">
                <a:solidFill>
                  <a:schemeClr val="tx1"/>
                </a:solidFill>
                <a:effectLst/>
                <a:latin typeface="+mn-lt"/>
                <a:ea typeface="+mn-ea"/>
                <a:cs typeface="+mn-cs"/>
              </a:rPr>
              <a:t>By the end of today’s Webinar</a:t>
            </a:r>
            <a:r>
              <a:rPr lang="en-US" sz="1050" b="1" kern="1200" dirty="0" smtClean="0">
                <a:solidFill>
                  <a:schemeClr val="tx1"/>
                </a:solidFill>
                <a:effectLst/>
                <a:latin typeface="+mn-lt"/>
                <a:ea typeface="+mn-ea"/>
                <a:cs typeface="+mn-cs"/>
              </a:rPr>
              <a:t>, </a:t>
            </a:r>
            <a:r>
              <a:rPr lang="en-US" sz="1050" kern="1200" dirty="0" smtClean="0">
                <a:solidFill>
                  <a:schemeClr val="tx1"/>
                </a:solidFill>
                <a:effectLst/>
                <a:latin typeface="+mn-lt"/>
                <a:ea typeface="+mn-ea"/>
                <a:cs typeface="+mn-cs"/>
              </a:rPr>
              <a:t>it is my hope that you will be one step closer to preparing</a:t>
            </a:r>
            <a:r>
              <a:rPr lang="en-US" sz="1050" kern="1200" baseline="0" dirty="0" smtClean="0">
                <a:solidFill>
                  <a:schemeClr val="tx1"/>
                </a:solidFill>
                <a:effectLst/>
                <a:latin typeface="+mn-lt"/>
                <a:ea typeface="+mn-ea"/>
                <a:cs typeface="+mn-cs"/>
              </a:rPr>
              <a:t> your organization and program for </a:t>
            </a:r>
            <a:r>
              <a:rPr lang="en-US" altLang="en-US" sz="1050" baseline="0" dirty="0" smtClean="0"/>
              <a:t>identifying new funding opportunities that will help sustain your program.</a:t>
            </a:r>
            <a:endParaRPr lang="en-US" sz="1050" kern="1200" baseline="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lang="en-US" sz="105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050" dirty="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5E603-20F5-4922-BBFA-CF3CAE0FB896}" type="slidenum">
              <a:rPr lang="en-US" smtClean="0"/>
              <a:pPr fontAlgn="base">
                <a:spcBef>
                  <a:spcPct val="0"/>
                </a:spcBef>
                <a:spcAft>
                  <a:spcPct val="0"/>
                </a:spcAft>
                <a:defRPr/>
              </a:pPr>
              <a:t>2</a:t>
            </a:fld>
            <a:endParaRPr lang="en-US" smtClean="0"/>
          </a:p>
        </p:txBody>
      </p:sp>
    </p:spTree>
    <p:extLst>
      <p:ext uri="{BB962C8B-B14F-4D97-AF65-F5344CB8AC3E}">
        <p14:creationId xmlns:p14="http://schemas.microsoft.com/office/powerpoint/2010/main" val="1877373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grant focused or funded</a:t>
            </a:r>
          </a:p>
          <a:p>
            <a:endParaRPr lang="en-US" dirty="0" smtClean="0"/>
          </a:p>
          <a:p>
            <a:r>
              <a:rPr lang="en-US" dirty="0" smtClean="0"/>
              <a:t>Lead, Asbestos,</a:t>
            </a:r>
            <a:r>
              <a:rPr lang="en-US" baseline="0" dirty="0" smtClean="0"/>
              <a:t> SHS (Colorado that means tobacco and marijuana), radon, mold, weatherization, pest management</a:t>
            </a:r>
            <a:endParaRPr lang="en-US" dirty="0"/>
          </a:p>
        </p:txBody>
      </p:sp>
      <p:sp>
        <p:nvSpPr>
          <p:cNvPr id="4" name="Slide Number Placeholder 3"/>
          <p:cNvSpPr>
            <a:spLocks noGrp="1"/>
          </p:cNvSpPr>
          <p:nvPr>
            <p:ph type="sldNum" sz="quarter" idx="10"/>
          </p:nvPr>
        </p:nvSpPr>
        <p:spPr/>
        <p:txBody>
          <a:bodyPr/>
          <a:lstStyle/>
          <a:p>
            <a:fld id="{415E33B8-24DF-455C-9AE8-9400D71982F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120178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eaLnBrk="1" hangingPunct="1"/>
            <a:r>
              <a:rPr lang="en-US" sz="2800" dirty="0" smtClean="0"/>
              <a:t>Top 5 Collaboration Conditions:</a:t>
            </a:r>
          </a:p>
          <a:p>
            <a:pPr lvl="1" eaLnBrk="1" hangingPunct="1"/>
            <a:r>
              <a:rPr lang="en-US" sz="2400" u="sng" dirty="0" smtClean="0"/>
              <a:t>Common Agenda</a:t>
            </a:r>
            <a:r>
              <a:rPr lang="en-US" sz="2400" dirty="0" smtClean="0"/>
              <a:t> – a shared vision</a:t>
            </a:r>
          </a:p>
          <a:p>
            <a:pPr lvl="1" eaLnBrk="1" hangingPunct="1"/>
            <a:r>
              <a:rPr lang="en-US" sz="2400" u="sng" dirty="0" smtClean="0"/>
              <a:t>Shared Measurement Systems</a:t>
            </a:r>
            <a:r>
              <a:rPr lang="en-US" sz="2400" dirty="0" smtClean="0"/>
              <a:t> – agreement on how success is measured</a:t>
            </a:r>
          </a:p>
          <a:p>
            <a:pPr lvl="1" eaLnBrk="1" hangingPunct="1"/>
            <a:r>
              <a:rPr lang="en-US" sz="2400" u="sng" dirty="0" smtClean="0"/>
              <a:t>Mutually Reinforcing Activities</a:t>
            </a:r>
            <a:r>
              <a:rPr lang="en-US" sz="2400" dirty="0" smtClean="0"/>
              <a:t> – recognize individual agency strengths in reaching overall collaborative goals</a:t>
            </a:r>
          </a:p>
          <a:p>
            <a:pPr lvl="1" eaLnBrk="1" hangingPunct="1"/>
            <a:r>
              <a:rPr lang="en-US" sz="2400" u="sng" dirty="0" smtClean="0"/>
              <a:t>On-going Communication</a:t>
            </a:r>
            <a:r>
              <a:rPr lang="en-US" sz="2400" dirty="0" smtClean="0"/>
              <a:t> – new vocabulary, schedules, trust development need time and reinforcement</a:t>
            </a:r>
          </a:p>
          <a:p>
            <a:pPr lvl="1" eaLnBrk="1" hangingPunct="1"/>
            <a:r>
              <a:rPr lang="en-US" sz="2400" u="sng" dirty="0" smtClean="0"/>
              <a:t>Lead Support Organization</a:t>
            </a:r>
            <a:r>
              <a:rPr lang="en-US" sz="2400" dirty="0" smtClean="0"/>
              <a:t> – </a:t>
            </a:r>
            <a:r>
              <a:rPr lang="en-US" sz="2400" dirty="0" err="1" smtClean="0"/>
              <a:t>collaboratives</a:t>
            </a:r>
            <a:r>
              <a:rPr lang="en-US" sz="2400" dirty="0" smtClean="0"/>
              <a:t> need a lead organization to oversee and move ideas forward</a:t>
            </a:r>
            <a:endParaRPr lang="en-US" dirty="0"/>
          </a:p>
        </p:txBody>
      </p:sp>
      <p:sp>
        <p:nvSpPr>
          <p:cNvPr id="4" name="Slide Number Placeholder 3"/>
          <p:cNvSpPr>
            <a:spLocks noGrp="1"/>
          </p:cNvSpPr>
          <p:nvPr>
            <p:ph type="sldNum" sz="quarter" idx="10"/>
          </p:nvPr>
        </p:nvSpPr>
        <p:spPr/>
        <p:txBody>
          <a:bodyPr/>
          <a:lstStyle/>
          <a:p>
            <a:pPr>
              <a:defRPr/>
            </a:pPr>
            <a:fld id="{FC8424A2-F7C3-4C26-93B2-B8D00F68945E}"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1713013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If it was relevant to you, you could</a:t>
            </a:r>
            <a:r>
              <a:rPr lang="en-US" baseline="0" dirty="0" smtClean="0"/>
              <a:t> add the Asthma Disparities Action Plan http://www.epa.gov/childrenstaskforce/federal_asthma_disparities_action_plan.pdf</a:t>
            </a:r>
          </a:p>
          <a:p>
            <a:endParaRPr lang="en-US" baseline="0" dirty="0" smtClean="0"/>
          </a:p>
          <a:p>
            <a:pPr algn="just" eaLnBrk="1" hangingPunct="1">
              <a:buNone/>
            </a:pPr>
            <a:r>
              <a:rPr lang="en-US" sz="2800" dirty="0" smtClean="0">
                <a:latin typeface="Trebuchet MS" pitchFamily="34" charset="0"/>
              </a:rPr>
              <a:t>Trends in Collaboration</a:t>
            </a:r>
          </a:p>
          <a:p>
            <a:pPr lvl="1" algn="just" eaLnBrk="1" hangingPunct="1"/>
            <a:r>
              <a:rPr lang="en-US" sz="2400" dirty="0" smtClean="0">
                <a:latin typeface="Trebuchet MS" pitchFamily="34" charset="0"/>
              </a:rPr>
              <a:t>Federal Programs (HUD, RD, DOE, EPA, HHS) are charged with better aligning programs and resources to improve accountability and results</a:t>
            </a:r>
          </a:p>
          <a:p>
            <a:pPr lvl="1" algn="just" eaLnBrk="1" hangingPunct="1"/>
            <a:r>
              <a:rPr lang="en-US" sz="2400" dirty="0" smtClean="0">
                <a:latin typeface="Trebuchet MS" pitchFamily="34" charset="0"/>
              </a:rPr>
              <a:t>Programs are deliberately accelerating the pace of program interactions/changes in response to trends with an increased targeting of resources and less “all” be served delivery model</a:t>
            </a:r>
          </a:p>
          <a:p>
            <a:pPr lvl="1" algn="just" eaLnBrk="1" hangingPunct="1"/>
            <a:r>
              <a:rPr lang="en-US" sz="2400" dirty="0" smtClean="0">
                <a:latin typeface="Trebuchet MS" pitchFamily="34" charset="0"/>
              </a:rPr>
              <a:t>Simplicity of program access and use from the customer perspective is key to successful collaborations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437F7E0-57FA-4D26-BDAD-95AEC9CEA17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86499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7/15 CMS revised 42 CFR 440.130© interpretation</a:t>
            </a:r>
          </a:p>
          <a:p>
            <a:endParaRPr lang="en-US" dirty="0" smtClean="0"/>
          </a:p>
          <a:p>
            <a:r>
              <a:rPr lang="en-US" dirty="0" smtClean="0"/>
              <a:t>Colorado Hospital</a:t>
            </a:r>
            <a:r>
              <a:rPr lang="en-US" baseline="0" dirty="0" smtClean="0"/>
              <a:t> Discharge data looked at Hospitalization and ED separately</a:t>
            </a:r>
          </a:p>
          <a:p>
            <a:endParaRPr lang="en-US" baseline="0" dirty="0" smtClean="0"/>
          </a:p>
          <a:p>
            <a:r>
              <a:rPr lang="en-US" baseline="0" dirty="0" smtClean="0"/>
              <a:t>And each of those indicators by age 18 and under and 18 and older.</a:t>
            </a:r>
          </a:p>
          <a:p>
            <a:endParaRPr lang="en-US" baseline="0" dirty="0" smtClean="0"/>
          </a:p>
          <a:p>
            <a:r>
              <a:rPr lang="en-US" baseline="0" dirty="0" smtClean="0"/>
              <a:t>These data showed us where to start.</a:t>
            </a:r>
            <a:endParaRPr lang="en-US" dirty="0"/>
          </a:p>
        </p:txBody>
      </p:sp>
      <p:sp>
        <p:nvSpPr>
          <p:cNvPr id="4" name="Slide Number Placeholder 3"/>
          <p:cNvSpPr>
            <a:spLocks noGrp="1"/>
          </p:cNvSpPr>
          <p:nvPr>
            <p:ph type="sldNum" sz="quarter" idx="10"/>
          </p:nvPr>
        </p:nvSpPr>
        <p:spPr/>
        <p:txBody>
          <a:bodyPr/>
          <a:lstStyle/>
          <a:p>
            <a:fld id="{415E33B8-24DF-455C-9AE8-9400D71982F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11872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Jill use your relationships, Network with agencies with similar interests</a:t>
            </a:r>
          </a:p>
          <a:p>
            <a:r>
              <a:rPr lang="en-US" dirty="0" smtClean="0"/>
              <a:t>re</a:t>
            </a:r>
          </a:p>
          <a:p>
            <a:r>
              <a:rPr lang="en-US" dirty="0" smtClean="0"/>
              <a:t>Learn their priorities and frame your work to help meet their priorities</a:t>
            </a:r>
          </a:p>
          <a:p>
            <a:endParaRPr lang="en-US" dirty="0"/>
          </a:p>
        </p:txBody>
      </p:sp>
      <p:sp>
        <p:nvSpPr>
          <p:cNvPr id="4" name="Slide Number Placeholder 3"/>
          <p:cNvSpPr>
            <a:spLocks noGrp="1"/>
          </p:cNvSpPr>
          <p:nvPr>
            <p:ph type="sldNum" sz="quarter" idx="10"/>
          </p:nvPr>
        </p:nvSpPr>
        <p:spPr/>
        <p:txBody>
          <a:bodyPr/>
          <a:lstStyle/>
          <a:p>
            <a:fld id="{415E33B8-24DF-455C-9AE8-9400D71982F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47501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0F659-5EF8-4BB1-B0E9-70275F3A34EB}"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4256124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Lessons learned from past Summits: There is a national appetite to expand reimbursement, Every state has unique challenges, Effective collaboration between federal, state, and local agencies and organizations is imperative, There is an evidence-base supporting the importance of home assessments, interventions, and education in comprehensive asthma care</a:t>
            </a:r>
          </a:p>
          <a:p>
            <a:pPr defTabSz="912937">
              <a:defRPr/>
            </a:pPr>
            <a:endParaRPr lang="en-US" dirty="0" smtClean="0"/>
          </a:p>
          <a:p>
            <a:pPr defTabSz="912937">
              <a:defRPr/>
            </a:pPr>
            <a:endParaRPr lang="en-US" dirty="0" smtClean="0"/>
          </a:p>
          <a:p>
            <a:pPr defTabSz="912937">
              <a:defRPr/>
            </a:pPr>
            <a:r>
              <a:rPr lang="en-US" dirty="0" smtClean="0"/>
              <a:t>Summit: brought </a:t>
            </a:r>
            <a:r>
              <a:rPr lang="en-US" dirty="0">
                <a:latin typeface="Arial" charset="0"/>
              </a:rPr>
              <a:t>together a multi-disciplinary group of health providers, health insurers, public health administrators, housing agencies, health and housing policy makers and researchers together around a single idea; with the knowledge we have about the effectiveness of in-home interventions in the homes of  children with asthma, how do we create, promote and support sustainable programs that implement that model?</a:t>
            </a:r>
          </a:p>
          <a:p>
            <a:pPr defTabSz="912937">
              <a:defRPr/>
            </a:pPr>
            <a:endParaRPr lang="en-US" dirty="0">
              <a:latin typeface="Arial" charset="0"/>
            </a:endParaRPr>
          </a:p>
          <a:p>
            <a:r>
              <a:rPr lang="en-US" dirty="0" smtClean="0"/>
              <a:t>Post Summit next steps: Take the Summit output and continue the momentum, Strengthen the necessary partnerships, Identify challenges and start working to overcome them</a:t>
            </a:r>
          </a:p>
          <a:p>
            <a:pPr defTabSz="912937">
              <a:defRPr/>
            </a:pPr>
            <a:endParaRPr lang="en-US" dirty="0">
              <a:latin typeface="Arial" charset="0"/>
            </a:endParaRPr>
          </a:p>
          <a:p>
            <a:pPr defTabSz="912937">
              <a:defRPr/>
            </a:pP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C230F659-5EF8-4BB1-B0E9-70275F3A34EB}"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291789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Fort Collins Healthy Homes Program</a:t>
            </a:r>
            <a:r>
              <a:rPr lang="en-US" baseline="0" dirty="0" smtClean="0"/>
              <a:t> as an example of a program that does low level </a:t>
            </a:r>
            <a:r>
              <a:rPr lang="en-US" baseline="0" dirty="0" err="1" smtClean="0"/>
              <a:t>remediations</a:t>
            </a:r>
            <a:r>
              <a:rPr lang="en-US" baseline="0" dirty="0" smtClean="0"/>
              <a:t> with very little dollars – may be a model that can be replicated; ACC has indicated potential reimbursements may cover low level </a:t>
            </a:r>
            <a:r>
              <a:rPr lang="en-US" baseline="0" smtClean="0"/>
              <a:t>intervention items.  </a:t>
            </a:r>
            <a:endParaRPr lang="en-US"/>
          </a:p>
        </p:txBody>
      </p:sp>
      <p:sp>
        <p:nvSpPr>
          <p:cNvPr id="4" name="Slide Number Placeholder 3"/>
          <p:cNvSpPr>
            <a:spLocks noGrp="1"/>
          </p:cNvSpPr>
          <p:nvPr>
            <p:ph type="sldNum" sz="quarter" idx="10"/>
          </p:nvPr>
        </p:nvSpPr>
        <p:spPr/>
        <p:txBody>
          <a:bodyPr/>
          <a:lstStyle/>
          <a:p>
            <a:pPr>
              <a:defRPr/>
            </a:pPr>
            <a:fld id="{C230F659-5EF8-4BB1-B0E9-70275F3A34EB}"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983073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30F659-5EF8-4BB1-B0E9-70275F3A34EB}"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165756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Abby</a:t>
            </a:r>
            <a:endParaRPr lang="en-US" dirty="0"/>
          </a:p>
        </p:txBody>
      </p:sp>
      <p:sp>
        <p:nvSpPr>
          <p:cNvPr id="4" name="Slide Number Placeholder 3"/>
          <p:cNvSpPr>
            <a:spLocks noGrp="1"/>
          </p:cNvSpPr>
          <p:nvPr>
            <p:ph type="sldNum" sz="quarter" idx="10"/>
          </p:nvPr>
        </p:nvSpPr>
        <p:spPr/>
        <p:txBody>
          <a:bodyPr/>
          <a:lstStyle/>
          <a:p>
            <a:fld id="{415E33B8-24DF-455C-9AE8-9400D71982FD}"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4202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you familiar</a:t>
            </a:r>
            <a:r>
              <a:rPr lang="en-US" baseline="0" dirty="0" smtClean="0"/>
              <a:t> with the structure of our webinars know that we conduct the speaker Q&amp;A portion of our webinars in the Discussion Forum feature on AsthmaCommunityNetwork.org. </a:t>
            </a:r>
          </a:p>
          <a:p>
            <a:endParaRPr lang="en-US" baseline="0" dirty="0" smtClean="0"/>
          </a:p>
          <a:p>
            <a:r>
              <a:rPr lang="en-US" baseline="0" dirty="0" smtClean="0"/>
              <a:t>Today, I am excited to share with you that because we had such an overwhelming response to our registration question requesting you to submit ]questions you have on sustainable financing, we intend to answer as many of your questions as we can during the webinar. </a:t>
            </a:r>
          </a:p>
          <a:p>
            <a:endParaRPr lang="en-US" baseline="0" dirty="0" smtClean="0"/>
          </a:p>
          <a:p>
            <a:r>
              <a:rPr lang="en-US" baseline="0" dirty="0" smtClean="0"/>
              <a:t>We found some patterns and similarities in your questions – so we’ve identified some of the most frequent questions asked, which you can see here. As you hear our speakers present, you’ll hear answers to these questions and many more.</a:t>
            </a:r>
          </a:p>
          <a:p>
            <a:endParaRPr lang="en-US" baseline="0" dirty="0" smtClean="0"/>
          </a:p>
          <a:p>
            <a:r>
              <a:rPr lang="en-US" baseline="0" dirty="0" smtClean="0"/>
              <a:t>We also provided our speakers your questions, so be sure to listen as they identify submitted questions and provide answers to them.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E42447C-2F7E-403A-B30C-16AB1D0B78A9}" type="slidenum">
              <a:rPr lang="en-US" smtClean="0"/>
              <a:pPr>
                <a:defRPr/>
              </a:pPr>
              <a:t>3</a:t>
            </a:fld>
            <a:endParaRPr lang="en-US"/>
          </a:p>
        </p:txBody>
      </p:sp>
    </p:spTree>
    <p:extLst>
      <p:ext uri="{BB962C8B-B14F-4D97-AF65-F5344CB8AC3E}">
        <p14:creationId xmlns:p14="http://schemas.microsoft.com/office/powerpoint/2010/main" val="3644388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Thank</a:t>
            </a:r>
            <a:r>
              <a:rPr lang="en-US" baseline="0" dirty="0" smtClean="0"/>
              <a:t> you, Abby and Jill for sharing your story and experiences to date on how you’re making reimbursement happen in Colorado.</a:t>
            </a:r>
          </a:p>
          <a:p>
            <a:endParaRPr lang="en-US" baseline="0" dirty="0" smtClean="0"/>
          </a:p>
          <a:p>
            <a:r>
              <a:rPr lang="en-US" baseline="0" dirty="0" smtClean="0"/>
              <a:t>So let’s jump in to the next portion of our webinar – Speaker Insights – and ask our speakers some of your questions.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AMANDA:</a:t>
            </a:r>
            <a:r>
              <a:rPr lang="en-US" sz="1200" kern="1200" baseline="0" dirty="0" smtClean="0">
                <a:solidFill>
                  <a:schemeClr val="tx1"/>
                </a:solidFill>
                <a:latin typeface="+mn-lt"/>
                <a:ea typeface="+mn-ea"/>
                <a:cs typeface="+mn-cs"/>
              </a:rPr>
              <a:t> You talked about services covered in your presentation. We had a number of people submit questions about what services were covered in their state. Could you expand on this?</a:t>
            </a:r>
          </a:p>
          <a:p>
            <a:endParaRPr lang="en-US" sz="1200" kern="1200" baseline="0" dirty="0" smtClean="0">
              <a:solidFill>
                <a:schemeClr val="tx1"/>
              </a:solidFill>
              <a:latin typeface="+mn-lt"/>
              <a:ea typeface="+mn-ea"/>
              <a:cs typeface="+mn-cs"/>
            </a:endParaRPr>
          </a:p>
          <a:p>
            <a:pPr lvl="0"/>
            <a:r>
              <a:rPr lang="en-US" sz="1200" kern="1200" baseline="0" dirty="0" smtClean="0">
                <a:solidFill>
                  <a:schemeClr val="tx1"/>
                </a:solidFill>
                <a:latin typeface="+mn-lt"/>
                <a:ea typeface="+mn-ea"/>
                <a:cs typeface="+mn-cs"/>
              </a:rPr>
              <a:t>ABBY: I’m going to combine two questions for you: </a:t>
            </a:r>
            <a:r>
              <a:rPr lang="en-US" sz="1200" kern="1200" dirty="0" smtClean="0">
                <a:solidFill>
                  <a:schemeClr val="tx1"/>
                </a:solidFill>
                <a:effectLst/>
                <a:latin typeface="+mn-lt"/>
                <a:ea typeface="+mn-ea"/>
                <a:cs typeface="+mn-cs"/>
              </a:rPr>
              <a:t>If Medicaid pays for this service, is the health care home the only one who can charge for it? What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CHW? And are county health departments reimbursable?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ABBY: Another</a:t>
            </a:r>
            <a:r>
              <a:rPr lang="en-US" sz="1200" kern="1200" baseline="0" dirty="0" smtClean="0">
                <a:solidFill>
                  <a:schemeClr val="tx1"/>
                </a:solidFill>
                <a:effectLst/>
                <a:latin typeface="+mn-lt"/>
                <a:ea typeface="+mn-ea"/>
                <a:cs typeface="+mn-cs"/>
              </a:rPr>
              <a:t> follow up to that – </a:t>
            </a:r>
            <a:r>
              <a:rPr lang="en-US" sz="1200" kern="1200" dirty="0" smtClean="0">
                <a:solidFill>
                  <a:schemeClr val="tx1"/>
                </a:solidFill>
                <a:effectLst/>
                <a:latin typeface="+mn-lt"/>
                <a:ea typeface="+mn-ea"/>
                <a:cs typeface="+mn-cs"/>
              </a:rPr>
              <a:t>How can a respiratory therapist qualify and become listed as a possible provider for these services? </a:t>
            </a:r>
          </a:p>
          <a:p>
            <a:pPr lvl="0"/>
            <a:r>
              <a:rPr lang="en-US" sz="1200" kern="1200" dirty="0" smtClean="0">
                <a:solidFill>
                  <a:schemeClr val="tx1"/>
                </a:solidFill>
                <a:effectLst/>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AMANDA:  </a:t>
            </a:r>
            <a:r>
              <a:rPr lang="en-US" sz="1200" i="0" kern="1200" dirty="0" smtClean="0">
                <a:solidFill>
                  <a:schemeClr val="tx1"/>
                </a:solidFill>
                <a:latin typeface="+mn-lt"/>
                <a:ea typeface="+mn-ea"/>
                <a:cs typeface="+mn-cs"/>
              </a:rPr>
              <a:t>How can state Medicaid agencies encourage and/or mandate that managed care organizations provide in-home asthma services? </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ABBY: One of our webinar</a:t>
            </a:r>
            <a:r>
              <a:rPr lang="en-US" sz="1200" i="0" kern="1200" baseline="0" dirty="0" smtClean="0">
                <a:solidFill>
                  <a:schemeClr val="tx1"/>
                </a:solidFill>
                <a:latin typeface="+mn-lt"/>
                <a:ea typeface="+mn-ea"/>
                <a:cs typeface="+mn-cs"/>
              </a:rPr>
              <a:t> participants said the following: “</a:t>
            </a:r>
            <a:r>
              <a:rPr lang="en-US" sz="1200" kern="1200" dirty="0" smtClean="0">
                <a:solidFill>
                  <a:schemeClr val="tx1"/>
                </a:solidFill>
                <a:effectLst/>
                <a:latin typeface="+mn-lt"/>
                <a:ea typeface="+mn-ea"/>
                <a:cs typeface="+mn-cs"/>
              </a:rPr>
              <a:t>Our biggest 'chicken and egg' problem is developing the workforce/infrastructure for DOING the home visits and integrating Healthy</a:t>
            </a:r>
            <a:r>
              <a:rPr lang="en-US" sz="1200" kern="1200" baseline="0" dirty="0" smtClean="0">
                <a:solidFill>
                  <a:schemeClr val="tx1"/>
                </a:solidFill>
                <a:effectLst/>
                <a:latin typeface="+mn-lt"/>
                <a:ea typeface="+mn-ea"/>
                <a:cs typeface="+mn-cs"/>
              </a:rPr>
              <a:t> Homes.” Abby, what advice can you suggest?</a:t>
            </a:r>
            <a:endParaRPr lang="en-US" sz="1200" i="0" kern="1200" dirty="0" smtClean="0">
              <a:solidFill>
                <a:schemeClr val="tx1"/>
              </a:solidFill>
              <a:latin typeface="+mn-lt"/>
              <a:ea typeface="+mn-ea"/>
              <a:cs typeface="+mn-cs"/>
            </a:endParaRP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AMANDA:</a:t>
            </a:r>
            <a:r>
              <a:rPr lang="en-US" sz="1200" i="0" kern="1200" baseline="0" dirty="0" smtClean="0">
                <a:solidFill>
                  <a:schemeClr val="tx1"/>
                </a:solidFill>
                <a:latin typeface="+mn-lt"/>
                <a:ea typeface="+mn-ea"/>
                <a:cs typeface="+mn-cs"/>
              </a:rPr>
              <a:t> I THINK WE HAVE TIME FOR ONE MORE:  How should programs approach projecting costs?</a:t>
            </a:r>
            <a:r>
              <a:rPr lang="en-US" sz="1200" i="0" kern="1200" dirty="0" smtClean="0">
                <a:solidFill>
                  <a:schemeClr val="tx1"/>
                </a:solidFill>
                <a:latin typeface="+mn-lt"/>
                <a:ea typeface="+mn-ea"/>
                <a:cs typeface="+mn-cs"/>
              </a:rPr>
              <a:t>     </a:t>
            </a:r>
          </a:p>
          <a:p>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Thank</a:t>
            </a:r>
            <a:r>
              <a:rPr lang="en-US" sz="1200" i="0" kern="1200" baseline="0" dirty="0" smtClean="0">
                <a:solidFill>
                  <a:schemeClr val="tx1"/>
                </a:solidFill>
                <a:latin typeface="+mn-lt"/>
                <a:ea typeface="+mn-ea"/>
                <a:cs typeface="+mn-cs"/>
              </a:rPr>
              <a:t> you speakers for sharing your insights to our participants’ questions. Remember, our speakers will continue to answer questions through the Discussion Forum on AsthmaCommunityNetwork.org in just a couple of minutes.</a:t>
            </a:r>
            <a:r>
              <a:rPr lang="en-US" sz="1200" i="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6E42447C-2F7E-403A-B30C-16AB1D0B78A9}" type="slidenum">
              <a:rPr lang="en-US" smtClean="0"/>
              <a:pPr>
                <a:defRPr/>
              </a:pPr>
              <a:t>45</a:t>
            </a:fld>
            <a:endParaRPr lang="en-US"/>
          </a:p>
        </p:txBody>
      </p:sp>
    </p:spTree>
    <p:extLst>
      <p:ext uri="{BB962C8B-B14F-4D97-AF65-F5344CB8AC3E}">
        <p14:creationId xmlns:p14="http://schemas.microsoft.com/office/powerpoint/2010/main" val="1224638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 now based on what you heard, I’d</a:t>
            </a:r>
            <a:r>
              <a:rPr lang="en-US" baseline="0" dirty="0" smtClean="0"/>
              <a:t> like to hear from you about what actions you will take after this webinar to further explore reimbursement for your program.</a:t>
            </a:r>
          </a:p>
          <a:p>
            <a:endParaRPr lang="en-US" baseline="0" dirty="0" smtClean="0"/>
          </a:p>
          <a:p>
            <a:r>
              <a:rPr lang="en-US" dirty="0" smtClean="0"/>
              <a:t>Polling Question #3</a:t>
            </a:r>
            <a:endParaRPr lang="en-US" dirty="0"/>
          </a:p>
        </p:txBody>
      </p:sp>
      <p:sp>
        <p:nvSpPr>
          <p:cNvPr id="4" name="Slide Number Placeholder 3"/>
          <p:cNvSpPr>
            <a:spLocks noGrp="1"/>
          </p:cNvSpPr>
          <p:nvPr>
            <p:ph type="sldNum" sz="quarter" idx="10"/>
          </p:nvPr>
        </p:nvSpPr>
        <p:spPr/>
        <p:txBody>
          <a:bodyPr/>
          <a:lstStyle/>
          <a:p>
            <a:pPr>
              <a:defRPr/>
            </a:pPr>
            <a:fld id="{6E42447C-2F7E-403A-B30C-16AB1D0B78A9}" type="slidenum">
              <a:rPr lang="en-US" smtClean="0"/>
              <a:pPr>
                <a:defRPr/>
              </a:pPr>
              <a:t>46</a:t>
            </a:fld>
            <a:endParaRPr lang="en-US"/>
          </a:p>
        </p:txBody>
      </p:sp>
    </p:spTree>
    <p:extLst>
      <p:ext uri="{BB962C8B-B14F-4D97-AF65-F5344CB8AC3E}">
        <p14:creationId xmlns:p14="http://schemas.microsoft.com/office/powerpoint/2010/main" val="4006135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2D0113-CC22-4DE4-A1A8-3DBA41BDE8E6}" type="slidenum">
              <a:rPr lang="en-US" smtClean="0"/>
              <a:pPr fontAlgn="base">
                <a:spcBef>
                  <a:spcPct val="0"/>
                </a:spcBef>
                <a:spcAft>
                  <a:spcPct val="0"/>
                </a:spcAft>
                <a:defRPr/>
              </a:pPr>
              <a:t>47</a:t>
            </a:fld>
            <a:endParaRPr lang="en-US" smtClean="0"/>
          </a:p>
        </p:txBody>
      </p:sp>
    </p:spTree>
    <p:extLst>
      <p:ext uri="{BB962C8B-B14F-4D97-AF65-F5344CB8AC3E}">
        <p14:creationId xmlns:p14="http://schemas.microsoft.com/office/powerpoint/2010/main" val="1998835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dive</a:t>
            </a:r>
            <a:r>
              <a:rPr lang="en-US" baseline="0" dirty="0" smtClean="0"/>
              <a:t> into today’s presentations, I would like to take a minute to learn more about you.  To help me do that I have two quick polls:</a:t>
            </a:r>
          </a:p>
          <a:p>
            <a:endParaRPr lang="en-US" dirty="0" smtClean="0"/>
          </a:p>
          <a:p>
            <a:r>
              <a:rPr lang="en-US" dirty="0" smtClean="0"/>
              <a:t>Polling Question #1</a:t>
            </a:r>
            <a:endParaRPr lang="en-US" dirty="0"/>
          </a:p>
        </p:txBody>
      </p:sp>
      <p:sp>
        <p:nvSpPr>
          <p:cNvPr id="4" name="Slide Number Placeholder 3"/>
          <p:cNvSpPr>
            <a:spLocks noGrp="1"/>
          </p:cNvSpPr>
          <p:nvPr>
            <p:ph type="sldNum" sz="quarter" idx="10"/>
          </p:nvPr>
        </p:nvSpPr>
        <p:spPr/>
        <p:txBody>
          <a:bodyPr/>
          <a:lstStyle/>
          <a:p>
            <a:pPr>
              <a:defRPr/>
            </a:pPr>
            <a:fld id="{6E42447C-2F7E-403A-B30C-16AB1D0B78A9}" type="slidenum">
              <a:rPr lang="en-US" smtClean="0"/>
              <a:pPr>
                <a:defRPr/>
              </a:pPr>
              <a:t>4</a:t>
            </a:fld>
            <a:endParaRPr lang="en-US"/>
          </a:p>
        </p:txBody>
      </p:sp>
    </p:spTree>
    <p:extLst>
      <p:ext uri="{BB962C8B-B14F-4D97-AF65-F5344CB8AC3E}">
        <p14:creationId xmlns:p14="http://schemas.microsoft.com/office/powerpoint/2010/main" val="400613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I would like to hear</a:t>
            </a:r>
            <a:r>
              <a:rPr lang="en-US" baseline="0" dirty="0" smtClean="0"/>
              <a:t> about what you are excited to learn more about today.</a:t>
            </a:r>
          </a:p>
          <a:p>
            <a:endParaRPr lang="en-US" baseline="0" dirty="0" smtClean="0"/>
          </a:p>
          <a:p>
            <a:r>
              <a:rPr lang="en-US" baseline="0" dirty="0" smtClean="0"/>
              <a:t>Terrific, I see that ……</a:t>
            </a:r>
          </a:p>
          <a:p>
            <a:endParaRPr lang="en-US" baseline="0" dirty="0" smtClean="0"/>
          </a:p>
          <a:p>
            <a:r>
              <a:rPr lang="en-US" baseline="0" dirty="0" smtClean="0"/>
              <a:t>Well you will be happy to know that our speakers will be covering all of these topics in their presentation today. And in instances where you feel that you still have questions, please visit the discussion forum in AsthmaCommunityNetwork.org and submit your question there.</a:t>
            </a:r>
          </a:p>
          <a:p>
            <a:endParaRPr lang="en-US" baseline="0" dirty="0" smtClean="0"/>
          </a:p>
          <a:p>
            <a:r>
              <a:rPr lang="en-US" baseline="0" dirty="0" smtClean="0"/>
              <a:t>So without further delay, let’s get started.</a:t>
            </a:r>
            <a:endParaRPr lang="en-US" dirty="0"/>
          </a:p>
        </p:txBody>
      </p:sp>
      <p:sp>
        <p:nvSpPr>
          <p:cNvPr id="4" name="Slide Number Placeholder 3"/>
          <p:cNvSpPr>
            <a:spLocks noGrp="1"/>
          </p:cNvSpPr>
          <p:nvPr>
            <p:ph type="sldNum" sz="quarter" idx="10"/>
          </p:nvPr>
        </p:nvSpPr>
        <p:spPr/>
        <p:txBody>
          <a:bodyPr/>
          <a:lstStyle/>
          <a:p>
            <a:pPr>
              <a:defRPr/>
            </a:pPr>
            <a:fld id="{6E42447C-2F7E-403A-B30C-16AB1D0B78A9}" type="slidenum">
              <a:rPr lang="en-US" smtClean="0"/>
              <a:pPr>
                <a:defRPr/>
              </a:pPr>
              <a:t>5</a:t>
            </a:fld>
            <a:endParaRPr lang="en-US"/>
          </a:p>
        </p:txBody>
      </p:sp>
    </p:spTree>
    <p:extLst>
      <p:ext uri="{BB962C8B-B14F-4D97-AF65-F5344CB8AC3E}">
        <p14:creationId xmlns:p14="http://schemas.microsoft.com/office/powerpoint/2010/main" val="506914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Ms. Amanda Reddy is an experienced public health professional with nearly a decade of experience in data management, analysis, and program evaluation. She currently directs NCHH’s program division and is responsible for advancing numerous organizational initiatives including those related to increasing healthcare financing of healthy homes services and developing training and technical assistance to support states in launching and growing sustainable asthma home visiting programs. In her prior role as Senior Analyst with NCHH and its subsidiary, Healthy Housing Solutions, Ms. Reddy led the development of indicators for the HUD Healthy Communities Index. She was previously a research scientist with the New York State Department of Health where she filled a variety of program evaluation, management, and technical support roles for a collection of programs including the Asthma Control, Healthy Homes and Lead Poisoning Prevention, Healthy Neighborhoods, and Healthy Home Environments for New Yorkers with Asthma Programs. She holds an MS in Environmental Health from the London School of Hygiene and Tropical Medicine and a BA in Neuroscience and Behavior from Mount Holyoke College.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Amanda, take it away.</a:t>
            </a:r>
          </a:p>
          <a:p>
            <a:endParaRPr lang="en-US" dirty="0"/>
          </a:p>
        </p:txBody>
      </p:sp>
      <p:sp>
        <p:nvSpPr>
          <p:cNvPr id="4" name="Slide Number Placeholder 3"/>
          <p:cNvSpPr>
            <a:spLocks noGrp="1"/>
          </p:cNvSpPr>
          <p:nvPr>
            <p:ph type="sldNum" sz="quarter" idx="10"/>
          </p:nvPr>
        </p:nvSpPr>
        <p:spPr/>
        <p:txBody>
          <a:bodyPr/>
          <a:lstStyle/>
          <a:p>
            <a:fld id="{383CBF15-ABE5-4606-9D22-198DEB0F5045}" type="slidenum">
              <a:rPr lang="en-US" smtClean="0"/>
              <a:pPr/>
              <a:t>6</a:t>
            </a:fld>
            <a:endParaRPr lang="en-US" dirty="0"/>
          </a:p>
        </p:txBody>
      </p:sp>
    </p:spTree>
    <p:extLst>
      <p:ext uri="{BB962C8B-B14F-4D97-AF65-F5344CB8AC3E}">
        <p14:creationId xmlns:p14="http://schemas.microsoft.com/office/powerpoint/2010/main" val="19055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43000" y="685800"/>
            <a:ext cx="4572000" cy="3429000"/>
          </a:xfrm>
        </p:spPr>
      </p:sp>
      <p:sp>
        <p:nvSpPr>
          <p:cNvPr id="3" name="Rectangle 2"/>
          <p:cNvSpPr>
            <a:spLocks noGrp="1"/>
          </p:cNvSpPr>
          <p:nvPr>
            <p:ph type="body" idx="1"/>
          </p:nvPr>
        </p:nvSpPr>
        <p:spPr/>
        <p:txBody>
          <a:bodyPr/>
          <a:lstStyle>
            <a:extLst/>
          </a:lstStyle>
          <a:p>
            <a:endParaRPr lang="en-US"/>
          </a:p>
        </p:txBody>
      </p:sp>
      <p:sp>
        <p:nvSpPr>
          <p:cNvPr id="4" name="Rectangle 3"/>
          <p:cNvSpPr>
            <a:spLocks noGrp="1"/>
          </p:cNvSpPr>
          <p:nvPr>
            <p:ph type="sldNum" sz="quarter" idx="10"/>
          </p:nvPr>
        </p:nvSpPr>
        <p:spPr/>
        <p:txBody>
          <a:bodyPr/>
          <a:lstStyle>
            <a:extLst/>
          </a:lstStyle>
          <a:p>
            <a:fld id="{CA5D3BF3-D352-46FC-8343-31F56E6730E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5891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p>
          <a:p>
            <a:r>
              <a:rPr lang="en-US" dirty="0" smtClean="0"/>
              <a:t>3=KY, UT, WA</a:t>
            </a:r>
          </a:p>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5573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5D3BF3-D352-46FC-8343-31F56E6730E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92472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E0A1BF-659C-4F96-8DF0-3B4E826FF7B4}" type="datetimeFigureOut">
              <a:rPr lang="en-US"/>
              <a:pPr>
                <a:defRPr/>
              </a:pPr>
              <a:t>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EDFC3D-254E-4D84-BE13-36EB0126388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E5FD98-A023-467D-834F-7243FCA0B5F1}" type="datetimeFigureOut">
              <a:rPr lang="en-US"/>
              <a:pPr>
                <a:defRPr/>
              </a:pPr>
              <a:t>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5A382F-5E08-4AAC-8EA3-D280DAC02E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AE8C73-9F5E-4A1C-B9CD-C90A9FAF7630}" type="datetimeFigureOut">
              <a:rPr lang="en-US"/>
              <a:pPr>
                <a:defRPr/>
              </a:pPr>
              <a:t>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BA29DB-9370-46F6-9FED-B6A46BBE02C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962400"/>
            <a:ext cx="6400800" cy="1447800"/>
          </a:xfrm>
        </p:spPr>
        <p:txBody>
          <a:bodyPr/>
          <a:lstStyle>
            <a:lvl1pPr marL="0" indent="0" algn="ctr">
              <a:buNone/>
              <a:defRPr i="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77E9D7C-2E65-45FE-910C-8CEF97BFFD00}" type="slidenum">
              <a:rPr lang="en-US" smtClean="0"/>
              <a:pPr/>
              <a:t>‹#›</a:t>
            </a:fld>
            <a:endParaRPr lang="en-US" dirty="0"/>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3059" t="5799" r="12535" b="83783"/>
          <a:stretch/>
        </p:blipFill>
        <p:spPr bwMode="auto">
          <a:xfrm>
            <a:off x="0" y="0"/>
            <a:ext cx="9144000" cy="10242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752601"/>
            <a:ext cx="8229600"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179338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623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8526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3326629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73162"/>
            <a:ext cx="8229600" cy="503238"/>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722437"/>
            <a:ext cx="4038600" cy="3840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76401"/>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212132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316162"/>
            <a:ext cx="4040188" cy="3246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316162"/>
            <a:ext cx="4041775" cy="3246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2189703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235353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340235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3008313" cy="6858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219201"/>
            <a:ext cx="5111750" cy="4191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3352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35827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1604D8-0B8A-488E-8FE2-2396C1DB0E4C}" type="datetimeFigureOut">
              <a:rPr lang="en-US"/>
              <a:pPr>
                <a:defRPr/>
              </a:pPr>
              <a:t>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1B434E-0D79-4764-B430-EA50ADFC956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4495800"/>
            <a:ext cx="87630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1219199"/>
            <a:ext cx="5486400" cy="312420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400" y="5105400"/>
            <a:ext cx="8763000" cy="38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1793923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52601"/>
            <a:ext cx="8229600" cy="38100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2451969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19199"/>
            <a:ext cx="2057400" cy="4419601"/>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219201"/>
            <a:ext cx="6019800" cy="434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677E9D7C-2E65-45FE-910C-8CEF97BFFD00}" type="slidenum">
              <a:rPr lang="en-US" smtClean="0"/>
              <a:t>‹#›</a:t>
            </a:fld>
            <a:endParaRPr lang="en-US"/>
          </a:p>
        </p:txBody>
      </p:sp>
    </p:spTree>
    <p:extLst>
      <p:ext uri="{BB962C8B-B14F-4D97-AF65-F5344CB8AC3E}">
        <p14:creationId xmlns:p14="http://schemas.microsoft.com/office/powerpoint/2010/main" val="1784240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0815D8-B07A-4D74-9E12-1BADC28CE2C1}" type="datetime1">
              <a:rPr lang="en-US" smtClean="0">
                <a:solidFill>
                  <a:prstClr val="black">
                    <a:tint val="75000"/>
                  </a:prstClr>
                </a:solidFill>
              </a:rPr>
              <a:pPr>
                <a:def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09E29C-2079-4963-A2FD-250F8C8957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6350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8CD046-647F-4CFB-AD8E-0F4F41221F7D}" type="datetime1">
              <a:rPr lang="en-US" smtClean="0">
                <a:solidFill>
                  <a:prstClr val="black">
                    <a:tint val="75000"/>
                  </a:prstClr>
                </a:solidFill>
              </a:rPr>
              <a:pPr>
                <a:def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7B4B14-F428-41BC-939F-AC844921D7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6279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947360-21C1-40F9-9039-D12F3735E9F6}" type="datetime1">
              <a:rPr lang="en-US" smtClean="0">
                <a:solidFill>
                  <a:prstClr val="black">
                    <a:tint val="75000"/>
                  </a:prstClr>
                </a:solidFill>
              </a:rPr>
              <a:pPr>
                <a:def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533FFB6-D866-465E-B96E-0B2919CC71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52124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AFD539F-BF47-4ACB-B1F7-818FCBD6C578}" type="datetime1">
              <a:rPr lang="en-US" smtClean="0">
                <a:solidFill>
                  <a:prstClr val="black">
                    <a:tint val="75000"/>
                  </a:prstClr>
                </a:solidFill>
              </a:rPr>
              <a:pPr>
                <a:defRPr/>
              </a:pPr>
              <a:t>2/19/2015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CE6AD8-ABF9-4C9D-9657-AF86B8A9C6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424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07413AD-A21C-4560-B6AA-26682D840681}" type="datetime1">
              <a:rPr lang="en-US" smtClean="0">
                <a:solidFill>
                  <a:prstClr val="black">
                    <a:tint val="75000"/>
                  </a:prstClr>
                </a:solidFill>
              </a:rPr>
              <a:pPr>
                <a:defRPr/>
              </a:pPr>
              <a:t>2/19/2015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F72EEF-0E0D-4120-86EF-705660B315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6537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73E4E6-2D0B-460F-89F9-363E57DC0EE4}" type="datetime1">
              <a:rPr lang="en-US" smtClean="0">
                <a:solidFill>
                  <a:prstClr val="black">
                    <a:tint val="75000"/>
                  </a:prstClr>
                </a:solidFill>
              </a:rPr>
              <a:pPr>
                <a:defRPr/>
              </a:pPr>
              <a:t>2/19/2015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CAE0858-CB63-455D-B590-6A4F2969DF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3702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D91A2A7-7EFB-47C1-9E2D-8F6B1CF187B4}" type="datetime1">
              <a:rPr lang="en-US" smtClean="0">
                <a:solidFill>
                  <a:prstClr val="black">
                    <a:tint val="75000"/>
                  </a:prstClr>
                </a:solidFill>
              </a:rPr>
              <a:pPr>
                <a:defRPr/>
              </a:pPr>
              <a:t>2/19/2015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2FB9C84-CE11-4FD2-ACC0-B67BC36304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780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98002F-B044-4A87-B801-69E26D5BC51F}" type="datetimeFigureOut">
              <a:rPr lang="en-US"/>
              <a:pPr>
                <a:defRPr/>
              </a:pPr>
              <a:t>2/19/2015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E518EA-9DE6-4E8B-9DA5-8FC04CDD0AD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7BC5344-A2BA-4F96-A925-2CE2280C654D}" type="datetime1">
              <a:rPr lang="en-US" smtClean="0">
                <a:solidFill>
                  <a:prstClr val="black">
                    <a:tint val="75000"/>
                  </a:prstClr>
                </a:solidFill>
              </a:rPr>
              <a:pPr>
                <a:defRPr/>
              </a:pPr>
              <a:t>2/19/2015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093939-A152-40CA-8707-FCE24FF4A9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6506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8F671C-6DDE-492F-B1CA-F7B8D77A3A08}" type="datetime1">
              <a:rPr lang="en-US" smtClean="0">
                <a:solidFill>
                  <a:prstClr val="black">
                    <a:tint val="75000"/>
                  </a:prstClr>
                </a:solidFill>
              </a:rPr>
              <a:pPr>
                <a:defRPr/>
              </a:pPr>
              <a:t>2/19/2015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AD0281-E723-4239-9E3B-FEC05BCA4A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5768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2AE44F-12DB-433C-AD58-D008B1244BA7}" type="datetime1">
              <a:rPr lang="en-US" smtClean="0">
                <a:solidFill>
                  <a:prstClr val="black">
                    <a:tint val="75000"/>
                  </a:prstClr>
                </a:solidFill>
              </a:rPr>
              <a:pPr>
                <a:def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1ED65E-55A4-484D-AC1F-940C9528E6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9793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E33753-25D3-4DA0-B6EC-330D7B3668C8}" type="datetime1">
              <a:rPr lang="en-US" smtClean="0">
                <a:solidFill>
                  <a:prstClr val="black">
                    <a:tint val="75000"/>
                  </a:prstClr>
                </a:solidFill>
              </a:rPr>
              <a:pPr>
                <a:def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BA01D4-5D5C-475D-AA71-184A216DE8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0534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0" name="Rectangle 9"/>
          <p:cNvSpPr/>
          <p:nvPr/>
        </p:nvSpPr>
        <p:spPr>
          <a:xfrm>
            <a:off x="-9144" y="6053328"/>
            <a:ext cx="176174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1" name="Rectangle 10"/>
          <p:cNvSpPr/>
          <p:nvPr/>
        </p:nvSpPr>
        <p:spPr>
          <a:xfrm>
            <a:off x="1905000" y="6044184"/>
            <a:ext cx="7239000"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9" name="Subtitle 8"/>
          <p:cNvSpPr>
            <a:spLocks noGrp="1"/>
          </p:cNvSpPr>
          <p:nvPr>
            <p:ph type="subTitle" idx="1"/>
          </p:nvPr>
        </p:nvSpPr>
        <p:spPr>
          <a:xfrm>
            <a:off x="1981200" y="6050037"/>
            <a:ext cx="6896100" cy="685800"/>
          </a:xfrm>
        </p:spPr>
        <p:txBody>
          <a:bodyPr anchor="ctr"/>
          <a:lstStyle>
            <a:lvl1pPr marL="0" indent="0" algn="l" eaLnBrk="1" latinLnBrk="0" hangingPunct="1">
              <a:buNone/>
              <a:defRPr kumimoji="0" sz="2800">
                <a:solidFill>
                  <a:srgbClr val="FFFFFF"/>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1" hangingPunct="1"/>
            <a:r>
              <a:rPr lang="en-US" dirty="0" smtClean="0"/>
              <a:t>Click to edit Master subtitle style</a:t>
            </a:r>
            <a:endParaRPr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eaLnBrk="1" latinLnBrk="0" hangingPunct="1">
              <a:defRPr kumimoji="0" sz="2000">
                <a:solidFill>
                  <a:srgbClr val="FFFFFF"/>
                </a:solidFill>
              </a:defRPr>
            </a:lvl1pPr>
            <a:extLst/>
          </a:lstStyle>
          <a:p>
            <a:fld id="{047E157E-8DCB-4F70-A0AF-5EB586A91DD4}" type="datetime1">
              <a:rPr lang="en-US" smtClean="0"/>
              <a:pPr/>
              <a:t>2/19/2015</a:t>
            </a:fld>
            <a:endParaRPr lang="en-US" dirty="0"/>
          </a:p>
        </p:txBody>
      </p:sp>
      <p:sp>
        <p:nvSpPr>
          <p:cNvPr id="17" name="Footer Placeholder 16"/>
          <p:cNvSpPr>
            <a:spLocks noGrp="1"/>
          </p:cNvSpPr>
          <p:nvPr>
            <p:ph type="ftr" sz="quarter" idx="11"/>
          </p:nvPr>
        </p:nvSpPr>
        <p:spPr>
          <a:xfrm>
            <a:off x="2085393" y="236539"/>
            <a:ext cx="5867400" cy="365125"/>
          </a:xfrm>
        </p:spPr>
        <p:txBody>
          <a:bodyPr/>
          <a:lstStyle>
            <a:lvl1pPr algn="r" eaLnBrk="1" latinLnBrk="0" hangingPunct="1">
              <a:defRPr kumimoji="0">
                <a:solidFill>
                  <a:schemeClr val="tx2"/>
                </a:solidFill>
              </a:defRPr>
            </a:lvl1pPr>
            <a:extLst/>
          </a:lstStyle>
          <a:p>
            <a:endParaRPr lang="en-US" dirty="0">
              <a:solidFill>
                <a:srgbClr val="DEF5FA"/>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eaLnBrk="1" latinLnBrk="0" hangingPunct="1">
              <a:defRPr kumimoji="0">
                <a:solidFill>
                  <a:schemeClr val="tx2"/>
                </a:solidFill>
              </a:defRPr>
            </a:lvl1pPr>
            <a:extLst/>
          </a:lstStyle>
          <a:p>
            <a:fld id="{8F82E0A0-C266-4798-8C8F-B9F91E9DA37E}" type="slidenum">
              <a:rPr lang="en-US" smtClean="0">
                <a:solidFill>
                  <a:srgbClr val="DEF5FA"/>
                </a:solidFill>
              </a:rPr>
              <a:pPr/>
              <a:t>‹#›</a:t>
            </a:fld>
            <a:endParaRPr lang="en-US" dirty="0">
              <a:solidFill>
                <a:srgbClr val="DEF5FA"/>
              </a:solidFill>
            </a:endParaRPr>
          </a:p>
        </p:txBody>
      </p:sp>
      <p:sp>
        <p:nvSpPr>
          <p:cNvPr id="12" name="Rectangle 11"/>
          <p:cNvSpPr>
            <a:spLocks noGrp="1"/>
          </p:cNvSpPr>
          <p:nvPr>
            <p:ph type="title"/>
          </p:nvPr>
        </p:nvSpPr>
        <p:spPr>
          <a:xfrm>
            <a:off x="2362200" y="3124200"/>
            <a:ext cx="6477000" cy="2717800"/>
          </a:xfrm>
        </p:spPr>
        <p:txBody>
          <a:bodyPr rtlCol="0" anchor="b"/>
          <a:lstStyle>
            <a:lvl1pPr eaLnBrk="1" latinLnBrk="0" hangingPunct="1">
              <a:defRPr kumimoji="0" cap="all" baseline="0"/>
            </a:lvl1pPr>
            <a:extLst/>
          </a:lstStyle>
          <a:p>
            <a:pPr eaLnBrk="1" latinLnBrk="1" hangingPunct="1"/>
            <a:r>
              <a:rPr lang="en-US" smtClean="0"/>
              <a:t>Click to edit Master title style</a:t>
            </a:r>
            <a:endParaRPr/>
          </a:p>
        </p:txBody>
      </p:sp>
    </p:spTree>
    <p:extLst>
      <p:ext uri="{BB962C8B-B14F-4D97-AF65-F5344CB8AC3E}">
        <p14:creationId xmlns:p14="http://schemas.microsoft.com/office/powerpoint/2010/main" val="38569401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eaLnBrk="1" latinLnBrk="1" hangingPunct="1"/>
            <a:r>
              <a:rPr lang="en-US" smtClean="0"/>
              <a:t>Click to edit Master title style</a:t>
            </a:r>
            <a:endParaRPr/>
          </a:p>
        </p:txBody>
      </p:sp>
      <p:sp>
        <p:nvSpPr>
          <p:cNvPr id="3" name="Rectangle 2"/>
          <p:cNvSpPr>
            <a:spLocks noGrp="1"/>
          </p:cNvSpPr>
          <p:nvPr>
            <p:ph type="dt" sz="half" idx="10"/>
          </p:nvPr>
        </p:nvSpPr>
        <p:spPr/>
        <p:txBody>
          <a:bodyPr/>
          <a:lstStyle>
            <a:extLst/>
          </a:lstStyle>
          <a:p>
            <a:fld id="{E4606EA6-EFEA-4C30-9264-4F9291A5780D}" type="datetime1">
              <a:rPr lang="en-US" smtClean="0">
                <a:solidFill>
                  <a:srgbClr val="464646"/>
                </a:solidFill>
              </a:rPr>
              <a:pPr/>
              <a:t>2/19/2015</a:t>
            </a:fld>
            <a:endParaRPr lang="en-US">
              <a:solidFill>
                <a:srgbClr val="464646"/>
              </a:solidFill>
            </a:endParaRPr>
          </a:p>
        </p:txBody>
      </p:sp>
      <p:sp>
        <p:nvSpPr>
          <p:cNvPr id="4" name="Rectangle 3"/>
          <p:cNvSpPr>
            <a:spLocks noGrp="1"/>
          </p:cNvSpPr>
          <p:nvPr>
            <p:ph type="ftr" sz="quarter" idx="11"/>
          </p:nvPr>
        </p:nvSpPr>
        <p:spPr/>
        <p:txBody>
          <a:bodyPr/>
          <a:lstStyle>
            <a:extLst/>
          </a:lstStyle>
          <a:p>
            <a:endParaRPr lang="en-US">
              <a:solidFill>
                <a:srgbClr val="464646"/>
              </a:solidFill>
            </a:endParaRPr>
          </a:p>
        </p:txBody>
      </p:sp>
      <p:sp>
        <p:nvSpPr>
          <p:cNvPr id="5" name="Rectangle 4"/>
          <p:cNvSpPr>
            <a:spLocks noGrp="1"/>
          </p:cNvSpPr>
          <p:nvPr>
            <p:ph type="sldNum" sz="quarter" idx="12"/>
          </p:nvPr>
        </p:nvSpPr>
        <p:spPr/>
        <p:txBody>
          <a:bodyPr/>
          <a:lstStyle>
            <a:extLst/>
          </a:lstStyle>
          <a:p>
            <a:fld id="{8F82E0A0-C266-4798-8C8F-B9F91E9DA37E}" type="slidenum">
              <a:rPr lang="en-US" smtClean="0"/>
              <a:pPr/>
              <a:t>‹#›</a:t>
            </a:fld>
            <a:endParaRPr lang="en-US"/>
          </a:p>
        </p:txBody>
      </p:sp>
      <p:sp>
        <p:nvSpPr>
          <p:cNvPr id="7" name="Rectangle 6"/>
          <p:cNvSpPr>
            <a:spLocks noGrp="1"/>
          </p:cNvSpPr>
          <p:nvPr>
            <p:ph sz="quarter" idx="13"/>
          </p:nvPr>
        </p:nvSpPr>
        <p:spPr>
          <a:xfrm>
            <a:off x="609600" y="1803400"/>
            <a:ext cx="8153400" cy="43688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Tree>
    <p:extLst>
      <p:ext uri="{BB962C8B-B14F-4D97-AF65-F5344CB8AC3E}">
        <p14:creationId xmlns:p14="http://schemas.microsoft.com/office/powerpoint/2010/main" val="415979307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2648" y="157480"/>
            <a:ext cx="8153400" cy="1341120"/>
          </a:xfrm>
        </p:spPr>
        <p:txBody>
          <a:bodyPr anchor="b"/>
          <a:lstStyle>
            <a:lvl1pPr eaLnBrk="1" latinLnBrk="0" hangingPunct="1">
              <a:defRPr kumimoji="0"/>
            </a:lvl1pPr>
            <a:extLst/>
          </a:lstStyle>
          <a:p>
            <a:pPr eaLnBrk="1" latinLnBrk="1" hangingPunct="1"/>
            <a:r>
              <a:rPr lang="en-US" smtClean="0"/>
              <a:t>Click to edit Master title style</a:t>
            </a:r>
            <a:endParaRPr/>
          </a:p>
        </p:txBody>
      </p:sp>
      <p:sp>
        <p:nvSpPr>
          <p:cNvPr id="11" name="Content Placeholder 10"/>
          <p:cNvSpPr>
            <a:spLocks noGrp="1"/>
          </p:cNvSpPr>
          <p:nvPr>
            <p:ph sz="quarter" idx="13"/>
          </p:nvPr>
        </p:nvSpPr>
        <p:spPr>
          <a:xfrm>
            <a:off x="609600" y="2559757"/>
            <a:ext cx="3886200" cy="35052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3" name="Content Placeholder 12"/>
          <p:cNvSpPr>
            <a:spLocks noGrp="1"/>
          </p:cNvSpPr>
          <p:nvPr>
            <p:ph sz="quarter" idx="14"/>
          </p:nvPr>
        </p:nvSpPr>
        <p:spPr>
          <a:xfrm>
            <a:off x="4800600" y="2559757"/>
            <a:ext cx="3886200" cy="3505200"/>
          </a:xfrm>
        </p:spPr>
        <p:txBody>
          <a:bodyPr/>
          <a:lstStyle>
            <a:extLst/>
          </a:lstStyle>
          <a:p>
            <a:pPr lvl="0" eaLnBrk="1" latinLnBrk="1" hangingPunct="1"/>
            <a:r>
              <a:rPr lang="en-US" smtClean="0"/>
              <a:t>Click to edit Master text styles</a:t>
            </a:r>
          </a:p>
          <a:p>
            <a:pPr lvl="1" eaLnBrk="1" latinLnBrk="1" hangingPunct="1"/>
            <a:r>
              <a:rPr lang="en-US" smtClean="0"/>
              <a:t>Second level</a:t>
            </a:r>
          </a:p>
          <a:p>
            <a:pPr lvl="2" eaLnBrk="1" latinLnBrk="1" hangingPunct="1"/>
            <a:r>
              <a:rPr lang="en-US" smtClean="0"/>
              <a:t>Third level</a:t>
            </a:r>
          </a:p>
          <a:p>
            <a:pPr lvl="3" eaLnBrk="1" latinLnBrk="1" hangingPunct="1"/>
            <a:r>
              <a:rPr lang="en-US" smtClean="0"/>
              <a:t>Fourth level</a:t>
            </a:r>
          </a:p>
          <a:p>
            <a:pPr lvl="4" eaLnBrk="1" latinLnBrk="1" hangingPunct="1"/>
            <a:r>
              <a:rPr lang="en-US" smtClean="0"/>
              <a:t>Fifth level</a:t>
            </a:r>
            <a:endParaRPr/>
          </a:p>
        </p:txBody>
      </p:sp>
      <p:sp>
        <p:nvSpPr>
          <p:cNvPr id="10" name="Date Placeholder 9"/>
          <p:cNvSpPr>
            <a:spLocks noGrp="1"/>
          </p:cNvSpPr>
          <p:nvPr>
            <p:ph type="dt" sz="half" idx="15"/>
          </p:nvPr>
        </p:nvSpPr>
        <p:spPr/>
        <p:txBody>
          <a:bodyPr rtlCol="0"/>
          <a:lstStyle>
            <a:extLst/>
          </a:lstStyle>
          <a:p>
            <a:fld id="{E4606EA6-EFEA-4C30-9264-4F9291A5780D}" type="datetime1">
              <a:rPr lang="en-US" smtClean="0">
                <a:solidFill>
                  <a:srgbClr val="464646"/>
                </a:solidFill>
              </a:rPr>
              <a:pPr/>
              <a:t>2/19/2015</a:t>
            </a:fld>
            <a:endParaRPr lang="en-US">
              <a:solidFill>
                <a:srgbClr val="464646"/>
              </a:solidFill>
            </a:endParaRPr>
          </a:p>
        </p:txBody>
      </p:sp>
      <p:sp>
        <p:nvSpPr>
          <p:cNvPr id="12" name="Slide Number Placeholder 11"/>
          <p:cNvSpPr>
            <a:spLocks noGrp="1"/>
          </p:cNvSpPr>
          <p:nvPr>
            <p:ph type="sldNum" sz="quarter" idx="16"/>
          </p:nvPr>
        </p:nvSpPr>
        <p:spPr/>
        <p:txBody>
          <a:bodyPr rtlCol="0"/>
          <a:lstStyle>
            <a:extLst/>
          </a:lstStyle>
          <a:p>
            <a:fld id="{8F82E0A0-C266-4798-8C8F-B9F91E9DA37E}" type="slidenum">
              <a:rPr lang="en-US" smtClean="0"/>
              <a:pPr/>
              <a:t>‹#›</a:t>
            </a:fld>
            <a:endParaRPr lang="en-US"/>
          </a:p>
        </p:txBody>
      </p:sp>
      <p:sp>
        <p:nvSpPr>
          <p:cNvPr id="14" name="Footer Placeholder 13"/>
          <p:cNvSpPr>
            <a:spLocks noGrp="1"/>
          </p:cNvSpPr>
          <p:nvPr>
            <p:ph type="ftr" sz="quarter" idx="17"/>
          </p:nvPr>
        </p:nvSpPr>
        <p:spPr/>
        <p:txBody>
          <a:bodyPr rtlCol="0"/>
          <a:lstStyle>
            <a:extLst/>
          </a:lstStyle>
          <a:p>
            <a:endParaRPr lang="en-US">
              <a:solidFill>
                <a:srgbClr val="464646"/>
              </a:solidFill>
            </a:endParaRPr>
          </a:p>
        </p:txBody>
      </p:sp>
      <p:sp>
        <p:nvSpPr>
          <p:cNvPr id="16" name="Text Placeholder 15"/>
          <p:cNvSpPr>
            <a:spLocks noGrp="1"/>
          </p:cNvSpPr>
          <p:nvPr>
            <p:ph type="body" sz="quarter" idx="18"/>
          </p:nvPr>
        </p:nvSpPr>
        <p:spPr>
          <a:xfrm>
            <a:off x="609600" y="1816383"/>
            <a:ext cx="3886200" cy="707136"/>
          </a:xfrm>
          <a:solidFill>
            <a:schemeClr val="accent2"/>
          </a:solidFill>
        </p:spPr>
        <p:txBody>
          <a:bodyPr rtlCol="0" anchor="ctr"/>
          <a:lstStyle>
            <a:lvl1pPr eaLnBrk="1" latinLnBrk="0" hangingPunct="1">
              <a:buFontTx/>
              <a:buNone/>
              <a:defRPr kumimoji="0" sz="2000" b="1">
                <a:solidFill>
                  <a:srgbClr val="FFFFFF"/>
                </a:solidFill>
              </a:defRPr>
            </a:lvl1pPr>
            <a:extLst/>
          </a:lstStyle>
          <a:p>
            <a:pPr lvl="0" eaLnBrk="1" latinLnBrk="1" hangingPunct="1"/>
            <a:r>
              <a:rPr lang="en-US" smtClean="0"/>
              <a:t>Click to edit Master text styles</a:t>
            </a:r>
          </a:p>
        </p:txBody>
      </p:sp>
      <p:sp>
        <p:nvSpPr>
          <p:cNvPr id="15" name="Text Placeholder 14"/>
          <p:cNvSpPr>
            <a:spLocks noGrp="1"/>
          </p:cNvSpPr>
          <p:nvPr>
            <p:ph type="body" sz="quarter" idx="19"/>
          </p:nvPr>
        </p:nvSpPr>
        <p:spPr>
          <a:xfrm>
            <a:off x="4800600" y="1816383"/>
            <a:ext cx="3886200" cy="707136"/>
          </a:xfrm>
          <a:solidFill>
            <a:schemeClr val="accent4"/>
          </a:solidFill>
        </p:spPr>
        <p:txBody>
          <a:bodyPr rtlCol="0" anchor="ctr"/>
          <a:lstStyle>
            <a:lvl1pPr eaLnBrk="1" latinLnBrk="0" hangingPunct="1">
              <a:buFontTx/>
              <a:buNone/>
              <a:defRPr kumimoji="0" sz="2000" b="1">
                <a:solidFill>
                  <a:srgbClr val="FFFFFF"/>
                </a:solidFill>
              </a:defRPr>
            </a:lvl1pPr>
            <a:extLst/>
          </a:lstStyle>
          <a:p>
            <a:pPr lvl="0" eaLnBrk="1" latinLnBrk="1" hangingPunct="1"/>
            <a:r>
              <a:rPr lang="en-US" smtClean="0"/>
              <a:t>Click to edit Master text styles</a:t>
            </a:r>
          </a:p>
        </p:txBody>
      </p:sp>
    </p:spTree>
    <p:extLst>
      <p:ext uri="{BB962C8B-B14F-4D97-AF65-F5344CB8AC3E}">
        <p14:creationId xmlns:p14="http://schemas.microsoft.com/office/powerpoint/2010/main" val="10885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1" hangingPunct="1"/>
            <a:r>
              <a:rPr lang="en-US" smtClean="0"/>
              <a:t>Click to edit Master title style</a:t>
            </a:r>
            <a:endParaRPr/>
          </a:p>
        </p:txBody>
      </p:sp>
      <p:sp>
        <p:nvSpPr>
          <p:cNvPr id="3" name="Date Placeholder 2"/>
          <p:cNvSpPr>
            <a:spLocks noGrp="1"/>
          </p:cNvSpPr>
          <p:nvPr>
            <p:ph type="dt" sz="half" idx="10"/>
          </p:nvPr>
        </p:nvSpPr>
        <p:spPr/>
        <p:txBody>
          <a:bodyPr/>
          <a:lstStyle>
            <a:extLst/>
          </a:lstStyle>
          <a:p>
            <a:fld id="{6DFADB5D-B7A0-47E3-AD2D-B1A6F8614213}" type="datetime1">
              <a:rPr lang="en-US" smtClean="0">
                <a:solidFill>
                  <a:srgbClr val="464646"/>
                </a:solidFill>
              </a:rPr>
              <a:pPr/>
              <a:t>2/19/2015</a:t>
            </a:fld>
            <a:endParaRPr lang="en-US">
              <a:solidFill>
                <a:srgbClr val="464646"/>
              </a:solidFill>
            </a:endParaRPr>
          </a:p>
        </p:txBody>
      </p:sp>
      <p:sp>
        <p:nvSpPr>
          <p:cNvPr id="4" name="Footer Placeholder 3"/>
          <p:cNvSpPr>
            <a:spLocks noGrp="1"/>
          </p:cNvSpPr>
          <p:nvPr>
            <p:ph type="ftr" sz="quarter" idx="11"/>
          </p:nvPr>
        </p:nvSpPr>
        <p:spPr/>
        <p:txBody>
          <a:bodyPr/>
          <a:lstStyle>
            <a:extLst/>
          </a:lstStyle>
          <a:p>
            <a:endParaRPr lang="en-US">
              <a:solidFill>
                <a:srgbClr val="464646"/>
              </a:solidFill>
            </a:endParaRPr>
          </a:p>
        </p:txBody>
      </p:sp>
      <p:sp>
        <p:nvSpPr>
          <p:cNvPr id="5" name="Slide Number Placeholder 4"/>
          <p:cNvSpPr>
            <a:spLocks noGrp="1"/>
          </p:cNvSpPr>
          <p:nvPr>
            <p:ph type="sldNum" sz="quarter" idx="12"/>
          </p:nvPr>
        </p:nvSpPr>
        <p:spPr/>
        <p:txBody>
          <a:bodyPr/>
          <a:lstStyle>
            <a:lvl1pPr eaLnBrk="1" latinLnBrk="0" hangingPunct="1">
              <a:defRPr kumimoji="0">
                <a:solidFill>
                  <a:srgbClr val="FFFFFF"/>
                </a:solidFill>
              </a:defRPr>
            </a:lvl1pPr>
            <a:extLst/>
          </a:lstStyle>
          <a:p>
            <a:fld id="{A3F7CB7D-F184-43C7-B6FD-03D728E1BBFF}" type="slidenum">
              <a:rPr lang="en-US" smtClean="0"/>
              <a:pPr/>
              <a:t>‹#›</a:t>
            </a:fld>
            <a:endParaRPr lang="en-US" dirty="0"/>
          </a:p>
        </p:txBody>
      </p:sp>
    </p:spTree>
    <p:extLst>
      <p:ext uri="{BB962C8B-B14F-4D97-AF65-F5344CB8AC3E}">
        <p14:creationId xmlns:p14="http://schemas.microsoft.com/office/powerpoint/2010/main" val="893519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20536" y="0"/>
            <a:ext cx="8123464" cy="4559808"/>
          </a:xfrm>
          <a:solidFill>
            <a:schemeClr val="tx2">
              <a:shade val="50000"/>
            </a:schemeClr>
          </a:solidFill>
          <a:ln>
            <a:noFill/>
          </a:ln>
        </p:spPr>
        <p:txBody>
          <a:bodyPr/>
          <a:lstStyle>
            <a:lvl1pPr eaLnBrk="1" latinLnBrk="0" hangingPunct="1">
              <a:buNone/>
              <a:defRPr kumimoji="0" sz="3200"/>
            </a:lvl1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00200" y="5486400"/>
            <a:ext cx="7315200" cy="685800"/>
          </a:xfrm>
        </p:spPr>
        <p:txBody>
          <a:bodyPr/>
          <a:lstStyle>
            <a:lvl1pPr marL="0" indent="0" eaLnBrk="1" latinLnBrk="0" hangingPunct="1">
              <a:buFontTx/>
              <a:buNone/>
              <a:defRPr kumimoji="0" sz="1700"/>
            </a:lvl1pPr>
            <a:lvl2pPr eaLnBrk="1" latinLnBrk="0" hangingPunct="1">
              <a:buFontTx/>
              <a:buNone/>
              <a:defRPr kumimoji="0" sz="1200"/>
            </a:lvl2pPr>
            <a:lvl3pPr eaLnBrk="1" latinLnBrk="0" hangingPunct="1">
              <a:buFontTx/>
              <a:buNone/>
              <a:defRPr kumimoji="0" sz="1000"/>
            </a:lvl3pPr>
            <a:lvl4pPr eaLnBrk="1" latinLnBrk="0" hangingPunct="1">
              <a:buFontTx/>
              <a:buNone/>
              <a:defRPr kumimoji="0" sz="900"/>
            </a:lvl4pPr>
            <a:lvl5pPr eaLnBrk="1" latinLnBrk="0" hangingPunct="1">
              <a:buFontTx/>
              <a:buNone/>
              <a:defRPr kumimoji="0" sz="900"/>
            </a:lvl5pPr>
            <a:extLst/>
          </a:lstStyle>
          <a:p>
            <a:pPr lvl="0" eaLnBrk="1" latinLnBrk="1" hangingPunct="1"/>
            <a:r>
              <a:rPr lang="en-US" smtClean="0"/>
              <a:t>Click to edit Master text styles</a:t>
            </a:r>
          </a:p>
        </p:txBody>
      </p:sp>
      <p:sp>
        <p:nvSpPr>
          <p:cNvPr id="2" name="Title 1"/>
          <p:cNvSpPr>
            <a:spLocks noGrp="1"/>
          </p:cNvSpPr>
          <p:nvPr>
            <p:ph type="title"/>
          </p:nvPr>
        </p:nvSpPr>
        <p:spPr>
          <a:xfrm>
            <a:off x="1600200" y="4724400"/>
            <a:ext cx="7315200" cy="609600"/>
          </a:xfrm>
        </p:spPr>
        <p:txBody>
          <a:bodyPr anchor="ctr"/>
          <a:lstStyle>
            <a:lvl1pPr algn="l" eaLnBrk="1" latinLnBrk="0" hangingPunct="1">
              <a:buNone/>
              <a:defRPr kumimoji="0" sz="2800" b="0">
                <a:solidFill>
                  <a:srgbClr val="FFFFFF"/>
                </a:solidFill>
              </a:defRPr>
            </a:lvl1pPr>
            <a:extLst/>
          </a:lstStyle>
          <a:p>
            <a:pPr eaLnBrk="1" latinLnBrk="1" hangingPunct="1"/>
            <a:r>
              <a:rPr lang="en-US" smtClean="0"/>
              <a:t>Click to edit Master title style</a:t>
            </a:r>
            <a:endParaRPr/>
          </a:p>
        </p:txBody>
      </p:sp>
      <p:sp>
        <p:nvSpPr>
          <p:cNvPr id="11" name="Rectangle 10"/>
          <p:cNvSpPr/>
          <p:nvPr/>
        </p:nvSpPr>
        <p:spPr>
          <a:xfrm>
            <a:off x="734786" y="-9144"/>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extLst/>
          </a:lstStyle>
          <a:p>
            <a:fld id="{E4606EA6-EFEA-4C30-9264-4F9291A5780D}" type="datetime1">
              <a:rPr lang="en-US" smtClean="0">
                <a:solidFill>
                  <a:srgbClr val="DEF5FA"/>
                </a:solidFill>
              </a:rPr>
              <a:pPr/>
              <a:t>2/19/2015</a:t>
            </a:fld>
            <a:endParaRPr lang="en-US">
              <a:solidFill>
                <a:srgbClr val="DEF5FA"/>
              </a:solidFill>
            </a:endParaRPr>
          </a:p>
        </p:txBody>
      </p:sp>
      <p:sp>
        <p:nvSpPr>
          <p:cNvPr id="13" name="Slide Number Placeholder 12"/>
          <p:cNvSpPr>
            <a:spLocks noGrp="1"/>
          </p:cNvSpPr>
          <p:nvPr>
            <p:ph type="sldNum" sz="quarter" idx="11"/>
          </p:nvPr>
        </p:nvSpPr>
        <p:spPr>
          <a:xfrm>
            <a:off x="0" y="4667249"/>
            <a:ext cx="1447800" cy="663579"/>
          </a:xfrm>
        </p:spPr>
        <p:txBody>
          <a:bodyPr rtlCol="0"/>
          <a:lstStyle>
            <a:lvl1pPr eaLnBrk="1" latinLnBrk="0" hangingPunct="1">
              <a:defRPr kumimoji="0" sz="2800"/>
            </a:lvl1pPr>
            <a:extLst/>
          </a:lstStyle>
          <a:p>
            <a:fld id="{8F82E0A0-C266-4798-8C8F-B9F91E9DA37E}" type="slidenum">
              <a:rPr lang="en-US" smtClean="0"/>
              <a:pPr/>
              <a:t>‹#›</a:t>
            </a:fld>
            <a:endParaRPr lang="en-US" dirty="0"/>
          </a:p>
        </p:txBody>
      </p:sp>
      <p:sp>
        <p:nvSpPr>
          <p:cNvPr id="14" name="Footer Placeholder 13"/>
          <p:cNvSpPr>
            <a:spLocks noGrp="1"/>
          </p:cNvSpPr>
          <p:nvPr>
            <p:ph type="ftr" sz="quarter" idx="12"/>
          </p:nvPr>
        </p:nvSpPr>
        <p:spPr>
          <a:xfrm>
            <a:off x="1600200" y="6248207"/>
            <a:ext cx="4572000" cy="365125"/>
          </a:xfrm>
        </p:spPr>
        <p:txBody>
          <a:bodyPr rtlCol="0"/>
          <a:lstStyle>
            <a:extLst/>
          </a:lstStyle>
          <a:p>
            <a:endParaRPr lang="en-US" dirty="0">
              <a:solidFill>
                <a:srgbClr val="DEF5FA"/>
              </a:solidFill>
            </a:endParaRPr>
          </a:p>
        </p:txBody>
      </p:sp>
    </p:spTree>
    <p:extLst>
      <p:ext uri="{BB962C8B-B14F-4D97-AF65-F5344CB8AC3E}">
        <p14:creationId xmlns:p14="http://schemas.microsoft.com/office/powerpoint/2010/main" val="66775671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1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C1F9BBF-FC7F-4195-9087-2303BED63C11}" type="datetimeFigureOut">
              <a:rPr lang="en-US"/>
              <a:pPr>
                <a:defRPr/>
              </a:pPr>
              <a:t>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BE023E-7BD8-448D-8EE5-2E3DCE6F2641}"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0FA9E5-6744-4841-888F-9E7CC0C2B7EC}" type="datetimeFigureOut">
              <a:rPr lang="en-US">
                <a:solidFill>
                  <a:srgbClr val="464646"/>
                </a:solidFill>
              </a:rPr>
              <a:pPr/>
              <a:t>2/19/2015</a:t>
            </a:fld>
            <a:endParaRPr>
              <a:solidFill>
                <a:srgbClr val="464646"/>
              </a:solidFill>
            </a:endParaRPr>
          </a:p>
        </p:txBody>
      </p:sp>
      <p:sp>
        <p:nvSpPr>
          <p:cNvPr id="5" name="Footer Placeholder 4"/>
          <p:cNvSpPr>
            <a:spLocks noGrp="1"/>
          </p:cNvSpPr>
          <p:nvPr>
            <p:ph type="ftr" sz="quarter" idx="11"/>
          </p:nvPr>
        </p:nvSpPr>
        <p:spPr/>
        <p:txBody>
          <a:bodyPr/>
          <a:lstStyle/>
          <a:p>
            <a:endParaRPr>
              <a:solidFill>
                <a:srgbClr val="464646"/>
              </a:solidFill>
            </a:endParaRPr>
          </a:p>
        </p:txBody>
      </p:sp>
      <p:sp>
        <p:nvSpPr>
          <p:cNvPr id="6" name="Slide Number Placeholder 5"/>
          <p:cNvSpPr>
            <a:spLocks noGrp="1"/>
          </p:cNvSpPr>
          <p:nvPr>
            <p:ph type="sldNum" sz="quarter" idx="12"/>
          </p:nvPr>
        </p:nvSpPr>
        <p:spPr/>
        <p:txBody>
          <a:bodyPr/>
          <a:lstStyle/>
          <a:p>
            <a:fld id="{AAEAE4A8-A6E5-453E-B946-FB774B73F48C}" type="slidenum">
              <a:rPr/>
              <a:pPr/>
              <a:t>‹#›</a:t>
            </a:fld>
            <a:endParaRPr/>
          </a:p>
        </p:txBody>
      </p:sp>
    </p:spTree>
    <p:extLst>
      <p:ext uri="{BB962C8B-B14F-4D97-AF65-F5344CB8AC3E}">
        <p14:creationId xmlns:p14="http://schemas.microsoft.com/office/powerpoint/2010/main" val="181758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37C6A88-9FC2-469C-92C3-00027E53AC51}" type="datetimeFigureOut">
              <a:rPr lang="en-US"/>
              <a:pPr>
                <a:defRPr/>
              </a:pPr>
              <a:t>2/19/2015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D084F8-BFAE-43E0-8A00-FB633E91ADD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BF956AD-5577-47BD-A4F6-CF6CE401D3BC}" type="datetimeFigureOut">
              <a:rPr lang="en-US"/>
              <a:pPr>
                <a:defRPr/>
              </a:pPr>
              <a:t>2/19/2015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DF450C6-5AA2-4AB8-8E24-4882F9F1CCA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80871" y="6492875"/>
            <a:ext cx="2133600" cy="365125"/>
          </a:xfrm>
        </p:spPr>
        <p:txBody>
          <a:bodyPr/>
          <a:lstStyle>
            <a:lvl1pPr algn="l">
              <a:defRPr>
                <a:solidFill>
                  <a:schemeClr val="bg1"/>
                </a:solidFill>
              </a:defRPr>
            </a:lvl1pPr>
          </a:lstStyle>
          <a:p>
            <a:pPr>
              <a:defRPr/>
            </a:pPr>
            <a:fld id="{8B90E1D4-DEFB-4EAA-8F0A-F86D63BBDA29}"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4F6A21-0F9C-4DEF-97F6-78DCDD3BE55A}" type="datetimeFigureOut">
              <a:rPr lang="en-US"/>
              <a:pPr>
                <a:defRPr/>
              </a:pPr>
              <a:t>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DE0508-EE3F-43DA-9B20-37EBB63FDAC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F1784B-B726-4959-AA82-B3A7AF93EC0D}" type="datetimeFigureOut">
              <a:rPr lang="en-US"/>
              <a:pPr>
                <a:defRPr/>
              </a:pPr>
              <a:t>2/19/2015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F754BA-4ADA-4881-926E-A418D4E9F60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EAE2165-C1BE-4056-94DF-0FC5FE59F3F6}" type="datetimeFigureOut">
              <a:rPr lang="en-US"/>
              <a:pPr>
                <a:defRPr/>
              </a:pPr>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427DFBA-C715-454A-9E7B-3357B8D2449E}" type="slidenum">
              <a:rPr lang="en-US"/>
              <a:pPr>
                <a:defRPr/>
              </a:pPr>
              <a:t>‹#›</a:t>
            </a:fld>
            <a:endParaRPr lang="en-US"/>
          </a:p>
        </p:txBody>
      </p:sp>
      <p:sp>
        <p:nvSpPr>
          <p:cNvPr id="7" name="Title Placeholder 1"/>
          <p:cNvSpPr txBox="1">
            <a:spLocks/>
          </p:cNvSpPr>
          <p:nvPr userDrawn="1"/>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Click to edit Master title style</a:t>
            </a:r>
          </a:p>
        </p:txBody>
      </p:sp>
      <p:sp>
        <p:nvSpPr>
          <p:cNvPr id="8" name="Text Placeholder 2"/>
          <p:cNvSpPr txBox="1">
            <a:spLocks/>
          </p:cNvSpPr>
          <p:nvPr userDrawn="1"/>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Second level</a:t>
            </a:r>
          </a:p>
          <a:p>
            <a:pPr marL="1143000" marR="0" lvl="2" indent="-2286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smtClean="0">
                <a:ln>
                  <a:noFill/>
                </a:ln>
                <a:solidFill>
                  <a:schemeClr val="tx1"/>
                </a:solidFill>
                <a:effectLst/>
                <a:uLnTx/>
                <a:uFillTx/>
                <a:latin typeface="+mn-lt"/>
                <a:ea typeface="+mn-ea"/>
                <a:cs typeface="+mn-cs"/>
              </a:rPr>
              <a:t>Third level</a:t>
            </a:r>
          </a:p>
          <a:p>
            <a:pPr marL="1600200" marR="0" lvl="3" indent="-2286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Fourth level</a:t>
            </a:r>
          </a:p>
          <a:p>
            <a:pPr marL="2057400" marR="0" lvl="4" indent="-2286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smtClean="0">
                <a:ln>
                  <a:noFill/>
                </a:ln>
                <a:solidFill>
                  <a:schemeClr val="tx1"/>
                </a:solidFill>
                <a:effectLst/>
                <a:uLnTx/>
                <a:uFillTx/>
                <a:latin typeface="+mn-lt"/>
                <a:ea typeface="+mn-ea"/>
                <a:cs typeface="+mn-cs"/>
              </a:rPr>
              <a:t>Fifth level</a:t>
            </a:r>
          </a:p>
        </p:txBody>
      </p:sp>
      <p:sp>
        <p:nvSpPr>
          <p:cNvPr id="9"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284952-8F0B-4195-BCDA-F9CCF77DBC12}" type="datetimeFigureOut">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2/19/2015</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EEB846-7D44-4BA0-A071-0132B676DE8E}"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1" name="Picture 7" descr="EPA-slide-bg.jpg"/>
          <p:cNvPicPr>
            <a:picLocks noChangeAspect="1"/>
          </p:cNvPicPr>
          <p:nvPr userDrawn="1"/>
        </p:nvPicPr>
        <p:blipFill>
          <a:blip r:embed="rId13" cstate="print"/>
          <a:srcRect/>
          <a:stretch>
            <a:fillRect/>
          </a:stretch>
        </p:blipFill>
        <p:spPr bwMode="auto">
          <a:xfrm>
            <a:off x="0" y="98425"/>
            <a:ext cx="9144000" cy="6759575"/>
          </a:xfrm>
          <a:prstGeom prst="rect">
            <a:avLst/>
          </a:prstGeom>
          <a:noFill/>
          <a:ln w="9525">
            <a:noFill/>
            <a:miter lim="800000"/>
            <a:headEnd/>
            <a:tailEnd/>
          </a:ln>
        </p:spPr>
      </p:pic>
      <p:sp>
        <p:nvSpPr>
          <p:cNvPr id="12" name="Slide Number Placeholder 5"/>
          <p:cNvSpPr txBox="1">
            <a:spLocks/>
          </p:cNvSpPr>
          <p:nvPr userDrawn="1"/>
        </p:nvSpPr>
        <p:spPr>
          <a:xfrm>
            <a:off x="184220" y="6492875"/>
            <a:ext cx="2133600" cy="365125"/>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4EDFC3D-254E-4D84-BE13-36EB01263887}" type="slidenum">
              <a:rPr kumimoji="0" lang="en-US" sz="14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chemeClr val="bg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0435" t="78682" r="12398" b="7426"/>
          <a:stretch/>
        </p:blipFill>
        <p:spPr bwMode="auto">
          <a:xfrm>
            <a:off x="0" y="5541158"/>
            <a:ext cx="9144000" cy="13168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Placeholder 1"/>
          <p:cNvSpPr>
            <a:spLocks noGrp="1"/>
          </p:cNvSpPr>
          <p:nvPr>
            <p:ph type="title"/>
          </p:nvPr>
        </p:nvSpPr>
        <p:spPr>
          <a:xfrm>
            <a:off x="457200" y="1143000"/>
            <a:ext cx="8229600" cy="50323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781800" y="6356350"/>
            <a:ext cx="2133600" cy="365125"/>
          </a:xfrm>
          <a:prstGeom prst="rect">
            <a:avLst/>
          </a:prstGeom>
        </p:spPr>
        <p:txBody>
          <a:bodyPr vert="horz" lIns="91440" tIns="45720" rIns="91440" bIns="45720" rtlCol="0" anchor="ctr"/>
          <a:lstStyle>
            <a:lvl1pPr algn="r">
              <a:defRPr sz="1200" b="1">
                <a:solidFill>
                  <a:schemeClr val="tx1"/>
                </a:solidFill>
              </a:defRPr>
            </a:lvl1pPr>
          </a:lstStyle>
          <a:p>
            <a:fld id="{677E9D7C-2E65-45FE-910C-8CEF97BFFD00}" type="slidenum">
              <a:rPr lang="en-US" smtClean="0"/>
              <a:pPr/>
              <a:t>‹#›</a:t>
            </a:fld>
            <a:endParaRPr lang="en-US" dirty="0"/>
          </a:p>
        </p:txBody>
      </p:sp>
      <p:pic>
        <p:nvPicPr>
          <p:cNvPr id="7" name="Picture 2"/>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13059" t="5799" r="12535" b="83783"/>
          <a:stretch/>
        </p:blipFill>
        <p:spPr bwMode="auto">
          <a:xfrm>
            <a:off x="0" y="0"/>
            <a:ext cx="9144000" cy="10242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90402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iming>
    <p:tnLst>
      <p:par>
        <p:cTn id="1" dur="indefinite" restart="never" nodeType="tmRoot"/>
      </p:par>
    </p:tnLst>
  </p:timing>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781D69-6351-45A0-9CBF-78EFDE0BA66B}" type="datetime1">
              <a:rPr lang="en-US" smtClean="0">
                <a:solidFill>
                  <a:prstClr val="black">
                    <a:tint val="75000"/>
                  </a:prstClr>
                </a:solidFill>
              </a:rPr>
              <a:pPr>
                <a:defRPr/>
              </a:pPr>
              <a:t>2/19/2015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8FAEB79-87C8-4E8E-8FA6-B0E7D14D3D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40216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803400"/>
            <a:ext cx="8153400" cy="4323080"/>
          </a:xfrm>
          <a:prstGeom prst="rect">
            <a:avLst/>
          </a:prstGeom>
        </p:spPr>
        <p:txBody>
          <a:bodyPr vert="horz">
            <a:normAutofit/>
          </a:bodyPr>
          <a:lstStyle>
            <a:extLst/>
          </a:lstStyle>
          <a:p>
            <a:pPr lvl="0" eaLnBrk="1" latinLnBrk="1" hangingPunct="1"/>
            <a:r>
              <a:rPr kumimoji="0" lang="en-US" smtClean="0"/>
              <a:t>Click to edit Master text styles</a:t>
            </a:r>
          </a:p>
          <a:p>
            <a:pPr lvl="1" eaLnBrk="1" latinLnBrk="1" hangingPunct="1"/>
            <a:r>
              <a:rPr kumimoji="0" lang="en-US" smtClean="0"/>
              <a:t>Second level</a:t>
            </a:r>
          </a:p>
          <a:p>
            <a:pPr lvl="2" eaLnBrk="1" latinLnBrk="1" hangingPunct="1"/>
            <a:r>
              <a:rPr kumimoji="0" lang="en-US" smtClean="0"/>
              <a:t>Third level</a:t>
            </a:r>
          </a:p>
          <a:p>
            <a:pPr lvl="3" eaLnBrk="1" latinLnBrk="1" hangingPunct="1"/>
            <a:r>
              <a:rPr kumimoji="0" lang="en-US" smtClean="0"/>
              <a:t>Fourth level</a:t>
            </a:r>
          </a:p>
          <a:p>
            <a:pPr lvl="4" eaLnBrk="1" latinLnBrk="1"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extLst/>
          </a:lstStyle>
          <a:p>
            <a:pPr fontAlgn="auto">
              <a:spcBef>
                <a:spcPts val="0"/>
              </a:spcBef>
              <a:spcAft>
                <a:spcPts val="0"/>
              </a:spcAft>
            </a:pPr>
            <a:fld id="{E4606EA6-EFEA-4C30-9264-4F9291A5780D}" type="datetime1">
              <a:rPr lang="en-US" smtClean="0">
                <a:solidFill>
                  <a:srgbClr val="464646"/>
                </a:solidFill>
                <a:latin typeface="Tw Cen MT"/>
              </a:rPr>
              <a:pPr fontAlgn="auto">
                <a:spcBef>
                  <a:spcPts val="0"/>
                </a:spcBef>
                <a:spcAft>
                  <a:spcPts val="0"/>
                </a:spcAft>
              </a:pPr>
              <a:t>2/19/2015</a:t>
            </a:fld>
            <a:endParaRPr lang="en-US" dirty="0">
              <a:solidFill>
                <a:srgbClr val="464646"/>
              </a:solidFill>
              <a:latin typeface="Tw Cen MT"/>
            </a:endParaRPr>
          </a:p>
        </p:txBody>
      </p:sp>
      <p:sp>
        <p:nvSpPr>
          <p:cNvPr id="3" name="Footer Placeholder 2"/>
          <p:cNvSpPr>
            <a:spLocks noGrp="1"/>
          </p:cNvSpPr>
          <p:nvPr>
            <p:ph type="ftr" sz="quarter" idx="3"/>
          </p:nvPr>
        </p:nvSpPr>
        <p:spPr>
          <a:xfrm>
            <a:off x="609602" y="6248207"/>
            <a:ext cx="5421083" cy="365125"/>
          </a:xfrm>
          <a:prstGeom prst="rect">
            <a:avLst/>
          </a:prstGeom>
        </p:spPr>
        <p:txBody>
          <a:bodyPr vert="horz" anchor="ctr"/>
          <a:lstStyle>
            <a:lvl1pPr algn="r" eaLnBrk="1" latinLnBrk="0" hangingPunct="1">
              <a:defRPr kumimoji="0" sz="1400">
                <a:solidFill>
                  <a:schemeClr val="tx2"/>
                </a:solidFill>
              </a:defRPr>
            </a:lvl1pPr>
            <a:extLst/>
          </a:lstStyle>
          <a:p>
            <a:pPr fontAlgn="auto">
              <a:spcBef>
                <a:spcPts val="0"/>
              </a:spcBef>
              <a:spcAft>
                <a:spcPts val="0"/>
              </a:spcAft>
            </a:pPr>
            <a:endParaRPr lang="en-US" dirty="0">
              <a:solidFill>
                <a:srgbClr val="464646"/>
              </a:solidFill>
              <a:latin typeface="Tw Cen MT"/>
            </a:endParaRPr>
          </a:p>
        </p:txBody>
      </p:sp>
      <p:sp>
        <p:nvSpPr>
          <p:cNvPr id="7" name="Rectangle 6"/>
          <p:cNvSpPr/>
          <p:nvPr/>
        </p:nvSpPr>
        <p:spPr>
          <a:xfrm>
            <a:off x="0" y="1460227"/>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8" name="Rectangle 7"/>
          <p:cNvSpPr/>
          <p:nvPr/>
        </p:nvSpPr>
        <p:spPr>
          <a:xfrm>
            <a:off x="0" y="1505947"/>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9" name="Rectangle 8"/>
          <p:cNvSpPr/>
          <p:nvPr/>
        </p:nvSpPr>
        <p:spPr>
          <a:xfrm>
            <a:off x="590550" y="1505947"/>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pPr>
            <a:endParaRPr lang="en-US">
              <a:solidFill>
                <a:prstClr val="white"/>
              </a:solidFill>
            </a:endParaRPr>
          </a:p>
        </p:txBody>
      </p:sp>
      <p:sp>
        <p:nvSpPr>
          <p:cNvPr id="23" name="Slide Number Placeholder 22"/>
          <p:cNvSpPr>
            <a:spLocks noGrp="1"/>
          </p:cNvSpPr>
          <p:nvPr>
            <p:ph type="sldNum" sz="quarter" idx="4"/>
          </p:nvPr>
        </p:nvSpPr>
        <p:spPr>
          <a:xfrm>
            <a:off x="0" y="1498010"/>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extLst/>
          </a:lstStyle>
          <a:p>
            <a:pPr fontAlgn="auto">
              <a:spcBef>
                <a:spcPts val="0"/>
              </a:spcBef>
              <a:spcAft>
                <a:spcPts val="0"/>
              </a:spcAft>
            </a:pPr>
            <a:fld id="{8F82E0A0-C266-4798-8C8F-B9F91E9DA37E}" type="slidenum">
              <a:rPr lang="en-US" smtClean="0">
                <a:latin typeface="Tw Cen MT"/>
              </a:rPr>
              <a:pPr fontAlgn="auto">
                <a:spcBef>
                  <a:spcPts val="0"/>
                </a:spcBef>
                <a:spcAft>
                  <a:spcPts val="0"/>
                </a:spcAft>
              </a:pPr>
              <a:t>‹#›</a:t>
            </a:fld>
            <a:endParaRPr lang="en-US" dirty="0">
              <a:latin typeface="Tw Cen MT"/>
            </a:endParaRPr>
          </a:p>
        </p:txBody>
      </p:sp>
      <p:sp>
        <p:nvSpPr>
          <p:cNvPr id="22" name="Title Placeholder 21"/>
          <p:cNvSpPr>
            <a:spLocks noGrp="1"/>
          </p:cNvSpPr>
          <p:nvPr>
            <p:ph type="title"/>
          </p:nvPr>
        </p:nvSpPr>
        <p:spPr>
          <a:xfrm>
            <a:off x="609600" y="157480"/>
            <a:ext cx="8153400" cy="1341120"/>
          </a:xfrm>
          <a:prstGeom prst="rect">
            <a:avLst/>
          </a:prstGeom>
        </p:spPr>
        <p:txBody>
          <a:bodyPr vert="horz" anchor="b">
            <a:normAutofit/>
          </a:bodyPr>
          <a:lstStyle>
            <a:extLst/>
          </a:lstStyle>
          <a:p>
            <a:pPr eaLnBrk="1" latinLnBrk="1" hangingPunct="1"/>
            <a:r>
              <a:rPr kumimoji="0" lang="en-US" smtClean="0"/>
              <a:t>Click to edit Master title style</a:t>
            </a:r>
          </a:p>
        </p:txBody>
      </p:sp>
    </p:spTree>
    <p:extLst>
      <p:ext uri="{BB962C8B-B14F-4D97-AF65-F5344CB8AC3E}">
        <p14:creationId xmlns:p14="http://schemas.microsoft.com/office/powerpoint/2010/main" val="9252839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txStyles>
    <p:titleStyle>
      <a:lvl1pPr algn="l" rtl="0" eaLnBrk="1" latinLnBrk="0" hangingPunct="1">
        <a:spcBef>
          <a:spcPct val="0"/>
        </a:spcBef>
        <a:buNone/>
        <a:defRPr kumimoji="0"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chh.org/Program/EquippingStatesforReimbursement.aspx" TargetMode="External"/><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8" Type="http://schemas.openxmlformats.org/officeDocument/2006/relationships/hyperlink" Target="http://nhqrnet.ahrq.gov/asthma/" TargetMode="External"/><Relationship Id="rId3" Type="http://schemas.openxmlformats.org/officeDocument/2006/relationships/hyperlink" Target="http://www.nchh.org/Resources/HealthcareFinancing.aspx" TargetMode="External"/><Relationship Id="rId7" Type="http://schemas.openxmlformats.org/officeDocument/2006/relationships/hyperlink" Target="http://www.asthmacommunitynetwork.org/resources/valueproposition" TargetMode="External"/><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hyperlink" Target="http://www.asthmacommunitynetwork.org/awards/winners/category/126" TargetMode="External"/><Relationship Id="rId5" Type="http://schemas.openxmlformats.org/officeDocument/2006/relationships/hyperlink" Target="http://asthmaregionalcouncil.org/wp-content/uploads/2014/02/2010_Investing-in-Best-Practices-for-Asthma-A-Business-Case.pdf" TargetMode="External"/><Relationship Id="rId4" Type="http://schemas.openxmlformats.org/officeDocument/2006/relationships/hyperlink" Target="http://www.cdc.gov/asthma/pdfs/Asthma_Reimbursement_Report.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3.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4.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2.xml"/><Relationship Id="rId7" Type="http://schemas.openxmlformats.org/officeDocument/2006/relationships/image" Target="../media/image29.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25.jpe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mailto:cohealthyhousing@googlegroups.com" TargetMode="External"/><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hyperlink" Target="mailto:Abby.D.Hugill@hud.gov" TargetMode="External"/><Relationship Id="rId5" Type="http://schemas.openxmlformats.org/officeDocument/2006/relationships/hyperlink" Target="mailto:jill.bednarek@state.co.us" TargetMode="Externa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6.jpeg"/><Relationship Id="rId2" Type="http://schemas.openxmlformats.org/officeDocument/2006/relationships/slideLayout" Target="../slideLayouts/slideLayout24.xml"/><Relationship Id="rId1" Type="http://schemas.openxmlformats.org/officeDocument/2006/relationships/tags" Target="../tags/tag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27805" y="1342244"/>
            <a:ext cx="9171806" cy="1219200"/>
          </a:xfrm>
        </p:spPr>
        <p:txBody>
          <a:bodyPr/>
          <a:lstStyle/>
          <a:p>
            <a:pPr eaLnBrk="1" hangingPunct="1"/>
            <a:r>
              <a:rPr lang="en-US" sz="3200" b="1" dirty="0" smtClean="0"/>
              <a:t>Securing </a:t>
            </a:r>
            <a:r>
              <a:rPr lang="en-US" sz="3200" b="1" dirty="0"/>
              <a:t>Coverage for In-Home Asthma Care </a:t>
            </a:r>
            <a:r>
              <a:rPr lang="en-US" sz="3200" b="1" dirty="0" smtClean="0"/>
              <a:t>Services</a:t>
            </a:r>
            <a:endParaRPr lang="en-US" sz="3200" dirty="0" smtClean="0"/>
          </a:p>
        </p:txBody>
      </p:sp>
      <p:sp>
        <p:nvSpPr>
          <p:cNvPr id="5" name="Subtitle 2"/>
          <p:cNvSpPr txBox="1">
            <a:spLocks/>
          </p:cNvSpPr>
          <p:nvPr/>
        </p:nvSpPr>
        <p:spPr>
          <a:xfrm>
            <a:off x="1447800" y="4800600"/>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6" name="Subtitle 2"/>
          <p:cNvSpPr txBox="1">
            <a:spLocks/>
          </p:cNvSpPr>
          <p:nvPr/>
        </p:nvSpPr>
        <p:spPr>
          <a:xfrm>
            <a:off x="1295400" y="5029200"/>
            <a:ext cx="6400800" cy="12192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7" name="Subtitle 2"/>
          <p:cNvSpPr txBox="1">
            <a:spLocks/>
          </p:cNvSpPr>
          <p:nvPr/>
        </p:nvSpPr>
        <p:spPr>
          <a:xfrm>
            <a:off x="-49069" y="2735418"/>
            <a:ext cx="9193070" cy="2655342"/>
          </a:xfrm>
          <a:prstGeom prst="rect">
            <a:avLst/>
          </a:prstGeom>
        </p:spPr>
        <p:txBody>
          <a:bodyPr>
            <a:normAutofit/>
          </a:bodyPr>
          <a:lstStyle/>
          <a:p>
            <a:pPr marL="854075" lvl="1" indent="-396875" algn="ctr">
              <a:defRPr/>
            </a:pPr>
            <a:r>
              <a:rPr lang="en-US" sz="1900" b="1" dirty="0" smtClean="0">
                <a:solidFill>
                  <a:schemeClr val="accent1"/>
                </a:solidFill>
              </a:rPr>
              <a:t>Featuring:</a:t>
            </a:r>
          </a:p>
          <a:p>
            <a:pPr marL="854075" lvl="1" indent="-396875" algn="ctr">
              <a:defRPr/>
            </a:pPr>
            <a:endParaRPr lang="en-US" sz="800" b="1" dirty="0" smtClean="0"/>
          </a:p>
          <a:p>
            <a:pPr marL="854075" lvl="1" indent="-396875" algn="ctr">
              <a:defRPr/>
            </a:pPr>
            <a:r>
              <a:rPr lang="en-US" sz="1900" b="1" dirty="0" smtClean="0"/>
              <a:t> </a:t>
            </a:r>
            <a:r>
              <a:rPr lang="en-US" sz="1600" b="1" dirty="0" smtClean="0">
                <a:cs typeface="Arial" panose="020B0604020202020204" pitchFamily="34" charset="0"/>
              </a:rPr>
              <a:t>Amanda Reddy, </a:t>
            </a:r>
            <a:r>
              <a:rPr lang="en-US" sz="1600" dirty="0">
                <a:cs typeface="Arial" panose="020B0604020202020204" pitchFamily="34" charset="0"/>
              </a:rPr>
              <a:t>National Center for Healthy </a:t>
            </a:r>
            <a:r>
              <a:rPr lang="en-US" sz="1600" dirty="0" smtClean="0">
                <a:cs typeface="Arial" panose="020B0604020202020204" pitchFamily="34" charset="0"/>
              </a:rPr>
              <a:t>Housing</a:t>
            </a:r>
          </a:p>
          <a:p>
            <a:pPr marL="854075" lvl="1" indent="-396875" algn="ctr">
              <a:defRPr/>
            </a:pPr>
            <a:endParaRPr lang="en-US" sz="1600" b="1" dirty="0" smtClean="0">
              <a:cs typeface="Arial" panose="020B0604020202020204" pitchFamily="34" charset="0"/>
            </a:endParaRPr>
          </a:p>
          <a:p>
            <a:pPr marL="854075" lvl="1" indent="-396875" algn="ctr">
              <a:defRPr/>
            </a:pPr>
            <a:r>
              <a:rPr lang="en-US" sz="1600" b="1" dirty="0" smtClean="0">
                <a:cs typeface="Arial" panose="020B0604020202020204" pitchFamily="34" charset="0"/>
              </a:rPr>
              <a:t>Abby </a:t>
            </a:r>
            <a:r>
              <a:rPr lang="en-US" sz="1600" b="1" dirty="0">
                <a:cs typeface="Arial" panose="020B0604020202020204" pitchFamily="34" charset="0"/>
              </a:rPr>
              <a:t>Hugill, </a:t>
            </a:r>
            <a:r>
              <a:rPr lang="en-US" sz="1600" dirty="0">
                <a:cs typeface="Arial" panose="020B0604020202020204" pitchFamily="34" charset="0"/>
              </a:rPr>
              <a:t>U.S. Department of Housing and Urban </a:t>
            </a:r>
            <a:r>
              <a:rPr lang="en-US" sz="1600" dirty="0" smtClean="0">
                <a:cs typeface="Arial" panose="020B0604020202020204" pitchFamily="34" charset="0"/>
              </a:rPr>
              <a:t>Development</a:t>
            </a:r>
          </a:p>
          <a:p>
            <a:pPr marL="854075" lvl="1" indent="-396875" algn="ctr">
              <a:defRPr/>
            </a:pPr>
            <a:endParaRPr lang="en-US" sz="1600" b="1" dirty="0" smtClean="0">
              <a:cs typeface="Arial" panose="020B0604020202020204" pitchFamily="34" charset="0"/>
            </a:endParaRPr>
          </a:p>
          <a:p>
            <a:pPr marL="854075" lvl="1" indent="-396875" algn="ctr">
              <a:defRPr/>
            </a:pPr>
            <a:r>
              <a:rPr lang="en-US" sz="1600" b="1" dirty="0" smtClean="0">
                <a:cs typeface="Arial" panose="020B0604020202020204" pitchFamily="34" charset="0"/>
              </a:rPr>
              <a:t>Jill </a:t>
            </a:r>
            <a:r>
              <a:rPr lang="en-US" sz="1600" b="1" dirty="0" err="1" smtClean="0">
                <a:cs typeface="Arial" panose="020B0604020202020204" pitchFamily="34" charset="0"/>
              </a:rPr>
              <a:t>Bednarek</a:t>
            </a:r>
            <a:r>
              <a:rPr lang="en-US" sz="1600" b="1" dirty="0" smtClean="0">
                <a:cs typeface="Arial" panose="020B0604020202020204" pitchFamily="34" charset="0"/>
              </a:rPr>
              <a:t>, </a:t>
            </a:r>
            <a:r>
              <a:rPr lang="en-US" sz="1600" dirty="0">
                <a:cs typeface="Arial" panose="020B0604020202020204" pitchFamily="34" charset="0"/>
              </a:rPr>
              <a:t>Healthy Living Branch, Colorado Department of Public Health and </a:t>
            </a:r>
            <a:r>
              <a:rPr lang="en-US" sz="1600" dirty="0" smtClean="0">
                <a:cs typeface="Arial" panose="020B0604020202020204" pitchFamily="34" charset="0"/>
              </a:rPr>
              <a:t>Environment</a:t>
            </a:r>
          </a:p>
          <a:p>
            <a:pPr algn="ctr" fontAlgn="auto">
              <a:spcBef>
                <a:spcPct val="20000"/>
              </a:spcBef>
              <a:spcAft>
                <a:spcPts val="0"/>
              </a:spcAft>
              <a:defRPr/>
            </a:pPr>
            <a:endParaRPr lang="en-US" b="1" i="1" dirty="0" smtClean="0">
              <a:latin typeface="+mn-lt"/>
            </a:endParaRPr>
          </a:p>
          <a:p>
            <a:pPr fontAlgn="auto">
              <a:spcBef>
                <a:spcPct val="20000"/>
              </a:spcBef>
              <a:spcAft>
                <a:spcPts val="0"/>
              </a:spcAft>
              <a:buFont typeface="Arial" pitchFamily="34" charset="0"/>
              <a:buNone/>
              <a:defRPr/>
            </a:pPr>
            <a:endParaRPr lang="en-US" i="1" dirty="0">
              <a:solidFill>
                <a:schemeClr val="tx1">
                  <a:tint val="75000"/>
                </a:schemeClr>
              </a:solidFill>
              <a:latin typeface="+mn-lt"/>
            </a:endParaRPr>
          </a:p>
          <a:p>
            <a:pPr fontAlgn="auto">
              <a:spcBef>
                <a:spcPct val="20000"/>
              </a:spcBef>
              <a:spcAft>
                <a:spcPts val="0"/>
              </a:spcAft>
              <a:buFont typeface="Arial" pitchFamily="34" charset="0"/>
              <a:buNone/>
              <a:defRPr/>
            </a:pPr>
            <a:endParaRPr lang="en-US" i="1" dirty="0">
              <a:solidFill>
                <a:schemeClr val="tx1">
                  <a:tint val="75000"/>
                </a:schemeClr>
              </a:solidFill>
              <a:latin typeface="+mn-lt"/>
            </a:endParaRPr>
          </a:p>
        </p:txBody>
      </p:sp>
      <p:sp>
        <p:nvSpPr>
          <p:cNvPr id="8" name="TextBox 7"/>
          <p:cNvSpPr txBox="1"/>
          <p:nvPr/>
        </p:nvSpPr>
        <p:spPr>
          <a:xfrm>
            <a:off x="643202" y="4991669"/>
            <a:ext cx="7817618" cy="1058751"/>
          </a:xfrm>
          <a:prstGeom prst="rect">
            <a:avLst/>
          </a:prstGeom>
          <a:noFill/>
        </p:spPr>
        <p:txBody>
          <a:bodyPr wrap="square" rtlCol="0">
            <a:spAutoFit/>
          </a:bodyPr>
          <a:lstStyle/>
          <a:p>
            <a:pPr algn="ctr" fontAlgn="auto">
              <a:spcBef>
                <a:spcPct val="20000"/>
              </a:spcBef>
              <a:spcAft>
                <a:spcPts val="0"/>
              </a:spcAft>
              <a:defRPr/>
            </a:pPr>
            <a:endParaRPr lang="en-US" b="1" i="1" dirty="0" smtClean="0"/>
          </a:p>
          <a:p>
            <a:pPr algn="ctr" fontAlgn="auto">
              <a:spcBef>
                <a:spcPct val="20000"/>
              </a:spcBef>
              <a:spcAft>
                <a:spcPts val="0"/>
              </a:spcAft>
              <a:defRPr/>
            </a:pPr>
            <a:r>
              <a:rPr lang="en-US" sz="1400" b="1" i="1" dirty="0" smtClean="0"/>
              <a:t>Wednesday, February 18, 2015   </a:t>
            </a:r>
            <a:r>
              <a:rPr lang="en-US" sz="1400" i="1" dirty="0" smtClean="0"/>
              <a:t/>
            </a:r>
            <a:br>
              <a:rPr lang="en-US" sz="1400" i="1" dirty="0" smtClean="0"/>
            </a:br>
            <a:r>
              <a:rPr lang="en-US" sz="1400" i="1" dirty="0" smtClean="0"/>
              <a:t>Webinar 2:00 – 3:00 p.m. EST</a:t>
            </a:r>
            <a:br>
              <a:rPr lang="en-US" sz="1400" i="1" dirty="0" smtClean="0"/>
            </a:br>
            <a:r>
              <a:rPr lang="en-US" sz="1400" i="1" dirty="0" smtClean="0"/>
              <a:t>Live Online Q&amp;A 3:00 – 3:30 p.m. EST on AsthmaCommunityNetwork.org</a:t>
            </a:r>
            <a:endParaRPr lang="en-US" sz="1400" i="1" dirty="0"/>
          </a:p>
        </p:txBody>
      </p:sp>
      <p:sp>
        <p:nvSpPr>
          <p:cNvPr id="9" name="Title 1"/>
          <p:cNvSpPr txBox="1">
            <a:spLocks/>
          </p:cNvSpPr>
          <p:nvPr/>
        </p:nvSpPr>
        <p:spPr>
          <a:xfrm>
            <a:off x="675167" y="919776"/>
            <a:ext cx="7772400" cy="823446"/>
          </a:xfrm>
          <a:prstGeom prst="rect">
            <a:avLst/>
          </a:prstGeom>
        </p:spPr>
        <p:txBody>
          <a:bodyPr anchor="ctr">
            <a:normAutofit fontScale="45000" lnSpcReduction="20000"/>
          </a:bodyPr>
          <a:lstStyle/>
          <a:p>
            <a:pPr algn="ctr" fontAlgn="auto">
              <a:spcAft>
                <a:spcPts val="0"/>
              </a:spcAft>
              <a:defRPr/>
            </a:pPr>
            <a:r>
              <a:rPr lang="en-US" sz="8900" b="1" dirty="0">
                <a:solidFill>
                  <a:srgbClr val="0070C0"/>
                </a:solidFill>
                <a:latin typeface="+mj-lt"/>
                <a:ea typeface="+mj-ea"/>
                <a:cs typeface="+mj-cs"/>
              </a:rPr>
              <a:t>Welcome to the Webinar</a:t>
            </a:r>
            <a:r>
              <a:rPr lang="en-US" sz="4400" dirty="0">
                <a:latin typeface="+mj-lt"/>
                <a:ea typeface="+mj-ea"/>
                <a:cs typeface="+mj-cs"/>
              </a:rPr>
              <a:t> </a:t>
            </a:r>
            <a:br>
              <a:rPr lang="en-US" sz="4400" dirty="0">
                <a:latin typeface="+mj-lt"/>
                <a:ea typeface="+mj-ea"/>
                <a:cs typeface="+mj-cs"/>
              </a:rPr>
            </a:br>
            <a:endParaRPr lang="en-US" sz="4400" dirty="0">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descr="MP900422279.png"/>
          <p:cNvPicPr>
            <a:picLocks noGrp="1" noChangeAspect="1"/>
          </p:cNvPicPr>
          <p:nvPr>
            <p:ph sz="quarter" idx="13"/>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sp>
        <p:nvSpPr>
          <p:cNvPr id="2" name="Title 1"/>
          <p:cNvSpPr>
            <a:spLocks noGrp="1"/>
          </p:cNvSpPr>
          <p:nvPr>
            <p:ph type="title"/>
          </p:nvPr>
        </p:nvSpPr>
        <p:spPr/>
        <p:txBody>
          <a:bodyPr>
            <a:normAutofit/>
          </a:bodyPr>
          <a:lstStyle/>
          <a:p>
            <a:r>
              <a:rPr lang="en-US" b="1" dirty="0" smtClean="0"/>
              <a:t>Reimbursement by the numbers:</a:t>
            </a:r>
            <a:r>
              <a:rPr lang="en-US" dirty="0" smtClean="0"/>
              <a:t/>
            </a:r>
            <a:br>
              <a:rPr lang="en-US" dirty="0" smtClean="0"/>
            </a:br>
            <a:r>
              <a:rPr lang="en-US" sz="2800" dirty="0" smtClean="0"/>
              <a:t>Home-based asthma services</a:t>
            </a:r>
            <a:endParaRPr lang="en-US" sz="2800" dirty="0"/>
          </a:p>
        </p:txBody>
      </p:sp>
      <p:grpSp>
        <p:nvGrpSpPr>
          <p:cNvPr id="3" name="Group 2"/>
          <p:cNvGrpSpPr/>
          <p:nvPr/>
        </p:nvGrpSpPr>
        <p:grpSpPr>
          <a:xfrm>
            <a:off x="668825" y="2145668"/>
            <a:ext cx="8034949" cy="3259249"/>
            <a:chOff x="609600" y="2426325"/>
            <a:chExt cx="8034949" cy="3259249"/>
          </a:xfrm>
        </p:grpSpPr>
        <p:sp>
          <p:nvSpPr>
            <p:cNvPr id="4" name="Rectangle 3"/>
            <p:cNvSpPr/>
            <p:nvPr/>
          </p:nvSpPr>
          <p:spPr>
            <a:xfrm>
              <a:off x="3560652" y="2426325"/>
              <a:ext cx="2251295" cy="3259247"/>
            </a:xfrm>
            <a:prstGeom prst="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609600" y="2426326"/>
              <a:ext cx="2251295" cy="3259247"/>
            </a:xfrm>
            <a:prstGeom prst="rect">
              <a:avLst/>
            </a:prstGeom>
            <a:ln>
              <a:no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a:off x="6393254" y="2426327"/>
              <a:ext cx="2251295" cy="3259247"/>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sp>
          <p:nvSpPr>
            <p:cNvPr id="7" name="TextBox 6"/>
            <p:cNvSpPr txBox="1"/>
            <p:nvPr/>
          </p:nvSpPr>
          <p:spPr>
            <a:xfrm>
              <a:off x="734839" y="2546251"/>
              <a:ext cx="2000816" cy="3139321"/>
            </a:xfrm>
            <a:prstGeom prst="rect">
              <a:avLst/>
            </a:prstGeom>
            <a:noFill/>
          </p:spPr>
          <p:txBody>
            <a:bodyPr wrap="square" rtlCol="0">
              <a:spAutoFit/>
            </a:bodyPr>
            <a:lstStyle/>
            <a:p>
              <a:pPr algn="ctr" fontAlgn="auto">
                <a:spcBef>
                  <a:spcPts val="0"/>
                </a:spcBef>
                <a:spcAft>
                  <a:spcPts val="0"/>
                </a:spcAft>
              </a:pPr>
              <a:r>
                <a:rPr lang="en-US" sz="7200" b="1" dirty="0" smtClean="0">
                  <a:solidFill>
                    <a:prstClr val="white"/>
                  </a:solidFill>
                  <a:latin typeface="Tw Cen MT"/>
                </a:rPr>
                <a:t>13</a:t>
              </a:r>
              <a:r>
                <a:rPr lang="en-US" dirty="0" smtClean="0">
                  <a:solidFill>
                    <a:prstClr val="white"/>
                  </a:solidFill>
                  <a:latin typeface="Tw Cen MT"/>
                </a:rPr>
                <a:t> </a:t>
              </a:r>
            </a:p>
            <a:p>
              <a:pPr algn="ctr" fontAlgn="auto">
                <a:spcBef>
                  <a:spcPts val="0"/>
                </a:spcBef>
                <a:spcAft>
                  <a:spcPts val="0"/>
                </a:spcAft>
              </a:pPr>
              <a:r>
                <a:rPr lang="en-US" dirty="0" smtClean="0">
                  <a:solidFill>
                    <a:prstClr val="white"/>
                  </a:solidFill>
                  <a:latin typeface="Tw Cen MT"/>
                </a:rPr>
                <a:t>states have some Medicaid reimbursement for home-based asthma services in place (may be on very limited scale)</a:t>
              </a:r>
              <a:endParaRPr lang="en-US" dirty="0">
                <a:solidFill>
                  <a:prstClr val="white"/>
                </a:solidFill>
                <a:latin typeface="Tw Cen MT"/>
              </a:endParaRPr>
            </a:p>
          </p:txBody>
        </p:sp>
        <p:sp>
          <p:nvSpPr>
            <p:cNvPr id="10" name="TextBox 9"/>
            <p:cNvSpPr txBox="1"/>
            <p:nvPr/>
          </p:nvSpPr>
          <p:spPr>
            <a:xfrm>
              <a:off x="3626666" y="2546250"/>
              <a:ext cx="2000816" cy="3139321"/>
            </a:xfrm>
            <a:prstGeom prst="rect">
              <a:avLst/>
            </a:prstGeom>
            <a:noFill/>
          </p:spPr>
          <p:txBody>
            <a:bodyPr wrap="square" rtlCol="0">
              <a:spAutoFit/>
            </a:bodyPr>
            <a:lstStyle/>
            <a:p>
              <a:pPr algn="ctr" fontAlgn="auto">
                <a:spcBef>
                  <a:spcPts val="0"/>
                </a:spcBef>
                <a:spcAft>
                  <a:spcPts val="0"/>
                </a:spcAft>
              </a:pPr>
              <a:r>
                <a:rPr lang="en-US" sz="7200" b="1" dirty="0" smtClean="0">
                  <a:solidFill>
                    <a:prstClr val="white"/>
                  </a:solidFill>
                  <a:latin typeface="Tw Cen MT"/>
                </a:rPr>
                <a:t>3</a:t>
              </a:r>
              <a:r>
                <a:rPr lang="en-US" dirty="0" smtClean="0">
                  <a:solidFill>
                    <a:prstClr val="white"/>
                  </a:solidFill>
                  <a:latin typeface="Tw Cen MT"/>
                </a:rPr>
                <a:t> </a:t>
              </a:r>
            </a:p>
            <a:p>
              <a:pPr algn="ctr" fontAlgn="auto">
                <a:spcBef>
                  <a:spcPts val="0"/>
                </a:spcBef>
                <a:spcAft>
                  <a:spcPts val="0"/>
                </a:spcAft>
              </a:pPr>
              <a:r>
                <a:rPr lang="en-US" dirty="0">
                  <a:solidFill>
                    <a:prstClr val="white"/>
                  </a:solidFill>
                  <a:latin typeface="Tw Cen MT"/>
                </a:rPr>
                <a:t>a</a:t>
              </a:r>
              <a:r>
                <a:rPr lang="en-US" dirty="0" smtClean="0">
                  <a:solidFill>
                    <a:prstClr val="white"/>
                  </a:solidFill>
                  <a:latin typeface="Tw Cen MT"/>
                </a:rPr>
                <a:t>dditional states expect to have some Medicaid reimbursement for home-based asthma services in place within a year</a:t>
              </a:r>
              <a:endParaRPr lang="en-US" dirty="0">
                <a:solidFill>
                  <a:prstClr val="white"/>
                </a:solidFill>
                <a:latin typeface="Tw Cen MT"/>
              </a:endParaRPr>
            </a:p>
          </p:txBody>
        </p:sp>
        <p:sp>
          <p:nvSpPr>
            <p:cNvPr id="11" name="TextBox 10"/>
            <p:cNvSpPr txBox="1"/>
            <p:nvPr/>
          </p:nvSpPr>
          <p:spPr>
            <a:xfrm>
              <a:off x="6511704" y="2426325"/>
              <a:ext cx="2000816" cy="3139321"/>
            </a:xfrm>
            <a:prstGeom prst="rect">
              <a:avLst/>
            </a:prstGeom>
            <a:noFill/>
          </p:spPr>
          <p:txBody>
            <a:bodyPr wrap="square" rtlCol="0">
              <a:spAutoFit/>
            </a:bodyPr>
            <a:lstStyle/>
            <a:p>
              <a:pPr algn="ctr" fontAlgn="auto">
                <a:spcBef>
                  <a:spcPts val="0"/>
                </a:spcBef>
                <a:spcAft>
                  <a:spcPts val="0"/>
                </a:spcAft>
              </a:pPr>
              <a:r>
                <a:rPr lang="en-US" sz="7200" b="1" dirty="0" smtClean="0">
                  <a:solidFill>
                    <a:srgbClr val="2DA2BF">
                      <a:lumMod val="50000"/>
                    </a:srgbClr>
                  </a:solidFill>
                  <a:latin typeface="Tw Cen MT"/>
                </a:rPr>
                <a:t>19</a:t>
              </a:r>
              <a:r>
                <a:rPr lang="en-US" dirty="0" smtClean="0">
                  <a:solidFill>
                    <a:srgbClr val="2DA2BF">
                      <a:lumMod val="50000"/>
                    </a:srgbClr>
                  </a:solidFill>
                  <a:latin typeface="Tw Cen MT"/>
                </a:rPr>
                <a:t> </a:t>
              </a:r>
            </a:p>
            <a:p>
              <a:pPr algn="ctr" fontAlgn="auto">
                <a:spcBef>
                  <a:spcPts val="0"/>
                </a:spcBef>
                <a:spcAft>
                  <a:spcPts val="0"/>
                </a:spcAft>
              </a:pPr>
              <a:r>
                <a:rPr lang="en-US" dirty="0" smtClean="0">
                  <a:solidFill>
                    <a:srgbClr val="2DA2BF">
                      <a:lumMod val="50000"/>
                    </a:srgbClr>
                  </a:solidFill>
                  <a:latin typeface="Tw Cen MT"/>
                </a:rPr>
                <a:t>states are exploring Medicaid reimbursement for home-based asthma services </a:t>
              </a:r>
            </a:p>
            <a:p>
              <a:pPr algn="ctr" fontAlgn="auto">
                <a:spcBef>
                  <a:spcPts val="0"/>
                </a:spcBef>
                <a:spcAft>
                  <a:spcPts val="0"/>
                </a:spcAft>
              </a:pPr>
              <a:r>
                <a:rPr lang="en-US" dirty="0" smtClean="0">
                  <a:solidFill>
                    <a:srgbClr val="2DA2BF">
                      <a:lumMod val="50000"/>
                    </a:srgbClr>
                  </a:solidFill>
                  <a:latin typeface="Tw Cen MT"/>
                </a:rPr>
                <a:t>(or an expansion of existing services)</a:t>
              </a:r>
              <a:endParaRPr lang="en-US" dirty="0">
                <a:solidFill>
                  <a:srgbClr val="2DA2BF">
                    <a:lumMod val="50000"/>
                  </a:srgbClr>
                </a:solidFill>
                <a:latin typeface="Tw Cen MT"/>
              </a:endParaRPr>
            </a:p>
          </p:txBody>
        </p:sp>
      </p:grpSp>
      <p:grpSp>
        <p:nvGrpSpPr>
          <p:cNvPr id="8" name="Group 7"/>
          <p:cNvGrpSpPr/>
          <p:nvPr/>
        </p:nvGrpSpPr>
        <p:grpSpPr>
          <a:xfrm>
            <a:off x="668824" y="5521047"/>
            <a:ext cx="8034950" cy="1200329"/>
            <a:chOff x="668824" y="5466729"/>
            <a:chExt cx="8034950" cy="1200329"/>
          </a:xfrm>
        </p:grpSpPr>
        <p:sp>
          <p:nvSpPr>
            <p:cNvPr id="13" name="Rectangle 12"/>
            <p:cNvSpPr/>
            <p:nvPr/>
          </p:nvSpPr>
          <p:spPr>
            <a:xfrm>
              <a:off x="668825" y="5524841"/>
              <a:ext cx="8034949" cy="1084106"/>
            </a:xfrm>
            <a:prstGeom prst="rect">
              <a:avLst/>
            </a:pr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Box 13"/>
            <p:cNvSpPr txBox="1"/>
            <p:nvPr/>
          </p:nvSpPr>
          <p:spPr>
            <a:xfrm>
              <a:off x="668824" y="5466729"/>
              <a:ext cx="2251295" cy="1200329"/>
            </a:xfrm>
            <a:prstGeom prst="rect">
              <a:avLst/>
            </a:prstGeom>
            <a:noFill/>
          </p:spPr>
          <p:txBody>
            <a:bodyPr wrap="square" rtlCol="0">
              <a:spAutoFit/>
            </a:bodyPr>
            <a:lstStyle/>
            <a:p>
              <a:pPr algn="ctr" fontAlgn="auto">
                <a:spcBef>
                  <a:spcPts val="0"/>
                </a:spcBef>
                <a:spcAft>
                  <a:spcPts val="0"/>
                </a:spcAft>
              </a:pPr>
              <a:r>
                <a:rPr lang="en-US" sz="7200" b="1" dirty="0" smtClean="0">
                  <a:solidFill>
                    <a:prstClr val="white"/>
                  </a:solidFill>
                  <a:latin typeface="Tw Cen MT"/>
                </a:rPr>
                <a:t>37</a:t>
              </a:r>
              <a:r>
                <a:rPr lang="en-US" dirty="0" smtClean="0">
                  <a:solidFill>
                    <a:prstClr val="white"/>
                  </a:solidFill>
                  <a:latin typeface="Tw Cen MT"/>
                </a:rPr>
                <a:t> </a:t>
              </a:r>
            </a:p>
          </p:txBody>
        </p:sp>
        <p:sp>
          <p:nvSpPr>
            <p:cNvPr id="15" name="TextBox 14"/>
            <p:cNvSpPr txBox="1"/>
            <p:nvPr/>
          </p:nvSpPr>
          <p:spPr>
            <a:xfrm>
              <a:off x="2794880" y="5586148"/>
              <a:ext cx="5677092" cy="923330"/>
            </a:xfrm>
            <a:prstGeom prst="rect">
              <a:avLst/>
            </a:prstGeom>
            <a:noFill/>
          </p:spPr>
          <p:txBody>
            <a:bodyPr wrap="square" rtlCol="0">
              <a:spAutoFit/>
            </a:bodyPr>
            <a:lstStyle/>
            <a:p>
              <a:pPr algn="ctr" fontAlgn="auto">
                <a:spcBef>
                  <a:spcPts val="0"/>
                </a:spcBef>
                <a:spcAft>
                  <a:spcPts val="0"/>
                </a:spcAft>
              </a:pPr>
              <a:r>
                <a:rPr lang="en-US" dirty="0" smtClean="0">
                  <a:solidFill>
                    <a:prstClr val="white"/>
                  </a:solidFill>
                  <a:latin typeface="Tw Cen MT"/>
                </a:rPr>
                <a:t>states reported that no services are in place or the respondent was not sure whether services were in place or the state did not respond to the survey</a:t>
              </a:r>
              <a:endParaRPr lang="en-US" dirty="0">
                <a:solidFill>
                  <a:prstClr val="white"/>
                </a:solidFill>
                <a:latin typeface="Tw Cen MT"/>
              </a:endParaRPr>
            </a:p>
          </p:txBody>
        </p:sp>
      </p:grpSp>
    </p:spTree>
    <p:extLst>
      <p:ext uri="{BB962C8B-B14F-4D97-AF65-F5344CB8AC3E}">
        <p14:creationId xmlns:p14="http://schemas.microsoft.com/office/powerpoint/2010/main" val="105932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P900422279.png"/>
          <p:cNvPicPr>
            <a:picLocks noGrp="1" noChangeAspect="1"/>
          </p:cNvPicPr>
          <p:nvPr>
            <p:ph sz="quarter" idx="13"/>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4592700" y="1736333"/>
            <a:ext cx="4560352" cy="5121667"/>
          </a:xfrm>
        </p:spPr>
      </p:pic>
      <p:sp>
        <p:nvSpPr>
          <p:cNvPr id="2" name="Title 1"/>
          <p:cNvSpPr>
            <a:spLocks noGrp="1"/>
          </p:cNvSpPr>
          <p:nvPr>
            <p:ph type="title"/>
          </p:nvPr>
        </p:nvSpPr>
        <p:spPr/>
        <p:txBody>
          <a:bodyPr/>
          <a:lstStyle/>
          <a:p>
            <a:r>
              <a:rPr lang="en-US" b="1" dirty="0" smtClean="0"/>
              <a:t>Current State of Play: ASTHMA</a:t>
            </a:r>
            <a:endParaRPr lang="en-US"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8161" y="1736333"/>
            <a:ext cx="7477285" cy="4900515"/>
          </a:xfrm>
          <a:prstGeom prst="rect">
            <a:avLst/>
          </a:prstGeom>
        </p:spPr>
      </p:pic>
    </p:spTree>
    <p:extLst>
      <p:ext uri="{BB962C8B-B14F-4D97-AF65-F5344CB8AC3E}">
        <p14:creationId xmlns:p14="http://schemas.microsoft.com/office/powerpoint/2010/main" val="2890119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MP900422279.png"/>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a:prstGeom prst="rect">
            <a:avLst/>
          </a:prstGeom>
        </p:spPr>
      </p:pic>
      <p:sp>
        <p:nvSpPr>
          <p:cNvPr id="2" name="Title 1"/>
          <p:cNvSpPr>
            <a:spLocks noGrp="1"/>
          </p:cNvSpPr>
          <p:nvPr>
            <p:ph type="title"/>
          </p:nvPr>
        </p:nvSpPr>
        <p:spPr>
          <a:xfrm>
            <a:off x="609599" y="157480"/>
            <a:ext cx="8317117" cy="1341120"/>
          </a:xfrm>
        </p:spPr>
        <p:txBody>
          <a:bodyPr>
            <a:normAutofit/>
          </a:bodyPr>
          <a:lstStyle/>
          <a:p>
            <a:r>
              <a:rPr lang="en-US" b="1" dirty="0" smtClean="0"/>
              <a:t>Who is eligible for these services?</a:t>
            </a:r>
            <a:br>
              <a:rPr lang="en-US" b="1" dirty="0" smtClean="0"/>
            </a:br>
            <a:r>
              <a:rPr lang="en-US" sz="1800" dirty="0">
                <a:solidFill>
                  <a:srgbClr val="464646"/>
                </a:solidFill>
              </a:rPr>
              <a:t>Among </a:t>
            </a:r>
            <a:r>
              <a:rPr lang="en-US" sz="1800" dirty="0" smtClean="0">
                <a:solidFill>
                  <a:srgbClr val="464646"/>
                </a:solidFill>
              </a:rPr>
              <a:t>13 states </a:t>
            </a:r>
            <a:r>
              <a:rPr lang="en-US" sz="1800" dirty="0">
                <a:solidFill>
                  <a:srgbClr val="464646"/>
                </a:solidFill>
              </a:rPr>
              <a:t>with </a:t>
            </a:r>
            <a:r>
              <a:rPr lang="en-US" sz="1800" dirty="0" smtClean="0">
                <a:solidFill>
                  <a:srgbClr val="464646"/>
                </a:solidFill>
              </a:rPr>
              <a:t>home-based asthma services </a:t>
            </a:r>
            <a:r>
              <a:rPr lang="en-US" sz="1800" dirty="0">
                <a:solidFill>
                  <a:srgbClr val="464646"/>
                </a:solidFill>
              </a:rPr>
              <a:t>in place (select all that apply)</a:t>
            </a:r>
            <a:endParaRPr lang="en-US" sz="2800" b="1" dirty="0"/>
          </a:p>
        </p:txBody>
      </p:sp>
      <p:sp>
        <p:nvSpPr>
          <p:cNvPr id="3" name="Content Placeholder 2"/>
          <p:cNvSpPr>
            <a:spLocks noGrp="1"/>
          </p:cNvSpPr>
          <p:nvPr>
            <p:ph sz="quarter" idx="13"/>
          </p:nvPr>
        </p:nvSpPr>
        <p:spPr>
          <a:xfrm>
            <a:off x="5214796" y="1896952"/>
            <a:ext cx="3711919" cy="4961048"/>
          </a:xfrm>
          <a:solidFill>
            <a:schemeClr val="accent1">
              <a:lumMod val="20000"/>
              <a:lumOff val="80000"/>
            </a:schemeClr>
          </a:solidFill>
        </p:spPr>
        <p:txBody>
          <a:bodyPr>
            <a:normAutofit fontScale="92500" lnSpcReduction="10000"/>
          </a:bodyPr>
          <a:lstStyle/>
          <a:p>
            <a:pPr marL="0" indent="0" algn="ctr">
              <a:buNone/>
            </a:pPr>
            <a:r>
              <a:rPr lang="en-US" sz="2800" b="1" dirty="0" smtClean="0"/>
              <a:t>OTHER REQUIREMENTS</a:t>
            </a:r>
          </a:p>
          <a:p>
            <a:pPr>
              <a:spcBef>
                <a:spcPts val="1000"/>
              </a:spcBef>
            </a:pPr>
            <a:r>
              <a:rPr lang="en-US" dirty="0" smtClean="0"/>
              <a:t>Recent hospitalization or ED visit (62%)</a:t>
            </a:r>
          </a:p>
          <a:p>
            <a:pPr>
              <a:spcBef>
                <a:spcPts val="1000"/>
              </a:spcBef>
            </a:pPr>
            <a:r>
              <a:rPr lang="en-US" dirty="0" smtClean="0"/>
              <a:t>Other healthcare utilization (38%)</a:t>
            </a:r>
          </a:p>
          <a:p>
            <a:pPr>
              <a:spcBef>
                <a:spcPts val="1000"/>
              </a:spcBef>
            </a:pPr>
            <a:r>
              <a:rPr lang="en-US" dirty="0" smtClean="0"/>
              <a:t>ACT score (15%)</a:t>
            </a:r>
          </a:p>
          <a:p>
            <a:pPr>
              <a:spcBef>
                <a:spcPts val="1000"/>
              </a:spcBef>
            </a:pPr>
            <a:r>
              <a:rPr lang="en-US" dirty="0" smtClean="0"/>
              <a:t>Location of patient’s residence (15%)</a:t>
            </a:r>
          </a:p>
          <a:p>
            <a:pPr>
              <a:spcBef>
                <a:spcPts val="1000"/>
              </a:spcBef>
            </a:pPr>
            <a:r>
              <a:rPr lang="en-US" sz="2200" dirty="0" smtClean="0"/>
              <a:t>Allergen testing, screening questions about home environment, referral from school/daycare (8%)</a:t>
            </a:r>
            <a:endParaRPr lang="en-US" sz="2200" dirty="0"/>
          </a:p>
        </p:txBody>
      </p:sp>
      <p:grpSp>
        <p:nvGrpSpPr>
          <p:cNvPr id="8" name="Group 7"/>
          <p:cNvGrpSpPr/>
          <p:nvPr/>
        </p:nvGrpSpPr>
        <p:grpSpPr>
          <a:xfrm>
            <a:off x="253497" y="1896952"/>
            <a:ext cx="4514660" cy="4961048"/>
            <a:chOff x="253497" y="1896952"/>
            <a:chExt cx="4514660" cy="4961048"/>
          </a:xfrm>
        </p:grpSpPr>
        <p:pic>
          <p:nvPicPr>
            <p:cNvPr id="5" name="Picture 4"/>
            <p:cNvPicPr>
              <a:picLocks noChangeAspect="1"/>
            </p:cNvPicPr>
            <p:nvPr/>
          </p:nvPicPr>
          <p:blipFill>
            <a:blip r:embed="rId4">
              <a:lum bright="70000" contrast="-70000"/>
            </a:blip>
            <a:stretch>
              <a:fillRect/>
            </a:stretch>
          </p:blipFill>
          <p:spPr>
            <a:xfrm>
              <a:off x="253497" y="2368518"/>
              <a:ext cx="2693689" cy="4489482"/>
            </a:xfrm>
            <a:prstGeom prst="rect">
              <a:avLst/>
            </a:prstGeom>
          </p:spPr>
        </p:pic>
        <p:sp>
          <p:nvSpPr>
            <p:cNvPr id="6" name="TextBox 5"/>
            <p:cNvSpPr txBox="1"/>
            <p:nvPr/>
          </p:nvSpPr>
          <p:spPr>
            <a:xfrm>
              <a:off x="356242" y="1896952"/>
              <a:ext cx="4411915" cy="2616101"/>
            </a:xfrm>
            <a:prstGeom prst="rect">
              <a:avLst/>
            </a:prstGeom>
            <a:noFill/>
          </p:spPr>
          <p:txBody>
            <a:bodyPr wrap="square" rtlCol="0">
              <a:spAutoFit/>
            </a:bodyPr>
            <a:lstStyle/>
            <a:p>
              <a:pPr algn="ctr" fontAlgn="auto">
                <a:spcBef>
                  <a:spcPts val="0"/>
                </a:spcBef>
                <a:spcAft>
                  <a:spcPts val="0"/>
                </a:spcAft>
              </a:pPr>
              <a:r>
                <a:rPr lang="en-US" sz="5400" b="1" dirty="0" smtClean="0">
                  <a:solidFill>
                    <a:srgbClr val="2DA2BF">
                      <a:lumMod val="50000"/>
                    </a:srgbClr>
                  </a:solidFill>
                  <a:latin typeface="Tw Cen MT"/>
                </a:rPr>
                <a:t>100% </a:t>
              </a:r>
            </a:p>
            <a:p>
              <a:pPr algn="ctr" fontAlgn="auto">
                <a:spcBef>
                  <a:spcPts val="0"/>
                </a:spcBef>
                <a:spcAft>
                  <a:spcPts val="0"/>
                </a:spcAft>
              </a:pPr>
              <a:r>
                <a:rPr lang="en-US" sz="2800" b="1" dirty="0" smtClean="0">
                  <a:solidFill>
                    <a:srgbClr val="2DA2BF">
                      <a:lumMod val="50000"/>
                    </a:srgbClr>
                  </a:solidFill>
                  <a:latin typeface="Tw Cen MT"/>
                </a:rPr>
                <a:t>provide services to children</a:t>
              </a:r>
            </a:p>
            <a:p>
              <a:pPr algn="ctr" fontAlgn="auto">
                <a:spcBef>
                  <a:spcPts val="0"/>
                </a:spcBef>
                <a:spcAft>
                  <a:spcPts val="0"/>
                </a:spcAft>
              </a:pPr>
              <a:r>
                <a:rPr lang="en-US" sz="5400" b="1" dirty="0" smtClean="0">
                  <a:solidFill>
                    <a:srgbClr val="2DA2BF">
                      <a:lumMod val="50000"/>
                    </a:srgbClr>
                  </a:solidFill>
                  <a:latin typeface="Tw Cen MT"/>
                </a:rPr>
                <a:t>69% </a:t>
              </a:r>
            </a:p>
            <a:p>
              <a:pPr algn="ctr" fontAlgn="auto">
                <a:spcBef>
                  <a:spcPts val="0"/>
                </a:spcBef>
                <a:spcAft>
                  <a:spcPts val="0"/>
                </a:spcAft>
              </a:pPr>
              <a:r>
                <a:rPr lang="en-US" sz="2800" b="1" dirty="0" smtClean="0">
                  <a:solidFill>
                    <a:srgbClr val="2DA2BF">
                      <a:lumMod val="50000"/>
                    </a:srgbClr>
                  </a:solidFill>
                  <a:latin typeface="Tw Cen MT"/>
                </a:rPr>
                <a:t>provide services to adults</a:t>
              </a:r>
              <a:endParaRPr lang="en-US" sz="700" dirty="0">
                <a:solidFill>
                  <a:srgbClr val="2DA2BF">
                    <a:lumMod val="50000"/>
                  </a:srgbClr>
                </a:solidFill>
                <a:latin typeface="Tw Cen MT"/>
              </a:endParaRPr>
            </a:p>
          </p:txBody>
        </p:sp>
      </p:grpSp>
    </p:spTree>
    <p:extLst>
      <p:ext uri="{BB962C8B-B14F-4D97-AF65-F5344CB8AC3E}">
        <p14:creationId xmlns:p14="http://schemas.microsoft.com/office/powerpoint/2010/main" val="4661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MP900422279.png"/>
          <p:cNvPicPr>
            <a:picLocks noGrp="1" noChangeAspect="1"/>
          </p:cNvPicPr>
          <p:nvPr>
            <p:ph sz="quarter" idx="13"/>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sp>
        <p:nvSpPr>
          <p:cNvPr id="2" name="Title 1"/>
          <p:cNvSpPr>
            <a:spLocks noGrp="1"/>
          </p:cNvSpPr>
          <p:nvPr>
            <p:ph type="title"/>
          </p:nvPr>
        </p:nvSpPr>
        <p:spPr>
          <a:xfrm>
            <a:off x="609599" y="157480"/>
            <a:ext cx="8344277" cy="1341120"/>
          </a:xfrm>
        </p:spPr>
        <p:txBody>
          <a:bodyPr>
            <a:normAutofit/>
          </a:bodyPr>
          <a:lstStyle/>
          <a:p>
            <a:r>
              <a:rPr lang="en-US" b="1" dirty="0" smtClean="0"/>
              <a:t>What services are reimbursable?</a:t>
            </a:r>
            <a:br>
              <a:rPr lang="en-US" b="1" dirty="0" smtClean="0"/>
            </a:br>
            <a:r>
              <a:rPr lang="en-US" sz="1800" dirty="0"/>
              <a:t>Among </a:t>
            </a:r>
            <a:r>
              <a:rPr lang="en-US" sz="1800" dirty="0" smtClean="0"/>
              <a:t>13 states </a:t>
            </a:r>
            <a:r>
              <a:rPr lang="en-US" sz="1800" dirty="0"/>
              <a:t>with </a:t>
            </a:r>
            <a:r>
              <a:rPr lang="en-US" sz="1800" dirty="0" smtClean="0"/>
              <a:t>home-based asthma services </a:t>
            </a:r>
            <a:r>
              <a:rPr lang="en-US" sz="1800" dirty="0"/>
              <a:t>in </a:t>
            </a:r>
            <a:r>
              <a:rPr lang="en-US" sz="1800" dirty="0" smtClean="0"/>
              <a:t>place (select all that apply)</a:t>
            </a:r>
            <a:endParaRPr lang="en-US" sz="1800" dirty="0"/>
          </a:p>
        </p:txBody>
      </p:sp>
      <p:grpSp>
        <p:nvGrpSpPr>
          <p:cNvPr id="17" name="Group 16"/>
          <p:cNvGrpSpPr/>
          <p:nvPr/>
        </p:nvGrpSpPr>
        <p:grpSpPr>
          <a:xfrm>
            <a:off x="-2" y="1929631"/>
            <a:ext cx="8888263" cy="4928369"/>
            <a:chOff x="-2" y="1929631"/>
            <a:chExt cx="8888263" cy="4928369"/>
          </a:xfrm>
        </p:grpSpPr>
        <p:pic>
          <p:nvPicPr>
            <p:cNvPr id="10" name="Picture 9"/>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l="2538" t="4054" r="16142" b="7780"/>
            <a:stretch/>
          </p:blipFill>
          <p:spPr>
            <a:xfrm>
              <a:off x="0" y="1929631"/>
              <a:ext cx="8129392" cy="4928369"/>
            </a:xfrm>
            <a:prstGeom prst="rect">
              <a:avLst/>
            </a:prstGeom>
          </p:spPr>
        </p:pic>
        <p:sp>
          <p:nvSpPr>
            <p:cNvPr id="11" name="TextBox 10"/>
            <p:cNvSpPr txBox="1"/>
            <p:nvPr/>
          </p:nvSpPr>
          <p:spPr>
            <a:xfrm>
              <a:off x="0" y="2116899"/>
              <a:ext cx="8016657"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Self-management education, 77%</a:t>
              </a:r>
              <a:endParaRPr lang="en-US" sz="2400" b="1" dirty="0">
                <a:solidFill>
                  <a:prstClr val="white"/>
                </a:solidFill>
                <a:latin typeface="Tw Cen MT"/>
              </a:endParaRPr>
            </a:p>
          </p:txBody>
        </p:sp>
        <p:sp>
          <p:nvSpPr>
            <p:cNvPr id="12" name="TextBox 11"/>
            <p:cNvSpPr txBox="1"/>
            <p:nvPr/>
          </p:nvSpPr>
          <p:spPr>
            <a:xfrm>
              <a:off x="-2" y="2857250"/>
              <a:ext cx="7265097"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Assessment of primary residence, 69%</a:t>
              </a:r>
              <a:endParaRPr lang="en-US" sz="2400" b="1" dirty="0">
                <a:solidFill>
                  <a:prstClr val="white"/>
                </a:solidFill>
                <a:latin typeface="Tw Cen MT"/>
              </a:endParaRPr>
            </a:p>
          </p:txBody>
        </p:sp>
        <p:sp>
          <p:nvSpPr>
            <p:cNvPr id="13" name="TextBox 12"/>
            <p:cNvSpPr txBox="1"/>
            <p:nvPr/>
          </p:nvSpPr>
          <p:spPr>
            <a:xfrm>
              <a:off x="-2" y="3706381"/>
              <a:ext cx="5686818"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In-home education about triggers, 54%</a:t>
              </a:r>
              <a:endParaRPr lang="en-US" sz="2400" b="1" dirty="0">
                <a:solidFill>
                  <a:prstClr val="white"/>
                </a:solidFill>
                <a:latin typeface="Tw Cen MT"/>
              </a:endParaRPr>
            </a:p>
          </p:txBody>
        </p:sp>
        <p:sp>
          <p:nvSpPr>
            <p:cNvPr id="14" name="TextBox 13"/>
            <p:cNvSpPr txBox="1"/>
            <p:nvPr/>
          </p:nvSpPr>
          <p:spPr>
            <a:xfrm>
              <a:off x="1736551" y="5469688"/>
              <a:ext cx="7151710" cy="400110"/>
            </a:xfrm>
            <a:prstGeom prst="rect">
              <a:avLst/>
            </a:prstGeom>
            <a:noFill/>
          </p:spPr>
          <p:txBody>
            <a:bodyPr wrap="square" rtlCol="0">
              <a:spAutoFit/>
            </a:bodyPr>
            <a:lstStyle/>
            <a:p>
              <a:pPr algn="r" fontAlgn="auto">
                <a:spcBef>
                  <a:spcPts val="0"/>
                </a:spcBef>
                <a:spcAft>
                  <a:spcPts val="0"/>
                </a:spcAft>
              </a:pPr>
              <a:r>
                <a:rPr lang="en-US" sz="2000" b="1" dirty="0" smtClean="0">
                  <a:solidFill>
                    <a:srgbClr val="2DA2BF">
                      <a:lumMod val="50000"/>
                    </a:srgbClr>
                  </a:solidFill>
                  <a:latin typeface="Tw Cen MT"/>
                </a:rPr>
                <a:t>Assessment of a second residence, daycare or school, 23%</a:t>
              </a:r>
              <a:endParaRPr lang="en-US" sz="2000" b="1" dirty="0">
                <a:solidFill>
                  <a:srgbClr val="2DA2BF">
                    <a:lumMod val="50000"/>
                  </a:srgbClr>
                </a:solidFill>
                <a:latin typeface="Tw Cen MT"/>
              </a:endParaRPr>
            </a:p>
          </p:txBody>
        </p:sp>
        <p:sp>
          <p:nvSpPr>
            <p:cNvPr id="15" name="TextBox 14"/>
            <p:cNvSpPr txBox="1"/>
            <p:nvPr/>
          </p:nvSpPr>
          <p:spPr>
            <a:xfrm>
              <a:off x="0" y="4606177"/>
              <a:ext cx="4045906"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Low-cost supplies, 38%</a:t>
              </a:r>
              <a:endParaRPr lang="en-US" sz="2400" b="1" dirty="0">
                <a:solidFill>
                  <a:prstClr val="white"/>
                </a:solidFill>
                <a:latin typeface="Tw Cen MT"/>
              </a:endParaRPr>
            </a:p>
          </p:txBody>
        </p:sp>
        <p:sp>
          <p:nvSpPr>
            <p:cNvPr id="16" name="TextBox 15"/>
            <p:cNvSpPr txBox="1"/>
            <p:nvPr/>
          </p:nvSpPr>
          <p:spPr>
            <a:xfrm>
              <a:off x="1736551" y="6318819"/>
              <a:ext cx="3181611" cy="400110"/>
            </a:xfrm>
            <a:prstGeom prst="rect">
              <a:avLst/>
            </a:prstGeom>
            <a:noFill/>
          </p:spPr>
          <p:txBody>
            <a:bodyPr wrap="square" rtlCol="0">
              <a:spAutoFit/>
            </a:bodyPr>
            <a:lstStyle/>
            <a:p>
              <a:pPr algn="r" fontAlgn="auto">
                <a:spcBef>
                  <a:spcPts val="0"/>
                </a:spcBef>
                <a:spcAft>
                  <a:spcPts val="0"/>
                </a:spcAft>
              </a:pPr>
              <a:r>
                <a:rPr lang="en-US" sz="2000" b="1" dirty="0" smtClean="0">
                  <a:solidFill>
                    <a:srgbClr val="2DA2BF">
                      <a:lumMod val="50000"/>
                    </a:srgbClr>
                  </a:solidFill>
                  <a:latin typeface="Tw Cen MT"/>
                </a:rPr>
                <a:t>Structural remediation, 15%</a:t>
              </a:r>
              <a:endParaRPr lang="en-US" sz="2000" b="1" dirty="0">
                <a:solidFill>
                  <a:srgbClr val="2DA2BF">
                    <a:lumMod val="50000"/>
                  </a:srgbClr>
                </a:solidFill>
                <a:latin typeface="Tw Cen MT"/>
              </a:endParaRPr>
            </a:p>
          </p:txBody>
        </p:sp>
      </p:grpSp>
    </p:spTree>
    <p:extLst>
      <p:ext uri="{BB962C8B-B14F-4D97-AF65-F5344CB8AC3E}">
        <p14:creationId xmlns:p14="http://schemas.microsoft.com/office/powerpoint/2010/main" val="4245936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3" descr="MP900422279.png"/>
          <p:cNvPicPr>
            <a:picLocks noGrp="1" noChangeAspect="1"/>
          </p:cNvPicPr>
          <p:nvPr>
            <p:ph sz="quarter" idx="13"/>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pic>
        <p:nvPicPr>
          <p:cNvPr id="16" name="Picture 15"/>
          <p:cNvPicPr>
            <a:picLocks noChangeAspect="1"/>
          </p:cNvPicPr>
          <p:nvPr/>
        </p:nvPicPr>
        <p:blipFill>
          <a:blip r:embed="rId3"/>
          <a:stretch>
            <a:fillRect/>
          </a:stretch>
        </p:blipFill>
        <p:spPr>
          <a:xfrm>
            <a:off x="3873833" y="2380603"/>
            <a:ext cx="6727776" cy="4477397"/>
          </a:xfrm>
          <a:prstGeom prst="rect">
            <a:avLst/>
          </a:prstGeom>
        </p:spPr>
      </p:pic>
      <p:sp>
        <p:nvSpPr>
          <p:cNvPr id="2" name="Title 1"/>
          <p:cNvSpPr>
            <a:spLocks noGrp="1"/>
          </p:cNvSpPr>
          <p:nvPr>
            <p:ph type="title"/>
          </p:nvPr>
        </p:nvSpPr>
        <p:spPr>
          <a:xfrm>
            <a:off x="609600" y="157480"/>
            <a:ext cx="8326170" cy="1341120"/>
          </a:xfrm>
        </p:spPr>
        <p:txBody>
          <a:bodyPr>
            <a:normAutofit/>
          </a:bodyPr>
          <a:lstStyle/>
          <a:p>
            <a:r>
              <a:rPr lang="en-US" b="1" dirty="0" smtClean="0"/>
              <a:t>What type of staff provide services?</a:t>
            </a:r>
            <a:br>
              <a:rPr lang="en-US" b="1" dirty="0" smtClean="0"/>
            </a:br>
            <a:r>
              <a:rPr lang="en-US" sz="1800" dirty="0">
                <a:solidFill>
                  <a:srgbClr val="464646"/>
                </a:solidFill>
              </a:rPr>
              <a:t>Among </a:t>
            </a:r>
            <a:r>
              <a:rPr lang="en-US" sz="1800" dirty="0" smtClean="0">
                <a:solidFill>
                  <a:srgbClr val="464646"/>
                </a:solidFill>
              </a:rPr>
              <a:t>13 states </a:t>
            </a:r>
            <a:r>
              <a:rPr lang="en-US" sz="1800" dirty="0">
                <a:solidFill>
                  <a:srgbClr val="464646"/>
                </a:solidFill>
              </a:rPr>
              <a:t>with </a:t>
            </a:r>
            <a:r>
              <a:rPr lang="en-US" sz="1800" dirty="0" smtClean="0">
                <a:solidFill>
                  <a:srgbClr val="464646"/>
                </a:solidFill>
              </a:rPr>
              <a:t>home-based asthma services </a:t>
            </a:r>
            <a:r>
              <a:rPr lang="en-US" sz="1800" dirty="0">
                <a:solidFill>
                  <a:srgbClr val="464646"/>
                </a:solidFill>
              </a:rPr>
              <a:t>in place (select all that apply)</a:t>
            </a:r>
            <a:endParaRPr lang="en-US" sz="2800" b="1" dirty="0"/>
          </a:p>
        </p:txBody>
      </p:sp>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1886" t="3603" r="15034" b="4023"/>
          <a:stretch/>
        </p:blipFill>
        <p:spPr>
          <a:xfrm>
            <a:off x="0" y="1827312"/>
            <a:ext cx="8544742" cy="4903940"/>
          </a:xfrm>
          <a:prstGeom prst="rect">
            <a:avLst/>
          </a:prstGeom>
        </p:spPr>
      </p:pic>
      <p:sp>
        <p:nvSpPr>
          <p:cNvPr id="8" name="TextBox 7"/>
          <p:cNvSpPr txBox="1"/>
          <p:nvPr/>
        </p:nvSpPr>
        <p:spPr>
          <a:xfrm>
            <a:off x="0" y="1917727"/>
            <a:ext cx="8455937"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Nurses, 77%</a:t>
            </a:r>
            <a:endParaRPr lang="en-US" sz="2400" b="1" dirty="0">
              <a:solidFill>
                <a:prstClr val="white"/>
              </a:solidFill>
              <a:latin typeface="Tw Cen MT"/>
            </a:endParaRPr>
          </a:p>
        </p:txBody>
      </p:sp>
      <p:sp>
        <p:nvSpPr>
          <p:cNvPr id="9" name="TextBox 8"/>
          <p:cNvSpPr txBox="1"/>
          <p:nvPr/>
        </p:nvSpPr>
        <p:spPr>
          <a:xfrm>
            <a:off x="0" y="2614655"/>
            <a:ext cx="5899759"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Certified Asthma Educators, 54%</a:t>
            </a:r>
            <a:endParaRPr lang="en-US" sz="2400" b="1" dirty="0">
              <a:solidFill>
                <a:prstClr val="white"/>
              </a:solidFill>
              <a:latin typeface="Tw Cen MT"/>
            </a:endParaRPr>
          </a:p>
        </p:txBody>
      </p:sp>
      <p:sp>
        <p:nvSpPr>
          <p:cNvPr id="10" name="TextBox 9"/>
          <p:cNvSpPr txBox="1"/>
          <p:nvPr/>
        </p:nvSpPr>
        <p:spPr>
          <a:xfrm>
            <a:off x="996" y="3351051"/>
            <a:ext cx="4195223"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Respiratory Therapists, 38%</a:t>
            </a:r>
            <a:endParaRPr lang="en-US" sz="2400" b="1" dirty="0">
              <a:solidFill>
                <a:prstClr val="white"/>
              </a:solidFill>
              <a:latin typeface="Tw Cen MT"/>
            </a:endParaRPr>
          </a:p>
        </p:txBody>
      </p:sp>
      <p:sp>
        <p:nvSpPr>
          <p:cNvPr id="11" name="TextBox 10"/>
          <p:cNvSpPr txBox="1"/>
          <p:nvPr/>
        </p:nvSpPr>
        <p:spPr>
          <a:xfrm>
            <a:off x="77148" y="4048449"/>
            <a:ext cx="3254775" cy="461665"/>
          </a:xfrm>
          <a:prstGeom prst="rect">
            <a:avLst/>
          </a:prstGeom>
          <a:noFill/>
        </p:spPr>
        <p:txBody>
          <a:bodyPr wrap="square" rtlCol="0">
            <a:spAutoFit/>
          </a:bodyPr>
          <a:lstStyle/>
          <a:p>
            <a:pPr algn="r" fontAlgn="auto">
              <a:spcBef>
                <a:spcPts val="0"/>
              </a:spcBef>
              <a:spcAft>
                <a:spcPts val="0"/>
              </a:spcAft>
            </a:pPr>
            <a:r>
              <a:rPr lang="en-US" sz="2400" b="1" dirty="0" smtClean="0">
                <a:solidFill>
                  <a:prstClr val="white"/>
                </a:solidFill>
                <a:latin typeface="Tw Cen MT"/>
              </a:rPr>
              <a:t>CHWs, 31%</a:t>
            </a:r>
            <a:endParaRPr lang="en-US" sz="2400" b="1" dirty="0">
              <a:solidFill>
                <a:prstClr val="white"/>
              </a:solidFill>
              <a:latin typeface="Tw Cen MT"/>
            </a:endParaRPr>
          </a:p>
        </p:txBody>
      </p:sp>
      <p:sp>
        <p:nvSpPr>
          <p:cNvPr id="12" name="TextBox 11"/>
          <p:cNvSpPr txBox="1"/>
          <p:nvPr/>
        </p:nvSpPr>
        <p:spPr>
          <a:xfrm>
            <a:off x="1704534" y="4810318"/>
            <a:ext cx="3894599"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2DA2BF">
                    <a:lumMod val="75000"/>
                  </a:srgbClr>
                </a:solidFill>
                <a:latin typeface="Tw Cen MT"/>
              </a:rPr>
              <a:t>Housing Professional, 15%</a:t>
            </a:r>
            <a:endParaRPr lang="en-US" sz="2000" b="1" dirty="0">
              <a:solidFill>
                <a:srgbClr val="2DA2BF">
                  <a:lumMod val="75000"/>
                </a:srgbClr>
              </a:solidFill>
              <a:latin typeface="Tw Cen MT"/>
            </a:endParaRPr>
          </a:p>
        </p:txBody>
      </p:sp>
      <p:sp>
        <p:nvSpPr>
          <p:cNvPr id="13" name="TextBox 12"/>
          <p:cNvSpPr txBox="1"/>
          <p:nvPr/>
        </p:nvSpPr>
        <p:spPr>
          <a:xfrm>
            <a:off x="1704534" y="5544466"/>
            <a:ext cx="7058466"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2DA2BF">
                    <a:lumMod val="75000"/>
                  </a:srgbClr>
                </a:solidFill>
                <a:latin typeface="Tw Cen MT"/>
              </a:rPr>
              <a:t>Sanitarian/Environmental Health Professional, 15%</a:t>
            </a:r>
            <a:endParaRPr lang="en-US" sz="2000" b="1" dirty="0">
              <a:solidFill>
                <a:srgbClr val="2DA2BF">
                  <a:lumMod val="75000"/>
                </a:srgbClr>
              </a:solidFill>
              <a:latin typeface="Tw Cen MT"/>
            </a:endParaRPr>
          </a:p>
        </p:txBody>
      </p:sp>
      <p:sp>
        <p:nvSpPr>
          <p:cNvPr id="14" name="TextBox 13"/>
          <p:cNvSpPr txBox="1"/>
          <p:nvPr/>
        </p:nvSpPr>
        <p:spPr>
          <a:xfrm>
            <a:off x="1704533" y="6194226"/>
            <a:ext cx="3894599"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2DA2BF">
                    <a:lumMod val="75000"/>
                  </a:srgbClr>
                </a:solidFill>
                <a:latin typeface="Tw Cen MT"/>
              </a:rPr>
              <a:t>Social Workers, 15%</a:t>
            </a:r>
            <a:endParaRPr lang="en-US" sz="2000" b="1" dirty="0">
              <a:solidFill>
                <a:srgbClr val="2DA2BF">
                  <a:lumMod val="75000"/>
                </a:srgbClr>
              </a:solidFill>
              <a:latin typeface="Tw Cen MT"/>
            </a:endParaRPr>
          </a:p>
        </p:txBody>
      </p:sp>
    </p:spTree>
    <p:extLst>
      <p:ext uri="{BB962C8B-B14F-4D97-AF65-F5344CB8AC3E}">
        <p14:creationId xmlns:p14="http://schemas.microsoft.com/office/powerpoint/2010/main" val="3108807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descr="MP900422279.png"/>
          <p:cNvPicPr>
            <a:picLocks noGrp="1" noChangeAspect="1"/>
          </p:cNvPicPr>
          <p:nvPr>
            <p:ph sz="quarter" idx="13"/>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5928" y="0"/>
            <a:ext cx="1338072" cy="1502770"/>
          </a:xfrm>
        </p:spPr>
      </p:pic>
      <p:sp>
        <p:nvSpPr>
          <p:cNvPr id="2" name="Title 1"/>
          <p:cNvSpPr>
            <a:spLocks noGrp="1"/>
          </p:cNvSpPr>
          <p:nvPr>
            <p:ph type="title"/>
          </p:nvPr>
        </p:nvSpPr>
        <p:spPr>
          <a:xfrm>
            <a:off x="609600" y="157480"/>
            <a:ext cx="8398598" cy="1341120"/>
          </a:xfrm>
        </p:spPr>
        <p:txBody>
          <a:bodyPr>
            <a:normAutofit/>
          </a:bodyPr>
          <a:lstStyle/>
          <a:p>
            <a:r>
              <a:rPr lang="en-US" b="1" dirty="0" smtClean="0"/>
              <a:t>Who is billing for these services? </a:t>
            </a:r>
            <a:br>
              <a:rPr lang="en-US" b="1" dirty="0" smtClean="0"/>
            </a:br>
            <a:r>
              <a:rPr lang="en-US" sz="1800" dirty="0">
                <a:solidFill>
                  <a:srgbClr val="464646"/>
                </a:solidFill>
              </a:rPr>
              <a:t>Among 13 states with home-based asthma services in place (select all that apply)</a:t>
            </a:r>
            <a:endParaRPr lang="en-US" b="1" dirty="0"/>
          </a:p>
        </p:txBody>
      </p:sp>
      <p:grpSp>
        <p:nvGrpSpPr>
          <p:cNvPr id="16" name="Group 15"/>
          <p:cNvGrpSpPr/>
          <p:nvPr/>
        </p:nvGrpSpPr>
        <p:grpSpPr>
          <a:xfrm>
            <a:off x="1136073" y="1862790"/>
            <a:ext cx="9133803" cy="4850608"/>
            <a:chOff x="1136073" y="1862790"/>
            <a:chExt cx="9133803" cy="4850608"/>
          </a:xfrm>
        </p:grpSpPr>
        <p:pic>
          <p:nvPicPr>
            <p:cNvPr id="5" name="Picture 4"/>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l="2445" t="3960" r="13266" b="19797"/>
            <a:stretch/>
          </p:blipFill>
          <p:spPr>
            <a:xfrm flipH="1">
              <a:off x="1136073" y="1862790"/>
              <a:ext cx="8007927" cy="4850608"/>
            </a:xfrm>
            <a:prstGeom prst="rect">
              <a:avLst/>
            </a:prstGeom>
          </p:spPr>
        </p:pic>
        <p:sp>
          <p:nvSpPr>
            <p:cNvPr id="7" name="TextBox 6"/>
            <p:cNvSpPr txBox="1"/>
            <p:nvPr/>
          </p:nvSpPr>
          <p:spPr>
            <a:xfrm>
              <a:off x="1136073" y="1862790"/>
              <a:ext cx="8007927"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white"/>
                  </a:solidFill>
                  <a:latin typeface="Tw Cen MT"/>
                </a:rPr>
                <a:t>Medicaid Managed Care Orgs, 54%</a:t>
              </a:r>
              <a:endParaRPr lang="en-US" sz="2400" b="1" dirty="0">
                <a:solidFill>
                  <a:prstClr val="white"/>
                </a:solidFill>
                <a:latin typeface="Tw Cen MT"/>
              </a:endParaRPr>
            </a:p>
          </p:txBody>
        </p:sp>
        <p:sp>
          <p:nvSpPr>
            <p:cNvPr id="9" name="TextBox 8"/>
            <p:cNvSpPr txBox="1"/>
            <p:nvPr/>
          </p:nvSpPr>
          <p:spPr>
            <a:xfrm>
              <a:off x="3199120" y="2506848"/>
              <a:ext cx="7070756"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white"/>
                  </a:solidFill>
                  <a:latin typeface="Tw Cen MT"/>
                </a:rPr>
                <a:t>Visiting Nurse/Home Health Agencies, 46%</a:t>
              </a:r>
              <a:endParaRPr lang="en-US" sz="2400" b="1" dirty="0">
                <a:solidFill>
                  <a:prstClr val="white"/>
                </a:solidFill>
                <a:latin typeface="Tw Cen MT"/>
              </a:endParaRPr>
            </a:p>
          </p:txBody>
        </p:sp>
        <p:sp>
          <p:nvSpPr>
            <p:cNvPr id="10" name="TextBox 9"/>
            <p:cNvSpPr txBox="1"/>
            <p:nvPr/>
          </p:nvSpPr>
          <p:spPr>
            <a:xfrm>
              <a:off x="4137890" y="3132542"/>
              <a:ext cx="5006110"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white"/>
                  </a:solidFill>
                  <a:latin typeface="Tw Cen MT"/>
                </a:rPr>
                <a:t>Hospitals/Clinics, 38%</a:t>
              </a:r>
              <a:endParaRPr lang="en-US" sz="2400" b="1" dirty="0">
                <a:solidFill>
                  <a:prstClr val="white"/>
                </a:solidFill>
                <a:latin typeface="Tw Cen MT"/>
              </a:endParaRPr>
            </a:p>
          </p:txBody>
        </p:sp>
        <p:sp>
          <p:nvSpPr>
            <p:cNvPr id="11" name="TextBox 10"/>
            <p:cNvSpPr txBox="1"/>
            <p:nvPr/>
          </p:nvSpPr>
          <p:spPr>
            <a:xfrm>
              <a:off x="5163127" y="3727564"/>
              <a:ext cx="4014389" cy="461665"/>
            </a:xfrm>
            <a:prstGeom prst="rect">
              <a:avLst/>
            </a:prstGeom>
            <a:noFill/>
          </p:spPr>
          <p:txBody>
            <a:bodyPr wrap="square" rtlCol="0">
              <a:spAutoFit/>
            </a:bodyPr>
            <a:lstStyle/>
            <a:p>
              <a:pPr fontAlgn="auto">
                <a:spcBef>
                  <a:spcPts val="0"/>
                </a:spcBef>
                <a:spcAft>
                  <a:spcPts val="0"/>
                </a:spcAft>
              </a:pPr>
              <a:r>
                <a:rPr lang="en-US" sz="2400" b="1" dirty="0" smtClean="0">
                  <a:solidFill>
                    <a:prstClr val="white"/>
                  </a:solidFill>
                  <a:latin typeface="Tw Cen MT"/>
                </a:rPr>
                <a:t>Local Health </a:t>
              </a:r>
              <a:r>
                <a:rPr lang="en-US" sz="2400" b="1" dirty="0" err="1" smtClean="0">
                  <a:solidFill>
                    <a:prstClr val="white"/>
                  </a:solidFill>
                  <a:latin typeface="Tw Cen MT"/>
                </a:rPr>
                <a:t>Dept</a:t>
              </a:r>
              <a:r>
                <a:rPr lang="en-US" sz="2400" b="1" dirty="0" smtClean="0">
                  <a:solidFill>
                    <a:prstClr val="white"/>
                  </a:solidFill>
                  <a:latin typeface="Tw Cen MT"/>
                </a:rPr>
                <a:t>, 31%</a:t>
              </a:r>
              <a:endParaRPr lang="en-US" sz="2400" b="1" dirty="0">
                <a:solidFill>
                  <a:prstClr val="white"/>
                </a:solidFill>
                <a:latin typeface="Tw Cen MT"/>
              </a:endParaRPr>
            </a:p>
          </p:txBody>
        </p:sp>
        <p:sp>
          <p:nvSpPr>
            <p:cNvPr id="12" name="TextBox 11"/>
            <p:cNvSpPr txBox="1"/>
            <p:nvPr/>
          </p:nvSpPr>
          <p:spPr>
            <a:xfrm>
              <a:off x="3934698" y="4420658"/>
              <a:ext cx="3403601" cy="369332"/>
            </a:xfrm>
            <a:prstGeom prst="rect">
              <a:avLst/>
            </a:prstGeom>
            <a:noFill/>
          </p:spPr>
          <p:txBody>
            <a:bodyPr wrap="square" rtlCol="0">
              <a:spAutoFit/>
            </a:bodyPr>
            <a:lstStyle/>
            <a:p>
              <a:pPr fontAlgn="auto">
                <a:spcBef>
                  <a:spcPts val="0"/>
                </a:spcBef>
                <a:spcAft>
                  <a:spcPts val="0"/>
                </a:spcAft>
              </a:pPr>
              <a:r>
                <a:rPr lang="en-US" b="1" dirty="0" smtClean="0">
                  <a:solidFill>
                    <a:srgbClr val="2DA2BF">
                      <a:lumMod val="50000"/>
                    </a:srgbClr>
                  </a:solidFill>
                  <a:latin typeface="Tw Cen MT"/>
                </a:rPr>
                <a:t>Other Healthcare Providers, 15%</a:t>
              </a:r>
              <a:endParaRPr lang="en-US" b="1" dirty="0">
                <a:solidFill>
                  <a:srgbClr val="2DA2BF">
                    <a:lumMod val="50000"/>
                  </a:srgbClr>
                </a:solidFill>
                <a:latin typeface="Tw Cen MT"/>
              </a:endParaRPr>
            </a:p>
          </p:txBody>
        </p:sp>
        <p:sp>
          <p:nvSpPr>
            <p:cNvPr id="13" name="TextBox 12"/>
            <p:cNvSpPr txBox="1"/>
            <p:nvPr/>
          </p:nvSpPr>
          <p:spPr>
            <a:xfrm>
              <a:off x="5846626" y="5015680"/>
              <a:ext cx="2281384" cy="369332"/>
            </a:xfrm>
            <a:prstGeom prst="rect">
              <a:avLst/>
            </a:prstGeom>
            <a:noFill/>
          </p:spPr>
          <p:txBody>
            <a:bodyPr wrap="square" rtlCol="0">
              <a:spAutoFit/>
            </a:bodyPr>
            <a:lstStyle/>
            <a:p>
              <a:pPr fontAlgn="auto">
                <a:spcBef>
                  <a:spcPts val="0"/>
                </a:spcBef>
                <a:spcAft>
                  <a:spcPts val="0"/>
                </a:spcAft>
              </a:pPr>
              <a:r>
                <a:rPr lang="en-US" b="1" dirty="0" smtClean="0">
                  <a:solidFill>
                    <a:srgbClr val="2DA2BF">
                      <a:lumMod val="50000"/>
                    </a:srgbClr>
                  </a:solidFill>
                  <a:latin typeface="Tw Cen MT"/>
                </a:rPr>
                <a:t>State Health </a:t>
              </a:r>
              <a:r>
                <a:rPr lang="en-US" b="1" dirty="0" err="1" smtClean="0">
                  <a:solidFill>
                    <a:srgbClr val="2DA2BF">
                      <a:lumMod val="50000"/>
                    </a:srgbClr>
                  </a:solidFill>
                  <a:latin typeface="Tw Cen MT"/>
                </a:rPr>
                <a:t>Dept</a:t>
              </a:r>
              <a:r>
                <a:rPr lang="en-US" b="1" dirty="0" smtClean="0">
                  <a:solidFill>
                    <a:srgbClr val="2DA2BF">
                      <a:lumMod val="50000"/>
                    </a:srgbClr>
                  </a:solidFill>
                  <a:latin typeface="Tw Cen MT"/>
                </a:rPr>
                <a:t>, 8%</a:t>
              </a:r>
              <a:endParaRPr lang="en-US" b="1" dirty="0">
                <a:solidFill>
                  <a:srgbClr val="2DA2BF">
                    <a:lumMod val="50000"/>
                  </a:srgbClr>
                </a:solidFill>
                <a:latin typeface="Tw Cen MT"/>
              </a:endParaRPr>
            </a:p>
          </p:txBody>
        </p:sp>
        <p:sp>
          <p:nvSpPr>
            <p:cNvPr id="14" name="TextBox 13"/>
            <p:cNvSpPr txBox="1"/>
            <p:nvPr/>
          </p:nvSpPr>
          <p:spPr>
            <a:xfrm>
              <a:off x="5218553" y="5600006"/>
              <a:ext cx="3001819" cy="369332"/>
            </a:xfrm>
            <a:prstGeom prst="rect">
              <a:avLst/>
            </a:prstGeom>
            <a:noFill/>
          </p:spPr>
          <p:txBody>
            <a:bodyPr wrap="square" rtlCol="0">
              <a:spAutoFit/>
            </a:bodyPr>
            <a:lstStyle/>
            <a:p>
              <a:pPr fontAlgn="auto">
                <a:spcBef>
                  <a:spcPts val="0"/>
                </a:spcBef>
                <a:spcAft>
                  <a:spcPts val="0"/>
                </a:spcAft>
              </a:pPr>
              <a:r>
                <a:rPr lang="en-US" b="1" dirty="0" smtClean="0">
                  <a:solidFill>
                    <a:srgbClr val="2DA2BF">
                      <a:lumMod val="50000"/>
                    </a:srgbClr>
                  </a:solidFill>
                  <a:latin typeface="Tw Cen MT"/>
                </a:rPr>
                <a:t>Community-Based Orgs, 8%</a:t>
              </a:r>
              <a:endParaRPr lang="en-US" b="1" dirty="0">
                <a:solidFill>
                  <a:srgbClr val="2DA2BF">
                    <a:lumMod val="50000"/>
                  </a:srgbClr>
                </a:solidFill>
                <a:latin typeface="Tw Cen MT"/>
              </a:endParaRPr>
            </a:p>
          </p:txBody>
        </p:sp>
        <p:sp>
          <p:nvSpPr>
            <p:cNvPr id="15" name="TextBox 14"/>
            <p:cNvSpPr txBox="1"/>
            <p:nvPr/>
          </p:nvSpPr>
          <p:spPr>
            <a:xfrm>
              <a:off x="6908808" y="6236396"/>
              <a:ext cx="1219202" cy="369332"/>
            </a:xfrm>
            <a:prstGeom prst="rect">
              <a:avLst/>
            </a:prstGeom>
            <a:noFill/>
          </p:spPr>
          <p:txBody>
            <a:bodyPr wrap="square" rtlCol="0">
              <a:spAutoFit/>
            </a:bodyPr>
            <a:lstStyle/>
            <a:p>
              <a:pPr fontAlgn="auto">
                <a:spcBef>
                  <a:spcPts val="0"/>
                </a:spcBef>
                <a:spcAft>
                  <a:spcPts val="0"/>
                </a:spcAft>
              </a:pPr>
              <a:r>
                <a:rPr lang="en-US" b="1" dirty="0" smtClean="0">
                  <a:solidFill>
                    <a:srgbClr val="2DA2BF">
                      <a:lumMod val="50000"/>
                    </a:srgbClr>
                  </a:solidFill>
                  <a:latin typeface="Tw Cen MT"/>
                </a:rPr>
                <a:t>Other, 8%</a:t>
              </a:r>
              <a:endParaRPr lang="en-US" b="1" dirty="0">
                <a:solidFill>
                  <a:srgbClr val="2DA2BF">
                    <a:lumMod val="50000"/>
                  </a:srgbClr>
                </a:solidFill>
                <a:latin typeface="Tw Cen MT"/>
              </a:endParaRPr>
            </a:p>
          </p:txBody>
        </p:sp>
      </p:grpSp>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986" y="2606767"/>
            <a:ext cx="3992888" cy="4468377"/>
          </a:xfrm>
          <a:prstGeom prst="rect">
            <a:avLst/>
          </a:prstGeom>
        </p:spPr>
      </p:pic>
    </p:spTree>
    <p:extLst>
      <p:ext uri="{BB962C8B-B14F-4D97-AF65-F5344CB8AC3E}">
        <p14:creationId xmlns:p14="http://schemas.microsoft.com/office/powerpoint/2010/main" val="1478089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157480"/>
            <a:ext cx="9144000" cy="851049"/>
          </a:xfrm>
        </p:spPr>
        <p:txBody>
          <a:bodyPr>
            <a:normAutofit fontScale="90000"/>
          </a:bodyPr>
          <a:lstStyle/>
          <a:p>
            <a:pPr algn="ctr"/>
            <a:r>
              <a:rPr lang="en-US" b="1" dirty="0" smtClean="0">
                <a:solidFill>
                  <a:schemeClr val="tx1">
                    <a:lumMod val="75000"/>
                    <a:lumOff val="25000"/>
                  </a:schemeClr>
                </a:solidFill>
              </a:rPr>
              <a:t>Most influential drivers (average ratings)</a:t>
            </a:r>
            <a:r>
              <a:rPr lang="en-US" dirty="0" smtClean="0">
                <a:solidFill>
                  <a:schemeClr val="tx1">
                    <a:lumMod val="75000"/>
                    <a:lumOff val="25000"/>
                  </a:schemeClr>
                </a:solidFill>
              </a:rPr>
              <a:t/>
            </a:r>
            <a:br>
              <a:rPr lang="en-US" dirty="0" smtClean="0">
                <a:solidFill>
                  <a:schemeClr val="tx1">
                    <a:lumMod val="75000"/>
                    <a:lumOff val="25000"/>
                  </a:schemeClr>
                </a:solidFill>
              </a:rPr>
            </a:br>
            <a:r>
              <a:rPr lang="en-US" sz="2200" dirty="0" smtClean="0">
                <a:solidFill>
                  <a:schemeClr val="tx1">
                    <a:lumMod val="75000"/>
                    <a:lumOff val="25000"/>
                  </a:schemeClr>
                </a:solidFill>
              </a:rPr>
              <a:t>(4=Very important, 3=Important, 2=Somewhat Important, 1=Not important)</a:t>
            </a:r>
            <a:endParaRPr lang="en-US" sz="2700" dirty="0">
              <a:solidFill>
                <a:schemeClr val="tx1">
                  <a:lumMod val="75000"/>
                  <a:lumOff val="25000"/>
                </a:schemeClr>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3885"/>
          <a:stretch/>
        </p:blipFill>
        <p:spPr>
          <a:xfrm>
            <a:off x="0" y="4753655"/>
            <a:ext cx="9144000" cy="2104349"/>
          </a:xfrm>
          <a:prstGeom prst="rect">
            <a:avLst/>
          </a:prstGeom>
        </p:spPr>
      </p:pic>
      <p:sp>
        <p:nvSpPr>
          <p:cNvPr id="3" name="Content Placeholder 2"/>
          <p:cNvSpPr>
            <a:spLocks noGrp="1"/>
          </p:cNvSpPr>
          <p:nvPr>
            <p:ph sz="quarter" idx="13"/>
          </p:nvPr>
        </p:nvSpPr>
        <p:spPr>
          <a:xfrm>
            <a:off x="261487" y="1008529"/>
            <a:ext cx="8802098" cy="5728447"/>
          </a:xfrm>
        </p:spPr>
        <p:txBody>
          <a:bodyPr>
            <a:noAutofit/>
          </a:bodyPr>
          <a:lstStyle/>
          <a:p>
            <a:pPr>
              <a:spcBef>
                <a:spcPts val="0"/>
              </a:spcBef>
              <a:buClr>
                <a:srgbClr val="C00000"/>
              </a:buClr>
            </a:pPr>
            <a:r>
              <a:rPr lang="en-US" sz="2100" dirty="0" smtClean="0">
                <a:solidFill>
                  <a:srgbClr val="C00000"/>
                </a:solidFill>
              </a:rPr>
              <a:t>Credible information about potential costs and savings (3.7)</a:t>
            </a:r>
          </a:p>
          <a:p>
            <a:pPr>
              <a:spcBef>
                <a:spcPts val="0"/>
              </a:spcBef>
              <a:buClr>
                <a:srgbClr val="C00000"/>
              </a:buClr>
            </a:pPr>
            <a:r>
              <a:rPr lang="en-US" sz="2100" dirty="0" smtClean="0">
                <a:solidFill>
                  <a:srgbClr val="C00000"/>
                </a:solidFill>
              </a:rPr>
              <a:t>Credible information about potential improvements in health outcomes (3.6)</a:t>
            </a:r>
          </a:p>
          <a:p>
            <a:pPr>
              <a:spcBef>
                <a:spcPts val="0"/>
              </a:spcBef>
              <a:buClr>
                <a:srgbClr val="C00000"/>
              </a:buClr>
            </a:pPr>
            <a:r>
              <a:rPr lang="en-US" sz="2100" dirty="0" smtClean="0">
                <a:solidFill>
                  <a:srgbClr val="C00000"/>
                </a:solidFill>
              </a:rPr>
              <a:t>Political will/leadership (3.5)</a:t>
            </a:r>
          </a:p>
          <a:p>
            <a:pPr>
              <a:spcBef>
                <a:spcPts val="1200"/>
              </a:spcBef>
              <a:buClr>
                <a:srgbClr val="C00000"/>
              </a:buClr>
            </a:pPr>
            <a:r>
              <a:rPr lang="en-US" sz="1800" dirty="0" smtClean="0">
                <a:solidFill>
                  <a:schemeClr val="tx1">
                    <a:lumMod val="75000"/>
                    <a:lumOff val="25000"/>
                  </a:schemeClr>
                </a:solidFill>
              </a:rPr>
              <a:t>Federal funding for State Asthma Control program (3.4)</a:t>
            </a:r>
          </a:p>
          <a:p>
            <a:pPr>
              <a:spcBef>
                <a:spcPts val="0"/>
              </a:spcBef>
              <a:buClr>
                <a:srgbClr val="C00000"/>
              </a:buClr>
            </a:pPr>
            <a:r>
              <a:rPr lang="en-US" sz="1800" dirty="0" smtClean="0">
                <a:solidFill>
                  <a:schemeClr val="tx1">
                    <a:lumMod val="75000"/>
                    <a:lumOff val="25000"/>
                  </a:schemeClr>
                </a:solidFill>
              </a:rPr>
              <a:t>Relationships/partnerships to get issue on table (3.4)</a:t>
            </a:r>
          </a:p>
          <a:p>
            <a:pPr>
              <a:spcBef>
                <a:spcPts val="1200"/>
              </a:spcBef>
              <a:buClr>
                <a:srgbClr val="C00000"/>
              </a:buClr>
            </a:pPr>
            <a:r>
              <a:rPr lang="en-US" sz="1800" dirty="0" smtClean="0">
                <a:solidFill>
                  <a:schemeClr val="tx1">
                    <a:lumMod val="75000"/>
                    <a:lumOff val="25000"/>
                  </a:schemeClr>
                </a:solidFill>
              </a:rPr>
              <a:t>Promotion of service by State Asthma Control Program (3.3)</a:t>
            </a:r>
          </a:p>
          <a:p>
            <a:pPr>
              <a:spcBef>
                <a:spcPts val="0"/>
              </a:spcBef>
              <a:buClr>
                <a:srgbClr val="C00000"/>
              </a:buClr>
            </a:pPr>
            <a:r>
              <a:rPr lang="en-US" sz="1800" dirty="0" smtClean="0">
                <a:solidFill>
                  <a:schemeClr val="tx1">
                    <a:lumMod val="75000"/>
                    <a:lumOff val="25000"/>
                  </a:schemeClr>
                </a:solidFill>
              </a:rPr>
              <a:t>Established workforce infrastructure to deliver services (3.3)</a:t>
            </a:r>
          </a:p>
          <a:p>
            <a:pPr>
              <a:spcBef>
                <a:spcPts val="0"/>
              </a:spcBef>
              <a:buClr>
                <a:srgbClr val="C00000"/>
              </a:buClr>
            </a:pPr>
            <a:r>
              <a:rPr lang="en-US" sz="1800" dirty="0" smtClean="0">
                <a:solidFill>
                  <a:schemeClr val="tx1">
                    <a:lumMod val="75000"/>
                    <a:lumOff val="25000"/>
                  </a:schemeClr>
                </a:solidFill>
              </a:rPr>
              <a:t>Information/evidence from local/regional pilots (3.3)</a:t>
            </a:r>
          </a:p>
          <a:p>
            <a:pPr>
              <a:spcBef>
                <a:spcPts val="0"/>
              </a:spcBef>
              <a:buClr>
                <a:srgbClr val="C00000"/>
              </a:buClr>
            </a:pPr>
            <a:r>
              <a:rPr lang="en-US" sz="1800" dirty="0" smtClean="0">
                <a:solidFill>
                  <a:schemeClr val="tx1">
                    <a:lumMod val="75000"/>
                    <a:lumOff val="25000"/>
                  </a:schemeClr>
                </a:solidFill>
              </a:rPr>
              <a:t>Credentialing infrastructure for eligible providers (3.3)</a:t>
            </a:r>
          </a:p>
          <a:p>
            <a:pPr>
              <a:spcBef>
                <a:spcPts val="1200"/>
              </a:spcBef>
              <a:buClr>
                <a:srgbClr val="C00000"/>
              </a:buClr>
            </a:pPr>
            <a:r>
              <a:rPr lang="en-US" sz="1800" dirty="0">
                <a:solidFill>
                  <a:schemeClr val="tx1">
                    <a:lumMod val="75000"/>
                    <a:lumOff val="25000"/>
                  </a:schemeClr>
                </a:solidFill>
              </a:rPr>
              <a:t>Advocacy/interest from healthcare community (3.2)</a:t>
            </a:r>
          </a:p>
          <a:p>
            <a:pPr>
              <a:spcBef>
                <a:spcPts val="0"/>
              </a:spcBef>
              <a:buClr>
                <a:srgbClr val="C00000"/>
              </a:buClr>
            </a:pPr>
            <a:r>
              <a:rPr lang="en-US" sz="1800" dirty="0">
                <a:solidFill>
                  <a:schemeClr val="tx1">
                    <a:lumMod val="75000"/>
                    <a:lumOff val="25000"/>
                  </a:schemeClr>
                </a:solidFill>
              </a:rPr>
              <a:t>Change in EHB rule (3.2)</a:t>
            </a:r>
          </a:p>
          <a:p>
            <a:pPr>
              <a:spcBef>
                <a:spcPts val="1200"/>
              </a:spcBef>
              <a:buClr>
                <a:srgbClr val="C00000"/>
              </a:buClr>
            </a:pPr>
            <a:r>
              <a:rPr lang="en-US" sz="1800" dirty="0" smtClean="0"/>
              <a:t>Healthcare reform (e.g., ACA) (3.1)</a:t>
            </a:r>
          </a:p>
          <a:p>
            <a:pPr>
              <a:spcBef>
                <a:spcPts val="0"/>
              </a:spcBef>
              <a:buClr>
                <a:srgbClr val="C00000"/>
              </a:buClr>
            </a:pPr>
            <a:r>
              <a:rPr lang="en-US" sz="1800" dirty="0" smtClean="0"/>
              <a:t>Individual champions within state agencies (3.1)</a:t>
            </a:r>
          </a:p>
          <a:p>
            <a:pPr>
              <a:spcBef>
                <a:spcPts val="1200"/>
              </a:spcBef>
              <a:buClr>
                <a:srgbClr val="C00000"/>
              </a:buClr>
            </a:pPr>
            <a:r>
              <a:rPr lang="en-US" sz="1800" dirty="0" smtClean="0"/>
              <a:t>Advocacy/interest from local or external partners/stakeholders (3.0)</a:t>
            </a:r>
          </a:p>
          <a:p>
            <a:pPr>
              <a:spcBef>
                <a:spcPts val="0"/>
              </a:spcBef>
              <a:buClr>
                <a:srgbClr val="C00000"/>
              </a:buClr>
            </a:pPr>
            <a:r>
              <a:rPr lang="en-US" sz="1800" dirty="0" smtClean="0"/>
              <a:t>NAEPP clinical guidelines (3.0)</a:t>
            </a:r>
          </a:p>
          <a:p>
            <a:pPr>
              <a:spcBef>
                <a:spcPts val="0"/>
              </a:spcBef>
              <a:buClr>
                <a:srgbClr val="C00000"/>
              </a:buClr>
            </a:pPr>
            <a:r>
              <a:rPr lang="en-US" sz="1800" dirty="0" smtClean="0"/>
              <a:t>CDC Community Guide (3.0)</a:t>
            </a:r>
          </a:p>
          <a:p>
            <a:pPr>
              <a:spcBef>
                <a:spcPts val="0"/>
              </a:spcBef>
              <a:buClr>
                <a:srgbClr val="C00000"/>
              </a:buClr>
            </a:pPr>
            <a:r>
              <a:rPr lang="en-US" sz="2100" dirty="0" smtClean="0"/>
              <a:t>…</a:t>
            </a:r>
          </a:p>
        </p:txBody>
      </p:sp>
    </p:spTree>
    <p:extLst>
      <p:ext uri="{BB962C8B-B14F-4D97-AF65-F5344CB8AC3E}">
        <p14:creationId xmlns:p14="http://schemas.microsoft.com/office/powerpoint/2010/main" val="3299923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Most influential groups</a:t>
            </a:r>
            <a:endParaRPr lang="en-US" b="1" dirty="0"/>
          </a:p>
        </p:txBody>
      </p:sp>
      <p:pic>
        <p:nvPicPr>
          <p:cNvPr id="98307" name="Picture 3"/>
          <p:cNvPicPr>
            <a:picLocks noChangeAspect="1" noChangeArrowheads="1"/>
          </p:cNvPicPr>
          <p:nvPr/>
        </p:nvPicPr>
        <p:blipFill>
          <a:blip r:embed="rId3" cstate="print"/>
          <a:srcRect/>
          <a:stretch>
            <a:fillRect/>
          </a:stretch>
        </p:blipFill>
        <p:spPr bwMode="auto">
          <a:xfrm>
            <a:off x="212460" y="1732506"/>
            <a:ext cx="8931539" cy="5125494"/>
          </a:xfrm>
          <a:prstGeom prst="rect">
            <a:avLst/>
          </a:prstGeom>
          <a:noFill/>
          <a:ln w="9525">
            <a:noFill/>
            <a:miter lim="800000"/>
            <a:headEnd/>
            <a:tailEnd/>
          </a:ln>
          <a:effectLst/>
        </p:spPr>
      </p:pic>
    </p:spTree>
    <p:extLst>
      <p:ext uri="{BB962C8B-B14F-4D97-AF65-F5344CB8AC3E}">
        <p14:creationId xmlns:p14="http://schemas.microsoft.com/office/powerpoint/2010/main" val="938953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81500" y="2168271"/>
            <a:ext cx="4762500" cy="3143250"/>
          </a:xfrm>
          <a:prstGeom prst="rect">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p:txBody>
          <a:bodyPr/>
          <a:lstStyle/>
          <a:p>
            <a:r>
              <a:rPr lang="en-US" b="1" dirty="0" smtClean="0"/>
              <a:t>Other healthcare financing</a:t>
            </a:r>
            <a:endParaRPr lang="en-US" b="1" dirty="0"/>
          </a:p>
        </p:txBody>
      </p:sp>
      <p:sp>
        <p:nvSpPr>
          <p:cNvPr id="3" name="Content Placeholder 2"/>
          <p:cNvSpPr>
            <a:spLocks noGrp="1"/>
          </p:cNvSpPr>
          <p:nvPr>
            <p:ph sz="quarter" idx="13"/>
          </p:nvPr>
        </p:nvSpPr>
        <p:spPr>
          <a:xfrm>
            <a:off x="4454652" y="2259139"/>
            <a:ext cx="4381500" cy="2961513"/>
          </a:xfrm>
        </p:spPr>
        <p:txBody>
          <a:bodyPr>
            <a:normAutofit fontScale="85000" lnSpcReduction="20000"/>
          </a:bodyPr>
          <a:lstStyle/>
          <a:p>
            <a:pPr>
              <a:buClr>
                <a:schemeClr val="bg1"/>
              </a:buClr>
            </a:pPr>
            <a:r>
              <a:rPr lang="en-US" b="1" dirty="0" smtClean="0">
                <a:solidFill>
                  <a:schemeClr val="bg1"/>
                </a:solidFill>
              </a:rPr>
              <a:t>7 states </a:t>
            </a:r>
            <a:r>
              <a:rPr lang="en-US" dirty="0" smtClean="0">
                <a:solidFill>
                  <a:schemeClr val="bg1"/>
                </a:solidFill>
              </a:rPr>
              <a:t>reported at least one private/commercial payer in their state; an additional 7 are aware of pending efforts</a:t>
            </a:r>
          </a:p>
          <a:p>
            <a:pPr>
              <a:buClr>
                <a:schemeClr val="bg1"/>
              </a:buClr>
            </a:pPr>
            <a:r>
              <a:rPr lang="en-US" b="1" dirty="0" smtClean="0">
                <a:solidFill>
                  <a:schemeClr val="bg1"/>
                </a:solidFill>
              </a:rPr>
              <a:t>6</a:t>
            </a:r>
            <a:r>
              <a:rPr lang="en-US" dirty="0" smtClean="0">
                <a:solidFill>
                  <a:schemeClr val="bg1"/>
                </a:solidFill>
              </a:rPr>
              <a:t> Hospital Community Benefits</a:t>
            </a:r>
          </a:p>
          <a:p>
            <a:pPr>
              <a:buClr>
                <a:schemeClr val="bg1"/>
              </a:buClr>
            </a:pPr>
            <a:r>
              <a:rPr lang="en-US" b="1" dirty="0" smtClean="0">
                <a:solidFill>
                  <a:schemeClr val="bg1"/>
                </a:solidFill>
              </a:rPr>
              <a:t>2</a:t>
            </a:r>
            <a:r>
              <a:rPr lang="en-US" dirty="0" smtClean="0">
                <a:solidFill>
                  <a:schemeClr val="bg1"/>
                </a:solidFill>
              </a:rPr>
              <a:t> ACOs</a:t>
            </a:r>
          </a:p>
          <a:p>
            <a:pPr>
              <a:buClr>
                <a:schemeClr val="bg1"/>
              </a:buClr>
            </a:pPr>
            <a:r>
              <a:rPr lang="en-US" b="1" dirty="0" smtClean="0">
                <a:solidFill>
                  <a:schemeClr val="bg1"/>
                </a:solidFill>
              </a:rPr>
              <a:t>1</a:t>
            </a:r>
            <a:r>
              <a:rPr lang="en-US" dirty="0" smtClean="0">
                <a:solidFill>
                  <a:schemeClr val="bg1"/>
                </a:solidFill>
              </a:rPr>
              <a:t> Social Impact Bond</a:t>
            </a:r>
          </a:p>
          <a:p>
            <a:pPr>
              <a:buClr>
                <a:schemeClr val="bg1"/>
              </a:buClr>
            </a:pPr>
            <a:r>
              <a:rPr lang="en-US" b="1" dirty="0" smtClean="0">
                <a:solidFill>
                  <a:schemeClr val="bg1"/>
                </a:solidFill>
              </a:rPr>
              <a:t>12 </a:t>
            </a:r>
            <a:r>
              <a:rPr lang="en-US" dirty="0" smtClean="0">
                <a:solidFill>
                  <a:schemeClr val="bg1"/>
                </a:solidFill>
              </a:rPr>
              <a:t>State-funded programs</a:t>
            </a:r>
          </a:p>
          <a:p>
            <a:pPr marL="0" indent="0">
              <a:buNone/>
            </a:pPr>
            <a:endParaRPr lang="en-US" dirty="0"/>
          </a:p>
        </p:txBody>
      </p:sp>
      <p:pic>
        <p:nvPicPr>
          <p:cNvPr id="5" name="Picture 4"/>
          <p:cNvPicPr>
            <a:picLocks noChangeAspect="1"/>
          </p:cNvPicPr>
          <p:nvPr/>
        </p:nvPicPr>
        <p:blipFill>
          <a:blip r:embed="rId2"/>
          <a:stretch>
            <a:fillRect/>
          </a:stretch>
        </p:blipFill>
        <p:spPr>
          <a:xfrm>
            <a:off x="0" y="2168271"/>
            <a:ext cx="4381500" cy="3143250"/>
          </a:xfrm>
          <a:prstGeom prst="rect">
            <a:avLst/>
          </a:prstGeom>
        </p:spPr>
      </p:pic>
    </p:spTree>
    <p:extLst>
      <p:ext uri="{BB962C8B-B14F-4D97-AF65-F5344CB8AC3E}">
        <p14:creationId xmlns:p14="http://schemas.microsoft.com/office/powerpoint/2010/main" val="1553808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for NCHH</a:t>
            </a:r>
            <a:endParaRPr lang="en-US" dirty="0"/>
          </a:p>
        </p:txBody>
      </p:sp>
      <p:sp>
        <p:nvSpPr>
          <p:cNvPr id="3" name="Content Placeholder 2"/>
          <p:cNvSpPr>
            <a:spLocks noGrp="1"/>
          </p:cNvSpPr>
          <p:nvPr>
            <p:ph sz="quarter" idx="13"/>
          </p:nvPr>
        </p:nvSpPr>
        <p:spPr>
          <a:xfrm>
            <a:off x="609600" y="1803400"/>
            <a:ext cx="8153400" cy="4685082"/>
          </a:xfrm>
        </p:spPr>
        <p:txBody>
          <a:bodyPr>
            <a:normAutofit lnSpcReduction="10000"/>
          </a:bodyPr>
          <a:lstStyle/>
          <a:p>
            <a:r>
              <a:rPr lang="en-US" dirty="0" smtClean="0"/>
              <a:t>Year 2 of APHA/CDC funding focused on interviews with key state-level staff</a:t>
            </a:r>
          </a:p>
          <a:p>
            <a:pPr lvl="1"/>
            <a:r>
              <a:rPr lang="en-US" dirty="0" smtClean="0"/>
              <a:t>Clarify questions raised by survey</a:t>
            </a:r>
          </a:p>
          <a:p>
            <a:pPr lvl="1"/>
            <a:r>
              <a:rPr lang="en-US" dirty="0" smtClean="0"/>
              <a:t>Develop detailed case studies</a:t>
            </a:r>
          </a:p>
          <a:p>
            <a:r>
              <a:rPr lang="en-US" dirty="0" smtClean="0"/>
              <a:t>New cooperative agreement with EPA to fund targeted technical assistance and training </a:t>
            </a:r>
          </a:p>
          <a:p>
            <a:r>
              <a:rPr lang="en-US" dirty="0" smtClean="0"/>
              <a:t>Other funding in place to support advocacy and dissemination</a:t>
            </a:r>
          </a:p>
          <a:p>
            <a:pPr lvl="1"/>
            <a:r>
              <a:rPr lang="en-US" dirty="0" smtClean="0"/>
              <a:t>E.g., clarifying EPSDT, Bright Futures, Preventive Services and Community Guide to Preventive services guidance</a:t>
            </a:r>
            <a:endParaRPr lang="en-US" dirty="0"/>
          </a:p>
        </p:txBody>
      </p:sp>
    </p:spTree>
    <p:extLst>
      <p:ext uri="{BB962C8B-B14F-4D97-AF65-F5344CB8AC3E}">
        <p14:creationId xmlns:p14="http://schemas.microsoft.com/office/powerpoint/2010/main" val="8893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z="4000" b="1" dirty="0" smtClean="0">
                <a:solidFill>
                  <a:srgbClr val="0070C0"/>
                </a:solidFill>
              </a:rPr>
              <a:t> Purpose of the Webinar</a:t>
            </a:r>
          </a:p>
        </p:txBody>
      </p:sp>
      <p:sp>
        <p:nvSpPr>
          <p:cNvPr id="2" name="Content Placeholder 1"/>
          <p:cNvSpPr>
            <a:spLocks noGrp="1"/>
          </p:cNvSpPr>
          <p:nvPr>
            <p:ph idx="1"/>
          </p:nvPr>
        </p:nvSpPr>
        <p:spPr>
          <a:xfrm>
            <a:off x="300625" y="3140903"/>
            <a:ext cx="8542749" cy="3059481"/>
          </a:xfrm>
        </p:spPr>
        <p:txBody>
          <a:bodyPr/>
          <a:lstStyle/>
          <a:p>
            <a:pPr lvl="0"/>
            <a:r>
              <a:rPr lang="en-US" sz="2800" dirty="0"/>
              <a:t>D</a:t>
            </a:r>
            <a:r>
              <a:rPr lang="en-US" sz="2800" dirty="0" smtClean="0"/>
              <a:t>evelop </a:t>
            </a:r>
            <a:r>
              <a:rPr lang="en-US" sz="2800" dirty="0"/>
              <a:t>an understanding of Medicaid reimbursement.</a:t>
            </a:r>
          </a:p>
          <a:p>
            <a:pPr lvl="0"/>
            <a:r>
              <a:rPr lang="en-US" sz="2800" dirty="0"/>
              <a:t>S</a:t>
            </a:r>
            <a:r>
              <a:rPr lang="en-US" sz="2800" dirty="0" smtClean="0"/>
              <a:t>ee </a:t>
            </a:r>
            <a:r>
              <a:rPr lang="en-US" sz="2800" dirty="0"/>
              <a:t>a critical path to help programs </a:t>
            </a:r>
            <a:r>
              <a:rPr lang="en-US" sz="2800" dirty="0" smtClean="0"/>
              <a:t>prepare </a:t>
            </a:r>
            <a:r>
              <a:rPr lang="en-US" sz="2800" dirty="0"/>
              <a:t>for reimbursement.</a:t>
            </a:r>
          </a:p>
          <a:p>
            <a:pPr lvl="0"/>
            <a:r>
              <a:rPr lang="en-US" sz="2800" dirty="0"/>
              <a:t>L</a:t>
            </a:r>
            <a:r>
              <a:rPr lang="en-US" sz="2800" dirty="0" smtClean="0"/>
              <a:t>earn </a:t>
            </a:r>
            <a:r>
              <a:rPr lang="en-US" sz="2800" dirty="0"/>
              <a:t>about the key partnerships, conversations and infrastructure needed by a program to prepare for reimbursement</a:t>
            </a:r>
            <a:r>
              <a:rPr lang="en-US" sz="2800" dirty="0" smtClean="0"/>
              <a:t>.</a:t>
            </a:r>
            <a:endParaRPr lang="en-US" sz="2800" dirty="0"/>
          </a:p>
        </p:txBody>
      </p:sp>
      <p:sp>
        <p:nvSpPr>
          <p:cNvPr id="3" name="TextBox 2"/>
          <p:cNvSpPr txBox="1"/>
          <p:nvPr/>
        </p:nvSpPr>
        <p:spPr>
          <a:xfrm>
            <a:off x="551145" y="1215025"/>
            <a:ext cx="7741085" cy="1815882"/>
          </a:xfrm>
          <a:prstGeom prst="rect">
            <a:avLst/>
          </a:prstGeom>
          <a:noFill/>
        </p:spPr>
        <p:txBody>
          <a:bodyPr wrap="square" rtlCol="0">
            <a:spAutoFit/>
          </a:bodyPr>
          <a:lstStyle/>
          <a:p>
            <a:r>
              <a:rPr lang="en-US" sz="2800" b="1" dirty="0">
                <a:latin typeface="+mn-lt"/>
              </a:rPr>
              <a:t>Learn more about the changing landscape of healthcare coverage and how to prepare your own organization for existing opportunities in </a:t>
            </a:r>
            <a:r>
              <a:rPr lang="en-US" sz="2800" b="1" dirty="0" smtClean="0">
                <a:latin typeface="+mn-lt"/>
              </a:rPr>
              <a:t>sustainable financing</a:t>
            </a:r>
            <a:r>
              <a:rPr lang="en-US" sz="2800" b="1" dirty="0">
                <a:latin typeface="+mn-lt"/>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2548" y="38099"/>
            <a:ext cx="551145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916" t="4904" r="30801" b="9815"/>
          <a:stretch/>
        </p:blipFill>
        <p:spPr>
          <a:xfrm>
            <a:off x="3521900" y="0"/>
            <a:ext cx="5521892" cy="6781801"/>
          </a:xfrm>
          <a:prstGeom prst="rect">
            <a:avLst/>
          </a:prstGeom>
        </p:spPr>
      </p:pic>
      <p:sp>
        <p:nvSpPr>
          <p:cNvPr id="3" name="Rectangle 2"/>
          <p:cNvSpPr/>
          <p:nvPr/>
        </p:nvSpPr>
        <p:spPr>
          <a:xfrm>
            <a:off x="275139" y="2204581"/>
            <a:ext cx="3357409" cy="3908762"/>
          </a:xfrm>
          <a:prstGeom prst="rect">
            <a:avLst/>
          </a:prstGeom>
        </p:spPr>
        <p:txBody>
          <a:bodyPr vert="horz" wrap="square">
            <a:spAutoFit/>
          </a:bodyPr>
          <a:lstStyle/>
          <a:p>
            <a:pPr algn="ctr" fontAlgn="auto">
              <a:spcBef>
                <a:spcPts val="0"/>
              </a:spcBef>
              <a:spcAft>
                <a:spcPts val="0"/>
              </a:spcAft>
            </a:pPr>
            <a:r>
              <a:rPr lang="en-US" sz="2400" b="1" dirty="0" smtClean="0">
                <a:solidFill>
                  <a:prstClr val="black"/>
                </a:solidFill>
                <a:latin typeface="Tw Cen MT"/>
              </a:rPr>
              <a:t>If you’re interested in learning more:</a:t>
            </a:r>
          </a:p>
          <a:p>
            <a:pPr algn="ctr" fontAlgn="auto">
              <a:spcBef>
                <a:spcPts val="0"/>
              </a:spcBef>
              <a:spcAft>
                <a:spcPts val="0"/>
              </a:spcAft>
            </a:pPr>
            <a:endParaRPr lang="en-US" sz="2400" b="1" dirty="0" smtClean="0">
              <a:solidFill>
                <a:prstClr val="black"/>
              </a:solidFill>
              <a:latin typeface="Tw Cen MT"/>
            </a:endParaRPr>
          </a:p>
          <a:p>
            <a:pPr algn="ctr" fontAlgn="auto">
              <a:spcBef>
                <a:spcPts val="0"/>
              </a:spcBef>
              <a:spcAft>
                <a:spcPts val="0"/>
              </a:spcAft>
            </a:pPr>
            <a:r>
              <a:rPr lang="en-US" sz="2400" dirty="0" smtClean="0">
                <a:solidFill>
                  <a:prstClr val="black"/>
                </a:solidFill>
                <a:latin typeface="Tw Cen MT"/>
              </a:rPr>
              <a:t>Read about the project: </a:t>
            </a:r>
            <a:r>
              <a:rPr lang="en-US" sz="1600" dirty="0" smtClean="0">
                <a:solidFill>
                  <a:prstClr val="black"/>
                </a:solidFill>
                <a:latin typeface="Tw Cen MT"/>
                <a:hlinkClick r:id="rId3"/>
              </a:rPr>
              <a:t>www.nchh.org/Program/EquippingStatesforReimbursement.aspx</a:t>
            </a:r>
            <a:endParaRPr lang="en-US" sz="1600" dirty="0" smtClean="0">
              <a:solidFill>
                <a:prstClr val="black"/>
              </a:solidFill>
              <a:latin typeface="Tw Cen MT"/>
            </a:endParaRPr>
          </a:p>
          <a:p>
            <a:pPr algn="ctr" fontAlgn="auto">
              <a:spcBef>
                <a:spcPts val="0"/>
              </a:spcBef>
              <a:spcAft>
                <a:spcPts val="0"/>
              </a:spcAft>
            </a:pPr>
            <a:endParaRPr lang="en-US" sz="2400" dirty="0">
              <a:solidFill>
                <a:prstClr val="black"/>
              </a:solidFill>
              <a:latin typeface="Tw Cen MT"/>
            </a:endParaRPr>
          </a:p>
          <a:p>
            <a:pPr algn="ctr" fontAlgn="auto">
              <a:spcBef>
                <a:spcPts val="0"/>
              </a:spcBef>
              <a:spcAft>
                <a:spcPts val="0"/>
              </a:spcAft>
            </a:pPr>
            <a:r>
              <a:rPr lang="en-US" sz="2400" dirty="0" smtClean="0">
                <a:solidFill>
                  <a:prstClr val="black"/>
                </a:solidFill>
                <a:latin typeface="Tw Cen MT"/>
              </a:rPr>
              <a:t>Keep your relevant agencies in the loop (e.g., CDC project officer, EPA Regional Office)</a:t>
            </a:r>
            <a:endParaRPr lang="en-US" sz="2400" b="1" dirty="0">
              <a:solidFill>
                <a:prstClr val="black"/>
              </a:solidFill>
              <a:latin typeface="Tw Cen MT"/>
            </a:endParaRPr>
          </a:p>
        </p:txBody>
      </p:sp>
    </p:spTree>
    <p:extLst>
      <p:ext uri="{BB962C8B-B14F-4D97-AF65-F5344CB8AC3E}">
        <p14:creationId xmlns:p14="http://schemas.microsoft.com/office/powerpoint/2010/main" val="351819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 for You?</a:t>
            </a:r>
            <a:endParaRPr lang="en-US" b="1" dirty="0"/>
          </a:p>
        </p:txBody>
      </p:sp>
      <p:sp>
        <p:nvSpPr>
          <p:cNvPr id="3" name="Content Placeholder 2"/>
          <p:cNvSpPr>
            <a:spLocks noGrp="1"/>
          </p:cNvSpPr>
          <p:nvPr>
            <p:ph sz="quarter" idx="13"/>
          </p:nvPr>
        </p:nvSpPr>
        <p:spPr/>
        <p:txBody>
          <a:bodyPr>
            <a:normAutofit lnSpcReduction="10000"/>
          </a:bodyPr>
          <a:lstStyle/>
          <a:p>
            <a:r>
              <a:rPr lang="en-US" b="1" dirty="0" smtClean="0"/>
              <a:t>Start (or advance) a conversation in your community</a:t>
            </a:r>
          </a:p>
          <a:p>
            <a:pPr lvl="1"/>
            <a:r>
              <a:rPr lang="en-US" dirty="0"/>
              <a:t>What are some unique features about the administrative or regulatory landscape in your state?</a:t>
            </a:r>
          </a:p>
          <a:p>
            <a:pPr lvl="1"/>
            <a:r>
              <a:rPr lang="en-US" dirty="0"/>
              <a:t>Who is working on or might be interested in this issue in your state?  </a:t>
            </a:r>
          </a:p>
          <a:p>
            <a:pPr lvl="1"/>
            <a:r>
              <a:rPr lang="en-US" dirty="0"/>
              <a:t>What would an ideal program look like for your state?</a:t>
            </a:r>
          </a:p>
          <a:p>
            <a:pPr lvl="1"/>
            <a:r>
              <a:rPr lang="en-US" dirty="0"/>
              <a:t>What needs to happen to make this a reality?</a:t>
            </a:r>
          </a:p>
          <a:p>
            <a:pPr lvl="1"/>
            <a:r>
              <a:rPr lang="en-US" dirty="0"/>
              <a:t>What is the first step? </a:t>
            </a:r>
            <a:r>
              <a:rPr lang="en-US" b="1" dirty="0">
                <a:solidFill>
                  <a:srgbClr val="C00000"/>
                </a:solidFill>
              </a:rPr>
              <a:t>What can </a:t>
            </a:r>
            <a:r>
              <a:rPr lang="en-US" b="1" u="sng" dirty="0">
                <a:solidFill>
                  <a:srgbClr val="C00000"/>
                </a:solidFill>
              </a:rPr>
              <a:t>you</a:t>
            </a:r>
            <a:r>
              <a:rPr lang="en-US" b="1" dirty="0">
                <a:solidFill>
                  <a:srgbClr val="C00000"/>
                </a:solidFill>
              </a:rPr>
              <a:t> do within the next month?</a:t>
            </a:r>
          </a:p>
          <a:p>
            <a:endParaRPr lang="en-US" dirty="0"/>
          </a:p>
        </p:txBody>
      </p:sp>
    </p:spTree>
    <p:extLst>
      <p:ext uri="{BB962C8B-B14F-4D97-AF65-F5344CB8AC3E}">
        <p14:creationId xmlns:p14="http://schemas.microsoft.com/office/powerpoint/2010/main" val="2562487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Considerations</a:t>
            </a:r>
            <a:endParaRPr lang="en-US" sz="4400" b="1" dirty="0"/>
          </a:p>
        </p:txBody>
      </p:sp>
      <p:sp>
        <p:nvSpPr>
          <p:cNvPr id="3" name="Content Placeholder 2"/>
          <p:cNvSpPr>
            <a:spLocks noGrp="1"/>
          </p:cNvSpPr>
          <p:nvPr>
            <p:ph idx="1"/>
          </p:nvPr>
        </p:nvSpPr>
        <p:spPr>
          <a:xfrm>
            <a:off x="779064" y="1752599"/>
            <a:ext cx="7983936" cy="4986403"/>
          </a:xfrm>
        </p:spPr>
        <p:txBody>
          <a:bodyPr>
            <a:normAutofit fontScale="92500" lnSpcReduction="20000"/>
          </a:bodyPr>
          <a:lstStyle/>
          <a:p>
            <a:r>
              <a:rPr lang="en-US" sz="2400" b="1" dirty="0" smtClean="0"/>
              <a:t>Translating a program/project into a service</a:t>
            </a:r>
          </a:p>
          <a:p>
            <a:pPr lvl="1"/>
            <a:r>
              <a:rPr lang="en-US" sz="2100" dirty="0" smtClean="0"/>
              <a:t>Who can order the service? Who can provide the service?  What additional training/certification do they need? Who will be eligible for the service?  Will you stratify services? What activities will be covered?  How will supplies and services be paid for or provided? How will patients get connected to other community resources? How will the service deal with special situations (e.g., lifetime limits, multiple residences, multiple patients in the same residence)? Who can bill/be reimbursed for the service?  How will reimbursement rates be determined?</a:t>
            </a:r>
          </a:p>
          <a:p>
            <a:r>
              <a:rPr lang="en-US" sz="2400" b="1" dirty="0" smtClean="0"/>
              <a:t>Building the business case</a:t>
            </a:r>
          </a:p>
          <a:p>
            <a:pPr lvl="1"/>
            <a:r>
              <a:rPr lang="en-US" sz="1900" dirty="0" smtClean="0"/>
              <a:t>Perspective (e.g., payer, societal); impact of targeting, intensity, staffing, scope, number of visits;</a:t>
            </a:r>
            <a:r>
              <a:rPr lang="en-US" sz="1900" dirty="0"/>
              <a:t> t</a:t>
            </a:r>
            <a:r>
              <a:rPr lang="en-US" sz="1900" dirty="0" smtClean="0"/>
              <a:t>imeframe of measurement; benefit structure (e.g., lifetime limit, multiple residences, multiple patients in same residence);</a:t>
            </a:r>
            <a:r>
              <a:rPr lang="en-US" sz="1900" dirty="0"/>
              <a:t> s</a:t>
            </a:r>
            <a:r>
              <a:rPr lang="en-US" sz="1900" dirty="0" smtClean="0"/>
              <a:t>ome costs may go up, but net benefit likely to be savings;</a:t>
            </a:r>
            <a:r>
              <a:rPr lang="en-US" sz="1900" dirty="0"/>
              <a:t> r</a:t>
            </a:r>
            <a:r>
              <a:rPr lang="en-US" sz="1900" dirty="0" smtClean="0"/>
              <a:t>ole of cost-neutral/cost-effective interventions in achieving the triple aim;</a:t>
            </a:r>
            <a:r>
              <a:rPr lang="en-US" sz="1900" dirty="0"/>
              <a:t> a</a:t>
            </a:r>
            <a:r>
              <a:rPr lang="en-US" sz="1900" dirty="0" smtClean="0"/>
              <a:t>bility to leverage other funding</a:t>
            </a:r>
          </a:p>
          <a:p>
            <a:r>
              <a:rPr lang="en-US" sz="2400" b="1" dirty="0" smtClean="0"/>
              <a:t>The process takes time, but every conversation is an opportunity to refine your pitch!</a:t>
            </a:r>
            <a:endParaRPr lang="en-US" sz="2400" b="1" dirty="0"/>
          </a:p>
        </p:txBody>
      </p:sp>
    </p:spTree>
    <p:extLst>
      <p:ext uri="{BB962C8B-B14F-4D97-AF65-F5344CB8AC3E}">
        <p14:creationId xmlns:p14="http://schemas.microsoft.com/office/powerpoint/2010/main" val="298105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Some Useful Tools</a:t>
            </a:r>
            <a:endParaRPr lang="en-US" sz="4800" b="1" dirty="0"/>
          </a:p>
        </p:txBody>
      </p:sp>
      <p:sp>
        <p:nvSpPr>
          <p:cNvPr id="3" name="Content Placeholder 2"/>
          <p:cNvSpPr>
            <a:spLocks noGrp="1"/>
          </p:cNvSpPr>
          <p:nvPr>
            <p:ph idx="1"/>
          </p:nvPr>
        </p:nvSpPr>
        <p:spPr>
          <a:xfrm>
            <a:off x="799117" y="1828800"/>
            <a:ext cx="7735284" cy="4784942"/>
          </a:xfrm>
          <a:solidFill>
            <a:srgbClr val="C9F0FF">
              <a:alpha val="65000"/>
            </a:srgbClr>
          </a:solidFill>
        </p:spPr>
        <p:txBody>
          <a:bodyPr>
            <a:normAutofit fontScale="77500" lnSpcReduction="20000"/>
          </a:bodyPr>
          <a:lstStyle/>
          <a:p>
            <a:r>
              <a:rPr lang="en-US" sz="3000" dirty="0" smtClean="0">
                <a:hlinkClick r:id="rId3"/>
              </a:rPr>
              <a:t>NCHH Healthcare Financing Resource Library</a:t>
            </a:r>
            <a:endParaRPr lang="en-US" sz="3000" dirty="0" smtClean="0">
              <a:hlinkClick r:id=""/>
            </a:endParaRPr>
          </a:p>
          <a:p>
            <a:r>
              <a:rPr lang="en-US" sz="3000" dirty="0" smtClean="0">
                <a:hlinkClick r:id=""/>
              </a:rPr>
              <a:t>CDC Community Guide to Preventive Services</a:t>
            </a:r>
            <a:endParaRPr lang="en-US" sz="3000" dirty="0" smtClean="0"/>
          </a:p>
          <a:p>
            <a:r>
              <a:rPr lang="en-US" sz="3000" dirty="0" smtClean="0">
                <a:hlinkClick r:id="rId4"/>
              </a:rPr>
              <a:t>CDC Approaches to Reimbursement Report</a:t>
            </a:r>
            <a:endParaRPr lang="en-US" sz="3000" dirty="0" smtClean="0"/>
          </a:p>
          <a:p>
            <a:r>
              <a:rPr lang="en-US" sz="3000" dirty="0" smtClean="0">
                <a:hlinkClick r:id="rId5"/>
              </a:rPr>
              <a:t>ARC Business Case</a:t>
            </a:r>
            <a:endParaRPr lang="en-US" sz="3000" dirty="0" smtClean="0"/>
          </a:p>
          <a:p>
            <a:r>
              <a:rPr lang="en-US" sz="3000" dirty="0" smtClean="0">
                <a:hlinkClick r:id="rId6"/>
              </a:rPr>
              <a:t>EPA Award Winners Hall of Fame</a:t>
            </a:r>
            <a:endParaRPr lang="en-US" sz="3000" dirty="0" smtClean="0"/>
          </a:p>
          <a:p>
            <a:r>
              <a:rPr lang="en-US" sz="3000" dirty="0" smtClean="0">
                <a:hlinkClick r:id="rId7"/>
              </a:rPr>
              <a:t>EPA’s Value Proposition Toolkit</a:t>
            </a:r>
            <a:endParaRPr lang="en-US" sz="3000" dirty="0" smtClean="0"/>
          </a:p>
          <a:p>
            <a:r>
              <a:rPr lang="en-US" sz="3000" dirty="0" smtClean="0">
                <a:hlinkClick r:id="rId8"/>
              </a:rPr>
              <a:t>AHRQ’s Asthma ROI Calculator</a:t>
            </a:r>
            <a:endParaRPr lang="en-US" sz="3000" dirty="0" smtClean="0"/>
          </a:p>
          <a:p>
            <a:pPr marL="34299" indent="0">
              <a:spcBef>
                <a:spcPts val="0"/>
              </a:spcBef>
              <a:buNone/>
            </a:pPr>
            <a:endParaRPr lang="en-US" sz="2800" dirty="0" smtClean="0"/>
          </a:p>
          <a:p>
            <a:pPr marL="34299" indent="0" algn="ctr">
              <a:spcBef>
                <a:spcPts val="0"/>
              </a:spcBef>
              <a:buNone/>
            </a:pPr>
            <a:r>
              <a:rPr lang="en-US" sz="2800" dirty="0" smtClean="0"/>
              <a:t>Expert reports </a:t>
            </a:r>
            <a:r>
              <a:rPr lang="en-US" sz="2800" b="1" dirty="0" smtClean="0">
                <a:solidFill>
                  <a:schemeClr val="accent1"/>
                </a:solidFill>
              </a:rPr>
              <a:t>+</a:t>
            </a:r>
            <a:r>
              <a:rPr lang="en-US" sz="2800" dirty="0" smtClean="0"/>
              <a:t> </a:t>
            </a:r>
          </a:p>
          <a:p>
            <a:pPr marL="34299" indent="0" algn="ctr">
              <a:spcBef>
                <a:spcPts val="0"/>
              </a:spcBef>
              <a:buNone/>
            </a:pPr>
            <a:r>
              <a:rPr lang="en-US" sz="2800" dirty="0" smtClean="0"/>
              <a:t>real-world examples </a:t>
            </a:r>
            <a:r>
              <a:rPr lang="en-US" sz="2800" b="1" dirty="0" smtClean="0">
                <a:solidFill>
                  <a:schemeClr val="accent1"/>
                </a:solidFill>
              </a:rPr>
              <a:t>+</a:t>
            </a:r>
            <a:r>
              <a:rPr lang="en-US" sz="2800" dirty="0" smtClean="0"/>
              <a:t> </a:t>
            </a:r>
          </a:p>
          <a:p>
            <a:pPr marL="34299" indent="0" algn="ctr">
              <a:spcBef>
                <a:spcPts val="0"/>
              </a:spcBef>
              <a:buNone/>
            </a:pPr>
            <a:r>
              <a:rPr lang="en-US" sz="2800" dirty="0" smtClean="0"/>
              <a:t>these tools </a:t>
            </a:r>
            <a:r>
              <a:rPr lang="en-US" sz="2800" b="1" dirty="0" smtClean="0">
                <a:solidFill>
                  <a:schemeClr val="accent1"/>
                </a:solidFill>
              </a:rPr>
              <a:t>+</a:t>
            </a:r>
            <a:r>
              <a:rPr lang="en-US" sz="2800" dirty="0" smtClean="0"/>
              <a:t> </a:t>
            </a:r>
          </a:p>
          <a:p>
            <a:pPr marL="34299" indent="0" algn="ctr">
              <a:spcBef>
                <a:spcPts val="0"/>
              </a:spcBef>
              <a:buNone/>
            </a:pPr>
            <a:r>
              <a:rPr lang="en-US" sz="2800" dirty="0" smtClean="0"/>
              <a:t>your own program’s information/experience </a:t>
            </a:r>
            <a:r>
              <a:rPr lang="en-US" sz="2800" b="1" dirty="0" smtClean="0">
                <a:solidFill>
                  <a:schemeClr val="accent1"/>
                </a:solidFill>
              </a:rPr>
              <a:t>=</a:t>
            </a:r>
            <a:r>
              <a:rPr lang="en-US" sz="2800" dirty="0" smtClean="0"/>
              <a:t> </a:t>
            </a:r>
          </a:p>
          <a:p>
            <a:pPr marL="34299" indent="0" algn="ctr">
              <a:spcBef>
                <a:spcPts val="600"/>
              </a:spcBef>
              <a:buNone/>
            </a:pPr>
            <a:r>
              <a:rPr lang="en-US" sz="3900" b="1" dirty="0" smtClean="0">
                <a:solidFill>
                  <a:srgbClr val="C00000"/>
                </a:solidFill>
              </a:rPr>
              <a:t>A compelling (and fundable) story</a:t>
            </a:r>
          </a:p>
        </p:txBody>
      </p:sp>
    </p:spTree>
    <p:extLst>
      <p:ext uri="{BB962C8B-B14F-4D97-AF65-F5344CB8AC3E}">
        <p14:creationId xmlns:p14="http://schemas.microsoft.com/office/powerpoint/2010/main" val="83161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1059255" y="484632"/>
            <a:ext cx="8084745" cy="2847043"/>
          </a:xfrm>
          <a:prstGeom prst="rect">
            <a:avLst/>
          </a:prstGeom>
        </p:spPr>
        <p:txBody>
          <a:bodyPr vert="horz" anchor="ctr">
            <a:normAutofit fontScale="85000" lnSpcReduction="20000"/>
          </a:bodyPr>
          <a:lstStyle/>
          <a:p>
            <a:pPr fontAlgn="auto">
              <a:spcAft>
                <a:spcPts val="0"/>
              </a:spcAft>
              <a:defRPr/>
            </a:pPr>
            <a:r>
              <a:rPr lang="en-US" sz="4000" b="1" dirty="0">
                <a:solidFill>
                  <a:srgbClr val="FFFFFF"/>
                </a:solidFill>
                <a:latin typeface="Tw Cen MT"/>
              </a:rPr>
              <a:t>Amanda Reddy</a:t>
            </a:r>
          </a:p>
          <a:p>
            <a:pPr fontAlgn="auto">
              <a:spcAft>
                <a:spcPts val="0"/>
              </a:spcAft>
              <a:defRPr/>
            </a:pPr>
            <a:r>
              <a:rPr lang="en-US" sz="2900" spc="-20" dirty="0" smtClean="0">
                <a:solidFill>
                  <a:srgbClr val="FFFFFF"/>
                </a:solidFill>
                <a:latin typeface="Tw Cen MT"/>
              </a:rPr>
              <a:t>Director of Programs and Impact</a:t>
            </a:r>
          </a:p>
          <a:p>
            <a:pPr fontAlgn="auto">
              <a:spcAft>
                <a:spcPts val="0"/>
              </a:spcAft>
              <a:defRPr/>
            </a:pPr>
            <a:r>
              <a:rPr lang="en-US" sz="2900" spc="-20" dirty="0" smtClean="0">
                <a:solidFill>
                  <a:srgbClr val="FFFFFF"/>
                </a:solidFill>
                <a:latin typeface="Tw Cen MT"/>
              </a:rPr>
              <a:t>National Center for Healthy Housing</a:t>
            </a:r>
          </a:p>
          <a:p>
            <a:pPr fontAlgn="auto">
              <a:spcAft>
                <a:spcPts val="0"/>
              </a:spcAft>
              <a:defRPr/>
            </a:pPr>
            <a:r>
              <a:rPr lang="en-US" sz="3000" i="1" dirty="0" smtClean="0">
                <a:solidFill>
                  <a:srgbClr val="FFFFFF"/>
                </a:solidFill>
                <a:latin typeface="Tw Cen MT"/>
              </a:rPr>
              <a:t>areddy@nchh.org</a:t>
            </a:r>
          </a:p>
          <a:p>
            <a:pPr fontAlgn="auto">
              <a:spcAft>
                <a:spcPts val="0"/>
              </a:spcAft>
              <a:defRPr/>
            </a:pPr>
            <a:endParaRPr lang="en-US" sz="3000" i="1" dirty="0" smtClean="0">
              <a:solidFill>
                <a:srgbClr val="FFFFFF"/>
              </a:solidFill>
              <a:latin typeface="Tw Cen MT"/>
            </a:endParaRPr>
          </a:p>
          <a:p>
            <a:pPr fontAlgn="auto">
              <a:spcAft>
                <a:spcPts val="0"/>
              </a:spcAft>
              <a:defRPr/>
            </a:pPr>
            <a:endParaRPr lang="en-US" sz="3600" i="1" dirty="0">
              <a:solidFill>
                <a:srgbClr val="FFFFFF"/>
              </a:solidFill>
              <a:latin typeface="Tw Cen MT"/>
            </a:endParaRPr>
          </a:p>
          <a:p>
            <a:pPr fontAlgn="auto">
              <a:spcAft>
                <a:spcPts val="0"/>
              </a:spcAft>
              <a:defRPr/>
            </a:pPr>
            <a:r>
              <a:rPr lang="en-US" sz="2800" i="1" dirty="0" smtClean="0">
                <a:solidFill>
                  <a:srgbClr val="FFFFFF"/>
                </a:solidFill>
                <a:latin typeface="Tw Cen MT"/>
              </a:rPr>
              <a:t>www.nchh.org/resources/healthcarefinancing.aspx</a:t>
            </a:r>
          </a:p>
          <a:p>
            <a:pPr fontAlgn="auto">
              <a:spcAft>
                <a:spcPts val="0"/>
              </a:spcAft>
              <a:defRPr/>
            </a:pPr>
            <a:r>
              <a:rPr lang="en-US" sz="2800" i="1" dirty="0" smtClean="0">
                <a:solidFill>
                  <a:srgbClr val="FFFFFF"/>
                </a:solidFill>
                <a:latin typeface="Tw Cen MT"/>
              </a:rPr>
              <a:t>www.nchh.org/Resources/HealthcareFinancing/Snapshot.aspx</a:t>
            </a:r>
            <a:endParaRPr lang="en-US" sz="2800" i="1" dirty="0">
              <a:solidFill>
                <a:srgbClr val="FFFFFF"/>
              </a:solidFill>
              <a:latin typeface="Tw Cen MT"/>
            </a:endParaRPr>
          </a:p>
        </p:txBody>
      </p:sp>
      <p:pic>
        <p:nvPicPr>
          <p:cNvPr id="9" name="Picture 8" descr="NCHHLogo-blue-bkgrnd-for-we.gif"/>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0" y="3718857"/>
            <a:ext cx="9144000" cy="2635545"/>
          </a:xfrm>
          <a:prstGeom prst="rect">
            <a:avLst/>
          </a:prstGeom>
        </p:spPr>
      </p:pic>
    </p:spTree>
    <p:extLst>
      <p:ext uri="{BB962C8B-B14F-4D97-AF65-F5344CB8AC3E}">
        <p14:creationId xmlns:p14="http://schemas.microsoft.com/office/powerpoint/2010/main" val="3904751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2568" y="1858398"/>
            <a:ext cx="6984332" cy="1470025"/>
          </a:xfrm>
        </p:spPr>
        <p:txBody>
          <a:bodyPr/>
          <a:lstStyle/>
          <a:p>
            <a:pPr algn="l"/>
            <a:r>
              <a:rPr lang="en-US" sz="3200" dirty="0" smtClean="0">
                <a:solidFill>
                  <a:schemeClr val="bg1">
                    <a:lumMod val="65000"/>
                  </a:schemeClr>
                </a:solidFill>
                <a:latin typeface="Arial" charset="0"/>
                <a:ea typeface="+mn-ea"/>
                <a:cs typeface="Arial" charset="0"/>
              </a:rPr>
              <a:t>U.S</a:t>
            </a:r>
            <a:r>
              <a:rPr lang="en-US" sz="3200" dirty="0">
                <a:solidFill>
                  <a:schemeClr val="bg1">
                    <a:lumMod val="65000"/>
                  </a:schemeClr>
                </a:solidFill>
                <a:latin typeface="Arial" charset="0"/>
                <a:ea typeface="+mn-ea"/>
                <a:cs typeface="Arial" charset="0"/>
              </a:rPr>
              <a:t>. Department of Housing </a:t>
            </a:r>
            <a:r>
              <a:rPr lang="en-US" sz="3200" dirty="0" smtClean="0">
                <a:solidFill>
                  <a:schemeClr val="bg1">
                    <a:lumMod val="65000"/>
                  </a:schemeClr>
                </a:solidFill>
                <a:latin typeface="Arial" charset="0"/>
                <a:ea typeface="+mn-ea"/>
                <a:cs typeface="Arial" charset="0"/>
              </a:rPr>
              <a:t>and</a:t>
            </a:r>
            <a:br>
              <a:rPr lang="en-US" sz="3200" dirty="0" smtClean="0">
                <a:solidFill>
                  <a:schemeClr val="bg1">
                    <a:lumMod val="65000"/>
                  </a:schemeClr>
                </a:solidFill>
                <a:latin typeface="Arial" charset="0"/>
                <a:ea typeface="+mn-ea"/>
                <a:cs typeface="Arial" charset="0"/>
              </a:rPr>
            </a:br>
            <a:r>
              <a:rPr lang="en-US" sz="3200" dirty="0" smtClean="0">
                <a:solidFill>
                  <a:schemeClr val="bg1">
                    <a:lumMod val="65000"/>
                  </a:schemeClr>
                </a:solidFill>
                <a:latin typeface="Arial" charset="0"/>
                <a:ea typeface="+mn-ea"/>
                <a:cs typeface="Arial" charset="0"/>
              </a:rPr>
              <a:t>Urban </a:t>
            </a:r>
            <a:r>
              <a:rPr lang="en-US" sz="3200" dirty="0">
                <a:solidFill>
                  <a:schemeClr val="bg1">
                    <a:lumMod val="65000"/>
                  </a:schemeClr>
                </a:solidFill>
                <a:latin typeface="Arial" charset="0"/>
                <a:ea typeface="+mn-ea"/>
                <a:cs typeface="Arial" charset="0"/>
              </a:rPr>
              <a:t>Development</a:t>
            </a:r>
          </a:p>
        </p:txBody>
      </p:sp>
      <p:sp>
        <p:nvSpPr>
          <p:cNvPr id="3" name="Subtitle 2"/>
          <p:cNvSpPr>
            <a:spLocks noGrp="1"/>
          </p:cNvSpPr>
          <p:nvPr>
            <p:ph type="subTitle" idx="1"/>
          </p:nvPr>
        </p:nvSpPr>
        <p:spPr>
          <a:xfrm>
            <a:off x="542624" y="1486150"/>
            <a:ext cx="6400800" cy="1752600"/>
          </a:xfrm>
        </p:spPr>
        <p:txBody>
          <a:bodyPr/>
          <a:lstStyle/>
          <a:p>
            <a:r>
              <a:rPr lang="en-US" b="1" dirty="0">
                <a:solidFill>
                  <a:srgbClr val="0F6CB4"/>
                </a:solidFill>
                <a:latin typeface="Arial" panose="020B0604020202020204" pitchFamily="34" charset="0"/>
                <a:cs typeface="Arial" panose="020B0604020202020204" pitchFamily="34" charset="0"/>
              </a:rPr>
              <a:t>Abby </a:t>
            </a:r>
            <a:r>
              <a:rPr lang="en-US" b="1" dirty="0" smtClean="0">
                <a:solidFill>
                  <a:srgbClr val="0F6CB4"/>
                </a:solidFill>
                <a:latin typeface="Arial" panose="020B0604020202020204" pitchFamily="34" charset="0"/>
                <a:cs typeface="Arial" panose="020B0604020202020204" pitchFamily="34" charset="0"/>
              </a:rPr>
              <a:t>Hugill</a:t>
            </a:r>
            <a:endParaRPr lang="en-US" b="1" dirty="0">
              <a:solidFill>
                <a:srgbClr val="0F6CB4"/>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502568" y="4862146"/>
            <a:ext cx="6984332"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200" dirty="0" smtClean="0">
                <a:solidFill>
                  <a:schemeClr val="bg1">
                    <a:lumMod val="65000"/>
                  </a:schemeClr>
                </a:solidFill>
                <a:latin typeface="Arial" charset="0"/>
                <a:ea typeface="+mn-ea"/>
                <a:cs typeface="Arial" charset="0"/>
              </a:rPr>
              <a:t>Healthy Living Branch,</a:t>
            </a:r>
          </a:p>
          <a:p>
            <a:pPr algn="l"/>
            <a:r>
              <a:rPr lang="en-US" sz="3200" dirty="0" smtClean="0">
                <a:solidFill>
                  <a:schemeClr val="bg1">
                    <a:lumMod val="65000"/>
                  </a:schemeClr>
                </a:solidFill>
                <a:latin typeface="Arial" charset="0"/>
                <a:ea typeface="+mn-ea"/>
                <a:cs typeface="Arial" charset="0"/>
              </a:rPr>
              <a:t>Colorado Department of Public Health and Environment</a:t>
            </a:r>
            <a:endParaRPr lang="en-US" sz="3200" dirty="0">
              <a:solidFill>
                <a:schemeClr val="bg1">
                  <a:lumMod val="65000"/>
                </a:schemeClr>
              </a:solidFill>
              <a:latin typeface="Arial" charset="0"/>
              <a:ea typeface="+mn-ea"/>
              <a:cs typeface="Arial" charset="0"/>
            </a:endParaRPr>
          </a:p>
        </p:txBody>
      </p:sp>
      <p:sp>
        <p:nvSpPr>
          <p:cNvPr id="5" name="Subtitle 2"/>
          <p:cNvSpPr txBox="1">
            <a:spLocks/>
          </p:cNvSpPr>
          <p:nvPr/>
        </p:nvSpPr>
        <p:spPr bwMode="auto">
          <a:xfrm>
            <a:off x="2502568" y="4226478"/>
            <a:ext cx="64008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b="1" dirty="0" smtClean="0">
                <a:solidFill>
                  <a:srgbClr val="0F6CB4"/>
                </a:solidFill>
                <a:latin typeface="Arial" panose="020B0604020202020204" pitchFamily="34" charset="0"/>
                <a:cs typeface="Arial" panose="020B0604020202020204" pitchFamily="34" charset="0"/>
              </a:rPr>
              <a:t>Jill </a:t>
            </a:r>
            <a:r>
              <a:rPr lang="en-US" b="1" dirty="0" err="1" smtClean="0">
                <a:solidFill>
                  <a:srgbClr val="0F6CB4"/>
                </a:solidFill>
                <a:latin typeface="Arial" panose="020B0604020202020204" pitchFamily="34" charset="0"/>
                <a:cs typeface="Arial" panose="020B0604020202020204" pitchFamily="34" charset="0"/>
              </a:rPr>
              <a:t>Bednarek</a:t>
            </a:r>
            <a:endParaRPr lang="en-US" b="1" dirty="0">
              <a:solidFill>
                <a:srgbClr val="0F6CB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096" y="4394605"/>
            <a:ext cx="1670304" cy="1773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525" t="18105" r="11503" b="22947"/>
          <a:stretch/>
        </p:blipFill>
        <p:spPr>
          <a:xfrm>
            <a:off x="387096" y="1511681"/>
            <a:ext cx="1670304" cy="1740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587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DHA.Streetview.5B 011.jpg"/>
          <p:cNvPicPr>
            <a:picLocks noGrp="1" noChangeAspect="1"/>
          </p:cNvPicPr>
          <p:nvPr>
            <p:ph idx="1"/>
          </p:nvPr>
        </p:nvPicPr>
        <p:blipFill>
          <a:blip r:embed="rId4" cstate="print"/>
          <a:srcRect/>
          <a:stretch>
            <a:fillRect/>
          </a:stretch>
        </p:blipFill>
        <p:spPr>
          <a:xfrm>
            <a:off x="584328" y="2057400"/>
            <a:ext cx="4292472" cy="3219935"/>
          </a:xfrm>
        </p:spPr>
      </p:pic>
      <p:sp>
        <p:nvSpPr>
          <p:cNvPr id="6" name="Title 5"/>
          <p:cNvSpPr txBox="1">
            <a:spLocks/>
          </p:cNvSpPr>
          <p:nvPr/>
        </p:nvSpPr>
        <p:spPr bwMode="auto">
          <a:xfrm>
            <a:off x="457200" y="533400"/>
            <a:ext cx="8229600" cy="1143000"/>
          </a:xfrm>
          <a:prstGeom prst="rect">
            <a:avLst/>
          </a:prstGeom>
          <a:noFill/>
          <a:ln>
            <a:noFill/>
          </a:ln>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3200" b="1" i="1" dirty="0" smtClean="0">
                <a:solidFill>
                  <a:srgbClr val="1F497D">
                    <a:lumMod val="60000"/>
                    <a:lumOff val="40000"/>
                  </a:srgbClr>
                </a:solidFill>
              </a:rPr>
              <a:t>Colorado Healthy Housing Coalition </a:t>
            </a:r>
            <a:r>
              <a:rPr lang="en-US" sz="2800" b="1" i="1" dirty="0" smtClean="0">
                <a:solidFill>
                  <a:srgbClr val="1F497D">
                    <a:lumMod val="60000"/>
                    <a:lumOff val="40000"/>
                  </a:srgbClr>
                </a:solidFill>
              </a:rPr>
              <a:t/>
            </a:r>
            <a:br>
              <a:rPr lang="en-US" sz="2800" b="1" i="1" dirty="0" smtClean="0">
                <a:solidFill>
                  <a:srgbClr val="1F497D">
                    <a:lumMod val="60000"/>
                    <a:lumOff val="40000"/>
                  </a:srgbClr>
                </a:solidFill>
              </a:rPr>
            </a:br>
            <a:endParaRPr lang="en-US" sz="2400" dirty="0" smtClean="0">
              <a:solidFill>
                <a:srgbClr val="1F497D">
                  <a:lumMod val="60000"/>
                  <a:lumOff val="40000"/>
                </a:srgbClr>
              </a:solidFill>
            </a:endParaRPr>
          </a:p>
        </p:txBody>
      </p:sp>
      <p:pic>
        <p:nvPicPr>
          <p:cNvPr id="8196" name="Picture 1" descr="Logo for Badges"/>
          <p:cNvPicPr>
            <a:picLocks noChangeAspect="1" noChangeArrowheads="1"/>
          </p:cNvPicPr>
          <p:nvPr/>
        </p:nvPicPr>
        <p:blipFill>
          <a:blip r:embed="rId5" cstate="print"/>
          <a:srcRect/>
          <a:stretch>
            <a:fillRect/>
          </a:stretch>
        </p:blipFill>
        <p:spPr bwMode="auto">
          <a:xfrm>
            <a:off x="533400" y="228600"/>
            <a:ext cx="1511300" cy="15017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23F7E9A-9C09-4C1C-A2CA-215273C26528}" type="slidenum">
              <a:rPr lang="en-US" smtClean="0">
                <a:solidFill>
                  <a:prstClr val="black">
                    <a:tint val="75000"/>
                  </a:prstClr>
                </a:solidFill>
              </a:rPr>
              <a:pPr>
                <a:defRPr/>
              </a:pPr>
              <a:t>26</a:t>
            </a:fld>
            <a:endParaRPr lang="en-US">
              <a:solidFill>
                <a:prstClr val="black">
                  <a:tint val="75000"/>
                </a:prstClr>
              </a:solidFill>
            </a:endParaRPr>
          </a:p>
        </p:txBody>
      </p:sp>
      <p:sp>
        <p:nvSpPr>
          <p:cNvPr id="7" name="TextBox 7"/>
          <p:cNvSpPr txBox="1">
            <a:spLocks noChangeArrowheads="1"/>
          </p:cNvSpPr>
          <p:nvPr/>
        </p:nvSpPr>
        <p:spPr bwMode="auto">
          <a:xfrm>
            <a:off x="457200" y="5867400"/>
            <a:ext cx="8382000" cy="646113"/>
          </a:xfrm>
          <a:prstGeom prst="rect">
            <a:avLst/>
          </a:prstGeom>
          <a:noFill/>
          <a:ln w="9525">
            <a:noFill/>
            <a:miter lim="800000"/>
            <a:headEnd/>
            <a:tailEnd/>
          </a:ln>
        </p:spPr>
        <p:txBody>
          <a:bodyPr>
            <a:spAutoFit/>
          </a:bodyPr>
          <a:lstStyle/>
          <a:p>
            <a:pPr algn="ctr" eaLnBrk="0" hangingPunct="0"/>
            <a:r>
              <a:rPr lang="en-US" b="1" i="1" dirty="0">
                <a:solidFill>
                  <a:srgbClr val="365F91"/>
                </a:solidFill>
                <a:latin typeface="Calibri" pitchFamily="34" charset="0"/>
                <a:ea typeface="Times New Roman" pitchFamily="18" charset="0"/>
                <a:cs typeface="Calibri" pitchFamily="34" charset="0"/>
              </a:rPr>
              <a:t>Actions to promote healthy housing can yield dramatic improvements in the health and safety for individuals and families in Colorado. </a:t>
            </a:r>
            <a:endParaRPr lang="en-US" b="1" i="1" dirty="0">
              <a:solidFill>
                <a:prstClr val="black"/>
              </a:solidFill>
              <a:latin typeface="Arial" charset="0"/>
              <a:ea typeface="Times New Roman" pitchFamily="18" charset="0"/>
              <a:cs typeface="Calibri" pitchFamily="34" charset="0"/>
            </a:endParaRPr>
          </a:p>
        </p:txBody>
      </p:sp>
      <p:sp>
        <p:nvSpPr>
          <p:cNvPr id="8" name="TextBox 7"/>
          <p:cNvSpPr txBox="1"/>
          <p:nvPr/>
        </p:nvSpPr>
        <p:spPr>
          <a:xfrm>
            <a:off x="5181601" y="1905000"/>
            <a:ext cx="3657600" cy="3785652"/>
          </a:xfrm>
          <a:prstGeom prst="rect">
            <a:avLst/>
          </a:prstGeom>
          <a:noFill/>
        </p:spPr>
        <p:txBody>
          <a:bodyPr wrap="square" rtlCol="0">
            <a:spAutoFit/>
          </a:bodyPr>
          <a:lstStyle/>
          <a:p>
            <a:r>
              <a:rPr lang="en-US" sz="2400" b="1" dirty="0" smtClean="0">
                <a:solidFill>
                  <a:srgbClr val="1F497D"/>
                </a:solidFill>
                <a:latin typeface="Trebuchet MS" pitchFamily="34" charset="0"/>
                <a:cs typeface="Arial" charset="0"/>
              </a:rPr>
              <a:t>Jill Bednarek</a:t>
            </a:r>
          </a:p>
          <a:p>
            <a:r>
              <a:rPr lang="en-US" sz="2400" dirty="0" smtClean="0">
                <a:solidFill>
                  <a:prstClr val="white">
                    <a:lumMod val="50000"/>
                  </a:prstClr>
                </a:solidFill>
                <a:latin typeface="Trebuchet MS" pitchFamily="34" charset="0"/>
                <a:cs typeface="Arial" charset="0"/>
              </a:rPr>
              <a:t>Colorado Department of Public Health and Environment</a:t>
            </a:r>
          </a:p>
          <a:p>
            <a:endParaRPr lang="en-US" sz="2400" b="1" dirty="0" smtClean="0">
              <a:solidFill>
                <a:prstClr val="black"/>
              </a:solidFill>
              <a:latin typeface="Trebuchet MS" pitchFamily="34" charset="0"/>
              <a:cs typeface="Arial" charset="0"/>
            </a:endParaRPr>
          </a:p>
          <a:p>
            <a:r>
              <a:rPr lang="en-US" sz="2400" b="1" dirty="0" smtClean="0">
                <a:solidFill>
                  <a:srgbClr val="1F497D"/>
                </a:solidFill>
                <a:latin typeface="Trebuchet MS" pitchFamily="34" charset="0"/>
                <a:cs typeface="Arial" charset="0"/>
              </a:rPr>
              <a:t>Abby </a:t>
            </a:r>
            <a:r>
              <a:rPr lang="en-US" sz="2400" b="1" dirty="0">
                <a:solidFill>
                  <a:srgbClr val="1F497D"/>
                </a:solidFill>
                <a:latin typeface="Trebuchet MS" pitchFamily="34" charset="0"/>
                <a:cs typeface="Arial" charset="0"/>
              </a:rPr>
              <a:t>Hugill</a:t>
            </a:r>
            <a:endParaRPr lang="en-US" sz="2400" dirty="0">
              <a:solidFill>
                <a:srgbClr val="1F497D"/>
              </a:solidFill>
              <a:latin typeface="Trebuchet MS" pitchFamily="34" charset="0"/>
              <a:cs typeface="Arial" charset="0"/>
            </a:endParaRPr>
          </a:p>
          <a:p>
            <a:r>
              <a:rPr lang="en-US" sz="2400" dirty="0">
                <a:solidFill>
                  <a:prstClr val="white">
                    <a:lumMod val="50000"/>
                  </a:prstClr>
                </a:solidFill>
                <a:latin typeface="Trebuchet MS" pitchFamily="34" charset="0"/>
                <a:cs typeface="Arial" charset="0"/>
              </a:rPr>
              <a:t>U.S Department of Housing and Urban Development</a:t>
            </a:r>
          </a:p>
          <a:p>
            <a:endParaRPr lang="en-US" sz="2400" dirty="0">
              <a:solidFill>
                <a:prstClr val="white">
                  <a:lumMod val="50000"/>
                </a:prstClr>
              </a:solidFill>
              <a:latin typeface="Trebuchet MS" pitchFamily="34" charset="0"/>
              <a:cs typeface="Arial" charset="0"/>
            </a:endParaRPr>
          </a:p>
        </p:txBody>
      </p:sp>
    </p:spTree>
    <p:custDataLst>
      <p:tags r:id="rId1"/>
    </p:custDataLst>
    <p:extLst>
      <p:ext uri="{BB962C8B-B14F-4D97-AF65-F5344CB8AC3E}">
        <p14:creationId xmlns:p14="http://schemas.microsoft.com/office/powerpoint/2010/main" val="4124163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868362"/>
          </a:xfrm>
        </p:spPr>
        <p:txBody>
          <a:bodyPr anchor="t">
            <a:normAutofit/>
          </a:bodyPr>
          <a:lstStyle/>
          <a:p>
            <a:pPr fontAlgn="auto">
              <a:spcBef>
                <a:spcPts val="0"/>
              </a:spcBef>
              <a:spcAft>
                <a:spcPts val="0"/>
              </a:spcAft>
              <a:defRPr/>
            </a:pPr>
            <a:r>
              <a:rPr lang="en-US" sz="3600" b="1" i="1" dirty="0">
                <a:solidFill>
                  <a:schemeClr val="tx2"/>
                </a:solidFill>
              </a:rPr>
              <a:t>Colorado Healthy Housing </a:t>
            </a:r>
            <a:r>
              <a:rPr lang="en-US" sz="3600" b="1" i="1" dirty="0" smtClean="0">
                <a:solidFill>
                  <a:schemeClr val="tx2"/>
                </a:solidFill>
              </a:rPr>
              <a:t>Coalition</a:t>
            </a:r>
            <a:endParaRPr lang="en-US" sz="3600" b="1" dirty="0">
              <a:solidFill>
                <a:schemeClr val="tx2"/>
              </a:solidFill>
              <a:latin typeface="Trebuchet MS" pitchFamily="34" charset="0"/>
            </a:endParaRPr>
          </a:p>
        </p:txBody>
      </p:sp>
      <p:sp>
        <p:nvSpPr>
          <p:cNvPr id="3" name="TextBox 2"/>
          <p:cNvSpPr txBox="1"/>
          <p:nvPr/>
        </p:nvSpPr>
        <p:spPr>
          <a:xfrm>
            <a:off x="457200" y="6019800"/>
            <a:ext cx="8305800" cy="461665"/>
          </a:xfrm>
          <a:prstGeom prst="rect">
            <a:avLst/>
          </a:prstGeom>
          <a:noFill/>
        </p:spPr>
        <p:txBody>
          <a:bodyPr wrap="square" rtlCol="0">
            <a:spAutoFit/>
          </a:bodyPr>
          <a:lstStyle/>
          <a:p>
            <a:endParaRPr lang="en-US" sz="2400" b="1" dirty="0">
              <a:solidFill>
                <a:prstClr val="black"/>
              </a:solidFill>
              <a:latin typeface="Arial" charset="0"/>
              <a:cs typeface="Arial" charset="0"/>
            </a:endParaRPr>
          </a:p>
        </p:txBody>
      </p:sp>
      <p:sp>
        <p:nvSpPr>
          <p:cNvPr id="8" name="Rounded Rectangle 7"/>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pic>
        <p:nvPicPr>
          <p:cNvPr id="9" name="Picture 2" descr="C:\Documents and Settings\aryan\My Documents\My Pictures\HHC new logo.jpg"/>
          <p:cNvPicPr>
            <a:picLocks noChangeAspect="1" noChangeArrowheads="1"/>
          </p:cNvPicPr>
          <p:nvPr/>
        </p:nvPicPr>
        <p:blipFill>
          <a:blip r:embed="rId4" cstate="print"/>
          <a:srcRect/>
          <a:stretch>
            <a:fillRect/>
          </a:stretch>
        </p:blipFill>
        <p:spPr bwMode="auto">
          <a:xfrm>
            <a:off x="8077200" y="0"/>
            <a:ext cx="927100" cy="915988"/>
          </a:xfrm>
          <a:prstGeom prst="rect">
            <a:avLst/>
          </a:prstGeom>
          <a:noFill/>
          <a:ln w="9525">
            <a:noFill/>
            <a:miter lim="800000"/>
            <a:headEnd/>
            <a:tailEnd/>
          </a:ln>
        </p:spPr>
      </p:pic>
      <p:sp>
        <p:nvSpPr>
          <p:cNvPr id="11" name="Rectangle 10"/>
          <p:cNvSpPr/>
          <p:nvPr/>
        </p:nvSpPr>
        <p:spPr>
          <a:xfrm>
            <a:off x="0" y="990600"/>
            <a:ext cx="9144000" cy="46038"/>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Content Placeholder 11"/>
          <p:cNvSpPr>
            <a:spLocks noGrp="1"/>
          </p:cNvSpPr>
          <p:nvPr>
            <p:ph idx="1"/>
          </p:nvPr>
        </p:nvSpPr>
        <p:spPr>
          <a:xfrm>
            <a:off x="457200" y="1219200"/>
            <a:ext cx="8229600" cy="5181600"/>
          </a:xfrm>
        </p:spPr>
        <p:txBody>
          <a:bodyPr/>
          <a:lstStyle/>
          <a:p>
            <a:pPr marL="0" indent="0">
              <a:buNone/>
            </a:pPr>
            <a:r>
              <a:rPr lang="en-US" sz="2400" b="1" dirty="0" smtClean="0">
                <a:solidFill>
                  <a:schemeClr val="tx2"/>
                </a:solidFill>
                <a:latin typeface="Trebuchet MS" pitchFamily="34" charset="0"/>
              </a:rPr>
              <a:t>Our Beliefs:</a:t>
            </a:r>
          </a:p>
          <a:p>
            <a:pPr marL="0" indent="0">
              <a:buNone/>
            </a:pPr>
            <a:endParaRPr lang="en-US" sz="2400" b="1" dirty="0" smtClean="0">
              <a:solidFill>
                <a:schemeClr val="tx2"/>
              </a:solidFill>
              <a:latin typeface="Trebuchet MS" pitchFamily="34" charset="0"/>
            </a:endParaRPr>
          </a:p>
          <a:p>
            <a:r>
              <a:rPr lang="en-US" sz="2400" dirty="0" smtClean="0">
                <a:solidFill>
                  <a:schemeClr val="tx2"/>
                </a:solidFill>
                <a:latin typeface="Trebuchet MS" pitchFamily="34" charset="0"/>
              </a:rPr>
              <a:t>Low-income families – especially </a:t>
            </a:r>
            <a:r>
              <a:rPr lang="en-US" sz="2400" dirty="0">
                <a:solidFill>
                  <a:schemeClr val="tx2"/>
                </a:solidFill>
                <a:latin typeface="Trebuchet MS" pitchFamily="34" charset="0"/>
              </a:rPr>
              <a:t>children and the </a:t>
            </a:r>
            <a:r>
              <a:rPr lang="en-US" sz="2400" dirty="0" smtClean="0">
                <a:solidFill>
                  <a:schemeClr val="tx2"/>
                </a:solidFill>
                <a:latin typeface="Trebuchet MS" pitchFamily="34" charset="0"/>
              </a:rPr>
              <a:t>elderly – suffer disproportionately </a:t>
            </a:r>
            <a:r>
              <a:rPr lang="en-US" sz="2400" dirty="0">
                <a:solidFill>
                  <a:schemeClr val="tx2"/>
                </a:solidFill>
                <a:latin typeface="Trebuchet MS" pitchFamily="34" charset="0"/>
              </a:rPr>
              <a:t>from substandard housing. </a:t>
            </a:r>
            <a:endParaRPr lang="en-US" sz="2400" dirty="0" smtClean="0">
              <a:solidFill>
                <a:schemeClr val="tx2"/>
              </a:solidFill>
              <a:latin typeface="Trebuchet MS" pitchFamily="34" charset="0"/>
            </a:endParaRPr>
          </a:p>
          <a:p>
            <a:endParaRPr lang="en-US" sz="2400" dirty="0" smtClean="0">
              <a:solidFill>
                <a:schemeClr val="tx2"/>
              </a:solidFill>
              <a:latin typeface="Trebuchet MS" pitchFamily="34" charset="0"/>
            </a:endParaRPr>
          </a:p>
          <a:p>
            <a:r>
              <a:rPr lang="en-US" sz="2400" dirty="0" smtClean="0">
                <a:solidFill>
                  <a:schemeClr val="tx2"/>
                </a:solidFill>
                <a:latin typeface="Trebuchet MS" pitchFamily="34" charset="0"/>
              </a:rPr>
              <a:t>Policy </a:t>
            </a:r>
            <a:r>
              <a:rPr lang="en-US" sz="2400" dirty="0">
                <a:solidFill>
                  <a:schemeClr val="tx2"/>
                </a:solidFill>
                <a:latin typeface="Trebuchet MS" pitchFamily="34" charset="0"/>
              </a:rPr>
              <a:t>makers and environmental and public health advocates can address this inequity by taking action to ensure healthier, safer homes. </a:t>
            </a:r>
            <a:endParaRPr lang="en-US" sz="2400" dirty="0" smtClean="0">
              <a:solidFill>
                <a:schemeClr val="tx2"/>
              </a:solidFill>
              <a:latin typeface="Trebuchet MS" pitchFamily="34" charset="0"/>
            </a:endParaRPr>
          </a:p>
          <a:p>
            <a:endParaRPr lang="en-US" sz="2400" dirty="0" smtClean="0">
              <a:solidFill>
                <a:schemeClr val="tx2"/>
              </a:solidFill>
              <a:latin typeface="Trebuchet MS" pitchFamily="34" charset="0"/>
            </a:endParaRPr>
          </a:p>
          <a:p>
            <a:r>
              <a:rPr lang="en-US" sz="2400" dirty="0" smtClean="0">
                <a:solidFill>
                  <a:schemeClr val="tx2"/>
                </a:solidFill>
                <a:latin typeface="Trebuchet MS" pitchFamily="34" charset="0"/>
              </a:rPr>
              <a:t>Investments to improve the quality of housing can save billions in health care costs.</a:t>
            </a:r>
            <a:endParaRPr lang="en-US" sz="2400" dirty="0">
              <a:solidFill>
                <a:schemeClr val="tx2"/>
              </a:solidFill>
              <a:latin typeface="Trebuchet MS" pitchFamily="34" charset="0"/>
            </a:endParaRPr>
          </a:p>
          <a:p>
            <a:pPr>
              <a:buNone/>
            </a:pPr>
            <a:endParaRPr lang="en-US" sz="2400" b="1" dirty="0" smtClean="0">
              <a:solidFill>
                <a:schemeClr val="tx2"/>
              </a:solidFill>
              <a:latin typeface="Trebuchet MS" pitchFamily="34" charset="0"/>
            </a:endParaRPr>
          </a:p>
        </p:txBody>
      </p:sp>
    </p:spTree>
    <p:custDataLst>
      <p:tags r:id="rId1"/>
    </p:custDataLst>
    <p:extLst>
      <p:ext uri="{BB962C8B-B14F-4D97-AF65-F5344CB8AC3E}">
        <p14:creationId xmlns:p14="http://schemas.microsoft.com/office/powerpoint/2010/main" val="1948119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868362"/>
          </a:xfrm>
        </p:spPr>
        <p:txBody>
          <a:bodyPr>
            <a:normAutofit/>
          </a:bodyPr>
          <a:lstStyle/>
          <a:p>
            <a:pPr algn="l"/>
            <a:r>
              <a:rPr lang="en-US" sz="3600" b="1" dirty="0" smtClean="0">
                <a:solidFill>
                  <a:schemeClr val="tx2"/>
                </a:solidFill>
                <a:latin typeface="Trebuchet MS" pitchFamily="34" charset="0"/>
              </a:rPr>
              <a:t>Purpose:</a:t>
            </a:r>
            <a:endParaRPr lang="en-US" sz="3600" b="1" dirty="0">
              <a:solidFill>
                <a:schemeClr val="tx2"/>
              </a:solidFill>
              <a:latin typeface="Trebuchet MS" pitchFamily="34" charset="0"/>
            </a:endParaRPr>
          </a:p>
        </p:txBody>
      </p:sp>
      <p:sp>
        <p:nvSpPr>
          <p:cNvPr id="3" name="TextBox 2"/>
          <p:cNvSpPr txBox="1"/>
          <p:nvPr/>
        </p:nvSpPr>
        <p:spPr>
          <a:xfrm>
            <a:off x="457200" y="6019800"/>
            <a:ext cx="8305800" cy="461665"/>
          </a:xfrm>
          <a:prstGeom prst="rect">
            <a:avLst/>
          </a:prstGeom>
          <a:noFill/>
        </p:spPr>
        <p:txBody>
          <a:bodyPr wrap="square" rtlCol="0">
            <a:spAutoFit/>
          </a:bodyPr>
          <a:lstStyle/>
          <a:p>
            <a:endParaRPr lang="en-US" sz="2400" b="1" dirty="0">
              <a:solidFill>
                <a:prstClr val="black"/>
              </a:solidFill>
              <a:latin typeface="Arial" charset="0"/>
              <a:cs typeface="Arial" charset="0"/>
            </a:endParaRPr>
          </a:p>
        </p:txBody>
      </p:sp>
      <p:sp>
        <p:nvSpPr>
          <p:cNvPr id="8" name="Rounded Rectangle 7"/>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pic>
        <p:nvPicPr>
          <p:cNvPr id="9" name="Picture 2" descr="C:\Documents and Settings\aryan\My Documents\My Pictures\HHC new logo.jpg"/>
          <p:cNvPicPr>
            <a:picLocks noChangeAspect="1" noChangeArrowheads="1"/>
          </p:cNvPicPr>
          <p:nvPr/>
        </p:nvPicPr>
        <p:blipFill>
          <a:blip r:embed="rId4" cstate="print"/>
          <a:srcRect/>
          <a:stretch>
            <a:fillRect/>
          </a:stretch>
        </p:blipFill>
        <p:spPr bwMode="auto">
          <a:xfrm>
            <a:off x="8077200" y="0"/>
            <a:ext cx="927100" cy="915988"/>
          </a:xfrm>
          <a:prstGeom prst="rect">
            <a:avLst/>
          </a:prstGeom>
          <a:noFill/>
          <a:ln w="9525">
            <a:noFill/>
            <a:miter lim="800000"/>
            <a:headEnd/>
            <a:tailEnd/>
          </a:ln>
        </p:spPr>
      </p:pic>
      <p:sp>
        <p:nvSpPr>
          <p:cNvPr id="10" name="TextBox 9"/>
          <p:cNvSpPr txBox="1"/>
          <p:nvPr/>
        </p:nvSpPr>
        <p:spPr>
          <a:xfrm>
            <a:off x="4953000" y="304800"/>
            <a:ext cx="3352800" cy="584200"/>
          </a:xfrm>
          <a:prstGeom prst="rect">
            <a:avLst/>
          </a:prstGeom>
          <a:noFill/>
        </p:spPr>
        <p:txBody>
          <a:bodyPr>
            <a:spAutoFit/>
          </a:bodyPr>
          <a:lstStyle/>
          <a:p>
            <a:pPr algn="r" fontAlgn="auto">
              <a:spcBef>
                <a:spcPts val="0"/>
              </a:spcBef>
              <a:spcAft>
                <a:spcPts val="0"/>
              </a:spcAft>
              <a:defRPr/>
            </a:pPr>
            <a:r>
              <a:rPr lang="en-US" sz="1600" b="1" i="1" dirty="0">
                <a:solidFill>
                  <a:srgbClr val="4F81BD">
                    <a:lumMod val="75000"/>
                  </a:srgbClr>
                </a:solidFill>
                <a:latin typeface="Calibri"/>
                <a:cs typeface="Arial" charset="0"/>
              </a:rPr>
              <a:t>Colorado Healthy Housing Coalition: </a:t>
            </a:r>
          </a:p>
          <a:p>
            <a:pPr algn="r" fontAlgn="auto">
              <a:spcBef>
                <a:spcPts val="0"/>
              </a:spcBef>
              <a:spcAft>
                <a:spcPts val="0"/>
              </a:spcAft>
              <a:defRPr/>
            </a:pPr>
            <a:r>
              <a:rPr lang="en-US" sz="1600" b="1" i="1" dirty="0">
                <a:solidFill>
                  <a:srgbClr val="4F81BD">
                    <a:lumMod val="75000"/>
                  </a:srgbClr>
                </a:solidFill>
                <a:latin typeface="Calibri"/>
                <a:cs typeface="Arial" charset="0"/>
              </a:rPr>
              <a:t>A Call to Action</a:t>
            </a:r>
          </a:p>
        </p:txBody>
      </p:sp>
      <p:sp>
        <p:nvSpPr>
          <p:cNvPr id="11" name="Rectangle 10"/>
          <p:cNvSpPr/>
          <p:nvPr/>
        </p:nvSpPr>
        <p:spPr>
          <a:xfrm>
            <a:off x="0" y="990600"/>
            <a:ext cx="9144000" cy="46038"/>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Content Placeholder 11"/>
          <p:cNvSpPr>
            <a:spLocks noGrp="1"/>
          </p:cNvSpPr>
          <p:nvPr>
            <p:ph idx="1"/>
          </p:nvPr>
        </p:nvSpPr>
        <p:spPr>
          <a:xfrm>
            <a:off x="457200" y="1219200"/>
            <a:ext cx="8229600" cy="5181600"/>
          </a:xfrm>
        </p:spPr>
        <p:txBody>
          <a:bodyPr/>
          <a:lstStyle/>
          <a:p>
            <a:pPr>
              <a:buNone/>
            </a:pPr>
            <a:r>
              <a:rPr lang="en-US" sz="2200" b="1" dirty="0" smtClean="0">
                <a:solidFill>
                  <a:schemeClr val="tx2"/>
                </a:solidFill>
                <a:latin typeface="Trebuchet MS" pitchFamily="34" charset="0"/>
              </a:rPr>
              <a:t>Mission: </a:t>
            </a:r>
          </a:p>
          <a:p>
            <a:pPr>
              <a:buNone/>
            </a:pPr>
            <a:r>
              <a:rPr lang="en-US" sz="2200" b="1" dirty="0" smtClean="0">
                <a:solidFill>
                  <a:schemeClr val="tx2"/>
                </a:solidFill>
                <a:latin typeface="Trebuchet MS" pitchFamily="34" charset="0"/>
              </a:rPr>
              <a:t> </a:t>
            </a:r>
            <a:r>
              <a:rPr lang="en-US" sz="2200" dirty="0" smtClean="0">
                <a:solidFill>
                  <a:schemeClr val="tx2"/>
                </a:solidFill>
                <a:latin typeface="Trebuchet MS" pitchFamily="34" charset="0"/>
              </a:rPr>
              <a:t>Working together to promote strategies that advance healthy housing</a:t>
            </a:r>
          </a:p>
          <a:p>
            <a:pPr>
              <a:buNone/>
            </a:pPr>
            <a:r>
              <a:rPr lang="en-US" sz="2200" dirty="0" smtClean="0">
                <a:solidFill>
                  <a:schemeClr val="tx2"/>
                </a:solidFill>
                <a:latin typeface="Trebuchet MS" pitchFamily="34" charset="0"/>
              </a:rPr>
              <a:t> </a:t>
            </a:r>
            <a:r>
              <a:rPr lang="en-US" sz="2200" b="1" dirty="0" smtClean="0">
                <a:solidFill>
                  <a:schemeClr val="tx2"/>
                </a:solidFill>
                <a:latin typeface="Trebuchet MS" pitchFamily="34" charset="0"/>
              </a:rPr>
              <a:t>Goals</a:t>
            </a:r>
            <a:r>
              <a:rPr lang="en-US" sz="2200" b="1" i="1" dirty="0" smtClean="0">
                <a:solidFill>
                  <a:schemeClr val="tx2"/>
                </a:solidFill>
                <a:latin typeface="Trebuchet MS" pitchFamily="34" charset="0"/>
              </a:rPr>
              <a:t>:</a:t>
            </a:r>
            <a:endParaRPr lang="en-US" sz="2200" dirty="0" smtClean="0">
              <a:solidFill>
                <a:schemeClr val="tx2"/>
              </a:solidFill>
              <a:latin typeface="Trebuchet MS" pitchFamily="34" charset="0"/>
            </a:endParaRPr>
          </a:p>
          <a:p>
            <a:pPr lvl="1">
              <a:buNone/>
            </a:pPr>
            <a:r>
              <a:rPr lang="en-US" sz="2200" dirty="0" smtClean="0">
                <a:solidFill>
                  <a:schemeClr val="tx2"/>
                </a:solidFill>
                <a:latin typeface="Trebuchet MS" pitchFamily="34" charset="0"/>
              </a:rPr>
              <a:t>Promote the incorporation of healthy homes principles into ongoing programs and practices</a:t>
            </a:r>
          </a:p>
          <a:p>
            <a:pPr lvl="1">
              <a:buNone/>
            </a:pPr>
            <a:r>
              <a:rPr lang="en-US" sz="2200" dirty="0" smtClean="0">
                <a:solidFill>
                  <a:schemeClr val="tx2"/>
                </a:solidFill>
                <a:latin typeface="Trebuchet MS" pitchFamily="34" charset="0"/>
              </a:rPr>
              <a:t>Focus attention on the relationships between housing and health impacts</a:t>
            </a:r>
          </a:p>
          <a:p>
            <a:pPr lvl="1">
              <a:buNone/>
            </a:pPr>
            <a:r>
              <a:rPr lang="en-US" sz="2200" dirty="0" smtClean="0">
                <a:solidFill>
                  <a:schemeClr val="tx2"/>
                </a:solidFill>
                <a:latin typeface="Trebuchet MS" pitchFamily="34" charset="0"/>
              </a:rPr>
              <a:t>Coordinate and leverage state-wide healthy homes activities</a:t>
            </a:r>
          </a:p>
          <a:p>
            <a:pPr>
              <a:buNone/>
            </a:pPr>
            <a:r>
              <a:rPr lang="en-US" sz="2200" dirty="0" smtClean="0">
                <a:solidFill>
                  <a:schemeClr val="tx2"/>
                </a:solidFill>
                <a:latin typeface="Trebuchet MS" pitchFamily="34" charset="0"/>
              </a:rPr>
              <a:t> </a:t>
            </a:r>
            <a:r>
              <a:rPr lang="en-US" sz="2200" b="1" dirty="0" smtClean="0">
                <a:solidFill>
                  <a:schemeClr val="tx2"/>
                </a:solidFill>
                <a:latin typeface="Trebuchet MS" pitchFamily="34" charset="0"/>
              </a:rPr>
              <a:t>Outcome</a:t>
            </a:r>
            <a:r>
              <a:rPr lang="en-US" sz="2200" dirty="0" smtClean="0">
                <a:solidFill>
                  <a:schemeClr val="tx2"/>
                </a:solidFill>
                <a:latin typeface="Trebuchet MS" pitchFamily="34" charset="0"/>
              </a:rPr>
              <a:t>:  </a:t>
            </a:r>
          </a:p>
          <a:p>
            <a:pPr>
              <a:buNone/>
            </a:pPr>
            <a:r>
              <a:rPr lang="en-US" sz="2200" dirty="0" smtClean="0">
                <a:solidFill>
                  <a:schemeClr val="tx2"/>
                </a:solidFill>
                <a:latin typeface="Trebuchet MS" pitchFamily="34" charset="0"/>
              </a:rPr>
              <a:t>Reduce public health inequities and improve health outcomes related to housing</a:t>
            </a:r>
          </a:p>
          <a:p>
            <a:endParaRPr lang="en-US" dirty="0"/>
          </a:p>
        </p:txBody>
      </p:sp>
    </p:spTree>
    <p:custDataLst>
      <p:tags r:id="rId1"/>
    </p:custDataLst>
    <p:extLst>
      <p:ext uri="{BB962C8B-B14F-4D97-AF65-F5344CB8AC3E}">
        <p14:creationId xmlns:p14="http://schemas.microsoft.com/office/powerpoint/2010/main" val="1550376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sp>
        <p:nvSpPr>
          <p:cNvPr id="11" name="TextBox 10"/>
          <p:cNvSpPr txBox="1"/>
          <p:nvPr/>
        </p:nvSpPr>
        <p:spPr>
          <a:xfrm>
            <a:off x="152400" y="6629400"/>
            <a:ext cx="8610600" cy="369332"/>
          </a:xfrm>
          <a:prstGeom prst="rect">
            <a:avLst/>
          </a:prstGeom>
          <a:noFill/>
        </p:spPr>
        <p:txBody>
          <a:bodyPr wrap="square" rtlCol="0">
            <a:spAutoFit/>
          </a:bodyPr>
          <a:lstStyle/>
          <a:p>
            <a:endParaRPr lang="en-US" dirty="0">
              <a:solidFill>
                <a:prstClr val="black"/>
              </a:solidFill>
              <a:latin typeface="Arial" charset="0"/>
              <a:cs typeface="Arial" charset="0"/>
            </a:endParaRPr>
          </a:p>
        </p:txBody>
      </p:sp>
      <p:sp>
        <p:nvSpPr>
          <p:cNvPr id="7" name="Rectangle 6"/>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Subtitle 13"/>
          <p:cNvSpPr>
            <a:spLocks noGrp="1"/>
          </p:cNvSpPr>
          <p:nvPr>
            <p:ph type="subTitle" idx="1"/>
          </p:nvPr>
        </p:nvSpPr>
        <p:spPr>
          <a:xfrm>
            <a:off x="304800" y="1219200"/>
            <a:ext cx="8458200" cy="5257800"/>
          </a:xfrm>
        </p:spPr>
        <p:txBody>
          <a:bodyPr>
            <a:normAutofit/>
          </a:bodyPr>
          <a:lstStyle/>
          <a:p>
            <a:pPr algn="l"/>
            <a:r>
              <a:rPr lang="en-US" sz="2800" b="1" dirty="0" smtClean="0">
                <a:solidFill>
                  <a:schemeClr val="tx2"/>
                </a:solidFill>
                <a:latin typeface="Trebuchet MS" pitchFamily="34" charset="0"/>
              </a:rPr>
              <a:t>Colorado Department of Public Health and Environment </a:t>
            </a:r>
          </a:p>
          <a:p>
            <a:pPr algn="l"/>
            <a:r>
              <a:rPr lang="en-US" sz="2800" b="1" dirty="0" smtClean="0">
                <a:solidFill>
                  <a:schemeClr val="tx2"/>
                </a:solidFill>
                <a:latin typeface="Trebuchet MS" pitchFamily="34" charset="0"/>
              </a:rPr>
              <a:t>Colorado Division of Housing</a:t>
            </a:r>
          </a:p>
          <a:p>
            <a:pPr algn="l"/>
            <a:r>
              <a:rPr lang="en-US" sz="2800" b="1" dirty="0" smtClean="0">
                <a:solidFill>
                  <a:schemeClr val="tx2"/>
                </a:solidFill>
                <a:latin typeface="Trebuchet MS" pitchFamily="34" charset="0"/>
              </a:rPr>
              <a:t>Colorado Energy Office</a:t>
            </a:r>
          </a:p>
          <a:p>
            <a:pPr algn="l"/>
            <a:r>
              <a:rPr lang="en-US" sz="2800" b="1" dirty="0" smtClean="0">
                <a:solidFill>
                  <a:schemeClr val="tx2"/>
                </a:solidFill>
                <a:latin typeface="Trebuchet MS" pitchFamily="34" charset="0"/>
              </a:rPr>
              <a:t>Colorado Health Care Policy and Financing </a:t>
            </a:r>
          </a:p>
          <a:p>
            <a:pPr algn="l"/>
            <a:r>
              <a:rPr lang="en-US" sz="2800" b="1" dirty="0" smtClean="0">
                <a:solidFill>
                  <a:schemeClr val="tx2"/>
                </a:solidFill>
                <a:latin typeface="Trebuchet MS" pitchFamily="34" charset="0"/>
              </a:rPr>
              <a:t>U.S. Environmental Protection Agency</a:t>
            </a:r>
          </a:p>
          <a:p>
            <a:pPr algn="l"/>
            <a:r>
              <a:rPr lang="en-US" sz="2800" b="1" dirty="0" smtClean="0">
                <a:solidFill>
                  <a:schemeClr val="tx2"/>
                </a:solidFill>
                <a:latin typeface="Trebuchet MS" pitchFamily="34" charset="0"/>
              </a:rPr>
              <a:t>U.S. Housing and Urban Development</a:t>
            </a:r>
          </a:p>
          <a:p>
            <a:pPr algn="l"/>
            <a:r>
              <a:rPr lang="en-US" sz="2800" b="1" dirty="0" smtClean="0">
                <a:solidFill>
                  <a:schemeClr val="tx2"/>
                </a:solidFill>
                <a:latin typeface="Trebuchet MS" pitchFamily="34" charset="0"/>
              </a:rPr>
              <a:t>U.S. Department of Health and Human Services</a:t>
            </a:r>
          </a:p>
          <a:p>
            <a:pPr algn="l"/>
            <a:r>
              <a:rPr lang="en-US" sz="2800" b="1" dirty="0" smtClean="0">
                <a:solidFill>
                  <a:schemeClr val="tx2"/>
                </a:solidFill>
                <a:latin typeface="Trebuchet MS" pitchFamily="34" charset="0"/>
              </a:rPr>
              <a:t>Local Public and Environmental Health </a:t>
            </a:r>
          </a:p>
          <a:p>
            <a:pPr algn="l"/>
            <a:r>
              <a:rPr lang="en-US" sz="2800" b="1" dirty="0" smtClean="0">
                <a:solidFill>
                  <a:schemeClr val="tx2"/>
                </a:solidFill>
                <a:latin typeface="Trebuchet MS" pitchFamily="34" charset="0"/>
              </a:rPr>
              <a:t>Local Community Representatives</a:t>
            </a:r>
            <a:endParaRPr lang="en-US" sz="2800" b="1" dirty="0">
              <a:solidFill>
                <a:schemeClr val="tx2"/>
              </a:solidFill>
              <a:latin typeface="Trebuchet MS" pitchFamily="34" charset="0"/>
            </a:endParaRPr>
          </a:p>
        </p:txBody>
      </p:sp>
      <p:pic>
        <p:nvPicPr>
          <p:cNvPr id="13" name="Picture 2" descr="C:\Documents and Settings\aryan\My Documents\My Pictures\HHC new logo.jpg"/>
          <p:cNvPicPr>
            <a:picLocks noChangeAspect="1" noChangeArrowheads="1"/>
          </p:cNvPicPr>
          <p:nvPr/>
        </p:nvPicPr>
        <p:blipFill>
          <a:blip r:embed="rId4" cstate="print"/>
          <a:stretch>
            <a:fillRect/>
          </a:stretch>
        </p:blipFill>
        <p:spPr bwMode="auto">
          <a:xfrm>
            <a:off x="8077200" y="0"/>
            <a:ext cx="926652" cy="915331"/>
          </a:xfrm>
          <a:prstGeom prst="rect">
            <a:avLst/>
          </a:prstGeom>
          <a:noFill/>
        </p:spPr>
      </p:pic>
      <p:sp>
        <p:nvSpPr>
          <p:cNvPr id="19" name="Subtitle 13"/>
          <p:cNvSpPr txBox="1">
            <a:spLocks/>
          </p:cNvSpPr>
          <p:nvPr/>
        </p:nvSpPr>
        <p:spPr>
          <a:xfrm>
            <a:off x="228600" y="3657600"/>
            <a:ext cx="8686800" cy="716284"/>
          </a:xfrm>
          <a:prstGeom prst="rect">
            <a:avLst/>
          </a:prstGeom>
        </p:spPr>
        <p:txBody>
          <a:bodyPr vert="horz" lIns="91440" tIns="45720" rIns="91440" bIns="45720" rtlCol="0">
            <a:normAutofit/>
          </a:bodyPr>
          <a:lstStyle/>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Calibri"/>
              <a:cs typeface="Arial" charset="0"/>
            </a:endParaRPr>
          </a:p>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Arial" charset="0"/>
              <a:cs typeface="Arial" charset="0"/>
            </a:endParaRPr>
          </a:p>
        </p:txBody>
      </p:sp>
      <p:sp>
        <p:nvSpPr>
          <p:cNvPr id="23" name="TextBox 22"/>
          <p:cNvSpPr txBox="1"/>
          <p:nvPr/>
        </p:nvSpPr>
        <p:spPr>
          <a:xfrm>
            <a:off x="609600" y="6565612"/>
            <a:ext cx="8763000" cy="584775"/>
          </a:xfrm>
          <a:prstGeom prst="rect">
            <a:avLst/>
          </a:prstGeom>
          <a:noFill/>
        </p:spPr>
        <p:txBody>
          <a:bodyPr wrap="square" rtlCol="0">
            <a:spAutoFit/>
          </a:bodyPr>
          <a:lstStyle/>
          <a:p>
            <a:r>
              <a:rPr lang="en-US" sz="3200" dirty="0" smtClean="0">
                <a:solidFill>
                  <a:prstClr val="black">
                    <a:lumMod val="75000"/>
                    <a:lumOff val="25000"/>
                  </a:prstClr>
                </a:solidFill>
                <a:latin typeface="Arial" charset="0"/>
                <a:cs typeface="Arial" charset="0"/>
              </a:rPr>
              <a:t>					</a:t>
            </a:r>
            <a:endParaRPr lang="en-US" sz="3200" dirty="0">
              <a:solidFill>
                <a:prstClr val="black">
                  <a:lumMod val="75000"/>
                  <a:lumOff val="25000"/>
                </a:prstClr>
              </a:solidFill>
              <a:latin typeface="Arial" charset="0"/>
              <a:cs typeface="Arial" charset="0"/>
            </a:endParaRPr>
          </a:p>
        </p:txBody>
      </p:sp>
      <p:sp>
        <p:nvSpPr>
          <p:cNvPr id="12" name="Title 1"/>
          <p:cNvSpPr txBox="1">
            <a:spLocks/>
          </p:cNvSpPr>
          <p:nvPr/>
        </p:nvSpPr>
        <p:spPr bwMode="auto">
          <a:xfrm>
            <a:off x="304800" y="274638"/>
            <a:ext cx="8382000" cy="86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algn="ctr" eaLnBrk="0" fontAlgn="auto" hangingPunct="0">
              <a:spcBef>
                <a:spcPts val="0"/>
              </a:spcBef>
              <a:spcAft>
                <a:spcPts val="0"/>
              </a:spcAft>
              <a:defRPr/>
            </a:pPr>
            <a:r>
              <a:rPr lang="en-US" sz="3600" b="1" i="1" dirty="0" smtClean="0">
                <a:solidFill>
                  <a:srgbClr val="1F497D"/>
                </a:solidFill>
                <a:latin typeface="Calibri"/>
                <a:cs typeface="Arial" charset="0"/>
              </a:rPr>
              <a:t>Colorado Healthy Housing Coalition</a:t>
            </a:r>
            <a:endParaRPr lang="en-US" sz="3600" b="1" dirty="0">
              <a:solidFill>
                <a:srgbClr val="1F497D"/>
              </a:solidFill>
              <a:latin typeface="Trebuchet MS" pitchFamily="34" charset="0"/>
              <a:cs typeface="Arial" charset="0"/>
            </a:endParaRPr>
          </a:p>
        </p:txBody>
      </p:sp>
    </p:spTree>
    <p:custDataLst>
      <p:tags r:id="rId1"/>
    </p:custDataLst>
    <p:extLst>
      <p:ext uri="{BB962C8B-B14F-4D97-AF65-F5344CB8AC3E}">
        <p14:creationId xmlns:p14="http://schemas.microsoft.com/office/powerpoint/2010/main" val="3737729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Questions</a:t>
            </a:r>
            <a:endParaRPr lang="en-US" dirty="0"/>
          </a:p>
        </p:txBody>
      </p:sp>
      <p:sp>
        <p:nvSpPr>
          <p:cNvPr id="3" name="Content Placeholder 2"/>
          <p:cNvSpPr>
            <a:spLocks noGrp="1"/>
          </p:cNvSpPr>
          <p:nvPr>
            <p:ph idx="1"/>
          </p:nvPr>
        </p:nvSpPr>
        <p:spPr>
          <a:xfrm>
            <a:off x="457200" y="1299575"/>
            <a:ext cx="8229600" cy="4525963"/>
          </a:xfrm>
        </p:spPr>
        <p:txBody>
          <a:bodyPr/>
          <a:lstStyle/>
          <a:p>
            <a:r>
              <a:rPr lang="en-US" dirty="0" smtClean="0"/>
              <a:t>Where do I start?</a:t>
            </a:r>
          </a:p>
          <a:p>
            <a:r>
              <a:rPr lang="en-US" dirty="0" smtClean="0"/>
              <a:t>What partnerships should I focus on establishing?</a:t>
            </a:r>
          </a:p>
          <a:p>
            <a:r>
              <a:rPr lang="en-US" dirty="0" smtClean="0"/>
              <a:t>How do I prepare a business case?</a:t>
            </a:r>
          </a:p>
          <a:p>
            <a:r>
              <a:rPr lang="en-US" dirty="0" smtClean="0"/>
              <a:t>What types of services are covered?</a:t>
            </a:r>
          </a:p>
          <a:p>
            <a:r>
              <a:rPr lang="en-US" dirty="0" smtClean="0"/>
              <a:t>Who is qualified to be reimbursed for in-home asthma services?</a:t>
            </a:r>
          </a:p>
          <a:p>
            <a:r>
              <a:rPr lang="en-US" dirty="0"/>
              <a:t>Which states have </a:t>
            </a:r>
            <a:r>
              <a:rPr lang="en-US" dirty="0" smtClean="0"/>
              <a:t>successfully secured </a:t>
            </a:r>
            <a:r>
              <a:rPr lang="en-US" dirty="0"/>
              <a:t>sustainable coverage for in-home services</a:t>
            </a:r>
            <a:r>
              <a:rPr lang="en-US" dirty="0" smtClean="0"/>
              <a:t>?</a:t>
            </a:r>
            <a:endParaRPr lang="en-US" dirty="0"/>
          </a:p>
        </p:txBody>
      </p:sp>
    </p:spTree>
    <p:extLst>
      <p:ext uri="{BB962C8B-B14F-4D97-AF65-F5344CB8AC3E}">
        <p14:creationId xmlns:p14="http://schemas.microsoft.com/office/powerpoint/2010/main" val="871555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6"/>
          <p:cNvSpPr>
            <a:spLocks noGrp="1"/>
          </p:cNvSpPr>
          <p:nvPr>
            <p:ph idx="1"/>
          </p:nvPr>
        </p:nvSpPr>
        <p:spPr>
          <a:xfrm>
            <a:off x="457200" y="1371600"/>
            <a:ext cx="8229600" cy="5105400"/>
          </a:xfrm>
        </p:spPr>
        <p:txBody>
          <a:bodyPr/>
          <a:lstStyle/>
          <a:p>
            <a:pPr algn="ctr" eaLnBrk="1" hangingPunct="1">
              <a:buFont typeface="Arial" charset="0"/>
              <a:buNone/>
            </a:pPr>
            <a:r>
              <a:rPr lang="en-US" sz="3600" b="1" dirty="0" smtClean="0">
                <a:solidFill>
                  <a:schemeClr val="tx2"/>
                </a:solidFill>
              </a:rPr>
              <a:t>Overview of Collaboration</a:t>
            </a:r>
          </a:p>
          <a:p>
            <a:pPr algn="just" eaLnBrk="1" hangingPunct="1"/>
            <a:r>
              <a:rPr lang="en-US" sz="2800" dirty="0" smtClean="0">
                <a:solidFill>
                  <a:schemeClr val="tx2">
                    <a:lumMod val="75000"/>
                  </a:schemeClr>
                </a:solidFill>
              </a:rPr>
              <a:t>Collaborations and Healthier Homes</a:t>
            </a:r>
          </a:p>
          <a:p>
            <a:pPr lvl="1" algn="just" eaLnBrk="1" hangingPunct="1"/>
            <a:r>
              <a:rPr lang="en-US" sz="2400" dirty="0" smtClean="0">
                <a:solidFill>
                  <a:schemeClr val="tx2">
                    <a:lumMod val="75000"/>
                  </a:schemeClr>
                </a:solidFill>
              </a:rPr>
              <a:t>Top 3 housing related health issues (Asthma/Childhood Lead Poisoning/Unintentional Injuries) are preventable and can be mitigated through home repairs/corrections</a:t>
            </a:r>
          </a:p>
          <a:p>
            <a:pPr lvl="1" algn="just" eaLnBrk="1" hangingPunct="1"/>
            <a:r>
              <a:rPr lang="en-US" sz="2400" dirty="0" smtClean="0">
                <a:solidFill>
                  <a:schemeClr val="tx2">
                    <a:lumMod val="75000"/>
                  </a:schemeClr>
                </a:solidFill>
              </a:rPr>
              <a:t> The economic burden of hazards in lower-income homes is significant (costs from asthma due to home dampness and mold was estimated at over several billion $ annually)</a:t>
            </a:r>
          </a:p>
          <a:p>
            <a:pPr lvl="1" algn="just" eaLnBrk="1" hangingPunct="1"/>
            <a:r>
              <a:rPr lang="en-US" sz="2400" dirty="0" smtClean="0">
                <a:solidFill>
                  <a:schemeClr val="tx2">
                    <a:lumMod val="75000"/>
                  </a:schemeClr>
                </a:solidFill>
              </a:rPr>
              <a:t>Targeted interventions based on household health issues result in measurable/repeatable outcomes</a:t>
            </a:r>
          </a:p>
          <a:p>
            <a:pPr lvl="1" algn="just" eaLnBrk="1" hangingPunct="1"/>
            <a:r>
              <a:rPr lang="en-US" sz="2400" dirty="0" smtClean="0">
                <a:solidFill>
                  <a:schemeClr val="tx2">
                    <a:lumMod val="75000"/>
                  </a:schemeClr>
                </a:solidFill>
              </a:rPr>
              <a:t>All in-home programs shall encourage staff to maximize relationships/referrals enhance customer service</a:t>
            </a:r>
          </a:p>
        </p:txBody>
      </p:sp>
      <p:sp>
        <p:nvSpPr>
          <p:cNvPr id="5" name="Title 3"/>
          <p:cNvSpPr txBox="1">
            <a:spLocks/>
          </p:cNvSpPr>
          <p:nvPr/>
        </p:nvSpPr>
        <p:spPr>
          <a:xfrm>
            <a:off x="685800" y="2130425"/>
            <a:ext cx="7772400" cy="1470025"/>
          </a:xfrm>
          <a:prstGeom prst="rect">
            <a:avLst/>
          </a:prstGeom>
        </p:spPr>
        <p:txBody>
          <a:bodyPr anchor="ctr"/>
          <a:lstStyle/>
          <a:p>
            <a:pPr algn="ctr" fontAlgn="auto">
              <a:spcAft>
                <a:spcPts val="0"/>
              </a:spcAft>
              <a:defRPr/>
            </a:pPr>
            <a:endParaRPr lang="en-US" sz="9600" dirty="0">
              <a:solidFill>
                <a:prstClr val="black"/>
              </a:solidFill>
              <a:latin typeface="Calibri"/>
              <a:cs typeface="Arial" charset="0"/>
            </a:endParaRPr>
          </a:p>
        </p:txBody>
      </p:sp>
      <p:sp>
        <p:nvSpPr>
          <p:cNvPr id="8" name="Title 5"/>
          <p:cNvSpPr>
            <a:spLocks noGrp="1"/>
          </p:cNvSpPr>
          <p:nvPr>
            <p:ph type="title"/>
          </p:nvPr>
        </p:nvSpPr>
        <p:spPr>
          <a:xfrm>
            <a:off x="484188" y="407988"/>
            <a:ext cx="8229600" cy="1143000"/>
          </a:xfrm>
        </p:spPr>
        <p:txBody>
          <a:bodyPr/>
          <a:lstStyle/>
          <a:p>
            <a:pPr algn="r" eaLnBrk="1" hangingPunct="1">
              <a:defRPr/>
            </a:pPr>
            <a:r>
              <a:rPr lang="en-US" sz="2800" b="1" i="1" dirty="0" smtClean="0">
                <a:solidFill>
                  <a:schemeClr val="tx2">
                    <a:lumMod val="60000"/>
                    <a:lumOff val="40000"/>
                  </a:schemeClr>
                </a:solidFill>
              </a:rPr>
              <a:t>Colorado Healthy Homes </a:t>
            </a:r>
            <a:r>
              <a:rPr lang="en-US" sz="2800" b="1" i="1" dirty="0">
                <a:solidFill>
                  <a:schemeClr val="tx2">
                    <a:lumMod val="60000"/>
                    <a:lumOff val="40000"/>
                  </a:schemeClr>
                </a:solidFill>
              </a:rPr>
              <a:t> </a:t>
            </a:r>
            <a:r>
              <a:rPr lang="en-US" sz="2800" b="1" i="1" dirty="0" smtClean="0">
                <a:solidFill>
                  <a:schemeClr val="tx2">
                    <a:lumMod val="60000"/>
                    <a:lumOff val="40000"/>
                  </a:schemeClr>
                </a:solidFill>
              </a:rPr>
              <a:t>Coalition: </a:t>
            </a:r>
            <a:br>
              <a:rPr lang="en-US" sz="2800" b="1" i="1" dirty="0" smtClean="0">
                <a:solidFill>
                  <a:schemeClr val="tx2">
                    <a:lumMod val="60000"/>
                    <a:lumOff val="40000"/>
                  </a:schemeClr>
                </a:solidFill>
              </a:rPr>
            </a:br>
            <a:r>
              <a:rPr lang="en-US" sz="2400" dirty="0" smtClean="0">
                <a:solidFill>
                  <a:schemeClr val="tx2">
                    <a:lumMod val="60000"/>
                    <a:lumOff val="40000"/>
                  </a:schemeClr>
                </a:solidFill>
              </a:rPr>
              <a:t>A Call to Action</a:t>
            </a:r>
          </a:p>
        </p:txBody>
      </p:sp>
      <p:pic>
        <p:nvPicPr>
          <p:cNvPr id="17413" name="Picture 1" descr="Logo for Badges"/>
          <p:cNvPicPr>
            <a:picLocks noChangeAspect="1" noChangeArrowheads="1"/>
          </p:cNvPicPr>
          <p:nvPr/>
        </p:nvPicPr>
        <p:blipFill>
          <a:blip r:embed="rId4" cstate="print"/>
          <a:srcRect/>
          <a:stretch>
            <a:fillRect/>
          </a:stretch>
        </p:blipFill>
        <p:spPr bwMode="auto">
          <a:xfrm>
            <a:off x="533400" y="228600"/>
            <a:ext cx="1511300" cy="1501775"/>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79F35EB8-0FDC-4190-84AA-B155B6D63927}" type="slidenum">
              <a:rPr lang="en-US" smtClean="0">
                <a:solidFill>
                  <a:prstClr val="black">
                    <a:tint val="75000"/>
                  </a:prstClr>
                </a:solidFill>
              </a:rPr>
              <a:pPr>
                <a:defRPr/>
              </a:pPr>
              <a:t>30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0137411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626" t="14171" r="37425" b="23558"/>
          <a:stretch/>
        </p:blipFill>
        <p:spPr bwMode="auto">
          <a:xfrm>
            <a:off x="6651713" y="1066800"/>
            <a:ext cx="2339887" cy="315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274638"/>
            <a:ext cx="8382000" cy="868362"/>
          </a:xfrm>
        </p:spPr>
        <p:txBody>
          <a:bodyPr>
            <a:normAutofit/>
          </a:bodyPr>
          <a:lstStyle/>
          <a:p>
            <a:pPr algn="l"/>
            <a:r>
              <a:rPr lang="en-US" sz="3600" b="1" dirty="0" smtClean="0">
                <a:solidFill>
                  <a:schemeClr val="tx2"/>
                </a:solidFill>
                <a:latin typeface="Trebuchet MS" pitchFamily="34" charset="0"/>
              </a:rPr>
              <a:t>Guiding resources</a:t>
            </a:r>
            <a:endParaRPr lang="en-US" sz="3600" b="1" dirty="0">
              <a:solidFill>
                <a:schemeClr val="tx2"/>
              </a:solidFill>
              <a:latin typeface="Trebuchet MS" pitchFamily="34" charset="0"/>
            </a:endParaRPr>
          </a:p>
        </p:txBody>
      </p:sp>
      <p:pic>
        <p:nvPicPr>
          <p:cNvPr id="7" name="Picture 2"/>
          <p:cNvPicPr>
            <a:picLocks noChangeAspect="1" noChangeArrowheads="1"/>
          </p:cNvPicPr>
          <p:nvPr/>
        </p:nvPicPr>
        <p:blipFill>
          <a:blip r:embed="rId5" cstate="print"/>
          <a:srcRect l="30283" t="20339" r="33107" b="20339"/>
          <a:stretch>
            <a:fillRect/>
          </a:stretch>
        </p:blipFill>
        <p:spPr bwMode="auto">
          <a:xfrm>
            <a:off x="4615543" y="3204694"/>
            <a:ext cx="2547257" cy="3348506"/>
          </a:xfrm>
          <a:prstGeom prst="rect">
            <a:avLst/>
          </a:prstGeom>
          <a:noFill/>
          <a:ln w="9525">
            <a:noFill/>
            <a:miter lim="800000"/>
            <a:headEnd/>
            <a:tailEnd/>
          </a:ln>
        </p:spPr>
      </p:pic>
      <p:sp>
        <p:nvSpPr>
          <p:cNvPr id="3" name="TextBox 2"/>
          <p:cNvSpPr txBox="1"/>
          <p:nvPr/>
        </p:nvSpPr>
        <p:spPr>
          <a:xfrm>
            <a:off x="457200" y="6019800"/>
            <a:ext cx="8305800" cy="461665"/>
          </a:xfrm>
          <a:prstGeom prst="rect">
            <a:avLst/>
          </a:prstGeom>
          <a:noFill/>
        </p:spPr>
        <p:txBody>
          <a:bodyPr wrap="square" rtlCol="0">
            <a:spAutoFit/>
          </a:bodyPr>
          <a:lstStyle/>
          <a:p>
            <a:endParaRPr lang="en-US" sz="2400" b="1" dirty="0">
              <a:solidFill>
                <a:prstClr val="black"/>
              </a:solidFill>
              <a:latin typeface="Arial" charset="0"/>
              <a:cs typeface="Arial" charset="0"/>
            </a:endParaRPr>
          </a:p>
        </p:txBody>
      </p:sp>
      <p:sp>
        <p:nvSpPr>
          <p:cNvPr id="8" name="Rounded Rectangle 7"/>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pic>
        <p:nvPicPr>
          <p:cNvPr id="9" name="Picture 2" descr="C:\Documents and Settings\aryan\My Documents\My Pictures\HHC new logo.jpg"/>
          <p:cNvPicPr>
            <a:picLocks noChangeAspect="1" noChangeArrowheads="1"/>
          </p:cNvPicPr>
          <p:nvPr/>
        </p:nvPicPr>
        <p:blipFill>
          <a:blip r:embed="rId6" cstate="print"/>
          <a:srcRect/>
          <a:stretch>
            <a:fillRect/>
          </a:stretch>
        </p:blipFill>
        <p:spPr bwMode="auto">
          <a:xfrm>
            <a:off x="8077200" y="0"/>
            <a:ext cx="927100" cy="915988"/>
          </a:xfrm>
          <a:prstGeom prst="rect">
            <a:avLst/>
          </a:prstGeom>
          <a:noFill/>
          <a:ln w="9525">
            <a:noFill/>
            <a:miter lim="800000"/>
            <a:headEnd/>
            <a:tailEnd/>
          </a:ln>
        </p:spPr>
      </p:pic>
      <p:sp>
        <p:nvSpPr>
          <p:cNvPr id="10" name="TextBox 9"/>
          <p:cNvSpPr txBox="1"/>
          <p:nvPr/>
        </p:nvSpPr>
        <p:spPr>
          <a:xfrm>
            <a:off x="4724400" y="228600"/>
            <a:ext cx="3276600" cy="584775"/>
          </a:xfrm>
          <a:prstGeom prst="rect">
            <a:avLst/>
          </a:prstGeom>
          <a:noFill/>
        </p:spPr>
        <p:txBody>
          <a:bodyPr wrap="square">
            <a:spAutoFit/>
          </a:bodyPr>
          <a:lstStyle/>
          <a:p>
            <a:pPr algn="r" fontAlgn="auto">
              <a:spcBef>
                <a:spcPts val="0"/>
              </a:spcBef>
              <a:spcAft>
                <a:spcPts val="0"/>
              </a:spcAft>
              <a:defRPr/>
            </a:pPr>
            <a:r>
              <a:rPr lang="en-US" sz="1600" b="1" i="1" dirty="0">
                <a:solidFill>
                  <a:srgbClr val="4F81BD">
                    <a:lumMod val="75000"/>
                  </a:srgbClr>
                </a:solidFill>
                <a:latin typeface="Calibri"/>
                <a:cs typeface="Arial" charset="0"/>
              </a:rPr>
              <a:t>Colorado Healthy Housing Coalition: </a:t>
            </a:r>
          </a:p>
          <a:p>
            <a:pPr algn="r" fontAlgn="auto">
              <a:spcBef>
                <a:spcPts val="0"/>
              </a:spcBef>
              <a:spcAft>
                <a:spcPts val="0"/>
              </a:spcAft>
              <a:defRPr/>
            </a:pPr>
            <a:r>
              <a:rPr lang="en-US" sz="1600" b="1" i="1" dirty="0">
                <a:solidFill>
                  <a:srgbClr val="4F81BD">
                    <a:lumMod val="75000"/>
                  </a:srgbClr>
                </a:solidFill>
                <a:latin typeface="Calibri"/>
                <a:cs typeface="Arial" charset="0"/>
              </a:rPr>
              <a:t>A Call to Action</a:t>
            </a:r>
          </a:p>
        </p:txBody>
      </p:sp>
      <p:sp>
        <p:nvSpPr>
          <p:cNvPr id="11" name="Rectangle 10"/>
          <p:cNvSpPr/>
          <p:nvPr/>
        </p:nvSpPr>
        <p:spPr>
          <a:xfrm>
            <a:off x="0" y="990600"/>
            <a:ext cx="9144000" cy="46038"/>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027" name="Picture 3"/>
          <p:cNvPicPr>
            <a:picLocks noChangeAspect="1" noChangeArrowheads="1"/>
          </p:cNvPicPr>
          <p:nvPr/>
        </p:nvPicPr>
        <p:blipFill>
          <a:blip r:embed="rId7" cstate="print"/>
          <a:srcRect l="69912" t="23665" r="16633" b="47917"/>
          <a:stretch>
            <a:fillRect/>
          </a:stretch>
        </p:blipFill>
        <p:spPr bwMode="auto">
          <a:xfrm>
            <a:off x="2209800" y="1143000"/>
            <a:ext cx="2759242" cy="3276600"/>
          </a:xfrm>
          <a:prstGeom prst="rect">
            <a:avLst/>
          </a:prstGeom>
          <a:noFill/>
          <a:ln w="9525">
            <a:noFill/>
            <a:miter lim="800000"/>
            <a:headEnd/>
            <a:tailEnd/>
          </a:ln>
        </p:spPr>
      </p:pic>
      <p:pic>
        <p:nvPicPr>
          <p:cNvPr id="145411" name="Picture 3"/>
          <p:cNvPicPr>
            <a:picLocks noGrp="1" noChangeAspect="1" noChangeArrowheads="1"/>
          </p:cNvPicPr>
          <p:nvPr>
            <p:ph idx="1"/>
          </p:nvPr>
        </p:nvPicPr>
        <p:blipFill>
          <a:blip r:embed="rId8" cstate="print"/>
          <a:srcRect l="33905" t="10094" r="48755" b="49492"/>
          <a:stretch>
            <a:fillRect/>
          </a:stretch>
        </p:blipFill>
        <p:spPr bwMode="auto">
          <a:xfrm>
            <a:off x="76200" y="3258208"/>
            <a:ext cx="2514600" cy="329499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055042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nvPr>
        </p:nvGraphicFramePr>
        <p:xfrm>
          <a:off x="1" y="0"/>
          <a:ext cx="9144000" cy="6858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590269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sp>
        <p:nvSpPr>
          <p:cNvPr id="11" name="TextBox 10"/>
          <p:cNvSpPr txBox="1"/>
          <p:nvPr/>
        </p:nvSpPr>
        <p:spPr>
          <a:xfrm>
            <a:off x="152400" y="6629400"/>
            <a:ext cx="8610600" cy="369332"/>
          </a:xfrm>
          <a:prstGeom prst="rect">
            <a:avLst/>
          </a:prstGeom>
          <a:noFill/>
        </p:spPr>
        <p:txBody>
          <a:bodyPr wrap="square" rtlCol="0">
            <a:spAutoFit/>
          </a:bodyPr>
          <a:lstStyle/>
          <a:p>
            <a:endParaRPr lang="en-US" dirty="0">
              <a:solidFill>
                <a:prstClr val="black"/>
              </a:solidFill>
              <a:latin typeface="Arial" charset="0"/>
              <a:cs typeface="Arial" charset="0"/>
            </a:endParaRPr>
          </a:p>
        </p:txBody>
      </p:sp>
      <p:sp>
        <p:nvSpPr>
          <p:cNvPr id="7" name="Rectangle 6"/>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Subtitle 13"/>
          <p:cNvSpPr>
            <a:spLocks noGrp="1"/>
          </p:cNvSpPr>
          <p:nvPr>
            <p:ph type="subTitle" idx="1"/>
          </p:nvPr>
        </p:nvSpPr>
        <p:spPr>
          <a:xfrm>
            <a:off x="228600" y="1752600"/>
            <a:ext cx="4267200" cy="4419600"/>
          </a:xfrm>
        </p:spPr>
        <p:txBody>
          <a:bodyPr>
            <a:normAutofit fontScale="92500" lnSpcReduction="10000"/>
          </a:bodyPr>
          <a:lstStyle/>
          <a:p>
            <a:pPr algn="l"/>
            <a:r>
              <a:rPr lang="en-US" sz="2800" b="1" dirty="0" smtClean="0">
                <a:solidFill>
                  <a:schemeClr val="tx2"/>
                </a:solidFill>
              </a:rPr>
              <a:t>CDC estimates the national average cost for Medicaid/Children’s Health Insurance Program (CHIP) asthma-related pediatric Emergency Department (ED) visit at $433 and estimated in 2010, Colorado spent approximately $4,451,000 for such visits for children aged 0–17 Years</a:t>
            </a:r>
            <a:endParaRPr lang="en-US" sz="2800" dirty="0">
              <a:solidFill>
                <a:schemeClr val="tx2"/>
              </a:solidFill>
              <a:latin typeface="Calibri Light" pitchFamily="34" charset="0"/>
            </a:endParaRPr>
          </a:p>
        </p:txBody>
      </p:sp>
      <p:pic>
        <p:nvPicPr>
          <p:cNvPr id="13" name="Picture 2" descr="C:\Documents and Settings\aryan\My Documents\My Pictures\HHC new logo.jpg"/>
          <p:cNvPicPr>
            <a:picLocks noChangeAspect="1" noChangeArrowheads="1"/>
          </p:cNvPicPr>
          <p:nvPr/>
        </p:nvPicPr>
        <p:blipFill>
          <a:blip r:embed="rId3" cstate="print"/>
          <a:stretch>
            <a:fillRect/>
          </a:stretch>
        </p:blipFill>
        <p:spPr bwMode="auto">
          <a:xfrm>
            <a:off x="8077200" y="0"/>
            <a:ext cx="926652" cy="915331"/>
          </a:xfrm>
          <a:prstGeom prst="rect">
            <a:avLst/>
          </a:prstGeom>
          <a:noFill/>
        </p:spPr>
      </p:pic>
      <p:sp>
        <p:nvSpPr>
          <p:cNvPr id="19" name="Subtitle 13"/>
          <p:cNvSpPr txBox="1">
            <a:spLocks/>
          </p:cNvSpPr>
          <p:nvPr/>
        </p:nvSpPr>
        <p:spPr>
          <a:xfrm>
            <a:off x="228600" y="3657600"/>
            <a:ext cx="8686800" cy="716284"/>
          </a:xfrm>
          <a:prstGeom prst="rect">
            <a:avLst/>
          </a:prstGeom>
        </p:spPr>
        <p:txBody>
          <a:bodyPr vert="horz" lIns="91440" tIns="45720" rIns="91440" bIns="45720" rtlCol="0">
            <a:normAutofit/>
          </a:bodyPr>
          <a:lstStyle/>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Calibri"/>
              <a:cs typeface="Arial" charset="0"/>
            </a:endParaRPr>
          </a:p>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Arial" charset="0"/>
              <a:cs typeface="Arial" charset="0"/>
            </a:endParaRPr>
          </a:p>
        </p:txBody>
      </p:sp>
      <p:sp>
        <p:nvSpPr>
          <p:cNvPr id="23" name="TextBox 22"/>
          <p:cNvSpPr txBox="1"/>
          <p:nvPr/>
        </p:nvSpPr>
        <p:spPr>
          <a:xfrm>
            <a:off x="228600" y="1447800"/>
            <a:ext cx="8763000" cy="584775"/>
          </a:xfrm>
          <a:prstGeom prst="rect">
            <a:avLst/>
          </a:prstGeom>
          <a:noFill/>
        </p:spPr>
        <p:txBody>
          <a:bodyPr wrap="square" rtlCol="0">
            <a:spAutoFit/>
          </a:bodyPr>
          <a:lstStyle/>
          <a:p>
            <a:r>
              <a:rPr lang="en-US" sz="3200" dirty="0" smtClean="0">
                <a:solidFill>
                  <a:prstClr val="black">
                    <a:lumMod val="75000"/>
                    <a:lumOff val="25000"/>
                  </a:prstClr>
                </a:solidFill>
                <a:latin typeface="Arial" charset="0"/>
                <a:cs typeface="Arial" charset="0"/>
              </a:rPr>
              <a:t>					</a:t>
            </a:r>
            <a:endParaRPr lang="en-US" sz="3200" dirty="0">
              <a:solidFill>
                <a:prstClr val="black">
                  <a:lumMod val="75000"/>
                  <a:lumOff val="25000"/>
                </a:prstClr>
              </a:solidFill>
              <a:latin typeface="Arial" charset="0"/>
              <a:cs typeface="Arial" charset="0"/>
            </a:endParaRPr>
          </a:p>
        </p:txBody>
      </p:sp>
      <p:pic>
        <p:nvPicPr>
          <p:cNvPr id="1026" name="Picture 2"/>
          <p:cNvPicPr>
            <a:picLocks noChangeAspect="1" noChangeArrowheads="1"/>
          </p:cNvPicPr>
          <p:nvPr/>
        </p:nvPicPr>
        <p:blipFill>
          <a:blip r:embed="rId4" cstate="print"/>
          <a:srcRect l="36896" t="22917" r="35578" b="16667"/>
          <a:stretch>
            <a:fillRect/>
          </a:stretch>
        </p:blipFill>
        <p:spPr bwMode="auto">
          <a:xfrm>
            <a:off x="4800600" y="1676400"/>
            <a:ext cx="3581400" cy="4419600"/>
          </a:xfrm>
          <a:prstGeom prst="rect">
            <a:avLst/>
          </a:prstGeom>
          <a:noFill/>
          <a:ln w="9525">
            <a:noFill/>
            <a:miter lim="800000"/>
            <a:headEnd/>
            <a:tailEnd/>
          </a:ln>
        </p:spPr>
      </p:pic>
      <p:sp>
        <p:nvSpPr>
          <p:cNvPr id="12" name="Title 1"/>
          <p:cNvSpPr txBox="1">
            <a:spLocks/>
          </p:cNvSpPr>
          <p:nvPr/>
        </p:nvSpPr>
        <p:spPr>
          <a:xfrm>
            <a:off x="152400" y="228600"/>
            <a:ext cx="7543800" cy="762000"/>
          </a:xfrm>
          <a:prstGeom prst="rect">
            <a:avLst/>
          </a:prstGeom>
        </p:spPr>
        <p:txBody>
          <a:bodyPr vert="horz" lIns="91440" tIns="45720" rIns="91440" bIns="45720" rtlCol="0" anchor="ctr">
            <a:normAutofit/>
          </a:bodyPr>
          <a:lstStyle/>
          <a:p>
            <a:pPr>
              <a:defRPr/>
            </a:pPr>
            <a:r>
              <a:rPr lang="en-US" sz="2800" b="1" dirty="0" smtClean="0">
                <a:solidFill>
                  <a:srgbClr val="4F81BD">
                    <a:lumMod val="75000"/>
                  </a:srgbClr>
                </a:solidFill>
                <a:latin typeface="Trebuchet MS" pitchFamily="34" charset="0"/>
                <a:cs typeface="Arial" charset="0"/>
              </a:rPr>
              <a:t>Cost for Asthma Related ED visits</a:t>
            </a:r>
            <a:endParaRPr lang="en-US" sz="2800" b="1" dirty="0">
              <a:solidFill>
                <a:srgbClr val="4F81BD">
                  <a:lumMod val="75000"/>
                </a:srgbClr>
              </a:solidFill>
              <a:latin typeface="Trebuchet MS" pitchFamily="34" charset="0"/>
              <a:cs typeface="Arial" charset="0"/>
            </a:endParaRPr>
          </a:p>
        </p:txBody>
      </p:sp>
    </p:spTree>
    <p:custDataLst>
      <p:tags r:id="rId1"/>
    </p:custDataLst>
    <p:extLst>
      <p:ext uri="{BB962C8B-B14F-4D97-AF65-F5344CB8AC3E}">
        <p14:creationId xmlns:p14="http://schemas.microsoft.com/office/powerpoint/2010/main" val="4261971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sp>
        <p:nvSpPr>
          <p:cNvPr id="11" name="TextBox 10"/>
          <p:cNvSpPr txBox="1"/>
          <p:nvPr/>
        </p:nvSpPr>
        <p:spPr>
          <a:xfrm>
            <a:off x="152400" y="6629400"/>
            <a:ext cx="8610600" cy="369332"/>
          </a:xfrm>
          <a:prstGeom prst="rect">
            <a:avLst/>
          </a:prstGeom>
          <a:noFill/>
        </p:spPr>
        <p:txBody>
          <a:bodyPr wrap="square" rtlCol="0">
            <a:spAutoFit/>
          </a:bodyPr>
          <a:lstStyle/>
          <a:p>
            <a:endParaRPr lang="en-US" dirty="0">
              <a:solidFill>
                <a:prstClr val="black"/>
              </a:solidFill>
              <a:latin typeface="Arial" charset="0"/>
              <a:cs typeface="Arial" charset="0"/>
            </a:endParaRPr>
          </a:p>
        </p:txBody>
      </p:sp>
      <p:sp>
        <p:nvSpPr>
          <p:cNvPr id="7" name="Rectangle 6"/>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Subtitle 13"/>
          <p:cNvSpPr>
            <a:spLocks noGrp="1"/>
          </p:cNvSpPr>
          <p:nvPr>
            <p:ph type="subTitle" idx="1"/>
          </p:nvPr>
        </p:nvSpPr>
        <p:spPr>
          <a:xfrm>
            <a:off x="0" y="381000"/>
            <a:ext cx="8305800" cy="609600"/>
          </a:xfrm>
        </p:spPr>
        <p:txBody>
          <a:bodyPr>
            <a:normAutofit/>
          </a:bodyPr>
          <a:lstStyle/>
          <a:p>
            <a:pPr algn="l"/>
            <a:r>
              <a:rPr lang="en-US" sz="2800" b="1" dirty="0" smtClean="0">
                <a:solidFill>
                  <a:schemeClr val="tx2"/>
                </a:solidFill>
                <a:latin typeface="Calibri Light" pitchFamily="34" charset="0"/>
              </a:rPr>
              <a:t>Starting a Coalition</a:t>
            </a:r>
            <a:endParaRPr lang="en-US" sz="2800" b="1" dirty="0">
              <a:solidFill>
                <a:schemeClr val="tx2"/>
              </a:solidFill>
              <a:latin typeface="Calibri Light" pitchFamily="34" charset="0"/>
            </a:endParaRPr>
          </a:p>
        </p:txBody>
      </p:sp>
      <p:pic>
        <p:nvPicPr>
          <p:cNvPr id="13" name="Picture 2" descr="C:\Documents and Settings\aryan\My Documents\My Pictures\HHC new logo.jpg"/>
          <p:cNvPicPr>
            <a:picLocks noChangeAspect="1" noChangeArrowheads="1"/>
          </p:cNvPicPr>
          <p:nvPr/>
        </p:nvPicPr>
        <p:blipFill>
          <a:blip r:embed="rId4" cstate="print"/>
          <a:stretch>
            <a:fillRect/>
          </a:stretch>
        </p:blipFill>
        <p:spPr bwMode="auto">
          <a:xfrm>
            <a:off x="8077200" y="0"/>
            <a:ext cx="926652" cy="915331"/>
          </a:xfrm>
          <a:prstGeom prst="rect">
            <a:avLst/>
          </a:prstGeom>
          <a:noFill/>
        </p:spPr>
      </p:pic>
      <p:sp>
        <p:nvSpPr>
          <p:cNvPr id="17" name="TextBox 16"/>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
        <p:nvSpPr>
          <p:cNvPr id="19" name="Subtitle 13"/>
          <p:cNvSpPr txBox="1">
            <a:spLocks/>
          </p:cNvSpPr>
          <p:nvPr/>
        </p:nvSpPr>
        <p:spPr>
          <a:xfrm>
            <a:off x="228600" y="3657600"/>
            <a:ext cx="8686800" cy="716284"/>
          </a:xfrm>
          <a:prstGeom prst="rect">
            <a:avLst/>
          </a:prstGeom>
        </p:spPr>
        <p:txBody>
          <a:bodyPr vert="horz" lIns="91440" tIns="45720" rIns="91440" bIns="45720" rtlCol="0">
            <a:normAutofit/>
          </a:bodyPr>
          <a:lstStyle/>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Calibri"/>
              <a:cs typeface="Arial" charset="0"/>
            </a:endParaRPr>
          </a:p>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Arial" charset="0"/>
              <a:cs typeface="Arial" charset="0"/>
            </a:endParaRPr>
          </a:p>
        </p:txBody>
      </p:sp>
      <p:sp>
        <p:nvSpPr>
          <p:cNvPr id="23" name="TextBox 22"/>
          <p:cNvSpPr txBox="1"/>
          <p:nvPr/>
        </p:nvSpPr>
        <p:spPr>
          <a:xfrm>
            <a:off x="228600" y="1066800"/>
            <a:ext cx="8763000" cy="584775"/>
          </a:xfrm>
          <a:prstGeom prst="rect">
            <a:avLst/>
          </a:prstGeom>
          <a:noFill/>
        </p:spPr>
        <p:txBody>
          <a:bodyPr wrap="square" rtlCol="0">
            <a:spAutoFit/>
          </a:bodyPr>
          <a:lstStyle/>
          <a:p>
            <a:r>
              <a:rPr lang="en-US" sz="3200" dirty="0" smtClean="0">
                <a:solidFill>
                  <a:prstClr val="black">
                    <a:lumMod val="75000"/>
                    <a:lumOff val="25000"/>
                  </a:prstClr>
                </a:solidFill>
                <a:latin typeface="Arial" charset="0"/>
                <a:cs typeface="Arial" charset="0"/>
              </a:rPr>
              <a:t>					</a:t>
            </a:r>
            <a:endParaRPr lang="en-US" sz="3200" dirty="0">
              <a:solidFill>
                <a:prstClr val="black">
                  <a:lumMod val="75000"/>
                  <a:lumOff val="25000"/>
                </a:prstClr>
              </a:solidFill>
              <a:latin typeface="Arial" charset="0"/>
              <a:cs typeface="Arial" charset="0"/>
            </a:endParaRPr>
          </a:p>
        </p:txBody>
      </p:sp>
      <p:sp>
        <p:nvSpPr>
          <p:cNvPr id="12" name="Content Placeholder 2"/>
          <p:cNvSpPr txBox="1">
            <a:spLocks/>
          </p:cNvSpPr>
          <p:nvPr/>
        </p:nvSpPr>
        <p:spPr>
          <a:xfrm>
            <a:off x="457200" y="2362200"/>
            <a:ext cx="7848600" cy="4373563"/>
          </a:xfrm>
          <a:prstGeom prst="rect">
            <a:avLst/>
          </a:prstGeom>
        </p:spPr>
        <p:txBody>
          <a:bodyPr vert="horz" lIns="91440" tIns="45720" rIns="91440" bIns="45720" rtlCol="0">
            <a:normAutofit/>
          </a:bodyPr>
          <a:lstStyle/>
          <a:p>
            <a:pPr algn="ctr" fontAlgn="auto">
              <a:spcBef>
                <a:spcPct val="20000"/>
              </a:spcBef>
              <a:spcAft>
                <a:spcPts val="0"/>
              </a:spcAft>
              <a:buFont typeface="Arial" pitchFamily="34" charset="0"/>
              <a:buNone/>
              <a:defRPr/>
            </a:pPr>
            <a:r>
              <a:rPr lang="en-US" sz="2800" dirty="0" smtClean="0">
                <a:solidFill>
                  <a:prstClr val="black">
                    <a:tint val="75000"/>
                  </a:prstClr>
                </a:solidFill>
                <a:latin typeface="Calibri"/>
                <a:cs typeface="Arial" charset="0"/>
              </a:rPr>
              <a:t>  </a:t>
            </a:r>
            <a:endParaRPr lang="en-US" sz="3000" dirty="0">
              <a:solidFill>
                <a:prstClr val="black">
                  <a:tint val="75000"/>
                </a:prstClr>
              </a:solidFill>
              <a:latin typeface="Calibri"/>
              <a:cs typeface="Arial" charset="0"/>
            </a:endParaRPr>
          </a:p>
        </p:txBody>
      </p:sp>
      <p:sp>
        <p:nvSpPr>
          <p:cNvPr id="24" name="TextBox 23"/>
          <p:cNvSpPr txBox="1"/>
          <p:nvPr/>
        </p:nvSpPr>
        <p:spPr>
          <a:xfrm>
            <a:off x="457200" y="914400"/>
            <a:ext cx="8305800" cy="6370975"/>
          </a:xfrm>
          <a:prstGeom prst="rect">
            <a:avLst/>
          </a:prstGeom>
          <a:noFill/>
        </p:spPr>
        <p:txBody>
          <a:bodyPr wrap="square" rtlCol="0">
            <a:spAutoFit/>
          </a:bodyPr>
          <a:lstStyle/>
          <a:p>
            <a:endParaRPr lang="en-US" dirty="0" smtClean="0">
              <a:solidFill>
                <a:prstClr val="black"/>
              </a:solidFill>
              <a:latin typeface="Arial" charset="0"/>
              <a:cs typeface="Arial" charset="0"/>
            </a:endParaRPr>
          </a:p>
          <a:p>
            <a:pPr algn="ctr"/>
            <a:r>
              <a:rPr lang="en-US" sz="3600" b="1" dirty="0" smtClean="0">
                <a:solidFill>
                  <a:srgbClr val="1F497D"/>
                </a:solidFill>
                <a:latin typeface="Trebuchet MS" pitchFamily="34" charset="0"/>
                <a:cs typeface="Arial" charset="0"/>
              </a:rPr>
              <a:t>Build Relationships</a:t>
            </a:r>
          </a:p>
          <a:p>
            <a:endParaRPr lang="en-US" dirty="0" smtClean="0">
              <a:solidFill>
                <a:srgbClr val="1F497D"/>
              </a:solidFill>
              <a:latin typeface="Trebuchet MS" pitchFamily="34" charset="0"/>
              <a:cs typeface="Arial" charset="0"/>
            </a:endParaRPr>
          </a:p>
          <a:p>
            <a:r>
              <a:rPr lang="en-US" sz="2400" dirty="0" smtClean="0">
                <a:solidFill>
                  <a:srgbClr val="1F497D"/>
                </a:solidFill>
                <a:latin typeface="Trebuchet MS" pitchFamily="34" charset="0"/>
                <a:cs typeface="Arial" charset="0"/>
              </a:rPr>
              <a:t>State and Local Environmental Health Programs – find a few champions with each agency that are passionate about providing evidenced-based services to this population</a:t>
            </a:r>
          </a:p>
          <a:p>
            <a:endParaRPr lang="en-US" sz="2400" dirty="0" smtClean="0">
              <a:solidFill>
                <a:srgbClr val="1F497D"/>
              </a:solidFill>
              <a:latin typeface="Trebuchet MS" pitchFamily="34" charset="0"/>
              <a:cs typeface="Arial" charset="0"/>
            </a:endParaRPr>
          </a:p>
          <a:p>
            <a:r>
              <a:rPr lang="en-US" sz="2400" dirty="0" smtClean="0">
                <a:solidFill>
                  <a:srgbClr val="1F497D"/>
                </a:solidFill>
                <a:latin typeface="Trebuchet MS" pitchFamily="34" charset="0"/>
                <a:cs typeface="Arial" charset="0"/>
              </a:rPr>
              <a:t>State and Local Affordable Housing Entities – link addressing health to their fiscal bottom line</a:t>
            </a:r>
          </a:p>
          <a:p>
            <a:endParaRPr lang="en-US" sz="2400" dirty="0" smtClean="0">
              <a:solidFill>
                <a:srgbClr val="1F497D"/>
              </a:solidFill>
              <a:latin typeface="Trebuchet MS" pitchFamily="34" charset="0"/>
              <a:cs typeface="Arial" charset="0"/>
            </a:endParaRPr>
          </a:p>
          <a:p>
            <a:r>
              <a:rPr lang="en-US" sz="2400" dirty="0" smtClean="0">
                <a:solidFill>
                  <a:srgbClr val="1F497D"/>
                </a:solidFill>
                <a:latin typeface="Trebuchet MS" pitchFamily="34" charset="0"/>
                <a:cs typeface="Arial" charset="0"/>
              </a:rPr>
              <a:t>Medical providers and hospitals – improve health outcomes and reduce duplication</a:t>
            </a:r>
          </a:p>
          <a:p>
            <a:endParaRPr lang="en-US" sz="2400" dirty="0" smtClean="0">
              <a:solidFill>
                <a:srgbClr val="1F497D"/>
              </a:solidFill>
              <a:latin typeface="Trebuchet MS" pitchFamily="34" charset="0"/>
              <a:cs typeface="Arial" charset="0"/>
            </a:endParaRPr>
          </a:p>
          <a:p>
            <a:r>
              <a:rPr lang="en-US" sz="2400" dirty="0" smtClean="0">
                <a:solidFill>
                  <a:srgbClr val="1F497D"/>
                </a:solidFill>
                <a:latin typeface="Trebuchet MS" pitchFamily="34" charset="0"/>
                <a:cs typeface="Arial" charset="0"/>
              </a:rPr>
              <a:t>Insurers – explain how your efforts can save them money </a:t>
            </a:r>
          </a:p>
          <a:p>
            <a:endParaRPr lang="en-US" dirty="0" smtClean="0">
              <a:solidFill>
                <a:prstClr val="black"/>
              </a:solidFill>
              <a:latin typeface="Trebuchet MS" pitchFamily="34" charset="0"/>
              <a:cs typeface="Arial" charset="0"/>
            </a:endParaRPr>
          </a:p>
          <a:p>
            <a:endParaRPr lang="en-US" dirty="0" smtClean="0">
              <a:solidFill>
                <a:prstClr val="black"/>
              </a:solidFill>
              <a:latin typeface="Arial" charset="0"/>
              <a:cs typeface="Arial" charset="0"/>
            </a:endParaRPr>
          </a:p>
          <a:p>
            <a:endParaRPr lang="en-US" dirty="0" smtClean="0">
              <a:solidFill>
                <a:prstClr val="black"/>
              </a:solidFill>
              <a:latin typeface="Arial" charset="0"/>
              <a:cs typeface="Arial" charset="0"/>
            </a:endParaRPr>
          </a:p>
          <a:p>
            <a:endParaRPr lang="en-US" dirty="0">
              <a:solidFill>
                <a:prstClr val="black"/>
              </a:solidFill>
              <a:latin typeface="Arial" charset="0"/>
              <a:cs typeface="Arial" charset="0"/>
            </a:endParaRPr>
          </a:p>
        </p:txBody>
      </p:sp>
    </p:spTree>
    <p:custDataLst>
      <p:tags r:id="rId1"/>
    </p:custDataLst>
    <p:extLst>
      <p:ext uri="{BB962C8B-B14F-4D97-AF65-F5344CB8AC3E}">
        <p14:creationId xmlns:p14="http://schemas.microsoft.com/office/powerpoint/2010/main" val="408751152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sz="3600" b="1" dirty="0" smtClean="0">
                <a:solidFill>
                  <a:schemeClr val="tx2"/>
                </a:solidFill>
                <a:latin typeface="Trebuchet MS" panose="020B0603020202020204" pitchFamily="34" charset="0"/>
              </a:rPr>
              <a:t>Colorado Landscape</a:t>
            </a:r>
            <a:endParaRPr lang="en-US" sz="3600" b="1" dirty="0">
              <a:solidFill>
                <a:schemeClr val="tx2"/>
              </a:solidFill>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35</a:t>
            </a:fld>
            <a:endParaRPr lang="en-US">
              <a:solidFill>
                <a:prstClr val="black">
                  <a:tint val="75000"/>
                </a:prstClr>
              </a:solidFill>
            </a:endParaRPr>
          </a:p>
        </p:txBody>
      </p:sp>
      <p:graphicFrame>
        <p:nvGraphicFramePr>
          <p:cNvPr id="9" name="Diagram 8"/>
          <p:cNvGraphicFramePr/>
          <p:nvPr>
            <p:extLst/>
          </p:nvPr>
        </p:nvGraphicFramePr>
        <p:xfrm>
          <a:off x="381000" y="1600200"/>
          <a:ext cx="8382000" cy="505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75969"/>
          <a:stretch/>
        </p:blipFill>
        <p:spPr bwMode="auto">
          <a:xfrm>
            <a:off x="6172200" y="1600200"/>
            <a:ext cx="2153947"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2" descr="C:\Documents and Settings\aryan\My Documents\My Pictures\HHC new logo.jpg"/>
          <p:cNvPicPr>
            <a:picLocks noChangeAspect="1" noChangeArrowheads="1"/>
          </p:cNvPicPr>
          <p:nvPr/>
        </p:nvPicPr>
        <p:blipFill>
          <a:blip r:embed="rId9" cstate="print"/>
          <a:stretch>
            <a:fillRect/>
          </a:stretch>
        </p:blipFill>
        <p:spPr bwMode="auto">
          <a:xfrm>
            <a:off x="8077200" y="0"/>
            <a:ext cx="926652" cy="915331"/>
          </a:xfrm>
          <a:prstGeom prst="rect">
            <a:avLst/>
          </a:prstGeom>
          <a:noFill/>
        </p:spPr>
      </p:pic>
      <p:sp>
        <p:nvSpPr>
          <p:cNvPr id="8" name="TextBox 7"/>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Tree>
    <p:extLst>
      <p:ext uri="{BB962C8B-B14F-4D97-AF65-F5344CB8AC3E}">
        <p14:creationId xmlns:p14="http://schemas.microsoft.com/office/powerpoint/2010/main" val="1810352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36</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0" y="-277090"/>
            <a:ext cx="9144000" cy="7135090"/>
          </a:xfrm>
          <a:prstGeom prst="rect">
            <a:avLst/>
          </a:prstGeom>
        </p:spPr>
      </p:pic>
    </p:spTree>
    <p:extLst>
      <p:ext uri="{BB962C8B-B14F-4D97-AF65-F5344CB8AC3E}">
        <p14:creationId xmlns:p14="http://schemas.microsoft.com/office/powerpoint/2010/main" val="1866953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382000" cy="1143000"/>
          </a:xfrm>
        </p:spPr>
        <p:txBody>
          <a:bodyPr>
            <a:noAutofit/>
          </a:bodyPr>
          <a:lstStyle/>
          <a:p>
            <a:r>
              <a:rPr lang="en-US" sz="3000" b="1" dirty="0" smtClean="0">
                <a:solidFill>
                  <a:schemeClr val="tx2"/>
                </a:solidFill>
                <a:latin typeface="Trebuchet MS" panose="020B0603020202020204" pitchFamily="34" charset="0"/>
              </a:rPr>
              <a:t>How do we bring reimbursement to Colorado?</a:t>
            </a:r>
            <a:r>
              <a:rPr lang="en-US" sz="3000" dirty="0" smtClean="0">
                <a:latin typeface="Trebuchet MS" panose="020B0603020202020204" pitchFamily="34" charset="0"/>
              </a:rPr>
              <a:t>	</a:t>
            </a:r>
            <a:endParaRPr lang="en-US" sz="3000" dirty="0">
              <a:latin typeface="Trebuchet MS" panose="020B0603020202020204" pitchFamily="34" charset="0"/>
            </a:endParaRPr>
          </a:p>
        </p:txBody>
      </p:sp>
      <p:sp>
        <p:nvSpPr>
          <p:cNvPr id="3" name="Content Placeholder 2"/>
          <p:cNvSpPr>
            <a:spLocks noGrp="1"/>
          </p:cNvSpPr>
          <p:nvPr>
            <p:ph idx="1"/>
          </p:nvPr>
        </p:nvSpPr>
        <p:spPr>
          <a:xfrm>
            <a:off x="457200" y="2332037"/>
            <a:ext cx="8229600" cy="4525963"/>
          </a:xfrm>
        </p:spPr>
        <p:txBody>
          <a:bodyPr/>
          <a:lstStyle/>
          <a:p>
            <a:pPr marL="0" indent="0">
              <a:buNone/>
            </a:pPr>
            <a:r>
              <a:rPr lang="en-US" sz="2700" dirty="0" smtClean="0">
                <a:solidFill>
                  <a:schemeClr val="tx2"/>
                </a:solidFill>
                <a:latin typeface="Trebuchet MS" panose="020B0603020202020204" pitchFamily="34" charset="0"/>
              </a:rPr>
              <a:t>To date, we have:</a:t>
            </a:r>
          </a:p>
          <a:p>
            <a:pPr lvl="1">
              <a:buFont typeface="Arial" panose="020B0604020202020204" pitchFamily="34" charset="0"/>
              <a:buChar char="•"/>
            </a:pPr>
            <a:r>
              <a:rPr lang="en-US" sz="2700" dirty="0" smtClean="0">
                <a:solidFill>
                  <a:schemeClr val="tx2"/>
                </a:solidFill>
                <a:latin typeface="Trebuchet MS" panose="020B0603020202020204" pitchFamily="34" charset="0"/>
              </a:rPr>
              <a:t>Determined the key players &amp; gauged interest</a:t>
            </a:r>
          </a:p>
          <a:p>
            <a:pPr lvl="1">
              <a:buFont typeface="Arial" panose="020B0604020202020204" pitchFamily="34" charset="0"/>
              <a:buChar char="•"/>
            </a:pPr>
            <a:r>
              <a:rPr lang="en-US" sz="2700" dirty="0" smtClean="0">
                <a:solidFill>
                  <a:schemeClr val="tx2"/>
                </a:solidFill>
                <a:latin typeface="Trebuchet MS" panose="020B0603020202020204" pitchFamily="34" charset="0"/>
              </a:rPr>
              <a:t>Identified existing approaches, evidence base, and business case</a:t>
            </a:r>
          </a:p>
          <a:p>
            <a:pPr lvl="1">
              <a:buFont typeface="Arial" panose="020B0604020202020204" pitchFamily="34" charset="0"/>
              <a:buChar char="•"/>
            </a:pPr>
            <a:r>
              <a:rPr lang="en-US" sz="2700" dirty="0" smtClean="0">
                <a:solidFill>
                  <a:schemeClr val="tx2"/>
                </a:solidFill>
                <a:latin typeface="Trebuchet MS" panose="020B0603020202020204" pitchFamily="34" charset="0"/>
              </a:rPr>
              <a:t>Brought the players together - Asthma Summit</a:t>
            </a:r>
          </a:p>
          <a:p>
            <a:pPr lvl="1">
              <a:buFont typeface="Arial" panose="020B0604020202020204" pitchFamily="34" charset="0"/>
              <a:buChar char="•"/>
            </a:pPr>
            <a:r>
              <a:rPr lang="en-US" sz="2700" dirty="0" smtClean="0">
                <a:solidFill>
                  <a:schemeClr val="tx2"/>
                </a:solidFill>
                <a:latin typeface="Trebuchet MS" panose="020B0603020202020204" pitchFamily="34" charset="0"/>
              </a:rPr>
              <a:t>Created actionable next steps with partners identified</a:t>
            </a:r>
          </a:p>
          <a:p>
            <a:pPr lvl="1">
              <a:buFont typeface="Arial" panose="020B0604020202020204" pitchFamily="34" charset="0"/>
              <a:buChar char="•"/>
            </a:pPr>
            <a:r>
              <a:rPr lang="en-US" sz="2700" dirty="0" smtClean="0">
                <a:solidFill>
                  <a:schemeClr val="tx2"/>
                </a:solidFill>
                <a:latin typeface="Trebuchet MS" panose="020B0603020202020204" pitchFamily="34" charset="0"/>
              </a:rPr>
              <a:t>Documented the value proposition, logic model, and evaluation tools</a:t>
            </a:r>
          </a:p>
          <a:p>
            <a:pPr lvl="1"/>
            <a:endParaRPr lang="en-US" sz="2700" dirty="0" smtClean="0">
              <a:solidFill>
                <a:schemeClr val="tx2"/>
              </a:solidFill>
              <a:latin typeface="Trebuchet MS" panose="020B0603020202020204" pitchFamily="34" charset="0"/>
            </a:endParaRPr>
          </a:p>
          <a:p>
            <a:pPr lvl="1"/>
            <a:endParaRPr lang="en-US" sz="2700" dirty="0" smtClean="0">
              <a:latin typeface="Trebuchet MS" panose="020B0603020202020204" pitchFamily="34" charset="0"/>
            </a:endParaRPr>
          </a:p>
          <a:p>
            <a:endParaRPr lang="en-US" dirty="0" smtClean="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37</a:t>
            </a:fld>
            <a:endParaRPr lang="en-US">
              <a:solidFill>
                <a:prstClr val="black">
                  <a:tint val="75000"/>
                </a:prstClr>
              </a:solidFill>
            </a:endParaRPr>
          </a:p>
        </p:txBody>
      </p:sp>
      <p:sp>
        <p:nvSpPr>
          <p:cNvPr id="5" name="Rectangle 4"/>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2" descr="C:\Documents and Settings\aryan\My Documents\My Pictures\HHC new logo.jpg"/>
          <p:cNvPicPr>
            <a:picLocks noChangeAspect="1" noChangeArrowheads="1"/>
          </p:cNvPicPr>
          <p:nvPr/>
        </p:nvPicPr>
        <p:blipFill>
          <a:blip r:embed="rId3" cstate="print"/>
          <a:stretch>
            <a:fillRect/>
          </a:stretch>
        </p:blipFill>
        <p:spPr bwMode="auto">
          <a:xfrm>
            <a:off x="8077200" y="0"/>
            <a:ext cx="926652" cy="915331"/>
          </a:xfrm>
          <a:prstGeom prst="rect">
            <a:avLst/>
          </a:prstGeom>
          <a:noFill/>
        </p:spPr>
      </p:pic>
      <p:sp>
        <p:nvSpPr>
          <p:cNvPr id="7" name="TextBox 6"/>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Tree>
    <p:extLst>
      <p:ext uri="{BB962C8B-B14F-4D97-AF65-F5344CB8AC3E}">
        <p14:creationId xmlns:p14="http://schemas.microsoft.com/office/powerpoint/2010/main" val="3811929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b="1" dirty="0" smtClean="0">
                <a:solidFill>
                  <a:schemeClr val="tx2"/>
                </a:solidFill>
                <a:latin typeface="Trebuchet MS" panose="020B0603020202020204" pitchFamily="34" charset="0"/>
              </a:rPr>
              <a:t>Where we are now</a:t>
            </a:r>
            <a:endParaRPr lang="en-US" b="1" dirty="0">
              <a:solidFill>
                <a:schemeClr val="tx2"/>
              </a:solidFill>
              <a:latin typeface="Trebuchet MS" panose="020B0603020202020204" pitchFamily="34" charset="0"/>
            </a:endParaRPr>
          </a:p>
        </p:txBody>
      </p:sp>
      <p:sp>
        <p:nvSpPr>
          <p:cNvPr id="3" name="Content Placeholder 2"/>
          <p:cNvSpPr>
            <a:spLocks noGrp="1"/>
          </p:cNvSpPr>
          <p:nvPr>
            <p:ph idx="1"/>
          </p:nvPr>
        </p:nvSpPr>
        <p:spPr>
          <a:xfrm>
            <a:off x="457200" y="1951037"/>
            <a:ext cx="8229600" cy="4678363"/>
          </a:xfrm>
        </p:spPr>
        <p:txBody>
          <a:bodyPr/>
          <a:lstStyle/>
          <a:p>
            <a:r>
              <a:rPr lang="en-US" dirty="0" smtClean="0">
                <a:solidFill>
                  <a:schemeClr val="tx2"/>
                </a:solidFill>
                <a:latin typeface="Trebuchet MS" panose="020B0603020202020204" pitchFamily="34" charset="0"/>
              </a:rPr>
              <a:t>In talks with the Accountable Care Collaborative to gain approval for reimbursement</a:t>
            </a:r>
          </a:p>
          <a:p>
            <a:r>
              <a:rPr lang="en-US" dirty="0" smtClean="0">
                <a:solidFill>
                  <a:schemeClr val="tx2"/>
                </a:solidFill>
                <a:latin typeface="Trebuchet MS" panose="020B0603020202020204" pitchFamily="34" charset="0"/>
              </a:rPr>
              <a:t>Working with Children’s Hospital Colorado to as they begin a 3 year pilot which includes home visits</a:t>
            </a:r>
          </a:p>
          <a:p>
            <a:r>
              <a:rPr lang="en-US" dirty="0" smtClean="0">
                <a:solidFill>
                  <a:schemeClr val="tx2"/>
                </a:solidFill>
                <a:latin typeface="Trebuchet MS" panose="020B0603020202020204" pitchFamily="34" charset="0"/>
              </a:rPr>
              <a:t>Discussing home assessment capacity with local health departments</a:t>
            </a:r>
          </a:p>
          <a:p>
            <a:pPr marL="109728" indent="0">
              <a:buNone/>
            </a:pPr>
            <a:endParaRPr lang="en-US" dirty="0" smtClean="0">
              <a:latin typeface="Trebuchet MS" panose="020B0603020202020204" pitchFamily="34" charset="0"/>
            </a:endParaRPr>
          </a:p>
          <a:p>
            <a:endParaRPr lang="en-US"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38</a:t>
            </a:fld>
            <a:endParaRPr lang="en-US">
              <a:solidFill>
                <a:prstClr val="black">
                  <a:tint val="75000"/>
                </a:prstClr>
              </a:solidFill>
            </a:endParaRPr>
          </a:p>
        </p:txBody>
      </p:sp>
      <p:sp>
        <p:nvSpPr>
          <p:cNvPr id="5" name="Rectangle 4"/>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2" descr="C:\Documents and Settings\aryan\My Documents\My Pictures\HHC new logo.jpg"/>
          <p:cNvPicPr>
            <a:picLocks noChangeAspect="1" noChangeArrowheads="1"/>
          </p:cNvPicPr>
          <p:nvPr/>
        </p:nvPicPr>
        <p:blipFill>
          <a:blip r:embed="rId2" cstate="print"/>
          <a:stretch>
            <a:fillRect/>
          </a:stretch>
        </p:blipFill>
        <p:spPr bwMode="auto">
          <a:xfrm>
            <a:off x="8077200" y="0"/>
            <a:ext cx="926652" cy="915331"/>
          </a:xfrm>
          <a:prstGeom prst="rect">
            <a:avLst/>
          </a:prstGeom>
          <a:noFill/>
        </p:spPr>
      </p:pic>
      <p:sp>
        <p:nvSpPr>
          <p:cNvPr id="7" name="TextBox 6"/>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Tree>
    <p:extLst>
      <p:ext uri="{BB962C8B-B14F-4D97-AF65-F5344CB8AC3E}">
        <p14:creationId xmlns:p14="http://schemas.microsoft.com/office/powerpoint/2010/main" val="37488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sz="4800" b="1" dirty="0" smtClean="0">
                <a:solidFill>
                  <a:schemeClr val="tx2"/>
                </a:solidFill>
                <a:latin typeface="Trebuchet MS" panose="020B0603020202020204" pitchFamily="34" charset="0"/>
              </a:rPr>
              <a:t>What we have yet to do</a:t>
            </a:r>
            <a:endParaRPr lang="en-US" sz="4800" b="1" dirty="0">
              <a:solidFill>
                <a:schemeClr val="tx2"/>
              </a:solidFill>
              <a:latin typeface="Trebuchet MS" panose="020B0603020202020204" pitchFamily="34" charset="0"/>
            </a:endParaRPr>
          </a:p>
        </p:txBody>
      </p:sp>
      <p:sp>
        <p:nvSpPr>
          <p:cNvPr id="3" name="Content Placeholder 2"/>
          <p:cNvSpPr>
            <a:spLocks noGrp="1"/>
          </p:cNvSpPr>
          <p:nvPr>
            <p:ph idx="1"/>
          </p:nvPr>
        </p:nvSpPr>
        <p:spPr>
          <a:xfrm>
            <a:off x="457200" y="2484437"/>
            <a:ext cx="8229600" cy="4525963"/>
          </a:xfrm>
        </p:spPr>
        <p:txBody>
          <a:bodyPr/>
          <a:lstStyle/>
          <a:p>
            <a:r>
              <a:rPr lang="en-US" sz="3000" dirty="0" smtClean="0">
                <a:solidFill>
                  <a:schemeClr val="tx2"/>
                </a:solidFill>
                <a:latin typeface="Trebuchet MS" panose="020B0603020202020204" pitchFamily="34" charset="0"/>
              </a:rPr>
              <a:t>Obtain approval for reimbursement</a:t>
            </a:r>
          </a:p>
          <a:p>
            <a:r>
              <a:rPr lang="en-US" sz="3000" dirty="0" smtClean="0">
                <a:solidFill>
                  <a:schemeClr val="tx2"/>
                </a:solidFill>
                <a:latin typeface="Trebuchet MS" panose="020B0603020202020204" pitchFamily="34" charset="0"/>
              </a:rPr>
              <a:t>Determine training/certification of home assessors that will be acceptable to the ACC</a:t>
            </a:r>
          </a:p>
          <a:p>
            <a:r>
              <a:rPr lang="en-US" sz="3000" dirty="0" smtClean="0">
                <a:solidFill>
                  <a:schemeClr val="tx2"/>
                </a:solidFill>
                <a:latin typeface="Trebuchet MS" panose="020B0603020202020204" pitchFamily="34" charset="0"/>
              </a:rPr>
              <a:t>Determine what reimbursement will cover</a:t>
            </a:r>
          </a:p>
          <a:p>
            <a:r>
              <a:rPr lang="en-US" sz="3000" dirty="0" smtClean="0">
                <a:solidFill>
                  <a:schemeClr val="tx2"/>
                </a:solidFill>
                <a:latin typeface="Trebuchet MS" panose="020B0603020202020204" pitchFamily="34" charset="0"/>
              </a:rPr>
              <a:t>Expand partnerships with CDBG/other funding sources to refer extensive home </a:t>
            </a:r>
            <a:r>
              <a:rPr lang="en-US" sz="3000" dirty="0" err="1" smtClean="0">
                <a:solidFill>
                  <a:schemeClr val="tx2"/>
                </a:solidFill>
                <a:latin typeface="Trebuchet MS" panose="020B0603020202020204" pitchFamily="34" charset="0"/>
              </a:rPr>
              <a:t>remediations</a:t>
            </a:r>
            <a:endParaRPr lang="en-US" sz="3000" dirty="0" smtClean="0">
              <a:solidFill>
                <a:schemeClr val="tx2"/>
              </a:solidFill>
              <a:latin typeface="Trebuchet MS" panose="020B0603020202020204" pitchFamily="34" charset="0"/>
            </a:endParaRPr>
          </a:p>
          <a:p>
            <a:r>
              <a:rPr lang="en-US" sz="3000" dirty="0">
                <a:solidFill>
                  <a:schemeClr val="tx2"/>
                </a:solidFill>
                <a:latin typeface="Trebuchet MS" panose="020B0603020202020204" pitchFamily="34" charset="0"/>
              </a:rPr>
              <a:t>Scale model to entire state</a:t>
            </a:r>
          </a:p>
          <a:p>
            <a:endParaRPr lang="en-US" dirty="0">
              <a:solidFill>
                <a:schemeClr val="tx2"/>
              </a:solidFill>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39</a:t>
            </a:fld>
            <a:endParaRPr lang="en-US">
              <a:solidFill>
                <a:prstClr val="black">
                  <a:tint val="75000"/>
                </a:prstClr>
              </a:solidFill>
            </a:endParaRPr>
          </a:p>
        </p:txBody>
      </p:sp>
      <p:sp>
        <p:nvSpPr>
          <p:cNvPr id="5" name="Rectangle 4"/>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2" descr="C:\Documents and Settings\aryan\My Documents\My Pictures\HHC new logo.jpg"/>
          <p:cNvPicPr>
            <a:picLocks noChangeAspect="1" noChangeArrowheads="1"/>
          </p:cNvPicPr>
          <p:nvPr/>
        </p:nvPicPr>
        <p:blipFill>
          <a:blip r:embed="rId3" cstate="print"/>
          <a:stretch>
            <a:fillRect/>
          </a:stretch>
        </p:blipFill>
        <p:spPr bwMode="auto">
          <a:xfrm>
            <a:off x="8077200" y="0"/>
            <a:ext cx="926652" cy="915331"/>
          </a:xfrm>
          <a:prstGeom prst="rect">
            <a:avLst/>
          </a:prstGeom>
          <a:noFill/>
        </p:spPr>
      </p:pic>
      <p:sp>
        <p:nvSpPr>
          <p:cNvPr id="7" name="TextBox 6"/>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Tree>
    <p:extLst>
      <p:ext uri="{BB962C8B-B14F-4D97-AF65-F5344CB8AC3E}">
        <p14:creationId xmlns:p14="http://schemas.microsoft.com/office/powerpoint/2010/main" val="87883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085" y="609599"/>
            <a:ext cx="6389512" cy="769441"/>
          </a:xfrm>
          <a:prstGeom prst="rect">
            <a:avLst/>
          </a:prstGeom>
          <a:noFill/>
        </p:spPr>
        <p:txBody>
          <a:bodyPr wrap="square" rtlCol="0">
            <a:spAutoFit/>
          </a:bodyPr>
          <a:lstStyle/>
          <a:p>
            <a:pPr algn="ctr"/>
            <a:r>
              <a:rPr lang="en-US" sz="4400" b="1" dirty="0" smtClean="0">
                <a:solidFill>
                  <a:schemeClr val="accent1"/>
                </a:solidFill>
              </a:rPr>
              <a:t>Poll Question</a:t>
            </a:r>
            <a:endParaRPr lang="en-US" sz="4400" b="1" dirty="0">
              <a:solidFill>
                <a:schemeClr val="accent1"/>
              </a:solidFill>
            </a:endParaRPr>
          </a:p>
        </p:txBody>
      </p:sp>
      <p:sp>
        <p:nvSpPr>
          <p:cNvPr id="4" name="TextBox 3"/>
          <p:cNvSpPr txBox="1"/>
          <p:nvPr/>
        </p:nvSpPr>
        <p:spPr>
          <a:xfrm>
            <a:off x="552863" y="1496271"/>
            <a:ext cx="7969956" cy="830997"/>
          </a:xfrm>
          <a:prstGeom prst="rect">
            <a:avLst/>
          </a:prstGeom>
          <a:noFill/>
        </p:spPr>
        <p:txBody>
          <a:bodyPr wrap="square" rtlCol="0">
            <a:spAutoFit/>
          </a:bodyPr>
          <a:lstStyle/>
          <a:p>
            <a:pPr algn="ctr"/>
            <a:r>
              <a:rPr lang="en-US" sz="2400" b="1" dirty="0" smtClean="0"/>
              <a:t>What type of organization do you represent?</a:t>
            </a:r>
          </a:p>
          <a:p>
            <a:pPr algn="ctr"/>
            <a:endParaRPr lang="en-US" sz="2400" b="1" dirty="0"/>
          </a:p>
        </p:txBody>
      </p:sp>
      <p:graphicFrame>
        <p:nvGraphicFramePr>
          <p:cNvPr id="5" name="Chart 4"/>
          <p:cNvGraphicFramePr>
            <a:graphicFrameLocks/>
          </p:cNvGraphicFramePr>
          <p:nvPr>
            <p:extLst>
              <p:ext uri="{D42A27DB-BD31-4B8C-83A1-F6EECF244321}">
                <p14:modId xmlns:p14="http://schemas.microsoft.com/office/powerpoint/2010/main" val="2737463434"/>
              </p:ext>
            </p:extLst>
          </p:nvPr>
        </p:nvGraphicFramePr>
        <p:xfrm>
          <a:off x="1373360" y="2117557"/>
          <a:ext cx="6359237" cy="42187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479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7702"/>
            <a:ext cx="8229600" cy="1143000"/>
          </a:xfrm>
        </p:spPr>
        <p:txBody>
          <a:bodyPr>
            <a:noAutofit/>
          </a:bodyPr>
          <a:lstStyle/>
          <a:p>
            <a:r>
              <a:rPr lang="en-US" sz="3200" b="1" dirty="0" smtClean="0">
                <a:solidFill>
                  <a:schemeClr val="tx2"/>
                </a:solidFill>
                <a:latin typeface="Trebuchet MS" panose="020B0603020202020204" pitchFamily="34" charset="0"/>
              </a:rPr>
              <a:t>Tools, Resources and Processes we are using</a:t>
            </a:r>
            <a:endParaRPr lang="en-US" sz="3200" b="1" dirty="0">
              <a:solidFill>
                <a:schemeClr val="tx2"/>
              </a:solidFill>
              <a:latin typeface="Trebuchet MS" panose="020B0603020202020204" pitchFamily="34" charset="0"/>
            </a:endParaRPr>
          </a:p>
        </p:txBody>
      </p:sp>
      <p:sp>
        <p:nvSpPr>
          <p:cNvPr id="3" name="Content Placeholder 2"/>
          <p:cNvSpPr>
            <a:spLocks noGrp="1"/>
          </p:cNvSpPr>
          <p:nvPr>
            <p:ph idx="1"/>
          </p:nvPr>
        </p:nvSpPr>
        <p:spPr>
          <a:xfrm>
            <a:off x="457200" y="2514600"/>
            <a:ext cx="4114800" cy="4191000"/>
          </a:xfrm>
        </p:spPr>
        <p:txBody>
          <a:bodyPr/>
          <a:lstStyle/>
          <a:p>
            <a:r>
              <a:rPr lang="en-US" dirty="0" smtClean="0">
                <a:solidFill>
                  <a:schemeClr val="tx2"/>
                </a:solidFill>
                <a:latin typeface="Trebuchet MS" panose="020B0603020202020204" pitchFamily="34" charset="0"/>
              </a:rPr>
              <a:t>Value Proposition – using Asthma Community Network’s example as our guide</a:t>
            </a:r>
          </a:p>
          <a:p>
            <a:r>
              <a:rPr lang="en-US" dirty="0" smtClean="0">
                <a:solidFill>
                  <a:schemeClr val="tx2"/>
                </a:solidFill>
                <a:latin typeface="Trebuchet MS" panose="020B0603020202020204" pitchFamily="34" charset="0"/>
              </a:rPr>
              <a:t>Assessment plan</a:t>
            </a:r>
          </a:p>
          <a:p>
            <a:r>
              <a:rPr lang="en-US" dirty="0" smtClean="0">
                <a:solidFill>
                  <a:schemeClr val="tx2"/>
                </a:solidFill>
                <a:latin typeface="Trebuchet MS" panose="020B0603020202020204" pitchFamily="34" charset="0"/>
              </a:rPr>
              <a:t>Logic Model</a:t>
            </a:r>
          </a:p>
          <a:p>
            <a:endParaRPr lang="en-US" dirty="0" smtClean="0">
              <a:solidFill>
                <a:schemeClr val="tx2"/>
              </a:solidFill>
              <a:latin typeface="Trebuchet MS" panose="020B0603020202020204" pitchFamily="34" charset="0"/>
            </a:endParaRPr>
          </a:p>
          <a:p>
            <a:endParaRPr lang="en-US" dirty="0">
              <a:latin typeface="Trebuchet MS" panose="020B0603020202020204" pitchFamily="34" charset="0"/>
            </a:endParaRPr>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40</a:t>
            </a:fld>
            <a:endParaRPr lang="en-US">
              <a:solidFill>
                <a:prstClr val="black">
                  <a:tint val="75000"/>
                </a:prstClr>
              </a:solidFill>
            </a:endParaRPr>
          </a:p>
        </p:txBody>
      </p:sp>
      <p:pic>
        <p:nvPicPr>
          <p:cNvPr id="3074" name="Picture 2" descr="http://www.clker.com/cliparts/B/k/b/q/a/X/red-toolbox-full-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133600"/>
            <a:ext cx="4305300" cy="43785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2" descr="C:\Documents and Settings\aryan\My Documents\My Pictures\HHC new logo.jpg"/>
          <p:cNvPicPr>
            <a:picLocks noChangeAspect="1" noChangeArrowheads="1"/>
          </p:cNvPicPr>
          <p:nvPr/>
        </p:nvPicPr>
        <p:blipFill>
          <a:blip r:embed="rId3" cstate="print"/>
          <a:stretch>
            <a:fillRect/>
          </a:stretch>
        </p:blipFill>
        <p:spPr bwMode="auto">
          <a:xfrm>
            <a:off x="8077200" y="0"/>
            <a:ext cx="926652" cy="915331"/>
          </a:xfrm>
          <a:prstGeom prst="rect">
            <a:avLst/>
          </a:prstGeom>
          <a:noFill/>
        </p:spPr>
      </p:pic>
      <p:sp>
        <p:nvSpPr>
          <p:cNvPr id="8" name="TextBox 7"/>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Tree>
    <p:extLst>
      <p:ext uri="{BB962C8B-B14F-4D97-AF65-F5344CB8AC3E}">
        <p14:creationId xmlns:p14="http://schemas.microsoft.com/office/powerpoint/2010/main" val="459654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2FB9C84-CE11-4FD2-ACC0-B67BC363040F}" type="slidenum">
              <a:rPr lang="en-US" smtClean="0">
                <a:solidFill>
                  <a:prstClr val="black">
                    <a:tint val="75000"/>
                  </a:prstClr>
                </a:solidFill>
              </a:rPr>
              <a:pPr>
                <a:defRPr/>
              </a:pPr>
              <a:t>41</a:t>
            </a:fld>
            <a:endParaRPr lang="en-US">
              <a:solidFill>
                <a:prstClr val="black">
                  <a:tint val="75000"/>
                </a:prstClr>
              </a:solidFill>
            </a:endParaRPr>
          </a:p>
        </p:txBody>
      </p:sp>
      <p:pic>
        <p:nvPicPr>
          <p:cNvPr id="3" name="Picture 2" descr="Asthma Logic Model 2015 2 12 [Read-Only] [Compatibility Mode] - Microsoft Word"/>
          <p:cNvPicPr>
            <a:picLocks noChangeAspect="1"/>
          </p:cNvPicPr>
          <p:nvPr/>
        </p:nvPicPr>
        <p:blipFill rotWithShape="1">
          <a:blip r:embed="rId3">
            <a:extLst>
              <a:ext uri="{28A0092B-C50C-407E-A947-70E740481C1C}">
                <a14:useLocalDpi xmlns:a14="http://schemas.microsoft.com/office/drawing/2010/main" val="0"/>
              </a:ext>
            </a:extLst>
          </a:blip>
          <a:srcRect l="24763" t="22851" r="24574" b="8920"/>
          <a:stretch/>
        </p:blipFill>
        <p:spPr>
          <a:xfrm>
            <a:off x="0" y="152401"/>
            <a:ext cx="9144000" cy="6629399"/>
          </a:xfrm>
          <a:prstGeom prst="rect">
            <a:avLst/>
          </a:prstGeom>
        </p:spPr>
      </p:pic>
    </p:spTree>
    <p:extLst>
      <p:ext uri="{BB962C8B-B14F-4D97-AF65-F5344CB8AC3E}">
        <p14:creationId xmlns:p14="http://schemas.microsoft.com/office/powerpoint/2010/main" val="20373326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r>
              <a:rPr lang="en-US" dirty="0" smtClean="0">
                <a:solidFill>
                  <a:schemeClr val="tx2"/>
                </a:solidFill>
                <a:latin typeface="Trebuchet MS" panose="020B0603020202020204" pitchFamily="34" charset="0"/>
              </a:rPr>
              <a:t>Lessons Learned</a:t>
            </a:r>
            <a:endParaRPr lang="en-US" dirty="0">
              <a:solidFill>
                <a:schemeClr val="tx2"/>
              </a:solidFill>
              <a:latin typeface="Trebuchet MS" panose="020B0603020202020204" pitchFamily="34" charset="0"/>
            </a:endParaRPr>
          </a:p>
        </p:txBody>
      </p:sp>
      <p:sp>
        <p:nvSpPr>
          <p:cNvPr id="3" name="Content Placeholder 2"/>
          <p:cNvSpPr>
            <a:spLocks noGrp="1"/>
          </p:cNvSpPr>
          <p:nvPr>
            <p:ph idx="1"/>
          </p:nvPr>
        </p:nvSpPr>
        <p:spPr>
          <a:xfrm>
            <a:off x="228600" y="1905000"/>
            <a:ext cx="5715000" cy="4325112"/>
          </a:xfrm>
        </p:spPr>
        <p:txBody>
          <a:bodyPr/>
          <a:lstStyle/>
          <a:p>
            <a:r>
              <a:rPr lang="en-US" sz="2800" dirty="0" smtClean="0">
                <a:solidFill>
                  <a:schemeClr val="tx2"/>
                </a:solidFill>
                <a:latin typeface="Trebuchet MS" panose="020B0603020202020204" pitchFamily="34" charset="0"/>
              </a:rPr>
              <a:t>Be proactive, but allow the process to be organic</a:t>
            </a:r>
          </a:p>
          <a:p>
            <a:r>
              <a:rPr lang="en-US" sz="2800" dirty="0" smtClean="0">
                <a:solidFill>
                  <a:schemeClr val="tx2"/>
                </a:solidFill>
                <a:latin typeface="Trebuchet MS" panose="020B0603020202020204" pitchFamily="34" charset="0"/>
              </a:rPr>
              <a:t>Engage the right people</a:t>
            </a:r>
          </a:p>
          <a:p>
            <a:r>
              <a:rPr lang="en-US" sz="2800" dirty="0" smtClean="0">
                <a:solidFill>
                  <a:schemeClr val="tx2"/>
                </a:solidFill>
                <a:latin typeface="Trebuchet MS" panose="020B0603020202020204" pitchFamily="34" charset="0"/>
              </a:rPr>
              <a:t>Utilize the evidence base and best practices already out there</a:t>
            </a:r>
          </a:p>
          <a:p>
            <a:r>
              <a:rPr lang="en-US" sz="2800" dirty="0" smtClean="0">
                <a:solidFill>
                  <a:schemeClr val="tx2"/>
                </a:solidFill>
                <a:latin typeface="Trebuchet MS" panose="020B0603020202020204" pitchFamily="34" charset="0"/>
              </a:rPr>
              <a:t>Allow for variability based on unique state structures</a:t>
            </a:r>
          </a:p>
          <a:p>
            <a:r>
              <a:rPr lang="en-US" sz="2800" dirty="0" smtClean="0">
                <a:solidFill>
                  <a:schemeClr val="tx2"/>
                </a:solidFill>
                <a:latin typeface="Trebuchet MS" panose="020B0603020202020204" pitchFamily="34" charset="0"/>
              </a:rPr>
              <a:t>Maximize windows of opportunity</a:t>
            </a:r>
          </a:p>
          <a:p>
            <a:r>
              <a:rPr lang="en-US" sz="2800" dirty="0" smtClean="0">
                <a:solidFill>
                  <a:schemeClr val="tx2"/>
                </a:solidFill>
                <a:latin typeface="Trebuchet MS" panose="020B0603020202020204" pitchFamily="34" charset="0"/>
              </a:rPr>
              <a:t>Build effective coalitions</a:t>
            </a:r>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61C985A7-1A19-4E06-A157-5AAC76C0EB8B}" type="slidenum">
              <a:rPr lang="en-US" smtClean="0">
                <a:solidFill>
                  <a:prstClr val="black">
                    <a:tint val="75000"/>
                  </a:prstClr>
                </a:solidFill>
              </a:rPr>
              <a:pPr>
                <a:defRPr/>
              </a:pPr>
              <a:t>42</a:t>
            </a:fld>
            <a:endParaRPr lang="en-US">
              <a:solidFill>
                <a:prstClr val="black">
                  <a:tint val="75000"/>
                </a:prstClr>
              </a:solidFill>
            </a:endParaRPr>
          </a:p>
        </p:txBody>
      </p:sp>
      <p:sp>
        <p:nvSpPr>
          <p:cNvPr id="5" name="AutoShape 2" descr="data:image/jpeg;base64,/9j/4AAQSkZJRgABAQAAAQABAAD/2wCEAAkGBw8QEBUUDxQUFBQXEBUQFRQUFBAQFBYQFRQWFhQVFRYYHCgiGBwlGxUUIzQiJSkrLi4uFx8zODMsNygtLisBCgoKDg0OGxAQGiwkHyQsLCwsLCwsLCwsLCwsLCwsLCwsLCwsLCwsLCwsLCwsLCwsLCwsLCwsLCwsLCwsLCwsLP/AABEIANcA6wMBEQACEQEDEQH/xAAcAAACAgMBAQAAAAAAAAAAAAAAAQIGAwQFBwj/xABDEAABAwIDBQYDBAcGBwEAAAABAAIDBBEFEiEGEzFBUQciYXGBkTJioRQjQlJDcoKiscHRU5Ky0uHwFhczNGNzgyT/xAAbAQEAAwEBAQEAAAAAAAAAAAAAAQIDBAUGB//EAC0RAQACAgEEAQQCAQMFAAAAAAABAgMRBAUSITETIkFRYRQycRUzgSNCUpHh/9oADAMBAAIRAxEAPwD3FAIEgEAgEAgEAgEDQCAQCAQCAQCAQCBIGgSAQNAkDQJAIBA0AgEAgECQCAQCBoBAIBAIBAIBAIEgEAgEAgEAgEAgEAgEDQCBIBAIBAIBAIBAIBAIBAIBAIBAIBAIBAIBAIBAIBAIGgEAgEAgEAgEAgEAgEAgEAgEAgEAgEAgEAgEAgEAgEAgECQNAIBAIBAIBAIBAIBAIBAIBAIBAIBAIBAIBAIBAIBAIBAIBAIBAkAgEAgEAgEDQJAIBAIBAIBAIGgEAgEAgEAgEAgEAgV0AgEAgEDQCAQIoNd1Y29m3eejBf3PAepQJ0slrkMYPmcT72Fgg05cXjae9PTjwLh/mQZIcTDvhfC/9WQA+xQbIqm/jBYfmGn94XH1QbAQCAQCAQCBoEgaBIGgECQNAkDQcHaLa2iw8tFU9zXOBc0NY95IBsfhGipbJFfbpwcPLn/242r57WcL/wDOf/l/Vyz/AJFHV/pHK/CH/N7C8zWkVAzODATG21ybanPwVq5a29Mc/T82GN3h6A03C1cRoBAIISSBoJOgCDSnN2l8zt3EBmLScvd6yO5D5R69EFWqtp6moJiwqHuju71zQGj9VvAD9b2Q20jsPWVBzVtU5x6ZnvA8LaAeitpHcyf8sqf+0dfy/wBU0balT2aOGsMwv0dnb9Rf+CaRtzpIcaw7Vr3uYORO9jt5agewTS0S7OAdoURcGVLdw48xcxE+LeLfMX8VCJX2lqmyAEEai4sQQR1aeYUESrG2naDRYYC17t7PbSCMgu8C88GDz16Aqs2iG2PDa6v7J9qzq6pigdS5N47LnEt7aE3tl14LOM0TOnZfpt64pyT6h6ctnnGgSBoEgEAgEDQJA0CQeaduGHZqaGYDWOUsJ+SQf5mtXLyq7rt7vQsvblmn5h4yuB9Y1cTbeM+But8E6s83qmPuwzP4fUuyWIfaaCmm5vponnweWDMPe69GHxN/EuspV8BE+BdBpwvEn3h+AXLL8LDjIfrbw15oK46J+KSZn3bRsd3GjQzuBtnPy8bf14TEHlZKeFkbQ2MBrRwa2wHsrKsqH+AiGKpqY425pHNY38z3NYPcp4Wjc+nMftTh40NTD/eBUd0LRitP2cfFtmaDEGF1M+MO43jLXNv8zQdPMJuETW1falx1dbhEpimDnwE3Lczm6HQvjePhPiPVNK6j2pe0OzAgf9oheZ6WUkskdcvZJxMc1/xDXU8VyciJiNw9/o165Mk1v9ob2wNZDBiMMk7wyNpcS53Ad0gfVcuGfriZe31Os241q0h9D4diMNQzPBI2RnDMwhwv00XpRMT6fE3pak6tGm0pVCAQCAQCAQCAQJA0Fd2/od/htQ0C5ETpGj5oxnFvZZ5a7pMOzgZfj5Fbft83Ly33n2RmbdpHgVak6sx5NO/FNV42c7RpqPCoaaBg37S8F8gJayMvLm2bfvO7x46C3Ndl+RFfEPmsHR8mWe6/iHJm24xdzr/bJRrezRGGjyGVY/ybPR/0TDr272znaxXU7w2uAqIbgOe1uSZg/Npo7ytfxW1ORE+3ncvo9sfmnl6zNicdVFC2neHNqO9naeFO0XkPhyZ4F/gup4cxMe3I7SMWMFMIY7B0mhHC0Q4j1Nh5XUWnUNcGKclu2HmdVXVEwAlleQBYMDiyMAaABg0XPbLL3MfApSPq8tVkbQbjQ9QSCqd0uj+Pi/8AFYsC2tqqUgFxlj5se4uNvlcdQfor1y2c2bp2O8fT4l6XR49DLTOqIzdrWOc5p+JpaLlpXVW24eFmwWxX7bPFa/EZq6V0s7ide62/daPytHILDJfT1eHxq2jun0z0OHyy3EEbn5W5nZG3s0cysoi1vT0b3xYY+rwwxSlrrtJa4G1xdrgf4gpMWj2mLY8lftMNzGK2tqGRve18ghY4OfkcfuyQfvDa1hbitsd59PI5vHx1ndGrQ1YgvmbnppgGzRcdDwI6OHEHwstZ1MfpwxN8N978w4uI4JIyfdwNfM1zd5E6NrpC+E8DZo5cCvNyYZrbUPseJz8eXFFrTr8vaeyehlgw5rZmPjcZZHFr2uY6xdobHUaLswRMV1L5rquWuTkTNZ3C5rZ5oQCAQCAQCAQCAQNBCRgIIPAgg+RSY2mJ1L5cxmhNPUSxH9HK5g/VB7v0svJvGrTD9A42X5MVbfppqrdvYPhNRVy7qlYZJMpflBa3uAgFxLiABdw91etLX9OfNysXHjd50z43s5W0VvtULow7g67HtJ6Zmki/gl8dq+4VwczDn/27bcpUdMx/6evdhlI4RTSEktD93GCbhuaz5MvS5ylenh32Rt8R1SK15ExX00O0CtMtdIOTLRD9kd794u9lXLLr6ZjiIm0q4HNB75IbcZiBchvMgcysaxuXpZbTWk2Wtu0+CMj3bKWR4y2zFjc5PXMXXuuvtrp8/ObkWtvcqfA/M2+vMa6HzXNaNT4e7gyWyUibe1q2DqLzup3n7uoifGR8wYSD7Bw9VfDbU6cvUcW8ff8AeHExDAp6J5jmabZjkf8Ahe3kQevUJmrqdo6bli2Ptn2xU9VLHcwyPjJtcscW3twv14lZ1t2uvPx65oiLurhe0lTE/NIWT9d8xjnW8HgAg+d1ec2/Lknp1Yj6ZlcsQ2lhrMMqwwFj20z80Z6EWu08wtq3izyuRxcmC31edvJ8LscwOoIAKTbslriwfLW35d/YvGBSVbGzWytJDXH8Mclg63hwPor+HHE2j6XuIKKGgwy1Ubfjexvm5o/iUTqUoZ2PF2Oa4dWkOH0Q0yIgIBAIBAIBAIEg8D7XaDc4m9wGksbJvXVjvq36rzuRGrvsei5O7j6/E6UpYPXWbsoxRtPjTBIbNmp304J4ZnFr2+5jA9V38bXa+S63FpzfrT3TazC2VVFNE4XvG5zfCRou0jxuAtsld1l5vEyzizVtH5fMoOi8t97E7jb3rsdiDcNuPxTvPsGt/kvUxxqsPgeXbuzWn9qDj+b7Q9zvxvdIPEF7h/EFYZfEvb6fr4Yc8C/+vD1VHZM6jcu7/wAJVQj3jjCyO2bO6ZmW3W4utPjtLhnn4In/AOK2ythv3nOGvEMzeouQp+JH+oV+0bWjY2KB8plglc+WEGUQOjETpAGm4Y7O7yV6YtTvbl5PO76dvbIxbtCnqWFgpYsp5SZpP6WK0taPu5MOHJvux7a9PWYbuM1TDMyUaWheHRuPXvG7PW/qsdUt6d9svLxRu2tODS1Rfe4t4rO9Ih08Xk2yzO4d/ZvD5al08cXF1HM3wzFvcB/aspwxPcp1G0Ri8q7QROY57Xgtc02LXCxB6EK2Zh0yd7iDxNmjXji05T+qVpit3Rpy8/F8eXcfdaK/ta+x0UUMbDJVCPJmffdta3RjjzeSLaD1KtNtMKYe6f0omFbfY0yUyNqnuu7M8SBr4z4BhFm/s2WFsva9PD0/5vUePyx9oWH4lJO6rqYXiOUMeJGgmK2Ro01OX1WnuNuSYrjvNIn01sClqIi37NJLG/TWN722J4kgG1vNck3v3ah79OLx/hi1o86e8VXadg9PZj6nO8AB27ZJKL8DdzRb6rt7ofL/AAXtM6h18F2yw2sH/wCeojcfyk7t/q11ip7oUnDePcKztz2q02HyGCBm/mA71nZY2H8rncS7wCibxDTHx7X9+Fbwvtukc609GC3rFIb/ALwsqTmivt006dfJ/Rg217XKh7GjDGugFrySSNidIDf4Wtu5oHj48lX54t4htPSsmKO/JHhUsM7QsaDswq3kcxI2KRvlYt09LKt8s1bYOn1zefUQv+x/ajUz1MUFSyNwkeI88Yc0gnQHLc3F7c0pnmZ1MJ5XScePFOSlt6euLq1DwO40S8s7csPvFBOPwvdEfJ4uL+rfquTlV8be/wBCy6vajyFcT6lq11MX2LTZzTcHh9eS3xZOzxLzOocGc9d19u9Dtxjhi3L6p2TLlLjlMuThbeWzXtz4+K3vnrrUPI4/ScvyRNo1EOWuJ9REeNPb+x6vBonx3/6ct/R+v8l61I3EPz3leMtt/lrYxgDqmjbJCLyxSTsLebmb55sPEXv6lVy027On8mMdu23qVCIXLO4l78TFoa0lGDzIHS+noFrGbw4L9Ppa24ZoomtFgP5lUm1p9OquHFSr0js/2YdGftM7crrERtIsWgixcehIJHkSt8VZjzZ4/UOTWf8Ap44YtsNn6RzjLTzQMkJu+N0kbA483DXQ9eqjLTu9J4XN+KOy/pVYMEqZb7qPeAccj43gednaLCMdonw9OeXhn3Lp0GwtdIRma2IdXEfwar/HafbC3UMNI+l1I9o8PwgOigDqma/3jxlY3MPw5tbAdACtqx2vKzZb557p8Q4WL7aw1ZvLQtJ4Z2SFsoHTNl18iltT7WwVy457saUuH4fNRyPp5JBKGgmKXKHBt7OtYWda/EKccVrK3LyZsldXq812kpC9sThxsWH001/uquSYr5k4mK2a3ZX2xxts0DwsvNtO5fZ4sfZjirRxmWVzrvkc7MbWJdlAGgsLrrxZO6HzvO4UYrRO/My6MdbURUz4WTSiFze9HnOQ8+HK542481nGW0207snAx0x/JaZmYhyMPp8+p4D6q+W/b4c3A405p7p9Q7ctDJExj3RPbG/VkhY4MPk+1rrDsvMdz0/5HFpf441tysQyucLEFxNjz48ytsW4jcuHnRjvkrFNb/TYlDmMtGLn/dyVlXVrfU7csXwYYjFG7M1HBJKAywL3d21wBfXmdAmo7/CZtf8AizOX3ryhg9SYsrmEB7XE/gdZwPQ3BVskWi+4c/BtivxuyZ9+3rXZRtM6WqMDoKduaN0m8hhjgdmbb4sosb3WuHJNp1Lg6pwq4cUWpadfjb1xdenz+4CCr9pdBv8AC6gDUsYJh5xkOP0Dllmruku7puX4+TWXzu0X4a+Wq8zUvt5tX3MurgOz1TWTsijaWh2Yuke1wY1oF7k29PVbUxTdwcvn1wRFq+fz5Zsb2TrqMF1RERGP0oLXR+ea+nqothvH2WxdS494/tr/AC4dJNA+RrXzNjaTq9wc4NHWzdSprhtPtXN1LDjr4nc/p6V2f1cMFVURU8omidAHxyDTPuyC7TrZztPlK9PF4jT4zk2nJabLVSY8KamqpMufdzCTKDlJbKW3N7aAEu9la0qViLaUjG9soqkkmiiDvz7yTMfPIG3WNorLuxZMuP8ArMuVi9bE+QCjY5rQxubMS4mQgF3HgAbhVmlIdFOVybz2w7exmPijLzUxMcBG57Hhrc4kAuG5uQPC/JTSas+RTkTXut6czFcarK9xMzzkJ0jBIjaOQy8/MpbJEeFOPxrX/rH/AC0RQt5n20WU5Zd8dPr7mW3huanlbJA5zHt4EdOYI5jwT5phaen45jUrzj+2xfhpLO5M94gdY8AWkuc3nYgG3RbVyd7yc/F+G+vs84o4M2p4ch1Wd7a8O/icf5Prt6d3CsGqKm+4ZmDRqdGi/S55+CzrS1ndkz4sPvwwQYdO55aIpMzTZzcj8zbcbi2imK2iymTPiyYZnftwtoKd0VPvLXb9olaPQRm31+q2y176vI4PInBl7vbl08ed7W/me1vuQF5sR50+1vbVJlwHVBlkb0zaeV129kUrOny/8i/JzV7vy6OJOtE70HuVzYY3d7nU79vGn/hKjbaJv6t/dMk7unh17ONGvetujUbb4nVUzqSR7XQljWZcjW5WstlykcOAXXOSK1fOY+LbPknSvwU5jlaHcwSOPiqWt3UmYdeDB8HKrS07lvVW9Nt2QOq5sfZ/3PY5ccibRGKfH3dKi2OxGrhdLTsfKxrg0gFrc35sgJ79vBdOKN+Yh5HOn4pit7zO/cIxbHVTyGMpajMDqN1KCD8xI7vqs4tk36dVsHC7I1aI/wCXtvZjsW7D2OlqLb57Q3KNRHGNbX5uPPyC3w4u3zLyeo82M2qU/rC+XW+3lSESjIwOBDgCCLEHUEHiCiYnXl899p20MxrXQYeNxDD90TG1kZfL+NxNr2B0HkTzXPa9InT1sHF5OSvdG/Ki1slZI076aR4twdK949ibKK5a71DXJ07NFZvZ08ZxmrxJkAqXWjhgZFHGL27rA0yHq424pkz9viE8LpU5Y77+Ic8YZH4+65/5FnqR0nC7+x1SKWeNxPdbLr/6pAWSA/sucurBk7/Dw+pcH+PO49SvMdVkmqad/wCkgki/bb3mH11910ZJ8TLg40ayV/yrYA5Lh8vqIpXWtMtHRue+0bS5zjwAuSpmZt6Z9tMUzafC34Lsg5zJ/trTE0QENc6wyu4573/DlWuOk78vN53KrakVpO/ypBqo2d0G9tLtBsfEXUWxTbzLXFzMWOkVhifLJIfu7gdeH1VoitfamXNlzTrHGo/Lbp2ua2zjcrG87ncO7j0vWkRedyxYjG4xlw+Frhm8L3AJ9f4rTA4+peIiUqf4B5LO/wDZ24K9uOIh2pdqnwUsUFIXRvDnPlksBdzibNF+Vra+AXTjn6Xi82JnLMyWGbX4k1wc6QytOhZJaxB8tQfFR3xvSI4lr039nO2qjzYczxqqh3oGwNP1V7/1c+DUZI3+VUayQd5nEajnYjgvMiNS+qy8/Fes0j7+HDgpXRzNB8xoQNL8F1WtFscy8zjYPj5VaTK7bIbNQ4k+WKdzmtbDmDmEBwkzANOosRbNos+NH1bdvWsmsMV/bZr+z6tgs2ECdg0DmlrHW5ZmuI+l1OXDbu3CnA6nijFFbzqYZsI7Pql7r1AbAzie8x7z5BpIHqVFcFrT9S2fqvHxxPxR5l6FPhlCYWwPijdGxuVocASLcw7iD4rsikRGnzluRe2T5Jny5EOyGGNdcROdrcNc97m+19fW6zjBSHbbq3ImuplZqed7GhsbQ1oFgAAAB4BaxER4h51rWvPdZv09bJ+JSh0YapENkTIM90Cug+fu1Kg3OKTdJAydvk5tnfvNcvNz11d9n0nJ38aP14VI+Kyjw9K2pjysexOzBxOWSNsrYt2xr3XBc4tcSBlHDl9QtseGb+Zebzeo04s9sRufwz7ZbEz4dleXCWJxyh4BaWu6OH81GXDNPJwepU5PjWpVmJ1j9FGG/bZr1Hj/ADYZj7wstRMZII5wfvI8sEvUgC0Lz5sGQnqzxXpz5h8ZXdZ/aUQDgCOB1XHfxL6Tj5Pkptd+zaNu9mdzbG1o8Mxdf/CtMEeduDqtpikRDvbdl7sPnEfHICQObA4F/wC6CuqfTxa/2eSUtI0AFwueK48mSd6h9BxuJSK91vZ1dXk0A1t6Jjp3eZOTyvh+mseRSOcW3ceJuPJLxEemnEm9qbyLXsPBHK6eOVocx0Ia5p5guWmD25eqf1hp41s6+kdpd0X4XcSB0d0KplpMS14PJpekVmfMOO6FrjwufC/8lnE21p0ZMWO31WdKLCJRE6WQbuNrb3cLEnkAFrjxzM7cvK5ePHSaV9liFU1lFFG4D7yEvJOhBll3mnmGNW86eHG5Gy1PTbpznWI+E5ut7Dj5hc9prES6q93hlwfF8OyCGpgaA2R72Oe0SMBe4nidW8bdFGO9e3tTecsW74nyudOGho3DWhpGmQAC3hZdMREenNfJe0/VJ5ZTzspUZWQu5lBlFI08kGVlKBwCHlnjp02mIbDadRtPazMjUqswag2yUCJQeU9ttD/28w+aE/4m39iuPlV9S+i6Fl82o8rXI+k/wxUWN1OH1QqKV2V2XKbjM1zebXDmOC7cFvp0+X6th/63d+Yd7G+0mtxJghkZGyO4c7ICS4t1Gp4a9FOaY7GXS6THIjTirgfWLLhtNLDTsqXDPDIX08jRzYDwPjcXB5OYF6eGZmm3xnVMdcfIntRidunll8zD3mP4AtPA+F+Y5EKb03COJyPjt5Xbs+ltNK3rGD7O/wBSqYPEy36pq1ImF4fYgg6gixHUHiF0vFjxO3muMYDNDIQxjnMv3S0F3d5A25rjtinb6Pj8zHNIi0tWnwCplI+6I+Z4yge+qmtLaTm5OCvmfMu9/wAGsLGjeEOv3jlu0joBfSy1+Fw/6nMW3rw6+DYDFSuzte5xLcpvYC3kArVx9rm5HMtmjttDpyVA81pqHFEzHpriQfhaB5AKdQt32/Kq7cVxk3dKHWL3guI5M1uT5C59lFp16RERM+XMxfBJKuPfRAlrHZWxCwJia0NFupAa0e6xy1mY3DbHaInUuXRYTVPDhFBLYa2cC29uXetdcU4rXnbr+WsQ0JAASyRpa8cQRlPsVWaTVMXi0MuD108MzGwzPa0vALA45NTYksOhWtbWr6VtSsvQcC2ypah27lO5kBy94jI4g2ux/wDI2XXW8aYXwWj0tv2dWiWM10yshRMR42ytZ4KEzPhkZGpViUwxEzOkw1SonlQTJQQJQVLtPot9hstuMZbOPJju9+6XLHPG6S9LpWXs5Nf28IIXnPs2OWNrhZwB81aJmPTLLjx5I1eEI4mt+EAJN5n2jHgx4/6Rp2cBwCeseGxtIZfvSEHI0efM+CtjxzadMOVzceCu5ncvY4MNhZTCmy3iDMljz6k+N9fNelWsVjUPjc+W2XJN7fd5ntFgslI/K67oiSY324eB8eo9VMs4lubGY9HTTffjQtyB4PwjxHMKsRG218lrU7Hp7alrgHNIcDqCCCCtdOTX2YXzHkEIY7PKJSEJ5lQJtYp0hLKETto4xiUdLEZJLaDQfmPRJlEQoWH08tTOXv8A+rLxGv3cPHXoSLX8LDmqS0eh0cIja1jeAFh/VInRHl0GNChbtYK/B6epblnja8cifiH6ruIUWjfhaijVvZ1URlzqWRr7EljXXY8NPK/AlYThn7N8eaN+VKxCikicWVEbo3dHAtv4g8HDxCnt07qZK2h1MA2traGzWO3sX9lITYDo13Fv1Hgpi2mWTj1t6eo7NbaUVbZrXbuU/opCA4n5Dwd6arSJiXHfFakelnspjyymdJABSjZ2RWZ2mApQdkCKDG5Bp18Aljew8HMcw+oIUWjw0xW1eJfN08JY5zTxa4sPm02/kvKmNTp95jv3Vi35aGJMJjNuWvstMM/U5Oo1mcEzD2CidSPaxxgjzlrS7uN+K2v1XfGOv4fJTy83rul146vSzW2HIAWCvGo9MLTNvcs7HvKjWkMdXQiVhbIA5p4g/wC+KkULaHY+aC74LyR8SBq5vmOfmFC0W05+BbRz0hs3vMvqx3D06JC0xE+XouDbV0lQAMwjf+V2mvgVfbOazDvaHhr5KVECFIRChbTkYptDBCCG/eyflYRYH5ncGjzTZEKfLJPWTAn7yS/ca2+7jHUX426nQeJsVSVoXTBMHZTM1OaR2r3ePQeChfw6LGaorX2ylpCJsyxuIQr6ZYp9UInyVZTQTsyTsbI3o4B3t0UaW7teVHxvs1jN3UMmU8d1KczfJr+I9bqJq2py5jxLz/F8FnpnZamJ0Zvo4junoWuGh9FnNZh11zVusWym2VTRxOMhM7Q9rQ173XsQSbON7EWHuo+TtnTDPijfh6dsptPFXsJa0scOLSb+ftce62rbbjvTSwAKyiQCCVkEHIMLyg0qlzuSJ/bxvafZqqdWSmKJ7mufvAQLDvC7tT8xcuHJitNvD6nidRxVwRFp8wxU2wFXJpLkY08bnMbc9B/VTTBaJ3LPkdWxWpNYje1/pMIYwdV26fNS346cDgEQztYgnkQ0YiKjadS4uL7JUtTcluR/52d33bwKlG9KtWdn1Q3WFzJB57t/10+oUSvDFBQYpTcN80DwLx6WzBNolutxTEeec+bH3U7QxyQ4lP8AhkI8Q7L++bJs03aHY6Z1jUPDR+VpzH+g+qja0QtGH4bFA3LE23U8XHzJ4orpt7tEzDbp6dJWrDZMQQsX2fREfZiNKpURNOUCyOCDBiFHHURmOdgex3FpuPUEag+IUTG1otMelH2n7PWuaHUGYEfFGXBwI6tzc/C6ynHFfMNq5bT7dns22YqaTM6oGXQhouLknLqQCcoAH1UY623uUZbVmNQvwC3YJAIHZBFwQYnBBge1BryRXUSvVhMAUSuxbhWZ9piBRtbsPcptWapsjSSqe7UNEN2rQxn2m1tlC9ZSsFCZmE2tRMIyRXUwrdDcpoi2iECG2VlOiLbZ2CyaInSRClE+UlGjciylB5UBuwgRhCBNgQZ2hBMIGEEkEXBBjcEGJzUGMtUSmqBYoaoOapRM6INTSIttLIoWRazVT9mce2TIoaFulKs1AYiutJWChbugwOiaRvfo92pO3YLFKs10m1iiV4FkhSZFlKDsgdkDsgYCB2QOyB2QMBBIIGEEkCIQQIQQc1BjLUCLVVog5ilFoJrEREJFqLyhlUs/umoW7gGlDyN2iO0BqlCdlC29+jDUTBEIrKYCLx6ItUqTAyoqdkBZA7IHZAWQOyB2QMBA0DsgaBlBEhBAhBAhAWUL7RIQmSQ7iLSis7GVSj0kGqJXiBYqCdnlQItUolPKiwyoqVkQkidlZSqdkBZAWQOyAsgdkBZA7IHZAIGEDsgaBFBEhBEhAsqhMQWVE6FkN6FkW2RaispWRILUQLIbKyKnZSCyB2QFkDsgLICyAsgdkBZAWQCB2QCBoGgEAgECsgVkCsiYFlCSspQLKEghSiRZEbFkNiyB2QFkDsgLICyAQFkDsgLICyAsgLICyAQCBoCyB2QJAIBArIBAWRIRAQKyAsgdkBZAWQFkDsgEAgEAgEAgEAgEAgLIBA0AgE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charset="0"/>
              <a:cs typeface="Arial" charset="0"/>
            </a:endParaRPr>
          </a:p>
        </p:txBody>
      </p:sp>
      <p:sp>
        <p:nvSpPr>
          <p:cNvPr id="6" name="AutoShape 4" descr="data:image/jpeg;base64,/9j/4AAQSkZJRgABAQAAAQABAAD/2wCEAAkGBw8QEBUUDxQUFBQXEBUQFRQUFBAQFBYQFRQWFhQVFRYYHCgiGBwlGxUUIzQiJSkrLi4uFx8zODMsNygtLisBCgoKDg0OGxAQGiwkHyQsLCwsLCwsLCwsLCwsLCwsLCwsLCwsLCwsLCwsLCwsLCwsLCwsLCwsLCwsLCwsLCwsLP/AABEIANcA6wMBEQACEQEDEQH/xAAcAAACAgMBAQAAAAAAAAAAAAAAAQIGAwQFBwj/xABDEAABAwIDBQYDBAcGBwEAAAABAAIDBBEFEiEGEzFBUQciYXGBkTJioRQjQlJDcoKiscHRU5Ky0uHwFhczNGNzgyT/xAAbAQEAAwEBAQEAAAAAAAAAAAAAAQIDBAUGB//EAC0RAQACAgEEAQQCAQMFAAAAAAABAgMRBAUSITETIkFRYRQycRUzgSNCUpHh/9oADAMBAAIRAxEAPwD3FAIEgEAgEAgEAgEDQCAQCAQCAQCAQCBIGgSAQNAkDQJAIBA0AgEAgECQCAQCBoBAIBAIBAIBAIEgEAgEAgEAgEAgEAgEDQCBIBAIBAIBAIBAIBAIBAIBAIBAIBAIBAIBAIBAIBAIGgEAgEAgEAgEAgEAgEAgEAgEAgEAgEAgEAgEAgEAgEAgECQNAIBAIBAIBAIBAIBAIBAIBAIBAIBAIBAIBAIBAIBAIBAIBAIBAkAgEAgEAgEDQJAIBAIBAIBAIGgEAgEAgEAgEAgEAgV0AgEAgEDQCAQIoNd1Y29m3eejBf3PAepQJ0slrkMYPmcT72Fgg05cXjae9PTjwLh/mQZIcTDvhfC/9WQA+xQbIqm/jBYfmGn94XH1QbAQCAQCAQCBoEgaBIGgECQNAkDQcHaLa2iw8tFU9zXOBc0NY95IBsfhGipbJFfbpwcPLn/242r57WcL/wDOf/l/Vyz/AJFHV/pHK/CH/N7C8zWkVAzODATG21ybanPwVq5a29Mc/T82GN3h6A03C1cRoBAIISSBoJOgCDSnN2l8zt3EBmLScvd6yO5D5R69EFWqtp6moJiwqHuju71zQGj9VvAD9b2Q20jsPWVBzVtU5x6ZnvA8LaAeitpHcyf8sqf+0dfy/wBU0balT2aOGsMwv0dnb9Rf+CaRtzpIcaw7Vr3uYORO9jt5agewTS0S7OAdoURcGVLdw48xcxE+LeLfMX8VCJX2lqmyAEEai4sQQR1aeYUESrG2naDRYYC17t7PbSCMgu8C88GDz16Aqs2iG2PDa6v7J9qzq6pigdS5N47LnEt7aE3tl14LOM0TOnZfpt64pyT6h6ctnnGgSBoEgEAgEDQJA0CQeaduGHZqaGYDWOUsJ+SQf5mtXLyq7rt7vQsvblmn5h4yuB9Y1cTbeM+But8E6s83qmPuwzP4fUuyWIfaaCmm5vponnweWDMPe69GHxN/EuspV8BE+BdBpwvEn3h+AXLL8LDjIfrbw15oK46J+KSZn3bRsd3GjQzuBtnPy8bf14TEHlZKeFkbQ2MBrRwa2wHsrKsqH+AiGKpqY425pHNY38z3NYPcp4Wjc+nMftTh40NTD/eBUd0LRitP2cfFtmaDEGF1M+MO43jLXNv8zQdPMJuETW1falx1dbhEpimDnwE3Lczm6HQvjePhPiPVNK6j2pe0OzAgf9oheZ6WUkskdcvZJxMc1/xDXU8VyciJiNw9/o165Mk1v9ob2wNZDBiMMk7wyNpcS53Ad0gfVcuGfriZe31Os241q0h9D4diMNQzPBI2RnDMwhwv00XpRMT6fE3pak6tGm0pVCAQCAQCAQCAQJA0Fd2/od/htQ0C5ETpGj5oxnFvZZ5a7pMOzgZfj5Fbft83Ly33n2RmbdpHgVak6sx5NO/FNV42c7RpqPCoaaBg37S8F8gJayMvLm2bfvO7x46C3Ndl+RFfEPmsHR8mWe6/iHJm24xdzr/bJRrezRGGjyGVY/ybPR/0TDr272znaxXU7w2uAqIbgOe1uSZg/Npo7ytfxW1ORE+3ncvo9sfmnl6zNicdVFC2neHNqO9naeFO0XkPhyZ4F/gup4cxMe3I7SMWMFMIY7B0mhHC0Q4j1Nh5XUWnUNcGKclu2HmdVXVEwAlleQBYMDiyMAaABg0XPbLL3MfApSPq8tVkbQbjQ9QSCqd0uj+Pi/8AFYsC2tqqUgFxlj5se4uNvlcdQfor1y2c2bp2O8fT4l6XR49DLTOqIzdrWOc5p+JpaLlpXVW24eFmwWxX7bPFa/EZq6V0s7ide62/daPytHILDJfT1eHxq2jun0z0OHyy3EEbn5W5nZG3s0cysoi1vT0b3xYY+rwwxSlrrtJa4G1xdrgf4gpMWj2mLY8lftMNzGK2tqGRve18ghY4OfkcfuyQfvDa1hbitsd59PI5vHx1ndGrQ1YgvmbnppgGzRcdDwI6OHEHwstZ1MfpwxN8N978w4uI4JIyfdwNfM1zd5E6NrpC+E8DZo5cCvNyYZrbUPseJz8eXFFrTr8vaeyehlgw5rZmPjcZZHFr2uY6xdobHUaLswRMV1L5rquWuTkTNZ3C5rZ5oQCAQCAQCAQCAQNBCRgIIPAgg+RSY2mJ1L5cxmhNPUSxH9HK5g/VB7v0svJvGrTD9A42X5MVbfppqrdvYPhNRVy7qlYZJMpflBa3uAgFxLiABdw91etLX9OfNysXHjd50z43s5W0VvtULow7g67HtJ6Zmki/gl8dq+4VwczDn/27bcpUdMx/6evdhlI4RTSEktD93GCbhuaz5MvS5ylenh32Rt8R1SK15ExX00O0CtMtdIOTLRD9kd794u9lXLLr6ZjiIm0q4HNB75IbcZiBchvMgcysaxuXpZbTWk2Wtu0+CMj3bKWR4y2zFjc5PXMXXuuvtrp8/ObkWtvcqfA/M2+vMa6HzXNaNT4e7gyWyUibe1q2DqLzup3n7uoifGR8wYSD7Bw9VfDbU6cvUcW8ff8AeHExDAp6J5jmabZjkf8Ahe3kQevUJmrqdo6bli2Ptn2xU9VLHcwyPjJtcscW3twv14lZ1t2uvPx65oiLurhe0lTE/NIWT9d8xjnW8HgAg+d1ec2/Lknp1Yj6ZlcsQ2lhrMMqwwFj20z80Z6EWu08wtq3izyuRxcmC31edvJ8LscwOoIAKTbslriwfLW35d/YvGBSVbGzWytJDXH8Mclg63hwPor+HHE2j6XuIKKGgwy1Ubfjexvm5o/iUTqUoZ2PF2Oa4dWkOH0Q0yIgIBAIBAIBAIEg8D7XaDc4m9wGksbJvXVjvq36rzuRGrvsei5O7j6/E6UpYPXWbsoxRtPjTBIbNmp304J4ZnFr2+5jA9V38bXa+S63FpzfrT3TazC2VVFNE4XvG5zfCRou0jxuAtsld1l5vEyzizVtH5fMoOi8t97E7jb3rsdiDcNuPxTvPsGt/kvUxxqsPgeXbuzWn9qDj+b7Q9zvxvdIPEF7h/EFYZfEvb6fr4Yc8C/+vD1VHZM6jcu7/wAJVQj3jjCyO2bO6ZmW3W4utPjtLhnn4In/AOK2ythv3nOGvEMzeouQp+JH+oV+0bWjY2KB8plglc+WEGUQOjETpAGm4Y7O7yV6YtTvbl5PO76dvbIxbtCnqWFgpYsp5SZpP6WK0taPu5MOHJvux7a9PWYbuM1TDMyUaWheHRuPXvG7PW/qsdUt6d9svLxRu2tODS1Rfe4t4rO9Ih08Xk2yzO4d/ZvD5al08cXF1HM3wzFvcB/aspwxPcp1G0Ri8q7QROY57Xgtc02LXCxB6EK2Zh0yd7iDxNmjXji05T+qVpit3Rpy8/F8eXcfdaK/ta+x0UUMbDJVCPJmffdta3RjjzeSLaD1KtNtMKYe6f0omFbfY0yUyNqnuu7M8SBr4z4BhFm/s2WFsva9PD0/5vUePyx9oWH4lJO6rqYXiOUMeJGgmK2Ro01OX1WnuNuSYrjvNIn01sClqIi37NJLG/TWN722J4kgG1vNck3v3ah79OLx/hi1o86e8VXadg9PZj6nO8AB27ZJKL8DdzRb6rt7ofL/AAXtM6h18F2yw2sH/wCeojcfyk7t/q11ip7oUnDePcKztz2q02HyGCBm/mA71nZY2H8rncS7wCibxDTHx7X9+Fbwvtukc609GC3rFIb/ALwsqTmivt006dfJ/Rg217XKh7GjDGugFrySSNidIDf4Wtu5oHj48lX54t4htPSsmKO/JHhUsM7QsaDswq3kcxI2KRvlYt09LKt8s1bYOn1zefUQv+x/ajUz1MUFSyNwkeI88Yc0gnQHLc3F7c0pnmZ1MJ5XScePFOSlt6euLq1DwO40S8s7csPvFBOPwvdEfJ4uL+rfquTlV8be/wBCy6vajyFcT6lq11MX2LTZzTcHh9eS3xZOzxLzOocGc9d19u9Dtxjhi3L6p2TLlLjlMuThbeWzXtz4+K3vnrrUPI4/ScvyRNo1EOWuJ9REeNPb+x6vBonx3/6ct/R+v8l61I3EPz3leMtt/lrYxgDqmjbJCLyxSTsLebmb55sPEXv6lVy027On8mMdu23qVCIXLO4l78TFoa0lGDzIHS+noFrGbw4L9Ppa24ZoomtFgP5lUm1p9OquHFSr0js/2YdGftM7crrERtIsWgixcehIJHkSt8VZjzZ4/UOTWf8Ap44YtsNn6RzjLTzQMkJu+N0kbA483DXQ9eqjLTu9J4XN+KOy/pVYMEqZb7qPeAccj43gednaLCMdonw9OeXhn3Lp0GwtdIRma2IdXEfwar/HafbC3UMNI+l1I9o8PwgOigDqma/3jxlY3MPw5tbAdACtqx2vKzZb557p8Q4WL7aw1ZvLQtJ4Z2SFsoHTNl18iltT7WwVy457saUuH4fNRyPp5JBKGgmKXKHBt7OtYWda/EKccVrK3LyZsldXq812kpC9sThxsWH001/uquSYr5k4mK2a3ZX2xxts0DwsvNtO5fZ4sfZjirRxmWVzrvkc7MbWJdlAGgsLrrxZO6HzvO4UYrRO/My6MdbURUz4WTSiFze9HnOQ8+HK542481nGW0207snAx0x/JaZmYhyMPp8+p4D6q+W/b4c3A405p7p9Q7ctDJExj3RPbG/VkhY4MPk+1rrDsvMdz0/5HFpf441tysQyucLEFxNjz48ytsW4jcuHnRjvkrFNb/TYlDmMtGLn/dyVlXVrfU7csXwYYjFG7M1HBJKAywL3d21wBfXmdAmo7/CZtf8AizOX3ryhg9SYsrmEB7XE/gdZwPQ3BVskWi+4c/BtivxuyZ9+3rXZRtM6WqMDoKduaN0m8hhjgdmbb4sosb3WuHJNp1Lg6pwq4cUWpadfjb1xdenz+4CCr9pdBv8AC6gDUsYJh5xkOP0Dllmruku7puX4+TWXzu0X4a+Wq8zUvt5tX3MurgOz1TWTsijaWh2Yuke1wY1oF7k29PVbUxTdwcvn1wRFq+fz5Zsb2TrqMF1RERGP0oLXR+ea+nqothvH2WxdS494/tr/AC4dJNA+RrXzNjaTq9wc4NHWzdSprhtPtXN1LDjr4nc/p6V2f1cMFVURU8omidAHxyDTPuyC7TrZztPlK9PF4jT4zk2nJabLVSY8KamqpMufdzCTKDlJbKW3N7aAEu9la0qViLaUjG9soqkkmiiDvz7yTMfPIG3WNorLuxZMuP8ArMuVi9bE+QCjY5rQxubMS4mQgF3HgAbhVmlIdFOVybz2w7exmPijLzUxMcBG57Hhrc4kAuG5uQPC/JTSas+RTkTXut6czFcarK9xMzzkJ0jBIjaOQy8/MpbJEeFOPxrX/rH/AC0RQt5n20WU5Zd8dPr7mW3huanlbJA5zHt4EdOYI5jwT5phaen45jUrzj+2xfhpLO5M94gdY8AWkuc3nYgG3RbVyd7yc/F+G+vs84o4M2p4ch1Wd7a8O/icf5Prt6d3CsGqKm+4ZmDRqdGi/S55+CzrS1ndkz4sPvwwQYdO55aIpMzTZzcj8zbcbi2imK2iymTPiyYZnftwtoKd0VPvLXb9olaPQRm31+q2y176vI4PInBl7vbl08ed7W/me1vuQF5sR50+1vbVJlwHVBlkb0zaeV129kUrOny/8i/JzV7vy6OJOtE70HuVzYY3d7nU79vGn/hKjbaJv6t/dMk7unh17ONGvetujUbb4nVUzqSR7XQljWZcjW5WstlykcOAXXOSK1fOY+LbPknSvwU5jlaHcwSOPiqWt3UmYdeDB8HKrS07lvVW9Nt2QOq5sfZ/3PY5ccibRGKfH3dKi2OxGrhdLTsfKxrg0gFrc35sgJ79vBdOKN+Yh5HOn4pit7zO/cIxbHVTyGMpajMDqN1KCD8xI7vqs4tk36dVsHC7I1aI/wCXtvZjsW7D2OlqLb57Q3KNRHGNbX5uPPyC3w4u3zLyeo82M2qU/rC+XW+3lSESjIwOBDgCCLEHUEHiCiYnXl899p20MxrXQYeNxDD90TG1kZfL+NxNr2B0HkTzXPa9InT1sHF5OSvdG/Ki1slZI076aR4twdK949ibKK5a71DXJ07NFZvZ08ZxmrxJkAqXWjhgZFHGL27rA0yHq424pkz9viE8LpU5Y77+Ic8YZH4+65/5FnqR0nC7+x1SKWeNxPdbLr/6pAWSA/sucurBk7/Dw+pcH+PO49SvMdVkmqad/wCkgki/bb3mH11910ZJ8TLg40ayV/yrYA5Lh8vqIpXWtMtHRue+0bS5zjwAuSpmZt6Z9tMUzafC34Lsg5zJ/trTE0QENc6wyu4573/DlWuOk78vN53KrakVpO/ypBqo2d0G9tLtBsfEXUWxTbzLXFzMWOkVhifLJIfu7gdeH1VoitfamXNlzTrHGo/Lbp2ua2zjcrG87ncO7j0vWkRedyxYjG4xlw+Frhm8L3AJ9f4rTA4+peIiUqf4B5LO/wDZ24K9uOIh2pdqnwUsUFIXRvDnPlksBdzibNF+Vra+AXTjn6Xi82JnLMyWGbX4k1wc6QytOhZJaxB8tQfFR3xvSI4lr039nO2qjzYczxqqh3oGwNP1V7/1c+DUZI3+VUayQd5nEajnYjgvMiNS+qy8/Fes0j7+HDgpXRzNB8xoQNL8F1WtFscy8zjYPj5VaTK7bIbNQ4k+WKdzmtbDmDmEBwkzANOosRbNos+NH1bdvWsmsMV/bZr+z6tgs2ECdg0DmlrHW5ZmuI+l1OXDbu3CnA6nijFFbzqYZsI7Pql7r1AbAzie8x7z5BpIHqVFcFrT9S2fqvHxxPxR5l6FPhlCYWwPijdGxuVocASLcw7iD4rsikRGnzluRe2T5Jny5EOyGGNdcROdrcNc97m+19fW6zjBSHbbq3ImuplZqed7GhsbQ1oFgAAAB4BaxER4h51rWvPdZv09bJ+JSh0YapENkTIM90Cug+fu1Kg3OKTdJAydvk5tnfvNcvNz11d9n0nJ38aP14VI+Kyjw9K2pjysexOzBxOWSNsrYt2xr3XBc4tcSBlHDl9QtseGb+Zebzeo04s9sRufwz7ZbEz4dleXCWJxyh4BaWu6OH81GXDNPJwepU5PjWpVmJ1j9FGG/bZr1Hj/ADYZj7wstRMZII5wfvI8sEvUgC0Lz5sGQnqzxXpz5h8ZXdZ/aUQDgCOB1XHfxL6Tj5Pkptd+zaNu9mdzbG1o8Mxdf/CtMEeduDqtpikRDvbdl7sPnEfHICQObA4F/wC6CuqfTxa/2eSUtI0AFwueK48mSd6h9BxuJSK91vZ1dXk0A1t6Jjp3eZOTyvh+mseRSOcW3ceJuPJLxEemnEm9qbyLXsPBHK6eOVocx0Ia5p5guWmD25eqf1hp41s6+kdpd0X4XcSB0d0KplpMS14PJpekVmfMOO6FrjwufC/8lnE21p0ZMWO31WdKLCJRE6WQbuNrb3cLEnkAFrjxzM7cvK5ePHSaV9liFU1lFFG4D7yEvJOhBll3mnmGNW86eHG5Gy1PTbpznWI+E5ut7Dj5hc9prES6q93hlwfF8OyCGpgaA2R72Oe0SMBe4nidW8bdFGO9e3tTecsW74nyudOGho3DWhpGmQAC3hZdMREenNfJe0/VJ5ZTzspUZWQu5lBlFI08kGVlKBwCHlnjp02mIbDadRtPazMjUqswag2yUCJQeU9ttD/28w+aE/4m39iuPlV9S+i6Fl82o8rXI+k/wxUWN1OH1QqKV2V2XKbjM1zebXDmOC7cFvp0+X6th/63d+Yd7G+0mtxJghkZGyO4c7ICS4t1Gp4a9FOaY7GXS6THIjTirgfWLLhtNLDTsqXDPDIX08jRzYDwPjcXB5OYF6eGZmm3xnVMdcfIntRidunll8zD3mP4AtPA+F+Y5EKb03COJyPjt5Xbs+ltNK3rGD7O/wBSqYPEy36pq1ImF4fYgg6gixHUHiF0vFjxO3muMYDNDIQxjnMv3S0F3d5A25rjtinb6Pj8zHNIi0tWnwCplI+6I+Z4yge+qmtLaTm5OCvmfMu9/wAGsLGjeEOv3jlu0joBfSy1+Fw/6nMW3rw6+DYDFSuzte5xLcpvYC3kArVx9rm5HMtmjttDpyVA81pqHFEzHpriQfhaB5AKdQt32/Kq7cVxk3dKHWL3guI5M1uT5C59lFp16RERM+XMxfBJKuPfRAlrHZWxCwJia0NFupAa0e6xy1mY3DbHaInUuXRYTVPDhFBLYa2cC29uXetdcU4rXnbr+WsQ0JAASyRpa8cQRlPsVWaTVMXi0MuD108MzGwzPa0vALA45NTYksOhWtbWr6VtSsvQcC2ypah27lO5kBy94jI4g2ux/wDI2XXW8aYXwWj0tv2dWiWM10yshRMR42ytZ4KEzPhkZGpViUwxEzOkw1SonlQTJQQJQVLtPot9hstuMZbOPJju9+6XLHPG6S9LpWXs5Nf28IIXnPs2OWNrhZwB81aJmPTLLjx5I1eEI4mt+EAJN5n2jHgx4/6Rp2cBwCeseGxtIZfvSEHI0efM+CtjxzadMOVzceCu5ncvY4MNhZTCmy3iDMljz6k+N9fNelWsVjUPjc+W2XJN7fd5ntFgslI/K67oiSY324eB8eo9VMs4lubGY9HTTffjQtyB4PwjxHMKsRG218lrU7Hp7alrgHNIcDqCCCCtdOTX2YXzHkEIY7PKJSEJ5lQJtYp0hLKETto4xiUdLEZJLaDQfmPRJlEQoWH08tTOXv8A+rLxGv3cPHXoSLX8LDmqS0eh0cIja1jeAFh/VInRHl0GNChbtYK/B6epblnja8cifiH6ruIUWjfhaijVvZ1URlzqWRr7EljXXY8NPK/AlYThn7N8eaN+VKxCikicWVEbo3dHAtv4g8HDxCnt07qZK2h1MA2traGzWO3sX9lITYDo13Fv1Hgpi2mWTj1t6eo7NbaUVbZrXbuU/opCA4n5Dwd6arSJiXHfFakelnspjyymdJABSjZ2RWZ2mApQdkCKDG5Bp18Aljew8HMcw+oIUWjw0xW1eJfN08JY5zTxa4sPm02/kvKmNTp95jv3Vi35aGJMJjNuWvstMM/U5Oo1mcEzD2CidSPaxxgjzlrS7uN+K2v1XfGOv4fJTy83rul146vSzW2HIAWCvGo9MLTNvcs7HvKjWkMdXQiVhbIA5p4g/wC+KkULaHY+aC74LyR8SBq5vmOfmFC0W05+BbRz0hs3vMvqx3D06JC0xE+XouDbV0lQAMwjf+V2mvgVfbOazDvaHhr5KVECFIRChbTkYptDBCCG/eyflYRYH5ncGjzTZEKfLJPWTAn7yS/ca2+7jHUX426nQeJsVSVoXTBMHZTM1OaR2r3ePQeChfw6LGaorX2ylpCJsyxuIQr6ZYp9UInyVZTQTsyTsbI3o4B3t0UaW7teVHxvs1jN3UMmU8d1KczfJr+I9bqJq2py5jxLz/F8FnpnZamJ0Zvo4junoWuGh9FnNZh11zVusWym2VTRxOMhM7Q9rQ173XsQSbON7EWHuo+TtnTDPijfh6dsptPFXsJa0scOLSb+ftce62rbbjvTSwAKyiQCCVkEHIMLyg0qlzuSJ/bxvafZqqdWSmKJ7mufvAQLDvC7tT8xcuHJitNvD6nidRxVwRFp8wxU2wFXJpLkY08bnMbc9B/VTTBaJ3LPkdWxWpNYje1/pMIYwdV26fNS346cDgEQztYgnkQ0YiKjadS4uL7JUtTcluR/52d33bwKlG9KtWdn1Q3WFzJB57t/10+oUSvDFBQYpTcN80DwLx6WzBNolutxTEeec+bH3U7QxyQ4lP8AhkI8Q7L++bJs03aHY6Z1jUPDR+VpzH+g+qja0QtGH4bFA3LE23U8XHzJ4orpt7tEzDbp6dJWrDZMQQsX2fREfZiNKpURNOUCyOCDBiFHHURmOdgex3FpuPUEag+IUTG1otMelH2n7PWuaHUGYEfFGXBwI6tzc/C6ynHFfMNq5bT7dns22YqaTM6oGXQhouLknLqQCcoAH1UY623uUZbVmNQvwC3YJAIHZBFwQYnBBge1BryRXUSvVhMAUSuxbhWZ9piBRtbsPcptWapsjSSqe7UNEN2rQxn2m1tlC9ZSsFCZmE2tRMIyRXUwrdDcpoi2iECG2VlOiLbZ2CyaInSRClE+UlGjciylB5UBuwgRhCBNgQZ2hBMIGEEkEXBBjcEGJzUGMtUSmqBYoaoOapRM6INTSIttLIoWRazVT9mce2TIoaFulKs1AYiutJWChbugwOiaRvfo92pO3YLFKs10m1iiV4FkhSZFlKDsgdkDsgYCB2QOyB2QMBBIIGEEkCIQQIQQc1BjLUCLVVog5ilFoJrEREJFqLyhlUs/umoW7gGlDyN2iO0BqlCdlC29+jDUTBEIrKYCLx6ItUqTAyoqdkBZA7IHZAWQOyB2QMBA0DsgaBlBEhBAhBAhAWUL7RIQmSQ7iLSis7GVSj0kGqJXiBYqCdnlQItUolPKiwyoqVkQkidlZSqdkBZAWQOyAsgdkBZA7IHZAIGEDsgaBFBEhBEhAsqhMQWVE6FkN6FkW2RaispWRILUQLIbKyKnZSCyB2QFkDsgLICyAsgdkBZAWQCB2QCBoGgEAgECsgVkCsiYFlCSspQLKEghSiRZEbFkNiyB2QFkDsgLICyAQFkDsgLICyAsgLICyAQCBoCyB2QJAIBArIBAWRIRAQKyAsgdkBZAWQFkDsgEAgEAgEAgEAgEAgLIBA0AgE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Arial" charset="0"/>
              <a:cs typeface="Arial" charset="0"/>
            </a:endParaRPr>
          </a:p>
        </p:txBody>
      </p:sp>
      <p:pic>
        <p:nvPicPr>
          <p:cNvPr id="2056" name="Picture 8" descr="http://www.beeserv.com/images/LessonsLearn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806" y="2243136"/>
            <a:ext cx="2954594" cy="28622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Documents and Settings\aryan\My Documents\My Pictures\HHC new logo.jpg"/>
          <p:cNvPicPr>
            <a:picLocks noChangeAspect="1" noChangeArrowheads="1"/>
          </p:cNvPicPr>
          <p:nvPr/>
        </p:nvPicPr>
        <p:blipFill>
          <a:blip r:embed="rId3" cstate="print"/>
          <a:stretch>
            <a:fillRect/>
          </a:stretch>
        </p:blipFill>
        <p:spPr bwMode="auto">
          <a:xfrm>
            <a:off x="8077200" y="0"/>
            <a:ext cx="926652" cy="915331"/>
          </a:xfrm>
          <a:prstGeom prst="rect">
            <a:avLst/>
          </a:prstGeom>
          <a:noFill/>
        </p:spPr>
      </p:pic>
      <p:sp>
        <p:nvSpPr>
          <p:cNvPr id="10" name="TextBox 9"/>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Tree>
    <p:extLst>
      <p:ext uri="{BB962C8B-B14F-4D97-AF65-F5344CB8AC3E}">
        <p14:creationId xmlns:p14="http://schemas.microsoft.com/office/powerpoint/2010/main" val="3045439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6629400"/>
            <a:ext cx="9144000" cy="228600"/>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F81BD">
                  <a:lumMod val="75000"/>
                </a:srgbClr>
              </a:solidFill>
            </a:endParaRPr>
          </a:p>
        </p:txBody>
      </p:sp>
      <p:sp>
        <p:nvSpPr>
          <p:cNvPr id="11" name="TextBox 10"/>
          <p:cNvSpPr txBox="1"/>
          <p:nvPr/>
        </p:nvSpPr>
        <p:spPr>
          <a:xfrm>
            <a:off x="152400" y="6629400"/>
            <a:ext cx="8610600" cy="369332"/>
          </a:xfrm>
          <a:prstGeom prst="rect">
            <a:avLst/>
          </a:prstGeom>
          <a:noFill/>
        </p:spPr>
        <p:txBody>
          <a:bodyPr wrap="square" rtlCol="0">
            <a:spAutoFit/>
          </a:bodyPr>
          <a:lstStyle/>
          <a:p>
            <a:endParaRPr lang="en-US" dirty="0">
              <a:solidFill>
                <a:prstClr val="black"/>
              </a:solidFill>
              <a:latin typeface="Arial" charset="0"/>
              <a:cs typeface="Arial" charset="0"/>
            </a:endParaRPr>
          </a:p>
        </p:txBody>
      </p:sp>
      <p:sp>
        <p:nvSpPr>
          <p:cNvPr id="7" name="Rectangle 6"/>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Subtitle 13"/>
          <p:cNvSpPr>
            <a:spLocks noGrp="1"/>
          </p:cNvSpPr>
          <p:nvPr>
            <p:ph type="subTitle" idx="1"/>
          </p:nvPr>
        </p:nvSpPr>
        <p:spPr>
          <a:xfrm>
            <a:off x="0" y="381000"/>
            <a:ext cx="8305800" cy="609600"/>
          </a:xfrm>
        </p:spPr>
        <p:txBody>
          <a:bodyPr>
            <a:normAutofit/>
          </a:bodyPr>
          <a:lstStyle/>
          <a:p>
            <a:pPr algn="l"/>
            <a:r>
              <a:rPr lang="en-US" sz="2800" b="1" dirty="0" smtClean="0">
                <a:solidFill>
                  <a:schemeClr val="tx2"/>
                </a:solidFill>
                <a:latin typeface="Trebuchet MS" panose="020B0603020202020204" pitchFamily="34" charset="0"/>
              </a:rPr>
              <a:t>Coalition Contact Information</a:t>
            </a:r>
            <a:endParaRPr lang="en-US" sz="2800" b="1" dirty="0">
              <a:solidFill>
                <a:schemeClr val="tx2"/>
              </a:solidFill>
              <a:latin typeface="Trebuchet MS" panose="020B0603020202020204" pitchFamily="34" charset="0"/>
            </a:endParaRPr>
          </a:p>
        </p:txBody>
      </p:sp>
      <p:pic>
        <p:nvPicPr>
          <p:cNvPr id="13" name="Picture 2" descr="C:\Documents and Settings\aryan\My Documents\My Pictures\HHC new logo.jpg"/>
          <p:cNvPicPr>
            <a:picLocks noChangeAspect="1" noChangeArrowheads="1"/>
          </p:cNvPicPr>
          <p:nvPr/>
        </p:nvPicPr>
        <p:blipFill>
          <a:blip r:embed="rId4" cstate="print"/>
          <a:stretch>
            <a:fillRect/>
          </a:stretch>
        </p:blipFill>
        <p:spPr bwMode="auto">
          <a:xfrm>
            <a:off x="8305800" y="304800"/>
            <a:ext cx="617140" cy="609600"/>
          </a:xfrm>
          <a:prstGeom prst="rect">
            <a:avLst/>
          </a:prstGeom>
          <a:noFill/>
        </p:spPr>
      </p:pic>
      <p:sp>
        <p:nvSpPr>
          <p:cNvPr id="17" name="TextBox 16"/>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
        <p:nvSpPr>
          <p:cNvPr id="19" name="Subtitle 13"/>
          <p:cNvSpPr txBox="1">
            <a:spLocks/>
          </p:cNvSpPr>
          <p:nvPr/>
        </p:nvSpPr>
        <p:spPr>
          <a:xfrm>
            <a:off x="228600" y="3657600"/>
            <a:ext cx="8686800" cy="716284"/>
          </a:xfrm>
          <a:prstGeom prst="rect">
            <a:avLst/>
          </a:prstGeom>
        </p:spPr>
        <p:txBody>
          <a:bodyPr vert="horz" lIns="91440" tIns="45720" rIns="91440" bIns="45720" rtlCol="0">
            <a:normAutofit/>
          </a:bodyPr>
          <a:lstStyle/>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Calibri"/>
              <a:cs typeface="Arial" charset="0"/>
            </a:endParaRPr>
          </a:p>
          <a:p>
            <a:pPr fontAlgn="auto">
              <a:spcBef>
                <a:spcPct val="20000"/>
              </a:spcBef>
              <a:spcAft>
                <a:spcPts val="0"/>
              </a:spcAft>
              <a:buFont typeface="Arial" pitchFamily="34" charset="0"/>
              <a:buNone/>
              <a:defRPr/>
            </a:pPr>
            <a:endParaRPr lang="en-US" sz="3200" dirty="0" smtClean="0">
              <a:solidFill>
                <a:prstClr val="black">
                  <a:lumMod val="75000"/>
                  <a:lumOff val="25000"/>
                </a:prstClr>
              </a:solidFill>
              <a:latin typeface="Arial" charset="0"/>
              <a:cs typeface="Arial" charset="0"/>
            </a:endParaRPr>
          </a:p>
        </p:txBody>
      </p:sp>
      <p:sp>
        <p:nvSpPr>
          <p:cNvPr id="23" name="TextBox 22"/>
          <p:cNvSpPr txBox="1"/>
          <p:nvPr/>
        </p:nvSpPr>
        <p:spPr>
          <a:xfrm>
            <a:off x="228600" y="1066800"/>
            <a:ext cx="8763000" cy="584775"/>
          </a:xfrm>
          <a:prstGeom prst="rect">
            <a:avLst/>
          </a:prstGeom>
          <a:noFill/>
        </p:spPr>
        <p:txBody>
          <a:bodyPr wrap="square" rtlCol="0">
            <a:spAutoFit/>
          </a:bodyPr>
          <a:lstStyle/>
          <a:p>
            <a:r>
              <a:rPr lang="en-US" sz="3200" dirty="0" smtClean="0">
                <a:solidFill>
                  <a:prstClr val="black">
                    <a:lumMod val="75000"/>
                    <a:lumOff val="25000"/>
                  </a:prstClr>
                </a:solidFill>
                <a:latin typeface="Arial" charset="0"/>
                <a:cs typeface="Arial" charset="0"/>
              </a:rPr>
              <a:t>					</a:t>
            </a:r>
            <a:endParaRPr lang="en-US" sz="3200" dirty="0">
              <a:solidFill>
                <a:prstClr val="black">
                  <a:lumMod val="75000"/>
                  <a:lumOff val="25000"/>
                </a:prstClr>
              </a:solidFill>
              <a:latin typeface="Arial" charset="0"/>
              <a:cs typeface="Arial" charset="0"/>
            </a:endParaRPr>
          </a:p>
        </p:txBody>
      </p:sp>
      <p:sp>
        <p:nvSpPr>
          <p:cNvPr id="12" name="Content Placeholder 2"/>
          <p:cNvSpPr txBox="1">
            <a:spLocks/>
          </p:cNvSpPr>
          <p:nvPr/>
        </p:nvSpPr>
        <p:spPr>
          <a:xfrm>
            <a:off x="457200" y="2362200"/>
            <a:ext cx="7848600" cy="4373563"/>
          </a:xfrm>
          <a:prstGeom prst="rect">
            <a:avLst/>
          </a:prstGeom>
        </p:spPr>
        <p:txBody>
          <a:bodyPr vert="horz" lIns="91440" tIns="45720" rIns="91440" bIns="45720" rtlCol="0">
            <a:normAutofit/>
          </a:bodyPr>
          <a:lstStyle/>
          <a:p>
            <a:pPr algn="ctr" fontAlgn="auto">
              <a:spcBef>
                <a:spcPct val="20000"/>
              </a:spcBef>
              <a:spcAft>
                <a:spcPts val="0"/>
              </a:spcAft>
              <a:buFont typeface="Arial" pitchFamily="34" charset="0"/>
              <a:buNone/>
              <a:defRPr/>
            </a:pPr>
            <a:r>
              <a:rPr lang="en-US" sz="3000" dirty="0" smtClean="0">
                <a:solidFill>
                  <a:prstClr val="white">
                    <a:lumMod val="50000"/>
                  </a:prstClr>
                </a:solidFill>
                <a:latin typeface="Trebuchet MS" pitchFamily="34" charset="0"/>
                <a:cs typeface="Arial" charset="0"/>
              </a:rPr>
              <a:t>Jill Bednarek </a:t>
            </a:r>
            <a:r>
              <a:rPr lang="en-US" sz="3000" dirty="0" smtClean="0">
                <a:solidFill>
                  <a:prstClr val="black">
                    <a:tint val="75000"/>
                  </a:prstClr>
                </a:solidFill>
                <a:latin typeface="Trebuchet MS" pitchFamily="34" charset="0"/>
                <a:cs typeface="Arial" charset="0"/>
              </a:rPr>
              <a:t>– </a:t>
            </a:r>
            <a:r>
              <a:rPr lang="en-US" sz="3000" dirty="0" smtClean="0">
                <a:solidFill>
                  <a:prstClr val="black">
                    <a:tint val="75000"/>
                  </a:prstClr>
                </a:solidFill>
                <a:latin typeface="Trebuchet MS" pitchFamily="34" charset="0"/>
                <a:cs typeface="Arial" charset="0"/>
                <a:hlinkClick r:id="rId5"/>
              </a:rPr>
              <a:t>jill.bednarek@state.co.us</a:t>
            </a:r>
            <a:endParaRPr lang="en-US" sz="3000" dirty="0" smtClean="0">
              <a:solidFill>
                <a:prstClr val="black">
                  <a:tint val="75000"/>
                </a:prstClr>
              </a:solidFill>
              <a:latin typeface="Trebuchet MS" pitchFamily="34" charset="0"/>
              <a:cs typeface="Arial" charset="0"/>
            </a:endParaRPr>
          </a:p>
          <a:p>
            <a:pPr algn="ctr" fontAlgn="auto">
              <a:spcAft>
                <a:spcPts val="0"/>
              </a:spcAft>
              <a:defRPr/>
            </a:pPr>
            <a:r>
              <a:rPr lang="en-US" sz="3000" dirty="0">
                <a:solidFill>
                  <a:prstClr val="white">
                    <a:lumMod val="50000"/>
                  </a:prstClr>
                </a:solidFill>
                <a:latin typeface="Trebuchet MS" pitchFamily="34" charset="0"/>
                <a:cs typeface="Arial" charset="0"/>
              </a:rPr>
              <a:t>Abby Hugill  </a:t>
            </a:r>
            <a:r>
              <a:rPr lang="en-US" sz="3000" dirty="0">
                <a:solidFill>
                  <a:prstClr val="black">
                    <a:tint val="75000"/>
                  </a:prstClr>
                </a:solidFill>
                <a:latin typeface="Trebuchet MS" pitchFamily="34" charset="0"/>
                <a:cs typeface="Arial" charset="0"/>
              </a:rPr>
              <a:t>- </a:t>
            </a:r>
            <a:r>
              <a:rPr lang="en-US" sz="3000" dirty="0">
                <a:solidFill>
                  <a:prstClr val="black">
                    <a:tint val="75000"/>
                  </a:prstClr>
                </a:solidFill>
                <a:latin typeface="Trebuchet MS" pitchFamily="34" charset="0"/>
                <a:cs typeface="Arial" charset="0"/>
                <a:hlinkClick r:id="rId6"/>
              </a:rPr>
              <a:t>Abby.D.Hugill@hud.gov</a:t>
            </a:r>
            <a:endParaRPr lang="en-US" sz="3000" dirty="0">
              <a:solidFill>
                <a:prstClr val="black">
                  <a:tint val="75000"/>
                </a:prstClr>
              </a:solidFill>
              <a:latin typeface="Trebuchet MS" pitchFamily="34" charset="0"/>
              <a:cs typeface="Arial" charset="0"/>
            </a:endParaRPr>
          </a:p>
          <a:p>
            <a:pPr algn="ctr" fontAlgn="auto">
              <a:spcAft>
                <a:spcPts val="0"/>
              </a:spcAft>
              <a:defRPr/>
            </a:pPr>
            <a:endParaRPr lang="en-US" sz="3000" dirty="0" smtClean="0">
              <a:solidFill>
                <a:prstClr val="white">
                  <a:lumMod val="65000"/>
                </a:prstClr>
              </a:solidFill>
              <a:latin typeface="Trebuchet MS" pitchFamily="34" charset="0"/>
              <a:cs typeface="Arial" charset="0"/>
            </a:endParaRPr>
          </a:p>
          <a:p>
            <a:pPr algn="ctr" fontAlgn="auto">
              <a:spcAft>
                <a:spcPts val="0"/>
              </a:spcAft>
              <a:buFont typeface="Arial" pitchFamily="34" charset="0"/>
              <a:buNone/>
              <a:defRPr/>
            </a:pPr>
            <a:r>
              <a:rPr lang="en-US" sz="3200" dirty="0" smtClean="0">
                <a:solidFill>
                  <a:prstClr val="black"/>
                </a:solidFill>
                <a:latin typeface="Trebuchet MS" pitchFamily="34" charset="0"/>
                <a:cs typeface="Arial" charset="0"/>
              </a:rPr>
              <a:t>	</a:t>
            </a:r>
            <a:endParaRPr lang="en-US" sz="3000" dirty="0" smtClean="0">
              <a:solidFill>
                <a:prstClr val="black">
                  <a:tint val="75000"/>
                </a:prstClr>
              </a:solidFill>
              <a:latin typeface="Trebuchet MS" pitchFamily="34" charset="0"/>
              <a:cs typeface="Arial" charset="0"/>
            </a:endParaRPr>
          </a:p>
          <a:p>
            <a:pPr algn="ctr" fontAlgn="auto">
              <a:spcBef>
                <a:spcPct val="20000"/>
              </a:spcBef>
              <a:spcAft>
                <a:spcPts val="0"/>
              </a:spcAft>
              <a:buFont typeface="Arial" pitchFamily="34" charset="0"/>
              <a:buNone/>
              <a:defRPr/>
            </a:pPr>
            <a:r>
              <a:rPr lang="en-US" sz="3000" dirty="0" smtClean="0">
                <a:solidFill>
                  <a:prstClr val="black">
                    <a:tint val="75000"/>
                  </a:prstClr>
                </a:solidFill>
                <a:latin typeface="Trebuchet MS" pitchFamily="34" charset="0"/>
                <a:cs typeface="Arial" charset="0"/>
              </a:rPr>
              <a:t>Colorado Healthy Housing Coalition – </a:t>
            </a:r>
            <a:r>
              <a:rPr lang="en-US" sz="2800" dirty="0" smtClean="0">
                <a:solidFill>
                  <a:prstClr val="black">
                    <a:tint val="75000"/>
                  </a:prstClr>
                </a:solidFill>
                <a:latin typeface="Trebuchet MS" pitchFamily="34" charset="0"/>
                <a:cs typeface="Arial" charset="0"/>
                <a:hlinkClick r:id="rId7"/>
              </a:rPr>
              <a:t>cohealthyhousing@googlegroups.com</a:t>
            </a:r>
            <a:endParaRPr lang="en-US" sz="2800" dirty="0" smtClean="0">
              <a:solidFill>
                <a:prstClr val="black">
                  <a:tint val="75000"/>
                </a:prstClr>
              </a:solidFill>
              <a:latin typeface="Trebuchet MS" pitchFamily="34" charset="0"/>
              <a:cs typeface="Arial" charset="0"/>
            </a:endParaRPr>
          </a:p>
          <a:p>
            <a:pPr algn="ctr" fontAlgn="auto">
              <a:spcBef>
                <a:spcPct val="20000"/>
              </a:spcBef>
              <a:spcAft>
                <a:spcPts val="0"/>
              </a:spcAft>
              <a:buFont typeface="Arial" pitchFamily="34" charset="0"/>
              <a:buNone/>
              <a:defRPr/>
            </a:pPr>
            <a:r>
              <a:rPr lang="en-US" sz="2800" dirty="0" smtClean="0">
                <a:solidFill>
                  <a:prstClr val="black">
                    <a:tint val="75000"/>
                  </a:prstClr>
                </a:solidFill>
                <a:latin typeface="Calibri"/>
                <a:cs typeface="Arial" charset="0"/>
              </a:rPr>
              <a:t>  </a:t>
            </a:r>
            <a:endParaRPr lang="en-US" sz="3000" dirty="0">
              <a:solidFill>
                <a:prstClr val="black">
                  <a:tint val="75000"/>
                </a:prstClr>
              </a:solidFill>
              <a:latin typeface="Calibri"/>
              <a:cs typeface="Arial" charset="0"/>
            </a:endParaRPr>
          </a:p>
        </p:txBody>
      </p:sp>
      <p:sp>
        <p:nvSpPr>
          <p:cNvPr id="15" name="Rectangle 1"/>
          <p:cNvSpPr>
            <a:spLocks noChangeArrowheads="1"/>
          </p:cNvSpPr>
          <p:nvPr/>
        </p:nvSpPr>
        <p:spPr bwMode="auto">
          <a:xfrm>
            <a:off x="304800" y="5889553"/>
            <a:ext cx="8305800" cy="584775"/>
          </a:xfrm>
          <a:prstGeom prst="rect">
            <a:avLst/>
          </a:prstGeom>
          <a:noFill/>
          <a:ln w="9525">
            <a:noFill/>
            <a:miter lim="800000"/>
            <a:headEnd/>
            <a:tailEnd/>
          </a:ln>
          <a:effectLst/>
        </p:spPr>
        <p:txBody>
          <a:bodyPr wrap="square" anchor="ctr">
            <a:spAutoFit/>
          </a:bodyPr>
          <a:lstStyle/>
          <a:p>
            <a:pPr>
              <a:defRPr/>
            </a:pPr>
            <a:r>
              <a:rPr lang="en-US" sz="1600" b="1" i="1" dirty="0">
                <a:solidFill>
                  <a:srgbClr val="4F81BD">
                    <a:lumMod val="75000"/>
                  </a:srgbClr>
                </a:solidFill>
                <a:latin typeface="Calibri" pitchFamily="34" charset="0"/>
                <a:ea typeface="Times New Roman" pitchFamily="18" charset="0"/>
                <a:cs typeface="Calibri" pitchFamily="34" charset="0"/>
              </a:rPr>
              <a:t>Investments to improve the quality of housing can save billions in health care costs and improve quality of life.</a:t>
            </a:r>
            <a:endParaRPr lang="en-US" sz="1600" b="1" dirty="0">
              <a:solidFill>
                <a:srgbClr val="4F81BD">
                  <a:lumMod val="75000"/>
                </a:srgbClr>
              </a:solidFill>
              <a:cs typeface="Arial" pitchFamily="34" charset="0"/>
            </a:endParaRPr>
          </a:p>
        </p:txBody>
      </p:sp>
    </p:spTree>
    <p:custDataLst>
      <p:tags r:id="rId1"/>
    </p:custDataLst>
    <p:extLst>
      <p:ext uri="{BB962C8B-B14F-4D97-AF65-F5344CB8AC3E}">
        <p14:creationId xmlns:p14="http://schemas.microsoft.com/office/powerpoint/2010/main" val="1832910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85800" y="2130425"/>
            <a:ext cx="7772400" cy="1470025"/>
          </a:xfrm>
          <a:prstGeom prst="rect">
            <a:avLst/>
          </a:prstGeom>
        </p:spPr>
        <p:txBody>
          <a:bodyPr anchor="ctr"/>
          <a:lstStyle/>
          <a:p>
            <a:pPr algn="ctr" fontAlgn="auto">
              <a:spcAft>
                <a:spcPts val="0"/>
              </a:spcAft>
              <a:defRPr/>
            </a:pPr>
            <a:endParaRPr lang="en-US" sz="9600" dirty="0">
              <a:solidFill>
                <a:prstClr val="black"/>
              </a:solidFill>
              <a:latin typeface="Calibri"/>
              <a:cs typeface="Arial" charset="0"/>
            </a:endParaRPr>
          </a:p>
        </p:txBody>
      </p:sp>
      <p:sp>
        <p:nvSpPr>
          <p:cNvPr id="49155" name="Rectangle 8"/>
          <p:cNvSpPr>
            <a:spLocks noChangeArrowheads="1"/>
          </p:cNvSpPr>
          <p:nvPr/>
        </p:nvSpPr>
        <p:spPr bwMode="auto">
          <a:xfrm>
            <a:off x="381000" y="5486400"/>
            <a:ext cx="8458200" cy="646113"/>
          </a:xfrm>
          <a:prstGeom prst="rect">
            <a:avLst/>
          </a:prstGeom>
          <a:noFill/>
          <a:ln w="9525">
            <a:noFill/>
            <a:miter lim="800000"/>
            <a:headEnd/>
            <a:tailEnd/>
          </a:ln>
        </p:spPr>
        <p:txBody>
          <a:bodyPr>
            <a:spAutoFit/>
          </a:bodyPr>
          <a:lstStyle/>
          <a:p>
            <a:r>
              <a:rPr lang="en-US" b="1" i="1">
                <a:solidFill>
                  <a:srgbClr val="00B050"/>
                </a:solidFill>
                <a:latin typeface="Trebuchet MS" pitchFamily="34" charset="0"/>
                <a:ea typeface="Times" pitchFamily="18" charset="0"/>
                <a:cs typeface="MyriadPro-SemiboldIt"/>
              </a:rPr>
              <a:t>“The connection between the health and the dwelling of the population is one of the most important that exists.” </a:t>
            </a:r>
            <a:r>
              <a:rPr lang="en-US" b="1">
                <a:solidFill>
                  <a:srgbClr val="00B050"/>
                </a:solidFill>
                <a:latin typeface="Trebuchet MS" pitchFamily="34" charset="0"/>
                <a:ea typeface="Times" pitchFamily="18" charset="0"/>
                <a:cs typeface="MyriadPro-SemiboldIt"/>
              </a:rPr>
              <a:t>– </a:t>
            </a:r>
            <a:r>
              <a:rPr lang="en-US" b="1">
                <a:solidFill>
                  <a:srgbClr val="00B050"/>
                </a:solidFill>
                <a:latin typeface="Trebuchet MS" pitchFamily="34" charset="0"/>
                <a:ea typeface="Times" pitchFamily="18" charset="0"/>
                <a:cs typeface="MyriadPro-Semibold"/>
              </a:rPr>
              <a:t>Florence Nightingale</a:t>
            </a:r>
            <a:endParaRPr lang="en-US" b="1">
              <a:solidFill>
                <a:srgbClr val="00B050"/>
              </a:solidFill>
              <a:latin typeface="Arial" charset="0"/>
              <a:cs typeface="Arial" charset="0"/>
            </a:endParaRPr>
          </a:p>
        </p:txBody>
      </p:sp>
      <p:sp>
        <p:nvSpPr>
          <p:cNvPr id="9" name="Content Placeholder 6"/>
          <p:cNvSpPr txBox="1">
            <a:spLocks/>
          </p:cNvSpPr>
          <p:nvPr/>
        </p:nvSpPr>
        <p:spPr bwMode="auto">
          <a:xfrm>
            <a:off x="495300" y="1550988"/>
            <a:ext cx="8229600" cy="1314450"/>
          </a:xfrm>
          <a:prstGeom prst="rect">
            <a:avLst/>
          </a:prstGeom>
          <a:noFill/>
          <a:ln>
            <a:noFill/>
          </a:ln>
          <a:extLst/>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fontAlgn="auto" hangingPunct="1">
              <a:spcAft>
                <a:spcPts val="0"/>
              </a:spcAft>
              <a:buFont typeface="Arial" pitchFamily="34" charset="0"/>
              <a:buNone/>
              <a:defRPr/>
            </a:pPr>
            <a:r>
              <a:rPr lang="en-US" sz="9400" dirty="0" smtClean="0">
                <a:solidFill>
                  <a:srgbClr val="4F81BD">
                    <a:lumMod val="75000"/>
                  </a:srgbClr>
                </a:solidFill>
                <a:latin typeface="Trebuchet MS" pitchFamily="34" charset="0"/>
              </a:rPr>
              <a:t>Thank You!</a:t>
            </a:r>
          </a:p>
          <a:p>
            <a:pPr eaLnBrk="1" fontAlgn="auto" hangingPunct="1">
              <a:spcAft>
                <a:spcPts val="0"/>
              </a:spcAft>
              <a:defRPr/>
            </a:pPr>
            <a:endParaRPr lang="en-US" sz="1900" dirty="0" smtClean="0">
              <a:solidFill>
                <a:prstClr val="black"/>
              </a:solidFill>
            </a:endParaRPr>
          </a:p>
          <a:p>
            <a:pPr algn="ctr" eaLnBrk="1" fontAlgn="auto" hangingPunct="1">
              <a:spcAft>
                <a:spcPts val="0"/>
              </a:spcAft>
              <a:buFont typeface="Arial" pitchFamily="34" charset="0"/>
              <a:buNone/>
              <a:defRPr/>
            </a:pPr>
            <a:endParaRPr lang="en-US" sz="9600" dirty="0" smtClean="0">
              <a:solidFill>
                <a:srgbClr val="1F497D"/>
              </a:solidFill>
            </a:endParaRPr>
          </a:p>
          <a:p>
            <a:pPr algn="ctr" eaLnBrk="1" fontAlgn="auto" hangingPunct="1">
              <a:spcAft>
                <a:spcPts val="0"/>
              </a:spcAft>
              <a:buFont typeface="Arial" pitchFamily="34" charset="0"/>
              <a:buNone/>
              <a:defRPr/>
            </a:pPr>
            <a:endParaRPr lang="en-US" sz="9600" dirty="0" smtClean="0">
              <a:solidFill>
                <a:srgbClr val="1F497D"/>
              </a:solidFill>
            </a:endParaRPr>
          </a:p>
          <a:p>
            <a:pPr eaLnBrk="1" fontAlgn="auto" hangingPunct="1">
              <a:spcAft>
                <a:spcPts val="0"/>
              </a:spcAft>
              <a:buFont typeface="Arial" pitchFamily="34" charset="0"/>
              <a:buNone/>
              <a:defRPr/>
            </a:pPr>
            <a:endParaRPr lang="en-US" dirty="0">
              <a:solidFill>
                <a:prstClr val="black"/>
              </a:solidFill>
            </a:endParaRPr>
          </a:p>
        </p:txBody>
      </p:sp>
      <p:pic>
        <p:nvPicPr>
          <p:cNvPr id="49159" name="Picture 2" descr="Mold Signs"/>
          <p:cNvPicPr>
            <a:picLocks noChangeAspect="1" noChangeArrowheads="1"/>
          </p:cNvPicPr>
          <p:nvPr/>
        </p:nvPicPr>
        <p:blipFill>
          <a:blip r:embed="rId3" cstate="print"/>
          <a:srcRect/>
          <a:stretch>
            <a:fillRect/>
          </a:stretch>
        </p:blipFill>
        <p:spPr bwMode="auto">
          <a:xfrm>
            <a:off x="228600" y="2895600"/>
            <a:ext cx="1752600" cy="1885950"/>
          </a:xfrm>
          <a:prstGeom prst="rect">
            <a:avLst/>
          </a:prstGeom>
          <a:noFill/>
          <a:ln w="9525">
            <a:noFill/>
            <a:miter lim="800000"/>
            <a:headEnd/>
            <a:tailEnd/>
          </a:ln>
        </p:spPr>
      </p:pic>
      <p:pic>
        <p:nvPicPr>
          <p:cNvPr id="49160" name="Picture 4" descr="http://hawaii.gov/health/environmental/noise/asbestoslead/images2/child.jpg"/>
          <p:cNvPicPr>
            <a:picLocks noChangeAspect="1" noChangeArrowheads="1"/>
          </p:cNvPicPr>
          <p:nvPr/>
        </p:nvPicPr>
        <p:blipFill>
          <a:blip r:embed="rId4" cstate="print"/>
          <a:srcRect l="14706" t="-1003"/>
          <a:stretch>
            <a:fillRect/>
          </a:stretch>
        </p:blipFill>
        <p:spPr bwMode="auto">
          <a:xfrm>
            <a:off x="2057400" y="2895600"/>
            <a:ext cx="1905000" cy="1885950"/>
          </a:xfrm>
          <a:prstGeom prst="rect">
            <a:avLst/>
          </a:prstGeom>
          <a:noFill/>
          <a:ln w="9525">
            <a:noFill/>
            <a:miter lim="800000"/>
            <a:headEnd/>
            <a:tailEnd/>
          </a:ln>
        </p:spPr>
      </p:pic>
      <p:pic>
        <p:nvPicPr>
          <p:cNvPr id="49161" name="Picture 6" descr="Asbestos cement pipe"/>
          <p:cNvPicPr>
            <a:picLocks noChangeAspect="1" noChangeArrowheads="1"/>
          </p:cNvPicPr>
          <p:nvPr/>
        </p:nvPicPr>
        <p:blipFill>
          <a:blip r:embed="rId5" cstate="print"/>
          <a:srcRect/>
          <a:stretch>
            <a:fillRect/>
          </a:stretch>
        </p:blipFill>
        <p:spPr bwMode="auto">
          <a:xfrm>
            <a:off x="4038600" y="2895600"/>
            <a:ext cx="2209800" cy="1905000"/>
          </a:xfrm>
          <a:prstGeom prst="rect">
            <a:avLst/>
          </a:prstGeom>
          <a:noFill/>
          <a:ln w="9525">
            <a:noFill/>
            <a:miter lim="800000"/>
            <a:headEnd/>
            <a:tailEnd/>
          </a:ln>
        </p:spPr>
      </p:pic>
      <p:pic>
        <p:nvPicPr>
          <p:cNvPr id="49162" name="Picture 2" descr="C:\Users\jrbednar\Pictures\New Folder\HACSA nicotine pictures.JPG"/>
          <p:cNvPicPr>
            <a:picLocks noChangeAspect="1" noChangeArrowheads="1"/>
          </p:cNvPicPr>
          <p:nvPr/>
        </p:nvPicPr>
        <p:blipFill>
          <a:blip r:embed="rId6" cstate="print"/>
          <a:srcRect/>
          <a:stretch>
            <a:fillRect/>
          </a:stretch>
        </p:blipFill>
        <p:spPr bwMode="auto">
          <a:xfrm>
            <a:off x="6248400" y="2895600"/>
            <a:ext cx="2538413" cy="19034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FB230C16-B265-4B42-A234-8853379BA9D1}" type="slidenum">
              <a:rPr lang="en-US" smtClean="0">
                <a:solidFill>
                  <a:prstClr val="black">
                    <a:tint val="75000"/>
                  </a:prstClr>
                </a:solidFill>
              </a:rPr>
              <a:pPr>
                <a:defRPr/>
              </a:pPr>
              <a:t>44</a:t>
            </a:fld>
            <a:endParaRPr lang="en-US">
              <a:solidFill>
                <a:prstClr val="black">
                  <a:tint val="75000"/>
                </a:prstClr>
              </a:solidFill>
            </a:endParaRPr>
          </a:p>
        </p:txBody>
      </p:sp>
      <p:pic>
        <p:nvPicPr>
          <p:cNvPr id="13" name="Picture 2" descr="C:\Documents and Settings\aryan\My Documents\My Pictures\HHC new logo.jpg"/>
          <p:cNvPicPr>
            <a:picLocks noChangeAspect="1" noChangeArrowheads="1"/>
          </p:cNvPicPr>
          <p:nvPr/>
        </p:nvPicPr>
        <p:blipFill>
          <a:blip r:embed="rId7" cstate="print"/>
          <a:stretch>
            <a:fillRect/>
          </a:stretch>
        </p:blipFill>
        <p:spPr bwMode="auto">
          <a:xfrm>
            <a:off x="8077200" y="0"/>
            <a:ext cx="926652" cy="915331"/>
          </a:xfrm>
          <a:prstGeom prst="rect">
            <a:avLst/>
          </a:prstGeom>
          <a:noFill/>
        </p:spPr>
      </p:pic>
      <p:sp>
        <p:nvSpPr>
          <p:cNvPr id="14" name="TextBox 13"/>
          <p:cNvSpPr txBox="1"/>
          <p:nvPr/>
        </p:nvSpPr>
        <p:spPr>
          <a:xfrm>
            <a:off x="4724400" y="152400"/>
            <a:ext cx="3352800" cy="584775"/>
          </a:xfrm>
          <a:prstGeom prst="rect">
            <a:avLst/>
          </a:prstGeom>
          <a:noFill/>
        </p:spPr>
        <p:txBody>
          <a:bodyPr wrap="square" rtlCol="0">
            <a:spAutoFit/>
          </a:bodyPr>
          <a:lstStyle/>
          <a:p>
            <a:pPr algn="r"/>
            <a:r>
              <a:rPr lang="en-US" sz="1600" b="1" i="1" dirty="0" smtClean="0">
                <a:solidFill>
                  <a:srgbClr val="4F81BD">
                    <a:lumMod val="75000"/>
                  </a:srgbClr>
                </a:solidFill>
                <a:latin typeface="Arial" charset="0"/>
                <a:cs typeface="Arial" charset="0"/>
              </a:rPr>
              <a:t>Colorado Healthy Housing Coalition: </a:t>
            </a:r>
          </a:p>
          <a:p>
            <a:pPr algn="r"/>
            <a:r>
              <a:rPr lang="en-US" sz="1600" b="1" i="1" dirty="0" smtClean="0">
                <a:solidFill>
                  <a:srgbClr val="4F81BD">
                    <a:lumMod val="75000"/>
                  </a:srgbClr>
                </a:solidFill>
                <a:latin typeface="Arial" charset="0"/>
                <a:cs typeface="Arial" charset="0"/>
              </a:rPr>
              <a:t>A Call to Action</a:t>
            </a:r>
            <a:endParaRPr lang="en-US" sz="1600" b="1" i="1" dirty="0">
              <a:solidFill>
                <a:srgbClr val="4F81BD">
                  <a:lumMod val="75000"/>
                </a:srgbClr>
              </a:solidFill>
              <a:latin typeface="Arial" charset="0"/>
              <a:cs typeface="Arial" charset="0"/>
            </a:endParaRPr>
          </a:p>
        </p:txBody>
      </p:sp>
      <p:sp>
        <p:nvSpPr>
          <p:cNvPr id="15" name="Rectangle 14"/>
          <p:cNvSpPr/>
          <p:nvPr/>
        </p:nvSpPr>
        <p:spPr>
          <a:xfrm>
            <a:off x="0" y="990600"/>
            <a:ext cx="9144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ustDataLst>
      <p:tags r:id="rId1"/>
    </p:custDataLst>
    <p:extLst>
      <p:ext uri="{BB962C8B-B14F-4D97-AF65-F5344CB8AC3E}">
        <p14:creationId xmlns:p14="http://schemas.microsoft.com/office/powerpoint/2010/main" val="34630646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529"/>
            <a:ext cx="8229600" cy="1143000"/>
          </a:xfrm>
        </p:spPr>
        <p:txBody>
          <a:bodyPr/>
          <a:lstStyle/>
          <a:p>
            <a:r>
              <a:rPr lang="en-US" dirty="0" smtClean="0"/>
              <a:t>Speaker Insights</a:t>
            </a:r>
            <a:endParaRPr lang="en-US" dirty="0"/>
          </a:p>
        </p:txBody>
      </p:sp>
    </p:spTree>
    <p:extLst>
      <p:ext uri="{BB962C8B-B14F-4D97-AF65-F5344CB8AC3E}">
        <p14:creationId xmlns:p14="http://schemas.microsoft.com/office/powerpoint/2010/main" val="39171322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085" y="609599"/>
            <a:ext cx="6389512" cy="769441"/>
          </a:xfrm>
          <a:prstGeom prst="rect">
            <a:avLst/>
          </a:prstGeom>
          <a:noFill/>
        </p:spPr>
        <p:txBody>
          <a:bodyPr wrap="square" rtlCol="0">
            <a:spAutoFit/>
          </a:bodyPr>
          <a:lstStyle/>
          <a:p>
            <a:pPr algn="ctr"/>
            <a:r>
              <a:rPr lang="en-US" sz="4400" b="1" dirty="0" smtClean="0">
                <a:solidFill>
                  <a:schemeClr val="accent1"/>
                </a:solidFill>
              </a:rPr>
              <a:t>Poll Question</a:t>
            </a:r>
            <a:endParaRPr lang="en-US" sz="4400" b="1" dirty="0">
              <a:solidFill>
                <a:schemeClr val="accent1"/>
              </a:solidFill>
            </a:endParaRPr>
          </a:p>
        </p:txBody>
      </p:sp>
      <p:sp>
        <p:nvSpPr>
          <p:cNvPr id="4" name="TextBox 3"/>
          <p:cNvSpPr txBox="1"/>
          <p:nvPr/>
        </p:nvSpPr>
        <p:spPr>
          <a:xfrm>
            <a:off x="536655" y="1566507"/>
            <a:ext cx="8185313" cy="830997"/>
          </a:xfrm>
          <a:prstGeom prst="rect">
            <a:avLst/>
          </a:prstGeom>
          <a:noFill/>
        </p:spPr>
        <p:txBody>
          <a:bodyPr wrap="square" rtlCol="0">
            <a:spAutoFit/>
          </a:bodyPr>
          <a:lstStyle/>
          <a:p>
            <a:pPr algn="ctr"/>
            <a:r>
              <a:rPr lang="en-US" sz="2400" b="1" dirty="0"/>
              <a:t>What actions will you take to secure </a:t>
            </a:r>
            <a:r>
              <a:rPr lang="en-US" sz="2400" b="1" dirty="0" smtClean="0"/>
              <a:t>coverage</a:t>
            </a:r>
          </a:p>
          <a:p>
            <a:pPr algn="ctr"/>
            <a:r>
              <a:rPr lang="en-US" sz="2400" b="1" dirty="0" smtClean="0"/>
              <a:t>for </a:t>
            </a:r>
            <a:r>
              <a:rPr lang="en-US" sz="2400" b="1" dirty="0"/>
              <a:t>your program</a:t>
            </a:r>
            <a:r>
              <a:rPr lang="en-US" sz="2400" b="1" dirty="0" smtClean="0"/>
              <a:t>?</a:t>
            </a:r>
            <a:endParaRPr lang="en-US" sz="2400" b="1" dirty="0"/>
          </a:p>
        </p:txBody>
      </p:sp>
      <p:graphicFrame>
        <p:nvGraphicFramePr>
          <p:cNvPr id="5" name="Chart 4"/>
          <p:cNvGraphicFramePr>
            <a:graphicFrameLocks/>
          </p:cNvGraphicFramePr>
          <p:nvPr>
            <p:extLst>
              <p:ext uri="{D42A27DB-BD31-4B8C-83A1-F6EECF244321}">
                <p14:modId xmlns:p14="http://schemas.microsoft.com/office/powerpoint/2010/main" val="1973768808"/>
              </p:ext>
            </p:extLst>
          </p:nvPr>
        </p:nvGraphicFramePr>
        <p:xfrm>
          <a:off x="861970" y="2093494"/>
          <a:ext cx="7351741" cy="43937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76962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236951" y="1302066"/>
            <a:ext cx="8517697" cy="1219200"/>
          </a:xfrm>
        </p:spPr>
        <p:txBody>
          <a:bodyPr/>
          <a:lstStyle/>
          <a:p>
            <a:pPr eaLnBrk="1" hangingPunct="1"/>
            <a:r>
              <a:rPr lang="en-US" sz="2400" b="1" dirty="0"/>
              <a:t>Securing Coverage for In-Home Asthma Care Services</a:t>
            </a:r>
            <a:endParaRPr lang="en-US" sz="2400" dirty="0" smtClean="0"/>
          </a:p>
        </p:txBody>
      </p:sp>
      <p:sp>
        <p:nvSpPr>
          <p:cNvPr id="3" name="Subtitle 2"/>
          <p:cNvSpPr>
            <a:spLocks noGrp="1"/>
          </p:cNvSpPr>
          <p:nvPr>
            <p:ph type="subTitle" idx="1"/>
          </p:nvPr>
        </p:nvSpPr>
        <p:spPr>
          <a:xfrm>
            <a:off x="380999" y="2798444"/>
            <a:ext cx="8261959" cy="1676400"/>
          </a:xfrm>
        </p:spPr>
        <p:txBody>
          <a:bodyPr rtlCol="0">
            <a:noAutofit/>
          </a:bodyPr>
          <a:lstStyle/>
          <a:p>
            <a:pPr algn="l" eaLnBrk="1" fontAlgn="auto" hangingPunct="1">
              <a:spcAft>
                <a:spcPts val="0"/>
              </a:spcAft>
              <a:defRPr/>
            </a:pPr>
            <a:r>
              <a:rPr lang="en-US" sz="1800" b="1" dirty="0" smtClean="0">
                <a:solidFill>
                  <a:srgbClr val="0070C0"/>
                </a:solidFill>
              </a:rPr>
              <a:t>Moderator:</a:t>
            </a:r>
            <a:r>
              <a:rPr lang="en-US" sz="1800" dirty="0" smtClean="0">
                <a:solidFill>
                  <a:schemeClr val="tx1"/>
                </a:solidFill>
              </a:rPr>
              <a:t> </a:t>
            </a:r>
            <a:r>
              <a:rPr lang="en-US" sz="1800" b="1" dirty="0" smtClean="0">
                <a:solidFill>
                  <a:schemeClr val="tx1"/>
                </a:solidFill>
              </a:rPr>
              <a:t>Tracy Washington Enger, </a:t>
            </a:r>
            <a:r>
              <a:rPr lang="en-US" sz="1800" dirty="0" smtClean="0">
                <a:solidFill>
                  <a:schemeClr val="tx1"/>
                </a:solidFill>
              </a:rPr>
              <a:t>U.S. Environmental Protection Agency</a:t>
            </a:r>
          </a:p>
          <a:p>
            <a:pPr algn="l" eaLnBrk="1" fontAlgn="auto" hangingPunct="1">
              <a:spcAft>
                <a:spcPts val="0"/>
              </a:spcAft>
              <a:defRPr/>
            </a:pPr>
            <a:endParaRPr lang="en-US" sz="1400" dirty="0">
              <a:solidFill>
                <a:schemeClr val="tx1"/>
              </a:solidFill>
            </a:endParaRPr>
          </a:p>
          <a:p>
            <a:pPr algn="l">
              <a:defRPr/>
            </a:pPr>
            <a:r>
              <a:rPr lang="en-US" sz="1800" b="1" dirty="0" smtClean="0">
                <a:solidFill>
                  <a:srgbClr val="0070C0"/>
                </a:solidFill>
              </a:rPr>
              <a:t>Presenters:</a:t>
            </a:r>
            <a:r>
              <a:rPr lang="en-US" sz="1800" dirty="0" smtClean="0">
                <a:solidFill>
                  <a:schemeClr val="tx1"/>
                </a:solidFill>
              </a:rPr>
              <a:t> </a:t>
            </a:r>
          </a:p>
          <a:p>
            <a:pPr marL="285750" lvl="1" indent="-285750" algn="l">
              <a:buFont typeface="Arial" pitchFamily="34" charset="0"/>
              <a:buChar char="•"/>
              <a:defRPr/>
            </a:pPr>
            <a:r>
              <a:rPr lang="en-US" sz="1800" b="1" dirty="0" smtClean="0">
                <a:solidFill>
                  <a:schemeClr val="tx1"/>
                </a:solidFill>
              </a:rPr>
              <a:t>Amanda </a:t>
            </a:r>
            <a:r>
              <a:rPr lang="en-US" sz="1800" b="1" dirty="0">
                <a:solidFill>
                  <a:schemeClr val="tx1"/>
                </a:solidFill>
              </a:rPr>
              <a:t>Reddy, </a:t>
            </a:r>
            <a:r>
              <a:rPr lang="en-US" sz="1800" dirty="0">
                <a:solidFill>
                  <a:schemeClr val="tx1"/>
                </a:solidFill>
              </a:rPr>
              <a:t>National Center for Healthy Housing</a:t>
            </a:r>
          </a:p>
          <a:p>
            <a:pPr marL="285750" lvl="1" indent="-285750" algn="l">
              <a:buFont typeface="Arial" pitchFamily="34" charset="0"/>
              <a:buChar char="•"/>
              <a:defRPr/>
            </a:pPr>
            <a:r>
              <a:rPr lang="en-US" sz="1800" b="1" dirty="0" smtClean="0">
                <a:solidFill>
                  <a:schemeClr val="tx1"/>
                </a:solidFill>
              </a:rPr>
              <a:t>Abby </a:t>
            </a:r>
            <a:r>
              <a:rPr lang="en-US" sz="1800" b="1" dirty="0" err="1">
                <a:solidFill>
                  <a:schemeClr val="tx1"/>
                </a:solidFill>
              </a:rPr>
              <a:t>Hugill</a:t>
            </a:r>
            <a:r>
              <a:rPr lang="en-US" sz="1800" b="1" dirty="0">
                <a:solidFill>
                  <a:schemeClr val="tx1"/>
                </a:solidFill>
              </a:rPr>
              <a:t>, </a:t>
            </a:r>
            <a:r>
              <a:rPr lang="en-US" sz="1800" dirty="0">
                <a:solidFill>
                  <a:schemeClr val="tx1"/>
                </a:solidFill>
              </a:rPr>
              <a:t>U.S. Department of Housing and Urban Development</a:t>
            </a:r>
          </a:p>
          <a:p>
            <a:pPr marL="285750" lvl="1" indent="-285750" algn="l">
              <a:buFont typeface="Arial" pitchFamily="34" charset="0"/>
              <a:buChar char="•"/>
              <a:defRPr/>
            </a:pPr>
            <a:r>
              <a:rPr lang="en-US" sz="1800" b="1" dirty="0" smtClean="0">
                <a:solidFill>
                  <a:schemeClr val="tx1"/>
                </a:solidFill>
              </a:rPr>
              <a:t>Jill </a:t>
            </a:r>
            <a:r>
              <a:rPr lang="en-US" sz="1800" b="1" dirty="0" err="1">
                <a:solidFill>
                  <a:schemeClr val="tx1"/>
                </a:solidFill>
              </a:rPr>
              <a:t>Bednarek</a:t>
            </a:r>
            <a:r>
              <a:rPr lang="en-US" sz="1800" b="1" dirty="0">
                <a:solidFill>
                  <a:schemeClr val="tx1"/>
                </a:solidFill>
              </a:rPr>
              <a:t>, </a:t>
            </a:r>
            <a:r>
              <a:rPr lang="en-US" sz="1800" dirty="0">
                <a:solidFill>
                  <a:schemeClr val="tx1"/>
                </a:solidFill>
              </a:rPr>
              <a:t>Healthy Living Branch, Colorado Department of Public Health and Environment</a:t>
            </a:r>
          </a:p>
          <a:p>
            <a:pPr marL="285750" lvl="1" indent="-285750" algn="l">
              <a:buFont typeface="Arial" pitchFamily="34" charset="0"/>
              <a:buChar char="•"/>
              <a:defRPr/>
            </a:pPr>
            <a:endParaRPr lang="en-US" sz="1600" dirty="0" smtClean="0">
              <a:solidFill>
                <a:schemeClr val="tx1"/>
              </a:solidFill>
            </a:endParaRPr>
          </a:p>
          <a:p>
            <a:pPr algn="l" eaLnBrk="1" fontAlgn="auto" hangingPunct="1">
              <a:spcAft>
                <a:spcPts val="0"/>
              </a:spcAft>
              <a:defRPr/>
            </a:pPr>
            <a:endParaRPr lang="en-US" sz="1600" dirty="0"/>
          </a:p>
        </p:txBody>
      </p:sp>
      <p:sp>
        <p:nvSpPr>
          <p:cNvPr id="4" name="Title 1"/>
          <p:cNvSpPr txBox="1">
            <a:spLocks/>
          </p:cNvSpPr>
          <p:nvPr/>
        </p:nvSpPr>
        <p:spPr>
          <a:xfrm>
            <a:off x="685800" y="667152"/>
            <a:ext cx="7772400" cy="823446"/>
          </a:xfrm>
          <a:prstGeom prst="rect">
            <a:avLst/>
          </a:prstGeom>
        </p:spPr>
        <p:txBody>
          <a:bodyPr anchor="ctr">
            <a:normAutofit fontScale="97500"/>
          </a:bodyPr>
          <a:lstStyle/>
          <a:p>
            <a:pPr algn="ctr" fontAlgn="auto">
              <a:spcAft>
                <a:spcPts val="0"/>
              </a:spcAft>
              <a:defRPr/>
            </a:pPr>
            <a:r>
              <a:rPr lang="en-US" sz="4400" b="1" dirty="0">
                <a:solidFill>
                  <a:srgbClr val="0070C0"/>
                </a:solidFill>
                <a:latin typeface="+mj-lt"/>
                <a:ea typeface="+mj-ea"/>
                <a:cs typeface="+mj-cs"/>
              </a:rPr>
              <a:t>Conclusion of the Webinar</a:t>
            </a:r>
          </a:p>
        </p:txBody>
      </p:sp>
      <p:sp>
        <p:nvSpPr>
          <p:cNvPr id="5" name="Subtitle 2"/>
          <p:cNvSpPr txBox="1">
            <a:spLocks/>
          </p:cNvSpPr>
          <p:nvPr/>
        </p:nvSpPr>
        <p:spPr>
          <a:xfrm>
            <a:off x="1447800" y="4800600"/>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6" name="Subtitle 2"/>
          <p:cNvSpPr txBox="1">
            <a:spLocks/>
          </p:cNvSpPr>
          <p:nvPr/>
        </p:nvSpPr>
        <p:spPr>
          <a:xfrm>
            <a:off x="1295400" y="5029200"/>
            <a:ext cx="6400800" cy="12192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Tree>
    <p:extLst>
      <p:ext uri="{BB962C8B-B14F-4D97-AF65-F5344CB8AC3E}">
        <p14:creationId xmlns:p14="http://schemas.microsoft.com/office/powerpoint/2010/main" val="871112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085" y="609599"/>
            <a:ext cx="6389512" cy="769441"/>
          </a:xfrm>
          <a:prstGeom prst="rect">
            <a:avLst/>
          </a:prstGeom>
          <a:noFill/>
        </p:spPr>
        <p:txBody>
          <a:bodyPr wrap="square" rtlCol="0">
            <a:spAutoFit/>
          </a:bodyPr>
          <a:lstStyle/>
          <a:p>
            <a:pPr algn="ctr"/>
            <a:r>
              <a:rPr lang="en-US" sz="4400" b="1" dirty="0" smtClean="0">
                <a:solidFill>
                  <a:schemeClr val="accent1"/>
                </a:solidFill>
              </a:rPr>
              <a:t>Poll Question</a:t>
            </a:r>
            <a:endParaRPr lang="en-US" sz="4400" b="1" dirty="0">
              <a:solidFill>
                <a:schemeClr val="accent1"/>
              </a:solidFill>
            </a:endParaRPr>
          </a:p>
        </p:txBody>
      </p:sp>
      <p:sp>
        <p:nvSpPr>
          <p:cNvPr id="4" name="TextBox 3"/>
          <p:cNvSpPr txBox="1"/>
          <p:nvPr/>
        </p:nvSpPr>
        <p:spPr>
          <a:xfrm>
            <a:off x="341622" y="1571958"/>
            <a:ext cx="8392438" cy="1200329"/>
          </a:xfrm>
          <a:prstGeom prst="rect">
            <a:avLst/>
          </a:prstGeom>
          <a:noFill/>
        </p:spPr>
        <p:txBody>
          <a:bodyPr wrap="square" rtlCol="0">
            <a:spAutoFit/>
          </a:bodyPr>
          <a:lstStyle/>
          <a:p>
            <a:r>
              <a:rPr lang="en-US" sz="2400" b="1" dirty="0"/>
              <a:t>What are you excited to learn about that will advance your efforts to secure funds for in-home asthma </a:t>
            </a:r>
            <a:r>
              <a:rPr lang="en-US" sz="2400" b="1" dirty="0" smtClean="0"/>
              <a:t>services</a:t>
            </a:r>
            <a:r>
              <a:rPr lang="en-US" sz="2400" b="1" dirty="0" smtClean="0"/>
              <a:t>?</a:t>
            </a:r>
            <a:endParaRPr lang="en-US" sz="2400" b="1" dirty="0"/>
          </a:p>
        </p:txBody>
      </p:sp>
      <p:graphicFrame>
        <p:nvGraphicFramePr>
          <p:cNvPr id="5" name="Chart 4"/>
          <p:cNvGraphicFramePr>
            <a:graphicFrameLocks/>
          </p:cNvGraphicFramePr>
          <p:nvPr>
            <p:extLst>
              <p:ext uri="{D42A27DB-BD31-4B8C-83A1-F6EECF244321}">
                <p14:modId xmlns:p14="http://schemas.microsoft.com/office/powerpoint/2010/main" val="566138705"/>
              </p:ext>
            </p:extLst>
          </p:nvPr>
        </p:nvGraphicFramePr>
        <p:xfrm>
          <a:off x="916335" y="2202623"/>
          <a:ext cx="7243011" cy="43073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230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8682" y="2591836"/>
            <a:ext cx="7158789" cy="1470025"/>
          </a:xfrm>
        </p:spPr>
        <p:txBody>
          <a:bodyPr/>
          <a:lstStyle/>
          <a:p>
            <a:r>
              <a:rPr lang="en-US" sz="3200" dirty="0" smtClean="0">
                <a:solidFill>
                  <a:schemeClr val="bg1">
                    <a:lumMod val="65000"/>
                  </a:schemeClr>
                </a:solidFill>
                <a:latin typeface="Arial" charset="0"/>
                <a:ea typeface="+mn-ea"/>
                <a:cs typeface="Arial" charset="0"/>
              </a:rPr>
              <a:t>National </a:t>
            </a:r>
            <a:r>
              <a:rPr lang="en-US" sz="3200" dirty="0">
                <a:solidFill>
                  <a:schemeClr val="bg1">
                    <a:lumMod val="65000"/>
                  </a:schemeClr>
                </a:solidFill>
                <a:latin typeface="Arial" charset="0"/>
                <a:ea typeface="+mn-ea"/>
                <a:cs typeface="Arial" charset="0"/>
              </a:rPr>
              <a:t>Center for Healthy Housing</a:t>
            </a:r>
          </a:p>
        </p:txBody>
      </p:sp>
      <p:sp>
        <p:nvSpPr>
          <p:cNvPr id="3" name="Subtitle 2"/>
          <p:cNvSpPr>
            <a:spLocks noGrp="1"/>
          </p:cNvSpPr>
          <p:nvPr>
            <p:ph type="subTitle" idx="1"/>
          </p:nvPr>
        </p:nvSpPr>
        <p:spPr>
          <a:xfrm>
            <a:off x="2232113" y="2450548"/>
            <a:ext cx="6400800" cy="1752600"/>
          </a:xfrm>
        </p:spPr>
        <p:txBody>
          <a:bodyPr/>
          <a:lstStyle/>
          <a:p>
            <a:pPr algn="l"/>
            <a:r>
              <a:rPr lang="en-US" b="1" dirty="0">
                <a:solidFill>
                  <a:srgbClr val="0F6CB4"/>
                </a:solidFill>
                <a:latin typeface="Arial" panose="020B0604020202020204" pitchFamily="34" charset="0"/>
                <a:cs typeface="Arial" panose="020B0604020202020204" pitchFamily="34" charset="0"/>
              </a:rPr>
              <a:t> Amanda </a:t>
            </a:r>
            <a:r>
              <a:rPr lang="en-US" b="1" dirty="0" smtClean="0">
                <a:solidFill>
                  <a:srgbClr val="0F6CB4"/>
                </a:solidFill>
                <a:latin typeface="Arial" panose="020B0604020202020204" pitchFamily="34" charset="0"/>
                <a:cs typeface="Arial" panose="020B0604020202020204" pitchFamily="34" charset="0"/>
              </a:rPr>
              <a:t>Reddy</a:t>
            </a:r>
            <a:endParaRPr lang="en-US" b="1" dirty="0">
              <a:solidFill>
                <a:srgbClr val="0F6CB4"/>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0287"/>
          <a:stretch/>
        </p:blipFill>
        <p:spPr>
          <a:xfrm>
            <a:off x="837398" y="2083869"/>
            <a:ext cx="1394715" cy="2315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6691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81000" y="-457199"/>
            <a:ext cx="10896600" cy="6095999"/>
          </a:xfrm>
          <a:custGeom>
            <a:avLst/>
            <a:gdLst>
              <a:gd name="connsiteX0" fmla="*/ 193497 w 7303214"/>
              <a:gd name="connsiteY0" fmla="*/ 6248400 h 6362272"/>
              <a:gd name="connsiteX1" fmla="*/ 285965 w 7303214"/>
              <a:gd name="connsiteY1" fmla="*/ 6186755 h 6362272"/>
              <a:gd name="connsiteX2" fmla="*/ 3070261 w 7303214"/>
              <a:gd name="connsiteY2" fmla="*/ 4512067 h 6362272"/>
              <a:gd name="connsiteX3" fmla="*/ 4097677 w 7303214"/>
              <a:gd name="connsiteY3" fmla="*/ 2138737 h 6362272"/>
              <a:gd name="connsiteX4" fmla="*/ 6697039 w 7303214"/>
              <a:gd name="connsiteY4" fmla="*/ 289389 h 6362272"/>
              <a:gd name="connsiteX5" fmla="*/ 7303214 w 7303214"/>
              <a:gd name="connsiteY5" fmla="*/ 402405 h 636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3214" h="6362272">
                <a:moveTo>
                  <a:pt x="193497" y="6248400"/>
                </a:moveTo>
                <a:cubicBezTo>
                  <a:pt x="0" y="6362272"/>
                  <a:pt x="285965" y="6186755"/>
                  <a:pt x="285965" y="6186755"/>
                </a:cubicBezTo>
                <a:cubicBezTo>
                  <a:pt x="765426" y="5897366"/>
                  <a:pt x="2434976" y="5186737"/>
                  <a:pt x="3070261" y="4512067"/>
                </a:cubicBezTo>
                <a:cubicBezTo>
                  <a:pt x="3705546" y="3837397"/>
                  <a:pt x="3493214" y="2842517"/>
                  <a:pt x="4097677" y="2138737"/>
                </a:cubicBezTo>
                <a:cubicBezTo>
                  <a:pt x="4702140" y="1434957"/>
                  <a:pt x="6162783" y="578778"/>
                  <a:pt x="6697039" y="289389"/>
                </a:cubicBezTo>
                <a:cubicBezTo>
                  <a:pt x="7231295" y="0"/>
                  <a:pt x="7267254" y="201202"/>
                  <a:pt x="7303214" y="402405"/>
                </a:cubicBezTo>
              </a:path>
            </a:pathLst>
          </a:cu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white"/>
              </a:solidFill>
            </a:endParaRPr>
          </a:p>
        </p:txBody>
      </p:sp>
      <p:sp>
        <p:nvSpPr>
          <p:cNvPr id="9" name="Freeform 8"/>
          <p:cNvSpPr/>
          <p:nvPr/>
        </p:nvSpPr>
        <p:spPr>
          <a:xfrm>
            <a:off x="2157572" y="-102742"/>
            <a:ext cx="7824628" cy="6427342"/>
          </a:xfrm>
          <a:custGeom>
            <a:avLst/>
            <a:gdLst>
              <a:gd name="connsiteX0" fmla="*/ 6400800 w 7010400"/>
              <a:gd name="connsiteY0" fmla="*/ 6072027 h 6197030"/>
              <a:gd name="connsiteX1" fmla="*/ 6185043 w 7010400"/>
              <a:gd name="connsiteY1" fmla="*/ 5702158 h 6197030"/>
              <a:gd name="connsiteX2" fmla="*/ 1448656 w 7010400"/>
              <a:gd name="connsiteY2" fmla="*/ 3102796 h 6197030"/>
              <a:gd name="connsiteX3" fmla="*/ 1643865 w 7010400"/>
              <a:gd name="connsiteY3" fmla="*/ 883578 h 6197030"/>
              <a:gd name="connsiteX4" fmla="*/ 0 w 7010400"/>
              <a:gd name="connsiteY4" fmla="*/ 0 h 6197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400" h="6197030">
                <a:moveTo>
                  <a:pt x="6400800" y="6072027"/>
                </a:moveTo>
                <a:cubicBezTo>
                  <a:pt x="6705600" y="6134528"/>
                  <a:pt x="7010400" y="6197030"/>
                  <a:pt x="6185043" y="5702158"/>
                </a:cubicBezTo>
                <a:cubicBezTo>
                  <a:pt x="5359686" y="5207286"/>
                  <a:pt x="2205519" y="3905893"/>
                  <a:pt x="1448656" y="3102796"/>
                </a:cubicBezTo>
                <a:cubicBezTo>
                  <a:pt x="691793" y="2299699"/>
                  <a:pt x="1885308" y="1400711"/>
                  <a:pt x="1643865" y="883578"/>
                </a:cubicBezTo>
                <a:cubicBezTo>
                  <a:pt x="1402422" y="366445"/>
                  <a:pt x="701211" y="183222"/>
                  <a:pt x="0" y="0"/>
                </a:cubicBezTo>
              </a:path>
            </a:pathLst>
          </a:custGeom>
          <a:ln w="15875">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a:spLocks noGrp="1"/>
          </p:cNvSpPr>
          <p:nvPr>
            <p:ph type="subTitle" idx="1"/>
          </p:nvPr>
        </p:nvSpPr>
        <p:spPr>
          <a:xfrm>
            <a:off x="1981200" y="6050037"/>
            <a:ext cx="7315200" cy="685800"/>
          </a:xfrm>
        </p:spPr>
        <p:txBody>
          <a:bodyPr>
            <a:noAutofit/>
          </a:bodyPr>
          <a:lstStyle>
            <a:extLst/>
          </a:lstStyle>
          <a:p>
            <a:r>
              <a:rPr lang="en-US" sz="3600" b="1" dirty="0" smtClean="0"/>
              <a:t>THE REIMBURSEMENT LANDSCAPE</a:t>
            </a:r>
            <a:endParaRPr lang="en-US" sz="3600" b="1" dirty="0"/>
          </a:p>
        </p:txBody>
      </p:sp>
      <p:sp>
        <p:nvSpPr>
          <p:cNvPr id="6" name="Freeform 5"/>
          <p:cNvSpPr/>
          <p:nvPr/>
        </p:nvSpPr>
        <p:spPr>
          <a:xfrm>
            <a:off x="-228600" y="-345897"/>
            <a:ext cx="9559247" cy="5375097"/>
          </a:xfrm>
          <a:custGeom>
            <a:avLst/>
            <a:gdLst>
              <a:gd name="connsiteX0" fmla="*/ 0 w 9053245"/>
              <a:gd name="connsiteY0" fmla="*/ 5205573 h 5205573"/>
              <a:gd name="connsiteX1" fmla="*/ 2825394 w 9053245"/>
              <a:gd name="connsiteY1" fmla="*/ 4106239 h 5205573"/>
              <a:gd name="connsiteX2" fmla="*/ 2208944 w 9053245"/>
              <a:gd name="connsiteY2" fmla="*/ 2308261 h 5205573"/>
              <a:gd name="connsiteX3" fmla="*/ 5383659 w 9053245"/>
              <a:gd name="connsiteY3" fmla="*/ 1424684 h 5205573"/>
              <a:gd name="connsiteX4" fmla="*/ 7828908 w 9053245"/>
              <a:gd name="connsiteY4" fmla="*/ 2595937 h 5205573"/>
              <a:gd name="connsiteX5" fmla="*/ 8887146 w 9053245"/>
              <a:gd name="connsiteY5" fmla="*/ 376719 h 5205573"/>
              <a:gd name="connsiteX6" fmla="*/ 8825501 w 9053245"/>
              <a:gd name="connsiteY6" fmla="*/ 335623 h 520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3245" h="5205573">
                <a:moveTo>
                  <a:pt x="0" y="5205573"/>
                </a:moveTo>
                <a:cubicBezTo>
                  <a:pt x="1228618" y="4897348"/>
                  <a:pt x="2457237" y="4589124"/>
                  <a:pt x="2825394" y="4106239"/>
                </a:cubicBezTo>
                <a:cubicBezTo>
                  <a:pt x="3193551" y="3623354"/>
                  <a:pt x="1782567" y="2755187"/>
                  <a:pt x="2208944" y="2308261"/>
                </a:cubicBezTo>
                <a:cubicBezTo>
                  <a:pt x="2635322" y="1861335"/>
                  <a:pt x="4446998" y="1376738"/>
                  <a:pt x="5383659" y="1424684"/>
                </a:cubicBezTo>
                <a:cubicBezTo>
                  <a:pt x="6320320" y="1472630"/>
                  <a:pt x="7244994" y="2770598"/>
                  <a:pt x="7828908" y="2595937"/>
                </a:cubicBezTo>
                <a:cubicBezTo>
                  <a:pt x="8412822" y="2421276"/>
                  <a:pt x="8721047" y="753438"/>
                  <a:pt x="8887146" y="376719"/>
                </a:cubicBezTo>
                <a:cubicBezTo>
                  <a:pt x="9053245" y="0"/>
                  <a:pt x="8939373" y="167811"/>
                  <a:pt x="8825501" y="335623"/>
                </a:cubicBezTo>
              </a:path>
            </a:pathLst>
          </a:cu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white"/>
              </a:solidFill>
            </a:endParaRPr>
          </a:p>
        </p:txBody>
      </p:sp>
      <p:sp>
        <p:nvSpPr>
          <p:cNvPr id="8" name="Freeform 7"/>
          <p:cNvSpPr/>
          <p:nvPr/>
        </p:nvSpPr>
        <p:spPr>
          <a:xfrm>
            <a:off x="0" y="1818526"/>
            <a:ext cx="9205645" cy="2888750"/>
          </a:xfrm>
          <a:custGeom>
            <a:avLst/>
            <a:gdLst>
              <a:gd name="connsiteX0" fmla="*/ 0 w 9205645"/>
              <a:gd name="connsiteY0" fmla="*/ 0 h 2888750"/>
              <a:gd name="connsiteX1" fmla="*/ 801384 w 9205645"/>
              <a:gd name="connsiteY1" fmla="*/ 554804 h 2888750"/>
              <a:gd name="connsiteX2" fmla="*/ 2815119 w 9205645"/>
              <a:gd name="connsiteY2" fmla="*/ 2589087 h 2888750"/>
              <a:gd name="connsiteX3" fmla="*/ 7222733 w 9205645"/>
              <a:gd name="connsiteY3" fmla="*/ 2352782 h 2888750"/>
              <a:gd name="connsiteX4" fmla="*/ 9205645 w 9205645"/>
              <a:gd name="connsiteY4" fmla="*/ 1674687 h 288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645" h="2888750">
                <a:moveTo>
                  <a:pt x="0" y="0"/>
                </a:moveTo>
                <a:cubicBezTo>
                  <a:pt x="166098" y="61644"/>
                  <a:pt x="332197" y="123289"/>
                  <a:pt x="801384" y="554804"/>
                </a:cubicBezTo>
                <a:cubicBezTo>
                  <a:pt x="1270571" y="986319"/>
                  <a:pt x="1744894" y="2289424"/>
                  <a:pt x="2815119" y="2589087"/>
                </a:cubicBezTo>
                <a:cubicBezTo>
                  <a:pt x="3885344" y="2888750"/>
                  <a:pt x="6157645" y="2505182"/>
                  <a:pt x="7222733" y="2352782"/>
                </a:cubicBezTo>
                <a:cubicBezTo>
                  <a:pt x="8287821" y="2200382"/>
                  <a:pt x="8746733" y="1937534"/>
                  <a:pt x="9205645" y="1674687"/>
                </a:cubicBezTo>
              </a:path>
            </a:pathLst>
          </a:custGeom>
          <a:ln w="1905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white"/>
              </a:solidFill>
            </a:endParaRPr>
          </a:p>
        </p:txBody>
      </p:sp>
      <p:sp>
        <p:nvSpPr>
          <p:cNvPr id="10" name="Freeform 9"/>
          <p:cNvSpPr/>
          <p:nvPr/>
        </p:nvSpPr>
        <p:spPr>
          <a:xfrm>
            <a:off x="0" y="429802"/>
            <a:ext cx="9693668" cy="2051407"/>
          </a:xfrm>
          <a:custGeom>
            <a:avLst/>
            <a:gdLst>
              <a:gd name="connsiteX0" fmla="*/ 0 w 9693668"/>
              <a:gd name="connsiteY0" fmla="*/ 83906 h 2051407"/>
              <a:gd name="connsiteX1" fmla="*/ 4828854 w 9693668"/>
              <a:gd name="connsiteY1" fmla="*/ 2025722 h 2051407"/>
              <a:gd name="connsiteX2" fmla="*/ 8188503 w 9693668"/>
              <a:gd name="connsiteY2" fmla="*/ 238018 h 2051407"/>
              <a:gd name="connsiteX3" fmla="*/ 9328935 w 9693668"/>
              <a:gd name="connsiteY3" fmla="*/ 597614 h 2051407"/>
              <a:gd name="connsiteX4" fmla="*/ 9657708 w 9693668"/>
              <a:gd name="connsiteY4" fmla="*/ 484598 h 2051407"/>
              <a:gd name="connsiteX5" fmla="*/ 9544692 w 9693668"/>
              <a:gd name="connsiteY5" fmla="*/ 412679 h 205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93668" h="2051407">
                <a:moveTo>
                  <a:pt x="0" y="83906"/>
                </a:moveTo>
                <a:cubicBezTo>
                  <a:pt x="1732052" y="1041971"/>
                  <a:pt x="3464104" y="2000037"/>
                  <a:pt x="4828854" y="2025722"/>
                </a:cubicBezTo>
                <a:cubicBezTo>
                  <a:pt x="6193604" y="2051407"/>
                  <a:pt x="7438490" y="476036"/>
                  <a:pt x="8188503" y="238018"/>
                </a:cubicBezTo>
                <a:cubicBezTo>
                  <a:pt x="8938517" y="0"/>
                  <a:pt x="9084068" y="556517"/>
                  <a:pt x="9328935" y="597614"/>
                </a:cubicBezTo>
                <a:cubicBezTo>
                  <a:pt x="9573802" y="638711"/>
                  <a:pt x="9621749" y="515421"/>
                  <a:pt x="9657708" y="484598"/>
                </a:cubicBezTo>
                <a:cubicBezTo>
                  <a:pt x="9693668" y="453776"/>
                  <a:pt x="9619180" y="433227"/>
                  <a:pt x="9544692" y="41267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white"/>
              </a:solidFill>
            </a:endParaRPr>
          </a:p>
        </p:txBody>
      </p:sp>
      <p:pic>
        <p:nvPicPr>
          <p:cNvPr id="12" name="Picture 11" descr="MoneyTree.png"/>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rcRect b="17778"/>
          <a:stretch>
            <a:fillRect/>
          </a:stretch>
        </p:blipFill>
        <p:spPr>
          <a:xfrm>
            <a:off x="-64216" y="331470"/>
            <a:ext cx="5649362" cy="5638800"/>
          </a:xfrm>
          <a:prstGeom prst="rect">
            <a:avLst/>
          </a:prstGeom>
        </p:spPr>
      </p:pic>
    </p:spTree>
    <p:extLst>
      <p:ext uri="{BB962C8B-B14F-4D97-AF65-F5344CB8AC3E}">
        <p14:creationId xmlns:p14="http://schemas.microsoft.com/office/powerpoint/2010/main" val="2663927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Healthy Homes and Healthcare Reform:</a:t>
            </a:r>
            <a:br>
              <a:rPr lang="en-US" dirty="0" smtClean="0"/>
            </a:br>
            <a:r>
              <a:rPr lang="en-US" sz="3600" dirty="0" smtClean="0"/>
              <a:t>Healthcare Financing of Healthy Homes Services</a:t>
            </a:r>
            <a:endParaRPr lang="en-US" sz="3600" dirty="0"/>
          </a:p>
        </p:txBody>
      </p:sp>
      <p:sp>
        <p:nvSpPr>
          <p:cNvPr id="3" name="Content Placeholder 2"/>
          <p:cNvSpPr>
            <a:spLocks noGrp="1"/>
          </p:cNvSpPr>
          <p:nvPr>
            <p:ph sz="quarter" idx="13"/>
          </p:nvPr>
        </p:nvSpPr>
        <p:spPr/>
        <p:txBody>
          <a:bodyPr>
            <a:normAutofit/>
          </a:bodyPr>
          <a:lstStyle/>
          <a:p>
            <a:r>
              <a:rPr lang="en-US" dirty="0" smtClean="0"/>
              <a:t>APHA/CDC funded project</a:t>
            </a:r>
          </a:p>
          <a:p>
            <a:pPr lvl="1"/>
            <a:r>
              <a:rPr lang="en-US" dirty="0" smtClean="0"/>
              <a:t>What is the current reimbursement landscape?</a:t>
            </a:r>
          </a:p>
          <a:p>
            <a:pPr lvl="2"/>
            <a:r>
              <a:rPr lang="en-US" dirty="0" smtClean="0"/>
              <a:t>Through lens of asthma and lead</a:t>
            </a:r>
          </a:p>
          <a:p>
            <a:pPr lvl="1"/>
            <a:r>
              <a:rPr lang="en-US" dirty="0" smtClean="0"/>
              <a:t>What opportunities exist for state/local agencies or organizations interested in exploring healthcare financing of healthy homes services?</a:t>
            </a:r>
          </a:p>
        </p:txBody>
      </p:sp>
      <p:sp>
        <p:nvSpPr>
          <p:cNvPr id="4" name="Rectangle 3"/>
          <p:cNvSpPr/>
          <p:nvPr/>
        </p:nvSpPr>
        <p:spPr>
          <a:xfrm>
            <a:off x="872151" y="5814212"/>
            <a:ext cx="7266914" cy="900246"/>
          </a:xfrm>
          <a:prstGeom prst="rect">
            <a:avLst/>
          </a:prstGeom>
        </p:spPr>
        <p:txBody>
          <a:bodyPr wrap="square">
            <a:spAutoFit/>
          </a:bodyPr>
          <a:lstStyle/>
          <a:p>
            <a:pPr algn="ctr" fontAlgn="auto">
              <a:spcBef>
                <a:spcPts val="0"/>
              </a:spcBef>
              <a:spcAft>
                <a:spcPts val="0"/>
              </a:spcAft>
            </a:pPr>
            <a:r>
              <a:rPr lang="en-US" sz="1050" i="1" dirty="0" smtClean="0">
                <a:solidFill>
                  <a:srgbClr val="494D52"/>
                </a:solidFill>
                <a:latin typeface="Calibri" panose="020F0502020204030204" pitchFamily="34" charset="0"/>
              </a:rPr>
              <a:t>The resource library, technical briefs and survey were </a:t>
            </a:r>
            <a:r>
              <a:rPr lang="en-US" sz="1050" i="1" dirty="0">
                <a:solidFill>
                  <a:srgbClr val="494D52"/>
                </a:solidFill>
                <a:latin typeface="Calibri" panose="020F0502020204030204" pitchFamily="34" charset="0"/>
              </a:rPr>
              <a:t>made possible through a contract between the American Public Health Association and the National Center for Healthy Housing, funded through cooperative agreement 1U38OT000131 between the Centers for Disease Control and Prevention and the American Public Health Association. The contents of </a:t>
            </a:r>
            <a:r>
              <a:rPr lang="en-US" sz="1050" i="1" dirty="0" smtClean="0">
                <a:solidFill>
                  <a:srgbClr val="494D52"/>
                </a:solidFill>
                <a:latin typeface="Calibri" panose="020F0502020204030204" pitchFamily="34" charset="0"/>
              </a:rPr>
              <a:t>the resource library, technical briefs and survey are </a:t>
            </a:r>
            <a:r>
              <a:rPr lang="en-US" sz="1050" i="1" dirty="0">
                <a:solidFill>
                  <a:srgbClr val="494D52"/>
                </a:solidFill>
                <a:latin typeface="Calibri" panose="020F0502020204030204" pitchFamily="34" charset="0"/>
              </a:rPr>
              <a:t>solely the responsibility of the authors and do not necessarily represent the official views of the American Public Health Association or the Centers for Disease Control and Prevention.</a:t>
            </a:r>
            <a:endParaRPr lang="en-US" sz="105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737935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7480"/>
            <a:ext cx="8226582" cy="1341120"/>
          </a:xfrm>
        </p:spPr>
        <p:txBody>
          <a:bodyPr>
            <a:normAutofit/>
          </a:bodyPr>
          <a:lstStyle/>
          <a:p>
            <a:r>
              <a:rPr lang="en-US" b="1" dirty="0" smtClean="0"/>
              <a:t>Medicaid Reimbursement Policies: </a:t>
            </a:r>
            <a:br>
              <a:rPr lang="en-US" b="1" dirty="0" smtClean="0"/>
            </a:br>
            <a:r>
              <a:rPr lang="en-US" sz="2800" b="1" dirty="0" smtClean="0"/>
              <a:t>2014 Survey</a:t>
            </a:r>
            <a:endParaRPr lang="en-US" sz="2800" b="1" dirty="0"/>
          </a:p>
        </p:txBody>
      </p:sp>
      <p:sp>
        <p:nvSpPr>
          <p:cNvPr id="3" name="Content Placeholder 2"/>
          <p:cNvSpPr>
            <a:spLocks noGrp="1"/>
          </p:cNvSpPr>
          <p:nvPr>
            <p:ph sz="quarter" idx="13"/>
          </p:nvPr>
        </p:nvSpPr>
        <p:spPr/>
        <p:txBody>
          <a:bodyPr/>
          <a:lstStyle/>
          <a:p>
            <a:r>
              <a:rPr lang="en-US" dirty="0" smtClean="0"/>
              <a:t>Online surveys</a:t>
            </a:r>
          </a:p>
          <a:p>
            <a:pPr lvl="1"/>
            <a:r>
              <a:rPr lang="en-US" dirty="0" smtClean="0"/>
              <a:t>Home-based asthma services</a:t>
            </a:r>
          </a:p>
          <a:p>
            <a:pPr lvl="1"/>
            <a:r>
              <a:rPr lang="en-US" dirty="0" smtClean="0"/>
              <a:t>Lead poisoning follow-up services</a:t>
            </a:r>
          </a:p>
          <a:p>
            <a:r>
              <a:rPr lang="en-US" dirty="0" smtClean="0"/>
              <a:t>Sent to program contacts and Medicaid Directors in Spring 2014</a:t>
            </a:r>
          </a:p>
          <a:p>
            <a:r>
              <a:rPr lang="en-US" dirty="0" smtClean="0"/>
              <a:t>Responses from 46 states for asthma and 49 states for lead</a:t>
            </a:r>
          </a:p>
          <a:p>
            <a:pPr marL="0" indent="0">
              <a:buNone/>
            </a:pPr>
            <a:endParaRPr lang="en-US" dirty="0" smtClean="0"/>
          </a:p>
          <a:p>
            <a:endParaRPr lang="en-US" dirty="0"/>
          </a:p>
        </p:txBody>
      </p:sp>
    </p:spTree>
    <p:extLst>
      <p:ext uri="{BB962C8B-B14F-4D97-AF65-F5344CB8AC3E}">
        <p14:creationId xmlns:p14="http://schemas.microsoft.com/office/powerpoint/2010/main" val="30029430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S010176930">
  <a:themeElements>
    <a:clrScheme name="Custom 3">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0000"/>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8465</TotalTime>
  <Words>3885</Words>
  <Application>Microsoft Office PowerPoint</Application>
  <PresentationFormat>On-screen Show (4:3)</PresentationFormat>
  <Paragraphs>489</Paragraphs>
  <Slides>47</Slides>
  <Notes>32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47</vt:i4>
      </vt:variant>
    </vt:vector>
  </HeadingPairs>
  <TitlesOfParts>
    <vt:vector size="62" baseType="lpstr">
      <vt:lpstr>Arial</vt:lpstr>
      <vt:lpstr>Calibri</vt:lpstr>
      <vt:lpstr>Calibri Light</vt:lpstr>
      <vt:lpstr>MyriadPro-Semibold</vt:lpstr>
      <vt:lpstr>MyriadPro-SemiboldIt</vt:lpstr>
      <vt:lpstr>Times</vt:lpstr>
      <vt:lpstr>Times New Roman</vt:lpstr>
      <vt:lpstr>Trebuchet MS</vt:lpstr>
      <vt:lpstr>Tw Cen MT</vt:lpstr>
      <vt:lpstr>Wingdings</vt:lpstr>
      <vt:lpstr>Wingdings 2</vt:lpstr>
      <vt:lpstr>Office Theme</vt:lpstr>
      <vt:lpstr>2_Office Theme</vt:lpstr>
      <vt:lpstr>1_Office Theme</vt:lpstr>
      <vt:lpstr>TS010176930</vt:lpstr>
      <vt:lpstr>Securing Coverage for In-Home Asthma Care Services</vt:lpstr>
      <vt:lpstr> Purpose of the Webinar</vt:lpstr>
      <vt:lpstr>Your Questions</vt:lpstr>
      <vt:lpstr>PowerPoint Presentation</vt:lpstr>
      <vt:lpstr>PowerPoint Presentation</vt:lpstr>
      <vt:lpstr>National Center for Healthy Housing</vt:lpstr>
      <vt:lpstr>PowerPoint Presentation</vt:lpstr>
      <vt:lpstr>Healthy Homes and Healthcare Reform: Healthcare Financing of Healthy Homes Services</vt:lpstr>
      <vt:lpstr>Medicaid Reimbursement Policies:  2014 Survey</vt:lpstr>
      <vt:lpstr>Reimbursement by the numbers: Home-based asthma services</vt:lpstr>
      <vt:lpstr>Current State of Play: ASTHMA</vt:lpstr>
      <vt:lpstr>Who is eligible for these services? Among 13 states with home-based asthma services in place (select all that apply)</vt:lpstr>
      <vt:lpstr>What services are reimbursable? Among 13 states with home-based asthma services in place (select all that apply)</vt:lpstr>
      <vt:lpstr>What type of staff provide services? Among 13 states with home-based asthma services in place (select all that apply)</vt:lpstr>
      <vt:lpstr>Who is billing for these services?  Among 13 states with home-based asthma services in place (select all that apply)</vt:lpstr>
      <vt:lpstr>Most influential drivers (average ratings) (4=Very important, 3=Important, 2=Somewhat Important, 1=Not important)</vt:lpstr>
      <vt:lpstr>Most influential groups</vt:lpstr>
      <vt:lpstr>Other healthcare financing</vt:lpstr>
      <vt:lpstr>Next Steps for NCHH</vt:lpstr>
      <vt:lpstr>PowerPoint Presentation</vt:lpstr>
      <vt:lpstr>Next Steps for You?</vt:lpstr>
      <vt:lpstr>Considerations</vt:lpstr>
      <vt:lpstr>Some Useful Tools</vt:lpstr>
      <vt:lpstr>PowerPoint Presentation</vt:lpstr>
      <vt:lpstr>U.S. Department of Housing and Urban Development</vt:lpstr>
      <vt:lpstr>PowerPoint Presentation</vt:lpstr>
      <vt:lpstr>Colorado Healthy Housing Coalition</vt:lpstr>
      <vt:lpstr>Purpose:</vt:lpstr>
      <vt:lpstr>PowerPoint Presentation</vt:lpstr>
      <vt:lpstr>Colorado Healthy Homes  Coalition:  A Call to Action</vt:lpstr>
      <vt:lpstr>Guiding resources</vt:lpstr>
      <vt:lpstr>PowerPoint Presentation</vt:lpstr>
      <vt:lpstr>PowerPoint Presentation</vt:lpstr>
      <vt:lpstr>PowerPoint Presentation</vt:lpstr>
      <vt:lpstr>Colorado Landscape</vt:lpstr>
      <vt:lpstr>PowerPoint Presentation</vt:lpstr>
      <vt:lpstr>How do we bring reimbursement to Colorado? </vt:lpstr>
      <vt:lpstr>Where we are now</vt:lpstr>
      <vt:lpstr>What we have yet to do</vt:lpstr>
      <vt:lpstr>Tools, Resources and Processes we are using</vt:lpstr>
      <vt:lpstr>PowerPoint Presentation</vt:lpstr>
      <vt:lpstr>Lessons Learned</vt:lpstr>
      <vt:lpstr>PowerPoint Presentation</vt:lpstr>
      <vt:lpstr>PowerPoint Presentation</vt:lpstr>
      <vt:lpstr>Speaker Insights</vt:lpstr>
      <vt:lpstr>PowerPoint Presentation</vt:lpstr>
      <vt:lpstr>Securing Coverage for In-Home Asthma Care Services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Health and Housing Programs:  Collaborative Efforts to Improve Asthma Outcomes</dc:title>
  <dc:creator>Betsy.Lipson</dc:creator>
  <cp:lastModifiedBy>Natalie Shuster</cp:lastModifiedBy>
  <cp:revision>489</cp:revision>
  <cp:lastPrinted>2015-02-17T14:58:35Z</cp:lastPrinted>
  <dcterms:created xsi:type="dcterms:W3CDTF">2012-01-10T17:57:36Z</dcterms:created>
  <dcterms:modified xsi:type="dcterms:W3CDTF">2015-02-19T14:37:05Z</dcterms:modified>
</cp:coreProperties>
</file>